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1003" r:id="rId2"/>
    <p:sldId id="1119" r:id="rId3"/>
    <p:sldId id="1142" r:id="rId4"/>
    <p:sldId id="1144" r:id="rId5"/>
    <p:sldId id="1145" r:id="rId6"/>
    <p:sldId id="1140" r:id="rId7"/>
    <p:sldId id="808" r:id="rId8"/>
    <p:sldId id="1146" r:id="rId9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A18B4B"/>
    <a:srgbClr val="978246"/>
    <a:srgbClr val="FFFFFF"/>
    <a:srgbClr val="000000"/>
    <a:srgbClr val="FF3300"/>
    <a:srgbClr val="E6E6E6"/>
    <a:srgbClr val="F2F2F2"/>
    <a:srgbClr val="313233"/>
    <a:srgbClr val="4F1F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38" autoAdjust="0"/>
    <p:restoredTop sz="94660"/>
  </p:normalViewPr>
  <p:slideViewPr>
    <p:cSldViewPr snapToGrid="0">
      <p:cViewPr varScale="1">
        <p:scale>
          <a:sx n="81" d="100"/>
          <a:sy n="81" d="100"/>
        </p:scale>
        <p:origin x="243" y="3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299" y="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89FED-663C-445A-8BA2-9A7757E64490}" type="datetimeFigureOut">
              <a:rPr lang="en-PH" smtClean="0"/>
              <a:t>21/05/2023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17EF2-C34C-4C51-9AED-1443CB58588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26795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36A6E-2E37-4799-B07E-A8E49AE7E58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E9CB1-200E-4CD2-A1CD-8342E616B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39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Case Studies: Digital Advice &amp; Intergenerational Wealth Transfer</a:t>
            </a:r>
          </a:p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Organizational Transformation</a:t>
            </a:r>
          </a:p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Big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E9CB1-200E-4CD2-A1CD-8342E616B44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732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" Type="http://schemas.openxmlformats.org/officeDocument/2006/relationships/image" Target="../media/image5.png"/><Relationship Id="rId16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22B356D-F506-4D57-8014-394F4BAFCB33}"/>
              </a:ext>
            </a:extLst>
          </p:cNvPr>
          <p:cNvSpPr/>
          <p:nvPr userDrawn="1"/>
        </p:nvSpPr>
        <p:spPr>
          <a:xfrm rot="5400000">
            <a:off x="4831080" y="1356360"/>
            <a:ext cx="6858000" cy="414528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7FDD73-AF14-400B-9B0A-B541BAA636EC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0C227-13F8-4C27-8D60-004A00AC115F}"/>
              </a:ext>
            </a:extLst>
          </p:cNvPr>
          <p:cNvSpPr/>
          <p:nvPr userDrawn="1"/>
        </p:nvSpPr>
        <p:spPr>
          <a:xfrm>
            <a:off x="1075096" y="2933918"/>
            <a:ext cx="4040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48BF4-F73F-4D88-B131-CA27825E324F}"/>
              </a:ext>
            </a:extLst>
          </p:cNvPr>
          <p:cNvSpPr txBox="1"/>
          <p:nvPr userDrawn="1"/>
        </p:nvSpPr>
        <p:spPr>
          <a:xfrm>
            <a:off x="978666" y="3225446"/>
            <a:ext cx="4622927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For more information about DNA Behavior: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Contact:                                           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DNA Behavior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Atlanta, GA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(866) 791-8992</a:t>
            </a:r>
          </a:p>
          <a:p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inquiries@dnabehavior.com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www.dnabehavior.com</a:t>
            </a:r>
          </a:p>
          <a:p>
            <a:endParaRPr lang="id-ID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4208F3-B8B1-4B96-8AB3-B5599FD882AB}"/>
              </a:ext>
            </a:extLst>
          </p:cNvPr>
          <p:cNvGrpSpPr/>
          <p:nvPr userDrawn="1"/>
        </p:nvGrpSpPr>
        <p:grpSpPr>
          <a:xfrm>
            <a:off x="834517" y="4763251"/>
            <a:ext cx="136022" cy="90681"/>
            <a:chOff x="7892136" y="5451839"/>
            <a:chExt cx="240011" cy="160007"/>
          </a:xfrm>
        </p:grpSpPr>
        <p:sp>
          <p:nvSpPr>
            <p:cNvPr id="6" name="Shape 1151">
              <a:extLst>
                <a:ext uri="{FF2B5EF4-FFF2-40B4-BE49-F238E27FC236}">
                  <a16:creationId xmlns:a16="http://schemas.microsoft.com/office/drawing/2014/main" id="{5302D897-CABC-4B39-B19B-5D57FCF48564}"/>
                </a:ext>
              </a:extLst>
            </p:cNvPr>
            <p:cNvSpPr/>
            <p:nvPr/>
          </p:nvSpPr>
          <p:spPr>
            <a:xfrm>
              <a:off x="7892136" y="5451839"/>
              <a:ext cx="240011" cy="1600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13" y="103186"/>
                  </a:moveTo>
                  <a:lnTo>
                    <a:pt x="118947" y="109699"/>
                  </a:lnTo>
                  <a:lnTo>
                    <a:pt x="116582" y="114986"/>
                  </a:lnTo>
                  <a:lnTo>
                    <a:pt x="113060" y="118534"/>
                  </a:lnTo>
                  <a:lnTo>
                    <a:pt x="108725" y="119831"/>
                  </a:lnTo>
                  <a:lnTo>
                    <a:pt x="10702" y="119831"/>
                  </a:lnTo>
                  <a:lnTo>
                    <a:pt x="6372" y="118534"/>
                  </a:lnTo>
                  <a:lnTo>
                    <a:pt x="2989" y="114986"/>
                  </a:lnTo>
                  <a:lnTo>
                    <a:pt x="786" y="109699"/>
                  </a:lnTo>
                  <a:lnTo>
                    <a:pt x="0" y="103186"/>
                  </a:lnTo>
                  <a:lnTo>
                    <a:pt x="0" y="16630"/>
                  </a:lnTo>
                  <a:lnTo>
                    <a:pt x="792" y="9826"/>
                  </a:lnTo>
                  <a:lnTo>
                    <a:pt x="3035" y="4576"/>
                  </a:lnTo>
                  <a:lnTo>
                    <a:pt x="6529" y="1196"/>
                  </a:lnTo>
                  <a:lnTo>
                    <a:pt x="11074" y="0"/>
                  </a:lnTo>
                  <a:lnTo>
                    <a:pt x="108725" y="0"/>
                  </a:lnTo>
                  <a:lnTo>
                    <a:pt x="113267" y="1196"/>
                  </a:lnTo>
                  <a:lnTo>
                    <a:pt x="116766" y="4576"/>
                  </a:lnTo>
                  <a:lnTo>
                    <a:pt x="119016" y="9826"/>
                  </a:lnTo>
                  <a:lnTo>
                    <a:pt x="119813" y="16630"/>
                  </a:lnTo>
                  <a:lnTo>
                    <a:pt x="119813" y="103186"/>
                  </a:lnTo>
                  <a:close/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Shape 1152">
              <a:extLst>
                <a:ext uri="{FF2B5EF4-FFF2-40B4-BE49-F238E27FC236}">
                  <a16:creationId xmlns:a16="http://schemas.microsoft.com/office/drawing/2014/main" id="{ADD118F8-2FBE-4953-9215-038826A6962C}"/>
                </a:ext>
              </a:extLst>
            </p:cNvPr>
            <p:cNvSpPr/>
            <p:nvPr/>
          </p:nvSpPr>
          <p:spPr>
            <a:xfrm>
              <a:off x="7898039" y="5458177"/>
              <a:ext cx="228087" cy="869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88" y="0"/>
                  </a:moveTo>
                  <a:lnTo>
                    <a:pt x="62274" y="119866"/>
                  </a:lnTo>
                  <a:lnTo>
                    <a:pt x="0" y="0"/>
                  </a:lnTo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E00F3BC-30A9-48E7-ACC0-2C5859961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389" y="4976629"/>
            <a:ext cx="152277" cy="152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892B02-B3D1-469B-8DB2-2083F4E1EC97}"/>
              </a:ext>
            </a:extLst>
          </p:cNvPr>
          <p:cNvSpPr txBox="1"/>
          <p:nvPr userDrawn="1"/>
        </p:nvSpPr>
        <p:spPr>
          <a:xfrm>
            <a:off x="1075096" y="2132892"/>
            <a:ext cx="2785704" cy="555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4400" b="1" dirty="0">
                <a:solidFill>
                  <a:srgbClr val="978246"/>
                </a:solidFill>
                <a:cs typeface="Calibri" panose="020F0502020204030204" pitchFamily="34" charset="0"/>
              </a:rPr>
              <a:t>Contact Us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6245DB1-A4C7-41EA-99E5-289903D01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0702" y="3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31298" y="5490791"/>
                </a:lnTo>
                <a:lnTo>
                  <a:pt x="7757710" y="6860721"/>
                </a:lnTo>
                <a:lnTo>
                  <a:pt x="0" y="6860721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8DB9EB-34CD-4A3B-8071-5853A97C5C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5" y="106604"/>
            <a:ext cx="5766868" cy="17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5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eberg Slide with 91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618288" y="0"/>
            <a:ext cx="5573712" cy="6858000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530350"/>
            <a:ext cx="6611938" cy="532765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9" name="Freeform: Shape 35">
            <a:extLst>
              <a:ext uri="{FF2B5EF4-FFF2-40B4-BE49-F238E27FC236}">
                <a16:creationId xmlns:a16="http://schemas.microsoft.com/office/drawing/2014/main" id="{BEEC1D10-2A71-459C-8EDA-5345930AB818}"/>
              </a:ext>
            </a:extLst>
          </p:cNvPr>
          <p:cNvSpPr/>
          <p:nvPr userDrawn="1"/>
        </p:nvSpPr>
        <p:spPr>
          <a:xfrm>
            <a:off x="6612218" y="-11033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5FA1EF-EFFC-46EE-A8B9-0960ACDA0B8C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Subtitle Text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1046"/>
            <a:ext cx="6612218" cy="153504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044387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A92096-4965-4AF2-AD63-5C223BA45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6F441D-9DFF-4E70-BF93-2BA79805EB83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910A48FA-FB1A-4196-97B6-DCA0DDAB3E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776719-C5FD-45E7-AAE7-5ABF4997A1CC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6B7244-7101-4E2A-B169-1722663F0466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01021-4262-4CE5-949B-8A84E786DBC6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15B4C7-92B0-4689-B5F4-C140C521D101}"/>
              </a:ext>
            </a:extLst>
          </p:cNvPr>
          <p:cNvSpPr txBox="1"/>
          <p:nvPr userDrawn="1"/>
        </p:nvSpPr>
        <p:spPr>
          <a:xfrm>
            <a:off x="494727" y="4245880"/>
            <a:ext cx="1532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Automatic 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Behavior Biases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D3A467-F227-4A18-9571-87F60C0194D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E2D153-1F5C-48BD-A287-D7093FE25520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45046D-1374-4B9C-84B2-072A2603D8E8}"/>
              </a:ext>
            </a:extLst>
          </p:cNvPr>
          <p:cNvSpPr txBox="1"/>
          <p:nvPr userDrawn="1"/>
        </p:nvSpPr>
        <p:spPr>
          <a:xfrm>
            <a:off x="494727" y="479159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Learning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A03C1BD-3460-45C7-B328-8245CF5F13A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8D3E82D-5DAE-4197-A15A-5833F35E7CBA}"/>
              </a:ext>
            </a:extLst>
          </p:cNvPr>
          <p:cNvSpPr txBox="1"/>
          <p:nvPr userDrawn="1"/>
        </p:nvSpPr>
        <p:spPr>
          <a:xfrm>
            <a:off x="494727" y="517448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Risk Tolerance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CAF5A4-06AB-41E8-8E4F-C855ADC1DDA7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183BD69-9DA8-45B7-AD8B-C7EAD23418BA}"/>
              </a:ext>
            </a:extLst>
          </p:cNvPr>
          <p:cNvSpPr txBox="1"/>
          <p:nvPr userDrawn="1"/>
        </p:nvSpPr>
        <p:spPr>
          <a:xfrm>
            <a:off x="494727" y="554317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Leadership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2A460-0C86-4D50-9AA4-4C3CA0FF7AA4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7319EF6-6756-4C4A-A162-08AF540FB426}"/>
              </a:ext>
            </a:extLst>
          </p:cNvPr>
          <p:cNvSpPr txBox="1"/>
          <p:nvPr userDrawn="1"/>
        </p:nvSpPr>
        <p:spPr>
          <a:xfrm>
            <a:off x="4616680" y="4403693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Communication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A99366-29B3-4708-8B74-4C0238900DC5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52C1362-48A5-4A6F-BC9E-B088083751A8}"/>
              </a:ext>
            </a:extLst>
          </p:cNvPr>
          <p:cNvSpPr txBox="1"/>
          <p:nvPr userDrawn="1"/>
        </p:nvSpPr>
        <p:spPr>
          <a:xfrm>
            <a:off x="4616680" y="478877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Talents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3ECDFD-546E-4928-B3FD-59779D7898E9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23D3443-CFED-443E-9819-A751F9366AAC}"/>
              </a:ext>
            </a:extLst>
          </p:cNvPr>
          <p:cNvSpPr txBox="1"/>
          <p:nvPr userDrawn="1"/>
        </p:nvSpPr>
        <p:spPr>
          <a:xfrm>
            <a:off x="4616680" y="5171654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Decision-Making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9EAD9F8-F312-45A0-934B-04A656538753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4BB78E2-A0A4-4D02-BED2-E0DE5DA91CF0}"/>
              </a:ext>
            </a:extLst>
          </p:cNvPr>
          <p:cNvSpPr/>
          <p:nvPr userDrawn="1"/>
        </p:nvSpPr>
        <p:spPr>
          <a:xfrm>
            <a:off x="0" y="553205"/>
            <a:ext cx="6971548" cy="461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spc="-100" dirty="0">
                <a:solidFill>
                  <a:srgbClr val="7F7F7F"/>
                </a:solidFill>
                <a:cs typeface="Segoe UI Light" panose="020B0502040204020203" pitchFamily="34" charset="0"/>
              </a:rPr>
              <a:t>Universally Applicable Behavioral Insights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E0ECBBA-BC13-47FF-8FCB-6397AD71DAEC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F527057-FC2F-480F-8860-420D743062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95E48E0-7E0C-4E6E-99F2-F2587BB7F01A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54F4A7-D037-45BA-BA91-06681012463A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Predictive Results Usable for the Long Term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42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634BA5-53AA-4EDB-A6D3-B4FBB492F7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FCD069-DF80-4E10-A034-88AA659517A6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26FCEEB4-4AAB-41A5-8740-E4E3FC15FD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2F8B1F-5E9F-4D93-B8DA-A7C4A9C2C90F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8A539D-C1C8-47CF-90DE-A8268E0D8F3C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AA298-2575-4FD3-AA8B-C78DFA575507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60D65-51BD-424C-BBC0-BA39F078291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B7AE8EF-6C5D-4145-8CF2-FC2F6622B579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8C8202-734C-4CA3-A27E-98D3E15137F1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30AC0B-1106-47EE-9B57-63947767D3A3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9B3763-FFF2-4B83-99CE-B6542C0BA7F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82EDED-EE59-4496-8601-DDC7969D2777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C85E58-3859-4D41-A6FE-DE5BD7666E24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595727-1590-4E1B-88F4-322EFD285CBE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576C1E1-911D-489C-BDAA-B956C58EABB1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71276EB-B61E-418F-9BD6-6806A8E2AD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72892E3-ED63-4A7C-8A1B-35FB4A6B38E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1590371-CA43-4C42-A287-AEE34CFAD1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3850" y="4640194"/>
            <a:ext cx="4204361" cy="3693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800" kern="1200" dirty="0" smtClean="0">
                <a:solidFill>
                  <a:srgbClr val="208BAC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D04B6DA-AAD1-40AE-ADB9-CC1986AA34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16438"/>
            <a:ext cx="6612216" cy="4617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b="1" kern="1200" spc="-100" dirty="0" smtClean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F51F31D9-7A75-4B80-AA35-A6D707F3BB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956" y="4451192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0FBAD148-B814-4A19-BDA2-8DD106F7B4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956" y="4836268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EED9CF0F-944B-47D9-BE5D-4EFBD2514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6956" y="5231491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EE866626-0B2B-4A7F-B1F6-F06290D8CD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6956" y="5597533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83D6A62B-3BD8-4AC3-86A9-CFD144616F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49182" y="446655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94929E7C-011E-4388-AB12-CEF52C923A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9182" y="482486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27B181FA-A7DD-4F20-A62A-1D289C420F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49182" y="5210251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86896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581525" y="1634155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133182" y="2425771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BD48B5F-F494-4D55-A61E-3DAFE31657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4BF081A-982F-4980-8F09-A8EC471001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2776975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black cent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907823" y="1448821"/>
            <a:ext cx="8069096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946278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2 Larg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1629" y="1448821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47E3A82-F2EE-41F8-8D8A-377B008CBB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3842" y="1455158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8FA5370-D348-42C0-9B08-9750162D84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2A568F79-0D63-4CAB-95F9-C53BF50046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4019074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B523B89-EA21-4021-BC88-3273113A08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58030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&amp; dash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811963" y="258763"/>
            <a:ext cx="5145087" cy="609917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511040" y="293762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511040" y="2370673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499610" y="4486939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196850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625123" y="415290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451778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3 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2514988" y="9244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373379" y="8482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439038" y="1467346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989135" y="2258962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0730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2"/>
          </p:nvPr>
        </p:nvSpPr>
        <p:spPr>
          <a:xfrm flipH="1">
            <a:off x="69211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D6EF8C-14D9-43AB-AB75-0FE958CFBF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1ADB98B-C96E-48B3-92DD-BD4120FFE1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189351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vertic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1711309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5" y="3611027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323438" y="-15875"/>
            <a:ext cx="4870403" cy="68738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12360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Customizab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PH" dirty="0"/>
              <a:t>Human Performance Acceleration</a:t>
            </a:r>
            <a:br>
              <a:rPr lang="en-PH" dirty="0"/>
            </a:br>
            <a:r>
              <a:rPr lang="en-US" dirty="0"/>
              <a:t>Using Behavioral Insights Since 2001</a:t>
            </a:r>
            <a:r>
              <a:rPr lang="en-PH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60B92BBD-FF03-4F4E-AB1B-763EE27F67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2684" y="306736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A34ED92B-9DB3-40C7-8423-EE11BADE8A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764" y="3820893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DAFA4EC4-B959-4CFA-AE3A-DFCCE613AE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2684" y="458602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972C0ACF-8511-48A9-8CB9-02EF4BE77E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91" y="5338797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0" name="Picture Placeholder 19">
            <a:extLst>
              <a:ext uri="{FF2B5EF4-FFF2-40B4-BE49-F238E27FC236}">
                <a16:creationId xmlns:a16="http://schemas.microsoft.com/office/drawing/2014/main" id="{47634C30-6A8B-43D7-8360-E622EC7DF5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60551" y="748792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1" name="Picture Placeholder 19">
            <a:extLst>
              <a:ext uri="{FF2B5EF4-FFF2-40B4-BE49-F238E27FC236}">
                <a16:creationId xmlns:a16="http://schemas.microsoft.com/office/drawing/2014/main" id="{542C2242-420A-4AB7-9813-5FE0B07222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0244" y="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68E35B1F-825F-4A6A-A752-AB1A10F132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460551" y="2267456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3" name="Picture Placeholder 19">
            <a:extLst>
              <a:ext uri="{FF2B5EF4-FFF2-40B4-BE49-F238E27FC236}">
                <a16:creationId xmlns:a16="http://schemas.microsoft.com/office/drawing/2014/main" id="{86F6244F-BA3D-40BF-B756-A709B4640C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13471" y="151790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83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u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1" y="1051136"/>
            <a:ext cx="6641556" cy="3899528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457962" y="1295400"/>
            <a:ext cx="5026766" cy="3163953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26766" h="3163953">
                <a:moveTo>
                  <a:pt x="0" y="0"/>
                </a:moveTo>
                <a:lnTo>
                  <a:pt x="5026766" y="0"/>
                </a:lnTo>
                <a:lnTo>
                  <a:pt x="5015266" y="687309"/>
                </a:lnTo>
                <a:cubicBezTo>
                  <a:pt x="5026552" y="675489"/>
                  <a:pt x="3354018" y="708158"/>
                  <a:pt x="3349428" y="714469"/>
                </a:cubicBezTo>
                <a:cubicBezTo>
                  <a:pt x="3224345" y="764633"/>
                  <a:pt x="3204819" y="802414"/>
                  <a:pt x="3204316" y="1045443"/>
                </a:cubicBezTo>
                <a:cubicBezTo>
                  <a:pt x="3210008" y="1746755"/>
                  <a:pt x="3190299" y="2454418"/>
                  <a:pt x="3186466" y="3158905"/>
                </a:cubicBezTo>
                <a:lnTo>
                  <a:pt x="0" y="3163953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880" y="1981955"/>
            <a:ext cx="6641556" cy="3899528"/>
          </a:xfrm>
          <a:prstGeom prst="rect">
            <a:avLst/>
          </a:prstGeom>
          <a:effectLst/>
        </p:spPr>
      </p:pic>
      <p:sp>
        <p:nvSpPr>
          <p:cNvPr id="1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851501" y="2226219"/>
            <a:ext cx="5026766" cy="31639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3F62283-FF48-4929-8608-4D29C8C85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647753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49" y="1026059"/>
            <a:ext cx="7602506" cy="4463741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668863" y="1332533"/>
            <a:ext cx="4006755" cy="3641422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547156 w 5026766"/>
              <a:gd name="connsiteY3" fmla="*/ 682833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3547156 w 5026766"/>
              <a:gd name="connsiteY2" fmla="*/ 682833 h 3163953"/>
              <a:gd name="connsiteX3" fmla="*/ 320431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3547156"/>
              <a:gd name="connsiteY0" fmla="*/ 7909 h 3171862"/>
              <a:gd name="connsiteX1" fmla="*/ 3500306 w 3547156"/>
              <a:gd name="connsiteY1" fmla="*/ 0 h 3171862"/>
              <a:gd name="connsiteX2" fmla="*/ 3547156 w 3547156"/>
              <a:gd name="connsiteY2" fmla="*/ 690742 h 3171862"/>
              <a:gd name="connsiteX3" fmla="*/ 3204316 w 3547156"/>
              <a:gd name="connsiteY3" fmla="*/ 1053352 h 3171862"/>
              <a:gd name="connsiteX4" fmla="*/ 3186466 w 3547156"/>
              <a:gd name="connsiteY4" fmla="*/ 3166814 h 3171862"/>
              <a:gd name="connsiteX5" fmla="*/ 0 w 3547156"/>
              <a:gd name="connsiteY5" fmla="*/ 3171862 h 3171862"/>
              <a:gd name="connsiteX6" fmla="*/ 0 w 354715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25114 w 3500306"/>
              <a:gd name="connsiteY2" fmla="*/ 685195 h 3171862"/>
              <a:gd name="connsiteX3" fmla="*/ 3204316 w 3500306"/>
              <a:gd name="connsiteY3" fmla="*/ 1053352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204316 w 3500306"/>
              <a:gd name="connsiteY4" fmla="*/ 1053352 h 3171862"/>
              <a:gd name="connsiteX5" fmla="*/ 3186466 w 3500306"/>
              <a:gd name="connsiteY5" fmla="*/ 3166814 h 3171862"/>
              <a:gd name="connsiteX6" fmla="*/ 0 w 3500306"/>
              <a:gd name="connsiteY6" fmla="*/ 3171862 h 3171862"/>
              <a:gd name="connsiteX7" fmla="*/ 0 w 3500306"/>
              <a:gd name="connsiteY7" fmla="*/ 7909 h 3171862"/>
              <a:gd name="connsiteX0" fmla="*/ 0 w 3508640"/>
              <a:gd name="connsiteY0" fmla="*/ 7909 h 3171862"/>
              <a:gd name="connsiteX1" fmla="*/ 3500306 w 3508640"/>
              <a:gd name="connsiteY1" fmla="*/ 0 h 3171862"/>
              <a:gd name="connsiteX2" fmla="*/ 3410004 w 3508640"/>
              <a:gd name="connsiteY2" fmla="*/ 206098 h 3171862"/>
              <a:gd name="connsiteX3" fmla="*/ 3425114 w 3508640"/>
              <a:gd name="connsiteY3" fmla="*/ 685195 h 3171862"/>
              <a:gd name="connsiteX4" fmla="*/ 3186466 w 3508640"/>
              <a:gd name="connsiteY4" fmla="*/ 3166814 h 3171862"/>
              <a:gd name="connsiteX5" fmla="*/ 0 w 3508640"/>
              <a:gd name="connsiteY5" fmla="*/ 3171862 h 3171862"/>
              <a:gd name="connsiteX6" fmla="*/ 0 w 3508640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7447"/>
              <a:gd name="connsiteX1" fmla="*/ 3500306 w 3500306"/>
              <a:gd name="connsiteY1" fmla="*/ 0 h 3177447"/>
              <a:gd name="connsiteX2" fmla="*/ 3410004 w 3500306"/>
              <a:gd name="connsiteY2" fmla="*/ 206098 h 3177447"/>
              <a:gd name="connsiteX3" fmla="*/ 3425114 w 3500306"/>
              <a:gd name="connsiteY3" fmla="*/ 685195 h 3177447"/>
              <a:gd name="connsiteX4" fmla="*/ 3198948 w 3500306"/>
              <a:gd name="connsiteY4" fmla="*/ 3175135 h 3177447"/>
              <a:gd name="connsiteX5" fmla="*/ 0 w 3500306"/>
              <a:gd name="connsiteY5" fmla="*/ 3171862 h 3177447"/>
              <a:gd name="connsiteX6" fmla="*/ 0 w 3500306"/>
              <a:gd name="connsiteY6" fmla="*/ 7909 h 3177447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0306" h="3181150">
                <a:moveTo>
                  <a:pt x="0" y="7909"/>
                </a:moveTo>
                <a:lnTo>
                  <a:pt x="3500306" y="0"/>
                </a:lnTo>
                <a:cubicBezTo>
                  <a:pt x="3494244" y="48359"/>
                  <a:pt x="3453511" y="-17003"/>
                  <a:pt x="3410004" y="206098"/>
                </a:cubicBezTo>
                <a:lnTo>
                  <a:pt x="3425114" y="685195"/>
                </a:lnTo>
                <a:cubicBezTo>
                  <a:pt x="3387858" y="1178648"/>
                  <a:pt x="3417542" y="3191997"/>
                  <a:pt x="3440258" y="3179295"/>
                </a:cubicBezTo>
                <a:cubicBezTo>
                  <a:pt x="3415460" y="3186525"/>
                  <a:pt x="1062155" y="3170179"/>
                  <a:pt x="0" y="3171862"/>
                </a:cubicBezTo>
                <a:lnTo>
                  <a:pt x="0" y="79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179644" y="1026059"/>
            <a:ext cx="2945288" cy="46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64755" y="1663566"/>
            <a:ext cx="1972251" cy="3668925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C5C367D-C27F-4DDE-B4B6-328A432DB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819041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nd Gold with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E75F2A69-8AF4-4265-847B-83ED687837C4}"/>
              </a:ext>
            </a:extLst>
          </p:cNvPr>
          <p:cNvSpPr/>
          <p:nvPr userDrawn="1"/>
        </p:nvSpPr>
        <p:spPr>
          <a:xfrm rot="10800000" flipH="1">
            <a:off x="0" y="-16329"/>
            <a:ext cx="8137003" cy="3104446"/>
          </a:xfrm>
          <a:prstGeom prst="rtTriangl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1D4C6A04-8000-450F-BD70-ECDA68A7BE4B}"/>
              </a:ext>
            </a:extLst>
          </p:cNvPr>
          <p:cNvSpPr/>
          <p:nvPr userDrawn="1"/>
        </p:nvSpPr>
        <p:spPr>
          <a:xfrm flipH="1">
            <a:off x="6728177" y="4773430"/>
            <a:ext cx="5463822" cy="2084569"/>
          </a:xfrm>
          <a:prstGeom prst="rtTriangle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D0174C-401C-49A5-94B3-9CCEACD4B6CC}"/>
              </a:ext>
            </a:extLst>
          </p:cNvPr>
          <p:cNvCxnSpPr>
            <a:cxnSpLocks/>
          </p:cNvCxnSpPr>
          <p:nvPr userDrawn="1"/>
        </p:nvCxnSpPr>
        <p:spPr>
          <a:xfrm flipV="1">
            <a:off x="6062133" y="4559094"/>
            <a:ext cx="6129867" cy="2298906"/>
          </a:xfrm>
          <a:prstGeom prst="line">
            <a:avLst/>
          </a:prstGeom>
          <a:ln>
            <a:solidFill>
              <a:srgbClr val="A18B4B">
                <a:alpha val="3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520825" y="941388"/>
            <a:ext cx="4210050" cy="42830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DF2D1F7-6414-4AA7-942F-51B83581F8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67662" y="1849332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AA6FA9B-BD86-436C-909A-64A8CFEC20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67662" y="3749050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054970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Change Picture for background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15963" y="4408488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007428" y="722219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91931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060702" y="0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3223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05898" y="4322391"/>
                </a:lnTo>
                <a:lnTo>
                  <a:pt x="6500410" y="6860721"/>
                </a:lnTo>
                <a:lnTo>
                  <a:pt x="0" y="6860721"/>
                </a:lnTo>
                <a:lnTo>
                  <a:pt x="6879039" y="0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Change photo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092E83-3F68-467E-8680-3C5B8ECC4F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E04F00-2E52-45B5-A014-E71DEFA5FB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62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tted map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922BCE7B-244C-4089-9C59-BD81009141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800" y="355600"/>
            <a:ext cx="8104625" cy="854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200" b="1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Title 1: </a:t>
            </a:r>
            <a:r>
              <a:rPr lang="en-US" sz="3200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2884391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22B356D-F506-4D57-8014-394F4BAFCB33}"/>
              </a:ext>
            </a:extLst>
          </p:cNvPr>
          <p:cNvSpPr/>
          <p:nvPr userDrawn="1"/>
        </p:nvSpPr>
        <p:spPr>
          <a:xfrm rot="5400000">
            <a:off x="4831080" y="1356360"/>
            <a:ext cx="6858000" cy="414528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7FDD73-AF14-400B-9B0A-B541BAA636EC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0C227-13F8-4C27-8D60-004A00AC115F}"/>
              </a:ext>
            </a:extLst>
          </p:cNvPr>
          <p:cNvSpPr/>
          <p:nvPr userDrawn="1"/>
        </p:nvSpPr>
        <p:spPr>
          <a:xfrm>
            <a:off x="1075096" y="2933918"/>
            <a:ext cx="4040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48BF4-F73F-4D88-B131-CA27825E324F}"/>
              </a:ext>
            </a:extLst>
          </p:cNvPr>
          <p:cNvSpPr txBox="1"/>
          <p:nvPr userDrawn="1"/>
        </p:nvSpPr>
        <p:spPr>
          <a:xfrm>
            <a:off x="978666" y="3225446"/>
            <a:ext cx="462292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For more information about DNA Behavior: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Contact:                                           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DNA Behavior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5901 Peachtree Dunwoody Rd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Suite A375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Atlanta, GA 30328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(866) 791-8992</a:t>
            </a:r>
          </a:p>
          <a:p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inquiries@dnabehavior.com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www.dnabehavior.com</a:t>
            </a:r>
          </a:p>
          <a:p>
            <a:endParaRPr lang="id-ID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4208F3-B8B1-4B96-8AB3-B5599FD882AB}"/>
              </a:ext>
            </a:extLst>
          </p:cNvPr>
          <p:cNvGrpSpPr/>
          <p:nvPr userDrawn="1"/>
        </p:nvGrpSpPr>
        <p:grpSpPr>
          <a:xfrm>
            <a:off x="834517" y="5220451"/>
            <a:ext cx="136022" cy="90681"/>
            <a:chOff x="7892136" y="5451839"/>
            <a:chExt cx="240011" cy="160007"/>
          </a:xfrm>
        </p:grpSpPr>
        <p:sp>
          <p:nvSpPr>
            <p:cNvPr id="6" name="Shape 1151">
              <a:extLst>
                <a:ext uri="{FF2B5EF4-FFF2-40B4-BE49-F238E27FC236}">
                  <a16:creationId xmlns:a16="http://schemas.microsoft.com/office/drawing/2014/main" id="{5302D897-CABC-4B39-B19B-5D57FCF48564}"/>
                </a:ext>
              </a:extLst>
            </p:cNvPr>
            <p:cNvSpPr/>
            <p:nvPr/>
          </p:nvSpPr>
          <p:spPr>
            <a:xfrm>
              <a:off x="7892136" y="5451839"/>
              <a:ext cx="240011" cy="1600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13" y="103186"/>
                  </a:moveTo>
                  <a:lnTo>
                    <a:pt x="118947" y="109699"/>
                  </a:lnTo>
                  <a:lnTo>
                    <a:pt x="116582" y="114986"/>
                  </a:lnTo>
                  <a:lnTo>
                    <a:pt x="113060" y="118534"/>
                  </a:lnTo>
                  <a:lnTo>
                    <a:pt x="108725" y="119831"/>
                  </a:lnTo>
                  <a:lnTo>
                    <a:pt x="10702" y="119831"/>
                  </a:lnTo>
                  <a:lnTo>
                    <a:pt x="6372" y="118534"/>
                  </a:lnTo>
                  <a:lnTo>
                    <a:pt x="2989" y="114986"/>
                  </a:lnTo>
                  <a:lnTo>
                    <a:pt x="786" y="109699"/>
                  </a:lnTo>
                  <a:lnTo>
                    <a:pt x="0" y="103186"/>
                  </a:lnTo>
                  <a:lnTo>
                    <a:pt x="0" y="16630"/>
                  </a:lnTo>
                  <a:lnTo>
                    <a:pt x="792" y="9826"/>
                  </a:lnTo>
                  <a:lnTo>
                    <a:pt x="3035" y="4576"/>
                  </a:lnTo>
                  <a:lnTo>
                    <a:pt x="6529" y="1196"/>
                  </a:lnTo>
                  <a:lnTo>
                    <a:pt x="11074" y="0"/>
                  </a:lnTo>
                  <a:lnTo>
                    <a:pt x="108725" y="0"/>
                  </a:lnTo>
                  <a:lnTo>
                    <a:pt x="113267" y="1196"/>
                  </a:lnTo>
                  <a:lnTo>
                    <a:pt x="116766" y="4576"/>
                  </a:lnTo>
                  <a:lnTo>
                    <a:pt x="119016" y="9826"/>
                  </a:lnTo>
                  <a:lnTo>
                    <a:pt x="119813" y="16630"/>
                  </a:lnTo>
                  <a:lnTo>
                    <a:pt x="119813" y="103186"/>
                  </a:lnTo>
                  <a:close/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Shape 1152">
              <a:extLst>
                <a:ext uri="{FF2B5EF4-FFF2-40B4-BE49-F238E27FC236}">
                  <a16:creationId xmlns:a16="http://schemas.microsoft.com/office/drawing/2014/main" id="{ADD118F8-2FBE-4953-9215-038826A6962C}"/>
                </a:ext>
              </a:extLst>
            </p:cNvPr>
            <p:cNvSpPr/>
            <p:nvPr/>
          </p:nvSpPr>
          <p:spPr>
            <a:xfrm>
              <a:off x="7898039" y="5458177"/>
              <a:ext cx="228087" cy="869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88" y="0"/>
                  </a:moveTo>
                  <a:lnTo>
                    <a:pt x="62274" y="119866"/>
                  </a:lnTo>
                  <a:lnTo>
                    <a:pt x="0" y="0"/>
                  </a:lnTo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E00F3BC-30A9-48E7-ACC0-2C5859961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389" y="5433829"/>
            <a:ext cx="152277" cy="152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892B02-B3D1-469B-8DB2-2083F4E1EC97}"/>
              </a:ext>
            </a:extLst>
          </p:cNvPr>
          <p:cNvSpPr txBox="1"/>
          <p:nvPr userDrawn="1"/>
        </p:nvSpPr>
        <p:spPr>
          <a:xfrm>
            <a:off x="1075096" y="2132892"/>
            <a:ext cx="2785704" cy="555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4400" b="1" dirty="0">
                <a:solidFill>
                  <a:srgbClr val="978246"/>
                </a:solidFill>
                <a:cs typeface="Calibri" panose="020F0502020204030204" pitchFamily="34" charset="0"/>
              </a:rPr>
              <a:t>Contact Us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6245DB1-A4C7-41EA-99E5-289903D01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0702" y="3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31298" y="5490791"/>
                </a:lnTo>
                <a:lnTo>
                  <a:pt x="7757710" y="6860721"/>
                </a:lnTo>
                <a:lnTo>
                  <a:pt x="0" y="6860721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8DB9EB-34CD-4A3B-8071-5853A97C5C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5" y="106604"/>
            <a:ext cx="5766868" cy="17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4FF7897-762C-47AC-AE0B-97B091C79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8087" y="-28956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F1AAA221-A650-400D-91EB-CB270A15F8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404312" y="1008888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D60BD047-2424-43CE-9A56-EDD79B7AD2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3327" y="2307336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A953235D-027C-4E08-9C8C-F56B156CF7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394152" y="3605784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4AF4E121-52CA-462A-A6E6-E90C434919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82853" y="1846099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25FB82C5-7428-4E79-A889-CA22DF0F70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88449" y="314078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B7045CAA-2658-4648-8745-87901BC28D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482853" y="4442995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C2763053-6586-4289-9D59-6BFA2B53E8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9039" y="5741443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0E52D0-3E25-4412-80BD-C648C4D8CACD}"/>
              </a:ext>
            </a:extLst>
          </p:cNvPr>
          <p:cNvSpPr/>
          <p:nvPr userDrawn="1"/>
        </p:nvSpPr>
        <p:spPr>
          <a:xfrm>
            <a:off x="4062750" y="5022736"/>
            <a:ext cx="4066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PH" sz="2000" dirty="0">
                <a:solidFill>
                  <a:srgbClr val="333333"/>
                </a:solidFill>
              </a:rPr>
              <a:t>Human Performance Acceleration</a:t>
            </a:r>
            <a:br>
              <a:rPr lang="en-PH" sz="2000" dirty="0">
                <a:solidFill>
                  <a:srgbClr val="333333"/>
                </a:solidFill>
              </a:rPr>
            </a:br>
            <a:r>
              <a:rPr lang="en-US" sz="2000" dirty="0">
                <a:solidFill>
                  <a:srgbClr val="333333"/>
                </a:solidFill>
              </a:rPr>
              <a:t>Using Behavioral Insights Since 2001</a:t>
            </a:r>
            <a:r>
              <a:rPr lang="en-PH" sz="2000" dirty="0">
                <a:solidFill>
                  <a:srgbClr val="333333"/>
                </a:solidFill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376484" y="4867559"/>
            <a:ext cx="3482970" cy="0"/>
          </a:xfrm>
          <a:prstGeom prst="line">
            <a:avLst/>
          </a:prstGeom>
          <a:ln>
            <a:solidFill>
              <a:srgbClr val="A18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240" y="874255"/>
            <a:ext cx="4299457" cy="429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80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 with n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0E52D0-3E25-4412-80BD-C648C4D8CACD}"/>
              </a:ext>
            </a:extLst>
          </p:cNvPr>
          <p:cNvSpPr/>
          <p:nvPr userDrawn="1"/>
        </p:nvSpPr>
        <p:spPr>
          <a:xfrm>
            <a:off x="4062750" y="4428376"/>
            <a:ext cx="4066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PH" sz="2000" dirty="0">
                <a:solidFill>
                  <a:srgbClr val="333333"/>
                </a:solidFill>
              </a:rPr>
              <a:t>Human Performance Acceleration</a:t>
            </a:r>
            <a:br>
              <a:rPr lang="en-PH" sz="2000" dirty="0">
                <a:solidFill>
                  <a:srgbClr val="333333"/>
                </a:solidFill>
              </a:rPr>
            </a:br>
            <a:r>
              <a:rPr lang="en-US" sz="2000" dirty="0">
                <a:solidFill>
                  <a:srgbClr val="333333"/>
                </a:solidFill>
              </a:rPr>
              <a:t>Using Behavioral Insights Since 2001</a:t>
            </a:r>
            <a:r>
              <a:rPr lang="en-PH" sz="2000" dirty="0">
                <a:solidFill>
                  <a:srgbClr val="333333"/>
                </a:solidFill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376484" y="4273199"/>
            <a:ext cx="3482970" cy="0"/>
          </a:xfrm>
          <a:prstGeom prst="line">
            <a:avLst/>
          </a:prstGeom>
          <a:ln>
            <a:solidFill>
              <a:srgbClr val="A18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14" y="1476176"/>
            <a:ext cx="3013970" cy="30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62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se Case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34FA0EC1-68C1-4005-9B99-F39E35A42B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43878-C2A7-40E9-92DE-37006B852478}"/>
              </a:ext>
            </a:extLst>
          </p:cNvPr>
          <p:cNvSpPr/>
          <p:nvPr userDrawn="1"/>
        </p:nvSpPr>
        <p:spPr>
          <a:xfrm>
            <a:off x="832918" y="4236944"/>
            <a:ext cx="986827" cy="4571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29706197-9D68-4251-B076-8C01F116023F}"/>
              </a:ext>
            </a:extLst>
          </p:cNvPr>
          <p:cNvSpPr txBox="1">
            <a:spLocks/>
          </p:cNvSpPr>
          <p:nvPr userDrawn="1"/>
        </p:nvSpPr>
        <p:spPr>
          <a:xfrm>
            <a:off x="-42531" y="-60338"/>
            <a:ext cx="4962968" cy="6960866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026687"/>
              <a:gd name="connsiteY0" fmla="*/ 0 h 6858000"/>
              <a:gd name="connsiteX1" fmla="*/ 2220716 w 5026687"/>
              <a:gd name="connsiteY1" fmla="*/ 1498 h 6858000"/>
              <a:gd name="connsiteX2" fmla="*/ 5026687 w 5026687"/>
              <a:gd name="connsiteY2" fmla="*/ 3373669 h 6858000"/>
              <a:gd name="connsiteX3" fmla="*/ 2229492 w 5026687"/>
              <a:gd name="connsiteY3" fmla="*/ 6858000 h 6858000"/>
              <a:gd name="connsiteX4" fmla="*/ 0 w 5026687"/>
              <a:gd name="connsiteY4" fmla="*/ 6858000 h 6858000"/>
              <a:gd name="connsiteX5" fmla="*/ 0 w 502668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6687" h="6858000">
                <a:moveTo>
                  <a:pt x="0" y="0"/>
                </a:moveTo>
                <a:lnTo>
                  <a:pt x="2220716" y="1498"/>
                </a:lnTo>
                <a:cubicBezTo>
                  <a:pt x="2203593" y="-32749"/>
                  <a:pt x="5002713" y="3346271"/>
                  <a:pt x="5026687" y="3373669"/>
                </a:cubicBezTo>
                <a:lnTo>
                  <a:pt x="222949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86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PH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PH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8FB4F8-0720-4A99-ADC1-8865C33AD669}"/>
              </a:ext>
            </a:extLst>
          </p:cNvPr>
          <p:cNvSpPr/>
          <p:nvPr userDrawn="1"/>
        </p:nvSpPr>
        <p:spPr>
          <a:xfrm>
            <a:off x="765533" y="3783040"/>
            <a:ext cx="1600719" cy="10522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B8031F-B12D-4047-94BE-B0C2E343CD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36BE58-5926-4071-A529-7E33FCFB324D}"/>
              </a:ext>
            </a:extLst>
          </p:cNvPr>
          <p:cNvSpPr/>
          <p:nvPr userDrawn="1"/>
        </p:nvSpPr>
        <p:spPr>
          <a:xfrm>
            <a:off x="11117389" y="1402198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DE8D8E2-A2D6-41F1-AF3C-89EE99AE34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533" y="2331411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89CA65D-86A7-435E-AA96-84F9E591D1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532" y="3057225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rgbClr val="978246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6630206-B5B7-4E7B-811E-4C78825999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FE8EDEA-E946-499F-AF0E-80748A3B6E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3632" y="880545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8770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PH" dirty="0"/>
              <a:t>Human Performance Acceleration</a:t>
            </a:r>
            <a:br>
              <a:rPr lang="en-PH" dirty="0"/>
            </a:br>
            <a:r>
              <a:rPr lang="en-US" dirty="0"/>
              <a:t>Using Behavioral Insights Since 2001</a:t>
            </a:r>
            <a:r>
              <a:rPr lang="en-PH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pic>
        <p:nvPicPr>
          <p:cNvPr id="12" name="Picture Placeholder 11" descr="A hand holding a cellphone&#10;&#10;Description automatically generated">
            <a:extLst>
              <a:ext uri="{FF2B5EF4-FFF2-40B4-BE49-F238E27FC236}">
                <a16:creationId xmlns:a16="http://schemas.microsoft.com/office/drawing/2014/main" id="{30A3D6A9-8D6F-4C16-B88D-A68E128BC1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30" b="5930"/>
          <a:stretch>
            <a:fillRect/>
          </a:stretch>
        </p:blipFill>
        <p:spPr>
          <a:xfrm>
            <a:off x="1361229" y="4589311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4" name="Picture Placeholder 13" descr="A picture containing indoor, table, floor, wooden&#10;&#10;Description automatically generated">
            <a:extLst>
              <a:ext uri="{FF2B5EF4-FFF2-40B4-BE49-F238E27FC236}">
                <a16:creationId xmlns:a16="http://schemas.microsoft.com/office/drawing/2014/main" id="{1F565BE0-714C-4304-8FDF-7F511368DD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77" r="12177"/>
          <a:stretch>
            <a:fillRect/>
          </a:stretch>
        </p:blipFill>
        <p:spPr>
          <a:xfrm>
            <a:off x="1361229" y="3073465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6" name="Picture Placeholder 15" descr="A picture containing person, floor, skating, ground&#10;&#10;Description automatically generated">
            <a:extLst>
              <a:ext uri="{FF2B5EF4-FFF2-40B4-BE49-F238E27FC236}">
                <a16:creationId xmlns:a16="http://schemas.microsoft.com/office/drawing/2014/main" id="{33B89D09-D48E-4772-A40B-8306F483CE5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0" y="3831389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7" name="Picture Placeholder 17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D73A3B28-D626-43AB-9949-BB91CF2CB43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12048"/>
          <a:stretch>
            <a:fillRect/>
          </a:stretch>
        </p:blipFill>
        <p:spPr>
          <a:xfrm>
            <a:off x="5179" y="5347234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8" name="Picture Placeholder 19" descr="A group of people standing in front of a window&#10;&#10;Description automatically generated">
            <a:extLst>
              <a:ext uri="{FF2B5EF4-FFF2-40B4-BE49-F238E27FC236}">
                <a16:creationId xmlns:a16="http://schemas.microsoft.com/office/drawing/2014/main" id="{70F939B6-C0C2-4707-89AB-B322A3DAECE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12800"/>
          <a:stretch>
            <a:fillRect/>
          </a:stretch>
        </p:blipFill>
        <p:spPr>
          <a:xfrm>
            <a:off x="9034548" y="0"/>
            <a:ext cx="1718669" cy="1515845"/>
          </a:xfrm>
          <a:prstGeom prst="hexagon">
            <a:avLst/>
          </a:prstGeom>
        </p:spPr>
      </p:pic>
      <p:pic>
        <p:nvPicPr>
          <p:cNvPr id="19" name="Picture Placeholder 21" descr="A person sitting at a table&#10;&#10;Description automatically generated">
            <a:extLst>
              <a:ext uri="{FF2B5EF4-FFF2-40B4-BE49-F238E27FC236}">
                <a16:creationId xmlns:a16="http://schemas.microsoft.com/office/drawing/2014/main" id="{4375A522-BF31-4FD0-9281-DA7B4B69AE5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10369773" y="2310467"/>
            <a:ext cx="1718669" cy="1515845"/>
          </a:xfrm>
          <a:prstGeom prst="hexagon">
            <a:avLst/>
          </a:prstGeom>
        </p:spPr>
      </p:pic>
      <p:pic>
        <p:nvPicPr>
          <p:cNvPr id="20" name="Picture Placeholder 23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AB9B8BF7-966E-49A5-A322-B95DDAF6AC1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9034547" y="1515844"/>
            <a:ext cx="1718669" cy="1515845"/>
          </a:xfrm>
          <a:prstGeom prst="hexagon">
            <a:avLst/>
          </a:prstGeom>
        </p:spPr>
      </p:pic>
      <p:pic>
        <p:nvPicPr>
          <p:cNvPr id="21" name="Picture Placeholder 2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D9A52C-8EB8-4A2A-A1D0-10CCC4507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" t="5821" r="-20" b="14263"/>
          <a:stretch/>
        </p:blipFill>
        <p:spPr>
          <a:xfrm>
            <a:off x="10379934" y="757922"/>
            <a:ext cx="1718669" cy="1515845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22616919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Case Resul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5A9F996F-03D3-4BE0-B2FA-CBECCAA8BC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4974" r="14974"/>
          <a:stretch>
            <a:fillRect/>
          </a:stretch>
        </p:blipFill>
        <p:spPr>
          <a:xfrm>
            <a:off x="8420100" y="3429000"/>
            <a:ext cx="3759200" cy="3429000"/>
          </a:xfrm>
          <a:prstGeom prst="rect">
            <a:avLst/>
          </a:prstGeom>
        </p:spPr>
      </p:pic>
      <p:pic>
        <p:nvPicPr>
          <p:cNvPr id="4" name="Picture Placeholder 1">
            <a:extLst>
              <a:ext uri="{FF2B5EF4-FFF2-40B4-BE49-F238E27FC236}">
                <a16:creationId xmlns:a16="http://schemas.microsoft.com/office/drawing/2014/main" id="{B7490B00-0166-46C4-A50A-B05DCA2EB4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2274" r="12274"/>
          <a:stretch>
            <a:fillRect/>
          </a:stretch>
        </p:blipFill>
        <p:spPr>
          <a:xfrm>
            <a:off x="4673600" y="0"/>
            <a:ext cx="3759200" cy="3429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3D586D-F6AA-4D8F-91DA-719EA44DD7BA}"/>
              </a:ext>
            </a:extLst>
          </p:cNvPr>
          <p:cNvSpPr/>
          <p:nvPr userDrawn="1"/>
        </p:nvSpPr>
        <p:spPr>
          <a:xfrm>
            <a:off x="4673600" y="0"/>
            <a:ext cx="3759200" cy="3444424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D2461F-5B65-4727-B9F5-48CCE9A067EA}"/>
              </a:ext>
            </a:extLst>
          </p:cNvPr>
          <p:cNvSpPr/>
          <p:nvPr userDrawn="1"/>
        </p:nvSpPr>
        <p:spPr>
          <a:xfrm>
            <a:off x="8432800" y="3429000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AA16D5D3-ADC7-4812-9F54-674FCB93BA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5766" r="15766"/>
          <a:stretch>
            <a:fillRect/>
          </a:stretch>
        </p:blipFill>
        <p:spPr>
          <a:xfrm>
            <a:off x="4673600" y="3429000"/>
            <a:ext cx="3759200" cy="3429000"/>
          </a:xfrm>
          <a:prstGeom prst="rect">
            <a:avLst/>
          </a:prstGeom>
        </p:spPr>
      </p:pic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74D8B9BA-A856-4DE4-B1D7-2EB882BEC38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13770" r="13770"/>
          <a:stretch>
            <a:fillRect/>
          </a:stretch>
        </p:blipFill>
        <p:spPr>
          <a:xfrm>
            <a:off x="8432800" y="0"/>
            <a:ext cx="3759200" cy="3429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63F908-D017-40EC-9F71-0E05E27A8234}"/>
              </a:ext>
            </a:extLst>
          </p:cNvPr>
          <p:cNvSpPr/>
          <p:nvPr userDrawn="1"/>
        </p:nvSpPr>
        <p:spPr>
          <a:xfrm>
            <a:off x="8426695" y="15424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0114F3-734E-4C4B-A848-FDF3C91C6AA3}"/>
              </a:ext>
            </a:extLst>
          </p:cNvPr>
          <p:cNvSpPr/>
          <p:nvPr userDrawn="1"/>
        </p:nvSpPr>
        <p:spPr>
          <a:xfrm>
            <a:off x="4673600" y="3398152"/>
            <a:ext cx="3759200" cy="3459848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9B2381-C488-4B60-B32A-9186EB7E0C50}"/>
              </a:ext>
            </a:extLst>
          </p:cNvPr>
          <p:cNvCxnSpPr/>
          <p:nvPr userDrawn="1"/>
        </p:nvCxnSpPr>
        <p:spPr>
          <a:xfrm>
            <a:off x="4673600" y="3429000"/>
            <a:ext cx="75184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081CF5-2667-4183-B0AC-4DFDB136D838}"/>
              </a:ext>
            </a:extLst>
          </p:cNvPr>
          <p:cNvCxnSpPr/>
          <p:nvPr userDrawn="1"/>
        </p:nvCxnSpPr>
        <p:spPr>
          <a:xfrm>
            <a:off x="8420100" y="15424"/>
            <a:ext cx="0" cy="6842576"/>
          </a:xfrm>
          <a:prstGeom prst="line">
            <a:avLst/>
          </a:prstGeom>
          <a:ln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E9A3CE63-56B3-42F5-8724-FAA2FC0034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F9571CC-F4AA-40DE-82A4-9BCF5B6535EE}"/>
              </a:ext>
            </a:extLst>
          </p:cNvPr>
          <p:cNvSpPr/>
          <p:nvPr userDrawn="1"/>
        </p:nvSpPr>
        <p:spPr>
          <a:xfrm>
            <a:off x="641867" y="2036499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6897D2C4-889F-40E4-A3F0-553D6F16D9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629" y="2528307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A8F3E204-5FD5-4861-AED6-CE18C8A412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630" y="1514846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DBC54CB6-7EF1-4015-B17F-D22130FCC2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A17AA58F-917D-4AF5-B4D4-97D69EA1AA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788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14E3D370-1DA1-45FD-AAD3-5FEF43F92D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3937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66F15785-A585-40BB-9125-6769D6A8E58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3362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47702529-6B8E-4986-8DDA-8076C6A787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65520" y="585022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5" name="Picture Placeholder 43">
            <a:extLst>
              <a:ext uri="{FF2B5EF4-FFF2-40B4-BE49-F238E27FC236}">
                <a16:creationId xmlns:a16="http://schemas.microsoft.com/office/drawing/2014/main" id="{C6DBE598-5141-48C0-A784-2DEBB604908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0027920" y="631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6" name="Picture Placeholder 43">
            <a:extLst>
              <a:ext uri="{FF2B5EF4-FFF2-40B4-BE49-F238E27FC236}">
                <a16:creationId xmlns:a16="http://schemas.microsoft.com/office/drawing/2014/main" id="{1EEA881C-C511-4E26-A4B5-4EC596E5D0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65520" y="4060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7" name="Picture Placeholder 43">
            <a:extLst>
              <a:ext uri="{FF2B5EF4-FFF2-40B4-BE49-F238E27FC236}">
                <a16:creationId xmlns:a16="http://schemas.microsoft.com/office/drawing/2014/main" id="{C4FE94D1-1BA3-4638-94D8-DB36F9F3A4E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027920" y="4106286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43133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4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508D39-21AE-4C34-B245-17AFF6B1E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3798-8137-4A75-A209-2CB6DD973F38}" type="datetime1">
              <a:rPr lang="en-PH" smtClean="0"/>
              <a:t>21/05/2023</a:t>
            </a:fld>
            <a:endParaRPr lang="en-PH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B1C06E-AE82-4400-900A-B4B1D45D8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PH" dirty="0"/>
              <a:t>Copyright ® 2001-2019 DNA Behavior International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7D6AF8-818B-497E-9FE4-48B613762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241CF-3DB1-4997-AF9B-B41EE0F94143}" type="slidenum">
              <a:rPr lang="en-PH" smtClean="0"/>
              <a:pPr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973534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3D123E-DAA2-438E-93E5-0D1182E1E4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83781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8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ou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62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hevron Picture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  <a:pattFill prst="pct5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</p:spPr>
        <p:txBody>
          <a:bodyPr/>
          <a:lstStyle>
            <a:lvl1pPr marL="228600" marR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r>
              <a:rPr lang="en-PH" dirty="0"/>
              <a:t>Change picture, and move to the left most portion of the slide</a:t>
            </a:r>
          </a:p>
          <a:p>
            <a:endParaRPr lang="en-PH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97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87600" y="4724400"/>
            <a:ext cx="76454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273191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130040" y="4724400"/>
            <a:ext cx="5902960" cy="1538556"/>
          </a:xfrm>
          <a:prstGeom prst="rect">
            <a:avLst/>
          </a:prstGeom>
        </p:spPr>
        <p:txBody>
          <a:bodyPr/>
          <a:lstStyle>
            <a:lvl1pPr marL="742950" indent="-742950" algn="l">
              <a:buFont typeface="+mj-lt"/>
              <a:buAutoNum type="arabicPeriod"/>
              <a:defRPr sz="2400"/>
            </a:lvl1pPr>
          </a:lstStyle>
          <a:p>
            <a:pPr lvl="0"/>
            <a:r>
              <a:rPr lang="en-US" dirty="0"/>
              <a:t>Agenda 1</a:t>
            </a:r>
          </a:p>
          <a:p>
            <a:pPr lvl="0"/>
            <a:r>
              <a:rPr lang="en-US" dirty="0"/>
              <a:t>Agenda 2</a:t>
            </a:r>
          </a:p>
          <a:p>
            <a:pPr lvl="0"/>
            <a:r>
              <a:rPr lang="en-US" dirty="0"/>
              <a:t>Agenda 3</a:t>
            </a:r>
            <a:endParaRPr lang="en-PH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DF8BE6-4F46-4EDA-A008-3CB70CB1515D}"/>
              </a:ext>
            </a:extLst>
          </p:cNvPr>
          <p:cNvSpPr/>
          <p:nvPr userDrawn="1"/>
        </p:nvSpPr>
        <p:spPr>
          <a:xfrm>
            <a:off x="0" y="-215"/>
            <a:ext cx="12192000" cy="4065588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11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33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C100D3EF-B7C4-4BDC-A895-23B9DC50DFE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082675" y="1921608"/>
            <a:ext cx="10164763" cy="38623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38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5B0097F0-FD28-4120-93DF-DFCB90A16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7"/>
          <a:stretch/>
        </p:blipFill>
        <p:spPr>
          <a:xfrm>
            <a:off x="6858000" y="0"/>
            <a:ext cx="5339148" cy="6858000"/>
          </a:xfrm>
          <a:prstGeom prst="rect">
            <a:avLst/>
          </a:prstGeom>
        </p:spPr>
      </p:pic>
      <p:pic>
        <p:nvPicPr>
          <p:cNvPr id="3" name="Picture 2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2C206DCB-1841-443F-AA1F-0C34C095DE8E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5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5" r:id="rId2"/>
    <p:sldLayoutId id="2147483706" r:id="rId3"/>
    <p:sldLayoutId id="2147483685" r:id="rId4"/>
    <p:sldLayoutId id="2147483661" r:id="rId5"/>
    <p:sldLayoutId id="2147483655" r:id="rId6"/>
    <p:sldLayoutId id="2147483707" r:id="rId7"/>
    <p:sldLayoutId id="2147483670" r:id="rId8"/>
    <p:sldLayoutId id="2147483711" r:id="rId9"/>
    <p:sldLayoutId id="2147483681" r:id="rId10"/>
    <p:sldLayoutId id="2147483686" r:id="rId11"/>
    <p:sldLayoutId id="2147483687" r:id="rId12"/>
    <p:sldLayoutId id="2147483676" r:id="rId13"/>
    <p:sldLayoutId id="2147483671" r:id="rId14"/>
    <p:sldLayoutId id="2147483688" r:id="rId15"/>
    <p:sldLayoutId id="2147483680" r:id="rId16"/>
    <p:sldLayoutId id="2147483673" r:id="rId17"/>
    <p:sldLayoutId id="2147483672" r:id="rId18"/>
    <p:sldLayoutId id="2147483677" r:id="rId19"/>
    <p:sldLayoutId id="2147483678" r:id="rId20"/>
    <p:sldLayoutId id="2147483679" r:id="rId21"/>
    <p:sldLayoutId id="2147483674" r:id="rId22"/>
    <p:sldLayoutId id="2147483675" r:id="rId23"/>
    <p:sldLayoutId id="2147483682" r:id="rId24"/>
    <p:sldLayoutId id="2147483696" r:id="rId25"/>
    <p:sldLayoutId id="2147483712" r:id="rId26"/>
    <p:sldLayoutId id="2147483684" r:id="rId27"/>
    <p:sldLayoutId id="2147483690" r:id="rId28"/>
    <p:sldLayoutId id="2147483710" r:id="rId29"/>
    <p:sldLayoutId id="2147483709" r:id="rId30"/>
    <p:sldLayoutId id="2147483727" r:id="rId31"/>
    <p:sldLayoutId id="2147483729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8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room filled with furniture and a large building&#10;&#10;Description automatically generated">
            <a:extLst>
              <a:ext uri="{FF2B5EF4-FFF2-40B4-BE49-F238E27FC236}">
                <a16:creationId xmlns:a16="http://schemas.microsoft.com/office/drawing/2014/main" id="{52B49F56-C7C6-4B2F-B0B7-BE2FE60D6A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8" b="27768"/>
          <a:stretch>
            <a:fillRect/>
          </a:stretch>
        </p:blipFill>
        <p:spPr>
          <a:xfrm>
            <a:off x="0" y="-215"/>
            <a:ext cx="12192000" cy="4065588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EF75EF-0060-4C48-968C-FC171BE386E1}"/>
              </a:ext>
            </a:extLst>
          </p:cNvPr>
          <p:cNvSpPr/>
          <p:nvPr/>
        </p:nvSpPr>
        <p:spPr>
          <a:xfrm>
            <a:off x="2162575" y="5740937"/>
            <a:ext cx="7824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A18B4B"/>
                </a:solidFill>
              </a:rPr>
              <a:t>Understanding Change and How to Communicate and Champion Change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CBAB02-49C4-4A83-B5DD-5D3F6E7904FE}"/>
              </a:ext>
            </a:extLst>
          </p:cNvPr>
          <p:cNvSpPr txBox="1"/>
          <p:nvPr/>
        </p:nvSpPr>
        <p:spPr>
          <a:xfrm>
            <a:off x="1710963" y="4544327"/>
            <a:ext cx="9048484" cy="1196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AU" sz="4800" b="1" dirty="0">
                <a:solidFill>
                  <a:srgbClr val="333333"/>
                </a:solidFill>
                <a:cs typeface="Calibri" panose="020F0502020204030204" pitchFamily="34" charset="0"/>
              </a:rPr>
              <a:t>Organizational Change Management</a:t>
            </a:r>
          </a:p>
        </p:txBody>
      </p:sp>
    </p:spTree>
    <p:extLst>
      <p:ext uri="{BB962C8B-B14F-4D97-AF65-F5344CB8AC3E}">
        <p14:creationId xmlns:p14="http://schemas.microsoft.com/office/powerpoint/2010/main" val="642927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777704-CF4B-4A21-A319-138040A145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Signals for Leaders That Your Change Effort is Managed Well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EAF24-1440-4F1F-8AAF-4FFCFFBF0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Rate How Your Team Is Meeting These Challenges?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435D1D-CE2B-4F9F-8435-82ACAAD9FAF4}"/>
              </a:ext>
            </a:extLst>
          </p:cNvPr>
          <p:cNvSpPr txBox="1"/>
          <p:nvPr/>
        </p:nvSpPr>
        <p:spPr>
          <a:xfrm>
            <a:off x="234544" y="1569477"/>
            <a:ext cx="497225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Everyone in team has same definition of end state of change?</a:t>
            </a:r>
          </a:p>
          <a:p>
            <a:pPr marL="342900" indent="-342900">
              <a:buAutoNum type="arabicPeriod"/>
            </a:pPr>
            <a:r>
              <a:rPr lang="en-US" sz="2400" dirty="0"/>
              <a:t>Change communications are frequent and specific?</a:t>
            </a:r>
          </a:p>
          <a:p>
            <a:pPr marL="342900" indent="-342900">
              <a:buAutoNum type="arabicPeriod"/>
            </a:pPr>
            <a:r>
              <a:rPr lang="en-US" sz="2400" dirty="0"/>
              <a:t>Leaders know which stage of change their team members are experiencing and adjust to meet them?</a:t>
            </a:r>
          </a:p>
          <a:p>
            <a:pPr marL="342900" indent="-342900">
              <a:buAutoNum type="arabicPeriod"/>
            </a:pPr>
            <a:r>
              <a:rPr lang="en-US" sz="2400" dirty="0"/>
              <a:t>There is a clear company purpose and values for ranking priorities?</a:t>
            </a:r>
          </a:p>
          <a:p>
            <a:pPr marL="342900" indent="-342900">
              <a:buAutoNum type="arabicPeriod"/>
            </a:pPr>
            <a:r>
              <a:rPr lang="en-US" sz="2400" dirty="0"/>
              <a:t>Building and maintaining team relationships is a key strategy in the change?</a:t>
            </a:r>
          </a:p>
        </p:txBody>
      </p:sp>
      <p:pic>
        <p:nvPicPr>
          <p:cNvPr id="6" name="Picture 5" descr="A dining room table&#10;&#10;Description automatically generated">
            <a:extLst>
              <a:ext uri="{FF2B5EF4-FFF2-40B4-BE49-F238E27FC236}">
                <a16:creationId xmlns:a16="http://schemas.microsoft.com/office/drawing/2014/main" id="{11CAF469-9637-46E7-8B66-633E653F44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343" y="1674252"/>
            <a:ext cx="6675089" cy="444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22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C0804B-5EE1-40A9-AFB1-67CE30E097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Read the Managing Transitions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88C6A-5383-43E6-A127-E1FD3D98B8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Making the Most of Change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8246FA-0F9B-4BDC-B8CE-6DB4A35B7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34" y="1957387"/>
            <a:ext cx="3200400" cy="3886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84A69F-ADC3-49BD-8195-46929544C0FC}"/>
              </a:ext>
            </a:extLst>
          </p:cNvPr>
          <p:cNvSpPr txBox="1"/>
          <p:nvPr/>
        </p:nvSpPr>
        <p:spPr>
          <a:xfrm>
            <a:off x="5228823" y="1957387"/>
            <a:ext cx="53189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Learn the phases of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Understand how to manage team members through each transition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Create a communication plan to work for everyone</a:t>
            </a:r>
          </a:p>
        </p:txBody>
      </p:sp>
    </p:spTree>
    <p:extLst>
      <p:ext uri="{BB962C8B-B14F-4D97-AF65-F5344CB8AC3E}">
        <p14:creationId xmlns:p14="http://schemas.microsoft.com/office/powerpoint/2010/main" val="3608034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6D52B2-93DD-4E3E-9753-091251811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Identifying the Talents for Managing Change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00A7B-6DBB-4E48-9645-96653E47EE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Understand the Talents Required to Lead Others Through Change</a:t>
            </a:r>
          </a:p>
          <a:p>
            <a:r>
              <a:rPr lang="en-US" sz="2000" b="1" dirty="0"/>
              <a:t>The Visionary – Driving New Ideas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3FB076-15D9-43BE-A549-682ABC343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828" y="1810467"/>
            <a:ext cx="4391696" cy="43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ctr" defTabSz="91298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  <a:sym typeface="Symbol" pitchFamily="18" charset="2"/>
              </a:rPr>
              <a:t>Chris Coddington - Strategist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0AC76C21-EC6B-45D1-B339-EB9E9D787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1" y="1810467"/>
            <a:ext cx="2594530" cy="4401138"/>
          </a:xfrm>
          <a:prstGeom prst="rect">
            <a:avLst/>
          </a:prstGeom>
          <a:noFill/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74" tIns="45687" rIns="91374" bIns="45687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Change Leader Strengths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u="sng" dirty="0">
              <a:solidFill>
                <a:srgbClr val="000000"/>
              </a:solidFill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  <a:sym typeface="Symbol" pitchFamily="18" charset="2"/>
            </a:endParaRP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Take Charge: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Visionary and decisive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Pioneer: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Goal orientated and ambitious 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Fast-Paced: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Logical and moves quickly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u="sng" dirty="0">
                <a:solidFill>
                  <a:srgbClr val="0000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Anchored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: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Will follow a rigid format when the process is designed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  <a:sym typeface="Symbol" pitchFamily="18" charset="2"/>
            </a:endParaRP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400" b="1" dirty="0">
                <a:solidFill>
                  <a:srgbClr val="0000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Chris will need to partner with someone creative or flex to be creative in thinking of new possibilities.</a:t>
            </a:r>
            <a:endParaRPr lang="en-US" sz="1400" b="1" dirty="0">
              <a:solidFill>
                <a:srgbClr val="000000"/>
              </a:solidFill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  <a:sym typeface="Symbol" pitchFamily="18" charset="2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57D3857-CF84-4BB8-A62D-64392E304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4495801"/>
            <a:ext cx="5334000" cy="197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62E74C-7CCD-4DBC-B27F-12413EE528CC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249510"/>
            <a:ext cx="5410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6">
            <a:extLst>
              <a:ext uri="{FF2B5EF4-FFF2-40B4-BE49-F238E27FC236}">
                <a16:creationId xmlns:a16="http://schemas.microsoft.com/office/drawing/2014/main" id="{D6461772-046D-4631-A29B-E6F517119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6470" y="1810467"/>
            <a:ext cx="2399619" cy="4508860"/>
          </a:xfrm>
          <a:prstGeom prst="rect">
            <a:avLst/>
          </a:prstGeom>
          <a:noFill/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74" tIns="45687" rIns="91374" bIns="45687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Change Leader Struggles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u="sng" dirty="0">
              <a:solidFill>
                <a:srgbClr val="000000"/>
              </a:solidFill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  <a:sym typeface="Symbol" pitchFamily="18" charset="2"/>
            </a:endParaRP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Take Charge: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May struggle in including other’s ideas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Pioneer: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May be overly aggressive with schedule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Fast-Paced: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May lack empathy and patience with team members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u="sng" dirty="0">
                <a:solidFill>
                  <a:srgbClr val="0000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Anchored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: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May not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design the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 repeatable/scalable process to sustain change, could be inflexible</a:t>
            </a:r>
            <a:endParaRPr kumimoji="0" lang="en-A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  <a:sym typeface="Symbol" pitchFamily="18" charset="2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41481A2C-2EB5-4702-AB65-41F101338646}"/>
              </a:ext>
            </a:extLst>
          </p:cNvPr>
          <p:cNvSpPr/>
          <p:nvPr/>
        </p:nvSpPr>
        <p:spPr>
          <a:xfrm rot="1117276">
            <a:off x="2933712" y="5497782"/>
            <a:ext cx="776527" cy="521594"/>
          </a:xfrm>
          <a:prstGeom prst="rightArrow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45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6D52B2-93DD-4E3E-9753-091251811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Identifying the Talents for Managing Change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00A7B-6DBB-4E48-9645-96653E47EE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Understand the Talents Required to Lead Others Through Change</a:t>
            </a:r>
          </a:p>
          <a:p>
            <a:r>
              <a:rPr lang="en-US" sz="2000" b="1" dirty="0"/>
              <a:t>The Change Implementor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3FB076-15D9-43BE-A549-682ABC343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828" y="1810467"/>
            <a:ext cx="4391696" cy="43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ctr" defTabSz="91298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  <a:sym typeface="Symbol" pitchFamily="18" charset="2"/>
              </a:rPr>
              <a:t>Lane Dixon – Community Builder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0AC76C21-EC6B-45D1-B339-EB9E9D787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112" y="2088046"/>
            <a:ext cx="2399619" cy="4077973"/>
          </a:xfrm>
          <a:prstGeom prst="rect">
            <a:avLst/>
          </a:prstGeom>
          <a:noFill/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74" tIns="45687" rIns="91374" bIns="45687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Change Leader Strengths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u="sng" dirty="0">
              <a:solidFill>
                <a:srgbClr val="000000"/>
              </a:solidFill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  <a:sym typeface="Symbol" pitchFamily="18" charset="2"/>
            </a:endParaRP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Cooperative: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Inclusive and diplomatic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Outgoing: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Outgoing and engaging – connecting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Patient: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Empathetic and Approachable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Anchored:</a:t>
            </a:r>
          </a:p>
          <a:p>
            <a:pPr lvl="0" eaLnBrk="1" hangingPunct="1"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Can follow repeatable/scalable process to sustain change</a:t>
            </a:r>
            <a:endParaRPr kumimoji="0" lang="en-A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  <a:sym typeface="Symbol" pitchFamily="18" charset="2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D6461772-046D-4631-A29B-E6F517119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6469" y="2088046"/>
            <a:ext cx="2399619" cy="4077973"/>
          </a:xfrm>
          <a:prstGeom prst="rect">
            <a:avLst/>
          </a:prstGeom>
          <a:noFill/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74" tIns="45687" rIns="91374" bIns="45687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Change Leader Struggles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u="sng" dirty="0">
              <a:solidFill>
                <a:srgbClr val="000000"/>
              </a:solidFill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  <a:sym typeface="Symbol" pitchFamily="18" charset="2"/>
            </a:endParaRP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Cooperative: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May struggle to make tough decisions 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Outgoing: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May be overly talkative/enthusiastic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Patient: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May not be as focused on bottom line result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Anchored:</a:t>
            </a:r>
          </a:p>
          <a:p>
            <a:pPr marL="0" marR="0" lvl="0" indent="0" algn="l" defTabSz="9667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May not adapt to exceptions or unknowns quickly</a:t>
            </a:r>
            <a:endParaRPr kumimoji="0" lang="en-A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  <a:sym typeface="Symbol" pitchFamily="18" charset="2"/>
            </a:endParaRP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91BD6F05-FF6E-42A7-B547-6A91B99A8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0008" y="2323563"/>
            <a:ext cx="5828764" cy="1804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F2EE2A3D-B629-4149-94BC-09EFA8730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5476" y="4053626"/>
            <a:ext cx="5763296" cy="161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1683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A94662-8CE3-41CD-AC47-402517FC9B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0" b="13340"/>
          <a:stretch>
            <a:fillRect/>
          </a:stretch>
        </p:blipFill>
        <p:spPr>
          <a:xfrm>
            <a:off x="6644640" y="258763"/>
            <a:ext cx="5145087" cy="6099175"/>
          </a:xfrm>
          <a:solidFill>
            <a:schemeClr val="bg1"/>
          </a:solidFill>
        </p:spPr>
      </p:pic>
      <p:pic>
        <p:nvPicPr>
          <p:cNvPr id="9" name="Picture Placeholder 8" descr="A tall building&#10;&#10;Description automatically generated">
            <a:extLst>
              <a:ext uri="{FF2B5EF4-FFF2-40B4-BE49-F238E27FC236}">
                <a16:creationId xmlns:a16="http://schemas.microsoft.com/office/drawing/2014/main" id="{02A36159-C5FE-4042-B874-78B3A3B00F0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5" b="20745"/>
          <a:stretch>
            <a:fillRect/>
          </a:stretch>
        </p:blipFill>
        <p:spPr>
          <a:xfrm>
            <a:off x="4494370" y="4363486"/>
            <a:ext cx="2133600" cy="1870635"/>
          </a:xfrm>
        </p:spPr>
      </p:pic>
      <p:pic>
        <p:nvPicPr>
          <p:cNvPr id="11" name="Picture Placeholder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E93EC41-8140-4CE5-A9BB-45C69C486F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1" r="11951"/>
          <a:stretch>
            <a:fillRect/>
          </a:stretch>
        </p:blipFill>
        <p:spPr/>
      </p:pic>
      <p:pic>
        <p:nvPicPr>
          <p:cNvPr id="13" name="Picture Placeholder 12" descr="A picture containing person, striped, holding, man&#10;&#10;Description automatically generated">
            <a:extLst>
              <a:ext uri="{FF2B5EF4-FFF2-40B4-BE49-F238E27FC236}">
                <a16:creationId xmlns:a16="http://schemas.microsoft.com/office/drawing/2014/main" id="{0605427C-90E8-4DC3-954D-3A1499EF60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8" r="12248"/>
          <a:stretch>
            <a:fillRect/>
          </a:stretch>
        </p:blipFill>
        <p:spPr>
          <a:xfrm>
            <a:off x="4493230" y="258763"/>
            <a:ext cx="2133600" cy="1870635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361633-1721-4BC8-A4BD-824C861D59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/>
              <a:t>Change Management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B3FE9-065D-403D-AA01-2ACDC7CB37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3608" y="3589348"/>
            <a:ext cx="3476799" cy="367584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chemeClr val="bg2"/>
                </a:solidFill>
              </a:rPr>
              <a:t>Programs available from DNA Behavior to Improve Personal and Business Performance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56661C-909A-45BD-8972-BB974A1F798E}"/>
              </a:ext>
            </a:extLst>
          </p:cNvPr>
          <p:cNvSpPr txBox="1"/>
          <p:nvPr/>
        </p:nvSpPr>
        <p:spPr>
          <a:xfrm>
            <a:off x="6935273" y="425003"/>
            <a:ext cx="34789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sz="2400" b="1" dirty="0"/>
              <a:t>Identifying Clear Message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D9E7B7-6AAF-4CCA-B8FA-CE11CAA28BFF}"/>
              </a:ext>
            </a:extLst>
          </p:cNvPr>
          <p:cNvSpPr txBox="1"/>
          <p:nvPr/>
        </p:nvSpPr>
        <p:spPr>
          <a:xfrm>
            <a:off x="6935273" y="2967335"/>
            <a:ext cx="3944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Meet People Where They Are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11868B-0AC3-403F-B024-B3C005EFDD27}"/>
              </a:ext>
            </a:extLst>
          </p:cNvPr>
          <p:cNvSpPr txBox="1"/>
          <p:nvPr/>
        </p:nvSpPr>
        <p:spPr>
          <a:xfrm>
            <a:off x="6941209" y="4837138"/>
            <a:ext cx="3725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Managing Team Differences</a:t>
            </a:r>
          </a:p>
        </p:txBody>
      </p:sp>
    </p:spTree>
    <p:extLst>
      <p:ext uri="{BB962C8B-B14F-4D97-AF65-F5344CB8AC3E}">
        <p14:creationId xmlns:p14="http://schemas.microsoft.com/office/powerpoint/2010/main" val="2373413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9FB050-A906-434E-83DD-3DA1F3185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10"/>
            <a:ext cx="12192000" cy="4840224"/>
          </a:xfrm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ABE3292-6F26-4D95-A264-C51F8BDC77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6" name="Rectangle 25"/>
          <p:cNvSpPr/>
          <p:nvPr/>
        </p:nvSpPr>
        <p:spPr>
          <a:xfrm>
            <a:off x="6902882" y="4931750"/>
            <a:ext cx="2466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00" dirty="0">
                <a:solidFill>
                  <a:srgbClr val="A18B4B"/>
                </a:solidFill>
              </a:rPr>
              <a:t>DNA Behavior</a:t>
            </a:r>
            <a:endParaRPr lang="en-US" sz="2800" b="1" spc="-100" dirty="0">
              <a:solidFill>
                <a:srgbClr val="A18B4B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766912C-A5D3-498D-AFFD-6FF20BD5CB66}"/>
              </a:ext>
            </a:extLst>
          </p:cNvPr>
          <p:cNvSpPr/>
          <p:nvPr/>
        </p:nvSpPr>
        <p:spPr>
          <a:xfrm>
            <a:off x="6902882" y="5318582"/>
            <a:ext cx="3373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Unlocking the Science of Natural Behavior In Yourself and Others</a:t>
            </a:r>
            <a:endParaRPr lang="en-US" b="1" spc="-100" dirty="0">
              <a:solidFill>
                <a:srgbClr val="333333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44C23B2-986F-4295-AE9D-C36125859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EEF6A6AB-6447-47E6-B5EF-4B54F4B9D540}"/>
              </a:ext>
            </a:extLst>
          </p:cNvPr>
          <p:cNvSpPr/>
          <p:nvPr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F7CE2-1641-4F75-8C77-AA7D91FEF7D3}"/>
              </a:ext>
            </a:extLst>
          </p:cNvPr>
          <p:cNvSpPr txBox="1"/>
          <p:nvPr/>
        </p:nvSpPr>
        <p:spPr>
          <a:xfrm>
            <a:off x="6902882" y="2293109"/>
            <a:ext cx="368519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</a:rPr>
              <a:t>Hugh Massie, along with Lee Ellis literally wrote the book on discovering Natural Talents and Managing Differences.</a:t>
            </a:r>
          </a:p>
          <a:p>
            <a:endParaRPr lang="en-US" dirty="0">
              <a:solidFill>
                <a:srgbClr val="333333"/>
              </a:solidFill>
            </a:endParaRPr>
          </a:p>
          <a:p>
            <a:endParaRPr lang="en-US" dirty="0">
              <a:solidFill>
                <a:srgbClr val="333333"/>
              </a:solidFill>
            </a:endParaRPr>
          </a:p>
          <a:p>
            <a:r>
              <a:rPr lang="en-US" dirty="0">
                <a:solidFill>
                  <a:srgbClr val="333333"/>
                </a:solidFill>
              </a:rPr>
              <a:t>Now available on Amazon.com</a:t>
            </a:r>
          </a:p>
        </p:txBody>
      </p:sp>
      <p:pic>
        <p:nvPicPr>
          <p:cNvPr id="4" name="Picture 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CE5CBF4A-8E6C-487F-9D03-9A0FDE1F3A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481" y="545418"/>
            <a:ext cx="3685191" cy="5526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656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557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NA Brand">
      <a:dk1>
        <a:srgbClr val="000000"/>
      </a:dk1>
      <a:lt1>
        <a:sysClr val="window" lastClr="FFFFFF"/>
      </a:lt1>
      <a:dk2>
        <a:srgbClr val="333333"/>
      </a:dk2>
      <a:lt2>
        <a:srgbClr val="A18B4B"/>
      </a:lt2>
      <a:accent1>
        <a:srgbClr val="F2F2F2"/>
      </a:accent1>
      <a:accent2>
        <a:srgbClr val="A6A5A5"/>
      </a:accent2>
      <a:accent3>
        <a:srgbClr val="EFAC35"/>
      </a:accent3>
      <a:accent4>
        <a:srgbClr val="003366"/>
      </a:accent4>
      <a:accent5>
        <a:srgbClr val="226895"/>
      </a:accent5>
      <a:accent6>
        <a:srgbClr val="339966"/>
      </a:accent6>
      <a:hlink>
        <a:srgbClr val="6ED088"/>
      </a:hlink>
      <a:folHlink>
        <a:srgbClr val="4F1F6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33333">
            <a:alpha val="86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14241</TotalTime>
  <Words>419</Words>
  <Application>Microsoft Office PowerPoint</Application>
  <PresentationFormat>Widescreen</PresentationFormat>
  <Paragraphs>80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Calibri Light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Sanmi</dc:creator>
  <cp:lastModifiedBy>Hugh Massie</cp:lastModifiedBy>
  <cp:revision>427</cp:revision>
  <dcterms:created xsi:type="dcterms:W3CDTF">2018-10-14T12:07:14Z</dcterms:created>
  <dcterms:modified xsi:type="dcterms:W3CDTF">2023-05-21T17:26:35Z</dcterms:modified>
</cp:coreProperties>
</file>