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5" r:id="rId3"/>
    <p:sldId id="267" r:id="rId4"/>
    <p:sldId id="263" r:id="rId5"/>
    <p:sldId id="264" r:id="rId6"/>
    <p:sldId id="259" r:id="rId7"/>
    <p:sldId id="266"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BBE82-933E-4DFF-84C5-FAED0F8D812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7FD5130-5EBC-4E8B-8889-272332257711}">
      <dgm:prSet phldrT="[Text]" custT="1"/>
      <dgm:spPr>
        <a:solidFill>
          <a:srgbClr val="003366"/>
        </a:solidFill>
        <a:ln>
          <a:noFill/>
        </a:ln>
      </dgm:spPr>
      <dgm:t>
        <a:bodyPr/>
        <a:lstStyle/>
        <a:p>
          <a:r>
            <a:rPr lang="en-US" sz="2700" dirty="0">
              <a:latin typeface="+mj-lt"/>
              <a:cs typeface="Arial" panose="020B0604020202020204" pitchFamily="34" charset="0"/>
            </a:rPr>
            <a:t>Know</a:t>
          </a:r>
        </a:p>
      </dgm:t>
    </dgm:pt>
    <dgm:pt modelId="{5BD2D1EE-6E06-431E-A287-889C35C8C5B6}" type="parTrans" cxnId="{BD6E5440-21F3-4B31-8D55-C81E8AACA002}">
      <dgm:prSet/>
      <dgm:spPr/>
      <dgm:t>
        <a:bodyPr/>
        <a:lstStyle/>
        <a:p>
          <a:endParaRPr lang="en-US">
            <a:latin typeface="+mj-lt"/>
          </a:endParaRPr>
        </a:p>
      </dgm:t>
    </dgm:pt>
    <dgm:pt modelId="{29A9C68C-F17C-4B62-BD0B-89EB5C7D6999}" type="sibTrans" cxnId="{BD6E5440-21F3-4B31-8D55-C81E8AACA002}">
      <dgm:prSet/>
      <dgm:spPr/>
      <dgm:t>
        <a:bodyPr/>
        <a:lstStyle/>
        <a:p>
          <a:endParaRPr lang="en-US">
            <a:latin typeface="+mj-lt"/>
          </a:endParaRPr>
        </a:p>
      </dgm:t>
    </dgm:pt>
    <dgm:pt modelId="{C01C058C-DB63-4182-AD00-2C14B065C735}">
      <dgm:prSet phldrT="[Text]" custT="1"/>
      <dgm:spPr>
        <a:solidFill>
          <a:srgbClr val="BDDEFF">
            <a:alpha val="90000"/>
          </a:srgbClr>
        </a:solidFill>
        <a:ln>
          <a:noFill/>
        </a:ln>
      </dgm:spPr>
      <dgm:t>
        <a:bodyPr/>
        <a:lstStyle/>
        <a:p>
          <a:r>
            <a:rPr lang="en-US" sz="2200" dirty="0">
              <a:solidFill>
                <a:schemeClr val="tx1">
                  <a:lumMod val="75000"/>
                  <a:lumOff val="25000"/>
                </a:schemeClr>
              </a:solidFill>
              <a:latin typeface="+mj-lt"/>
              <a:cs typeface="Arial" panose="020B0604020202020204" pitchFamily="34" charset="0"/>
            </a:rPr>
            <a:t>Who is the client?</a:t>
          </a:r>
        </a:p>
      </dgm:t>
    </dgm:pt>
    <dgm:pt modelId="{6872214C-DE6E-4EC4-8AF7-64E7A25A7DC8}" type="parTrans" cxnId="{3FDE8B57-84FB-4C87-BD49-DD36A9DDDD7D}">
      <dgm:prSet/>
      <dgm:spPr/>
      <dgm:t>
        <a:bodyPr/>
        <a:lstStyle/>
        <a:p>
          <a:endParaRPr lang="en-US">
            <a:latin typeface="+mj-lt"/>
          </a:endParaRPr>
        </a:p>
      </dgm:t>
    </dgm:pt>
    <dgm:pt modelId="{E59CBC72-D525-46FA-960B-F0C94B185BCE}" type="sibTrans" cxnId="{3FDE8B57-84FB-4C87-BD49-DD36A9DDDD7D}">
      <dgm:prSet/>
      <dgm:spPr/>
      <dgm:t>
        <a:bodyPr/>
        <a:lstStyle/>
        <a:p>
          <a:endParaRPr lang="en-US">
            <a:latin typeface="+mj-lt"/>
          </a:endParaRPr>
        </a:p>
      </dgm:t>
    </dgm:pt>
    <dgm:pt modelId="{44C0605E-D5B3-42AB-ABDF-7303E0585226}">
      <dgm:prSet phldrT="[Text]" custT="1"/>
      <dgm:spPr>
        <a:solidFill>
          <a:srgbClr val="BDDEFF">
            <a:alpha val="90000"/>
          </a:srgbClr>
        </a:solidFill>
        <a:ln>
          <a:noFill/>
        </a:ln>
      </dgm:spPr>
      <dgm:t>
        <a:bodyPr/>
        <a:lstStyle/>
        <a:p>
          <a:r>
            <a:rPr lang="en-US" sz="2200" dirty="0">
              <a:solidFill>
                <a:schemeClr val="tx1">
                  <a:lumMod val="75000"/>
                  <a:lumOff val="25000"/>
                </a:schemeClr>
              </a:solidFill>
              <a:latin typeface="+mj-lt"/>
              <a:cs typeface="Arial" panose="020B0604020202020204" pitchFamily="34" charset="0"/>
            </a:rPr>
            <a:t>Discover the client’s communication style, goals, decision biases, and learned behavior </a:t>
          </a:r>
        </a:p>
      </dgm:t>
    </dgm:pt>
    <dgm:pt modelId="{FE81ED4C-1E5E-47C8-923C-88F166874D4E}" type="parTrans" cxnId="{E24E15E1-A206-4E5C-A60B-7AB816E26493}">
      <dgm:prSet/>
      <dgm:spPr/>
      <dgm:t>
        <a:bodyPr/>
        <a:lstStyle/>
        <a:p>
          <a:endParaRPr lang="en-US">
            <a:latin typeface="+mj-lt"/>
          </a:endParaRPr>
        </a:p>
      </dgm:t>
    </dgm:pt>
    <dgm:pt modelId="{B4F1B0CC-87B8-4139-8A2F-BF1F3CB97EA0}" type="sibTrans" cxnId="{E24E15E1-A206-4E5C-A60B-7AB816E26493}">
      <dgm:prSet/>
      <dgm:spPr/>
      <dgm:t>
        <a:bodyPr/>
        <a:lstStyle/>
        <a:p>
          <a:endParaRPr lang="en-US">
            <a:latin typeface="+mj-lt"/>
          </a:endParaRPr>
        </a:p>
      </dgm:t>
    </dgm:pt>
    <dgm:pt modelId="{216D2B32-1421-422C-8B51-61CC74879FDF}">
      <dgm:prSet phldrT="[Text]" custT="1"/>
      <dgm:spPr>
        <a:solidFill>
          <a:srgbClr val="003366"/>
        </a:solidFill>
        <a:ln>
          <a:noFill/>
        </a:ln>
      </dgm:spPr>
      <dgm:t>
        <a:bodyPr/>
        <a:lstStyle/>
        <a:p>
          <a:r>
            <a:rPr lang="en-US" sz="2700" dirty="0">
              <a:latin typeface="+mj-lt"/>
              <a:cs typeface="Arial" panose="020B0604020202020204" pitchFamily="34" charset="0"/>
            </a:rPr>
            <a:t>Engage</a:t>
          </a:r>
        </a:p>
      </dgm:t>
    </dgm:pt>
    <dgm:pt modelId="{06E63A63-97F4-4EFF-8370-CCE027577175}" type="parTrans" cxnId="{A36CB846-8207-4A28-A176-08BAB5B0B7DF}">
      <dgm:prSet/>
      <dgm:spPr/>
      <dgm:t>
        <a:bodyPr/>
        <a:lstStyle/>
        <a:p>
          <a:endParaRPr lang="en-US">
            <a:latin typeface="+mj-lt"/>
          </a:endParaRPr>
        </a:p>
      </dgm:t>
    </dgm:pt>
    <dgm:pt modelId="{75F3F28E-B372-4000-999C-3FD036C6BD13}" type="sibTrans" cxnId="{A36CB846-8207-4A28-A176-08BAB5B0B7DF}">
      <dgm:prSet/>
      <dgm:spPr/>
      <dgm:t>
        <a:bodyPr/>
        <a:lstStyle/>
        <a:p>
          <a:endParaRPr lang="en-US">
            <a:latin typeface="+mj-lt"/>
          </a:endParaRPr>
        </a:p>
      </dgm:t>
    </dgm:pt>
    <dgm:pt modelId="{9770E877-5095-47A7-837C-C272ADC52C06}">
      <dgm:prSet phldrT="[Text]" custT="1"/>
      <dgm:spPr>
        <a:solidFill>
          <a:srgbClr val="BDDEFF">
            <a:alpha val="90000"/>
          </a:srgbClr>
        </a:solidFill>
        <a:ln>
          <a:noFill/>
        </a:ln>
      </dgm:spPr>
      <dgm:t>
        <a:bodyPr/>
        <a:lstStyle/>
        <a:p>
          <a:r>
            <a:rPr lang="en-US" sz="2200" dirty="0">
              <a:solidFill>
                <a:schemeClr val="tx1">
                  <a:lumMod val="75000"/>
                  <a:lumOff val="25000"/>
                </a:schemeClr>
              </a:solidFill>
              <a:latin typeface="+mj-lt"/>
              <a:cs typeface="Arial" panose="020B0604020202020204" pitchFamily="34" charset="0"/>
            </a:rPr>
            <a:t>How do you relationship manage the client?</a:t>
          </a:r>
        </a:p>
      </dgm:t>
    </dgm:pt>
    <dgm:pt modelId="{64E661D2-11A3-4C21-8AE6-9346C4AFD55D}" type="parTrans" cxnId="{DE0C8097-7193-4CAE-9487-29011FA8A8DA}">
      <dgm:prSet/>
      <dgm:spPr/>
      <dgm:t>
        <a:bodyPr/>
        <a:lstStyle/>
        <a:p>
          <a:endParaRPr lang="en-US">
            <a:latin typeface="+mj-lt"/>
          </a:endParaRPr>
        </a:p>
      </dgm:t>
    </dgm:pt>
    <dgm:pt modelId="{C726EA44-98CE-468C-959F-07A1947FA9E1}" type="sibTrans" cxnId="{DE0C8097-7193-4CAE-9487-29011FA8A8DA}">
      <dgm:prSet/>
      <dgm:spPr/>
      <dgm:t>
        <a:bodyPr/>
        <a:lstStyle/>
        <a:p>
          <a:endParaRPr lang="en-US">
            <a:latin typeface="+mj-lt"/>
          </a:endParaRPr>
        </a:p>
      </dgm:t>
    </dgm:pt>
    <dgm:pt modelId="{F3C4DEB3-CBA0-4493-8FA4-0198E4D19C4D}">
      <dgm:prSet phldrT="[Text]" custT="1"/>
      <dgm:spPr>
        <a:solidFill>
          <a:srgbClr val="003366"/>
        </a:solidFill>
        <a:ln>
          <a:noFill/>
        </a:ln>
      </dgm:spPr>
      <dgm:t>
        <a:bodyPr/>
        <a:lstStyle/>
        <a:p>
          <a:r>
            <a:rPr lang="en-US" sz="2700" dirty="0">
              <a:latin typeface="+mj-lt"/>
              <a:cs typeface="Arial" panose="020B0604020202020204" pitchFamily="34" charset="0"/>
            </a:rPr>
            <a:t>Grow</a:t>
          </a:r>
        </a:p>
      </dgm:t>
    </dgm:pt>
    <dgm:pt modelId="{26E511E3-5A88-4AB4-A421-9827D4A9DDA5}" type="parTrans" cxnId="{71249236-1057-4094-BCF6-D29DB9DBAA3F}">
      <dgm:prSet/>
      <dgm:spPr/>
      <dgm:t>
        <a:bodyPr/>
        <a:lstStyle/>
        <a:p>
          <a:endParaRPr lang="en-US">
            <a:latin typeface="+mj-lt"/>
          </a:endParaRPr>
        </a:p>
      </dgm:t>
    </dgm:pt>
    <dgm:pt modelId="{B03B9511-2F43-4625-B8A4-864C15E2ED8A}" type="sibTrans" cxnId="{71249236-1057-4094-BCF6-D29DB9DBAA3F}">
      <dgm:prSet/>
      <dgm:spPr/>
      <dgm:t>
        <a:bodyPr/>
        <a:lstStyle/>
        <a:p>
          <a:endParaRPr lang="en-US">
            <a:latin typeface="+mj-lt"/>
          </a:endParaRPr>
        </a:p>
      </dgm:t>
    </dgm:pt>
    <dgm:pt modelId="{7330E37E-1C74-4A3F-AC6B-0E62D56481A3}">
      <dgm:prSet phldrT="[Text]" custT="1"/>
      <dgm:spPr>
        <a:solidFill>
          <a:srgbClr val="BDDEFF">
            <a:alpha val="90000"/>
          </a:srgbClr>
        </a:solidFill>
        <a:ln>
          <a:noFill/>
        </a:ln>
      </dgm:spPr>
      <dgm:t>
        <a:bodyPr/>
        <a:lstStyle/>
        <a:p>
          <a:r>
            <a:rPr lang="en-US" sz="2200" dirty="0">
              <a:solidFill>
                <a:schemeClr val="tx1">
                  <a:lumMod val="75000"/>
                  <a:lumOff val="25000"/>
                </a:schemeClr>
              </a:solidFill>
              <a:latin typeface="+mj-lt"/>
              <a:cs typeface="Arial" panose="020B0604020202020204" pitchFamily="34" charset="0"/>
            </a:rPr>
            <a:t>What solutions do you offer the client, and How?</a:t>
          </a:r>
        </a:p>
      </dgm:t>
    </dgm:pt>
    <dgm:pt modelId="{D4D999D8-04F0-441F-B07A-CD6199012009}" type="parTrans" cxnId="{1D7F8B29-0B92-4B2C-8FCA-F99FDB433422}">
      <dgm:prSet/>
      <dgm:spPr/>
      <dgm:t>
        <a:bodyPr/>
        <a:lstStyle/>
        <a:p>
          <a:endParaRPr lang="en-US">
            <a:latin typeface="+mj-lt"/>
          </a:endParaRPr>
        </a:p>
      </dgm:t>
    </dgm:pt>
    <dgm:pt modelId="{A15ADBAF-7F3A-40D6-AE60-229CA9CD67C3}" type="sibTrans" cxnId="{1D7F8B29-0B92-4B2C-8FCA-F99FDB433422}">
      <dgm:prSet/>
      <dgm:spPr/>
      <dgm:t>
        <a:bodyPr/>
        <a:lstStyle/>
        <a:p>
          <a:endParaRPr lang="en-US">
            <a:latin typeface="+mj-lt"/>
          </a:endParaRPr>
        </a:p>
      </dgm:t>
    </dgm:pt>
    <dgm:pt modelId="{FDE8F582-93F5-4575-8167-1D0A7C843EBC}">
      <dgm:prSet phldrT="[Text]" custT="1"/>
      <dgm:spPr>
        <a:solidFill>
          <a:srgbClr val="BDDEFF">
            <a:alpha val="90000"/>
          </a:srgbClr>
        </a:solidFill>
        <a:ln>
          <a:noFill/>
        </a:ln>
      </dgm:spPr>
      <dgm:t>
        <a:bodyPr/>
        <a:lstStyle/>
        <a:p>
          <a:r>
            <a:rPr lang="en-US" sz="2200" dirty="0">
              <a:solidFill>
                <a:schemeClr val="tx1">
                  <a:lumMod val="75000"/>
                  <a:lumOff val="25000"/>
                </a:schemeClr>
              </a:solidFill>
              <a:latin typeface="+mj-lt"/>
              <a:cs typeface="Arial" panose="020B0604020202020204" pitchFamily="34" charset="0"/>
            </a:rPr>
            <a:t>Behavioral management by re-framing information and navigating decision biases</a:t>
          </a:r>
        </a:p>
      </dgm:t>
    </dgm:pt>
    <dgm:pt modelId="{31229BA3-AD09-487D-A63B-304BA391B9F1}" type="parTrans" cxnId="{31CCA5CC-8D42-40A5-A674-0C2CDBB1FE87}">
      <dgm:prSet/>
      <dgm:spPr/>
      <dgm:t>
        <a:bodyPr/>
        <a:lstStyle/>
        <a:p>
          <a:endParaRPr lang="en-US">
            <a:latin typeface="+mj-lt"/>
          </a:endParaRPr>
        </a:p>
      </dgm:t>
    </dgm:pt>
    <dgm:pt modelId="{562A4F37-88C8-44A3-A2A2-AD2C135A4E2F}" type="sibTrans" cxnId="{31CCA5CC-8D42-40A5-A674-0C2CDBB1FE87}">
      <dgm:prSet/>
      <dgm:spPr/>
      <dgm:t>
        <a:bodyPr/>
        <a:lstStyle/>
        <a:p>
          <a:endParaRPr lang="en-US">
            <a:latin typeface="+mj-lt"/>
          </a:endParaRPr>
        </a:p>
      </dgm:t>
    </dgm:pt>
    <dgm:pt modelId="{44EFDF9A-B825-4735-AB7E-16F0C894F162}">
      <dgm:prSet phldrT="[Text]" custT="1"/>
      <dgm:spPr>
        <a:solidFill>
          <a:srgbClr val="BDDEFF">
            <a:alpha val="90000"/>
          </a:srgbClr>
        </a:solidFill>
        <a:ln>
          <a:noFill/>
        </a:ln>
      </dgm:spPr>
      <dgm:t>
        <a:bodyPr/>
        <a:lstStyle/>
        <a:p>
          <a:r>
            <a:rPr lang="en-US" sz="2200" dirty="0">
              <a:solidFill>
                <a:schemeClr val="tx1">
                  <a:lumMod val="75000"/>
                  <a:lumOff val="25000"/>
                </a:schemeClr>
              </a:solidFill>
              <a:latin typeface="+mj-lt"/>
              <a:cs typeface="Arial" panose="020B0604020202020204" pitchFamily="34" charset="0"/>
            </a:rPr>
            <a:t>Communicate on the client’s terms to increase emotional connection</a:t>
          </a:r>
        </a:p>
      </dgm:t>
    </dgm:pt>
    <dgm:pt modelId="{85B0E2F7-90B1-44D1-8BCF-5C065C49C5B1}" type="parTrans" cxnId="{FEC42175-D703-4B2E-881D-C8AE5606B8D1}">
      <dgm:prSet/>
      <dgm:spPr/>
      <dgm:t>
        <a:bodyPr/>
        <a:lstStyle/>
        <a:p>
          <a:endParaRPr lang="en-US">
            <a:latin typeface="+mj-lt"/>
          </a:endParaRPr>
        </a:p>
      </dgm:t>
    </dgm:pt>
    <dgm:pt modelId="{6C24ED2E-7B6F-4A19-8AC5-CC871112049E}" type="sibTrans" cxnId="{FEC42175-D703-4B2E-881D-C8AE5606B8D1}">
      <dgm:prSet/>
      <dgm:spPr/>
      <dgm:t>
        <a:bodyPr/>
        <a:lstStyle/>
        <a:p>
          <a:endParaRPr lang="en-US">
            <a:latin typeface="+mj-lt"/>
          </a:endParaRPr>
        </a:p>
      </dgm:t>
    </dgm:pt>
    <dgm:pt modelId="{60C7C174-1A0F-4825-A5C2-3742D0EE8E29}" type="pres">
      <dgm:prSet presAssocID="{55BBBE82-933E-4DFF-84C5-FAED0F8D8123}" presName="linearFlow" presStyleCnt="0">
        <dgm:presLayoutVars>
          <dgm:dir/>
          <dgm:animLvl val="lvl"/>
          <dgm:resizeHandles val="exact"/>
        </dgm:presLayoutVars>
      </dgm:prSet>
      <dgm:spPr/>
    </dgm:pt>
    <dgm:pt modelId="{EA397529-EE9A-4F3F-8B4F-3384634A80A7}" type="pres">
      <dgm:prSet presAssocID="{F7FD5130-5EBC-4E8B-8889-272332257711}" presName="composite" presStyleCnt="0"/>
      <dgm:spPr/>
    </dgm:pt>
    <dgm:pt modelId="{FD44A54D-3483-4A5D-B7B4-5654FBBC6668}" type="pres">
      <dgm:prSet presAssocID="{F7FD5130-5EBC-4E8B-8889-272332257711}" presName="parentText" presStyleLbl="alignNode1" presStyleIdx="0" presStyleCnt="3">
        <dgm:presLayoutVars>
          <dgm:chMax val="1"/>
          <dgm:bulletEnabled val="1"/>
        </dgm:presLayoutVars>
      </dgm:prSet>
      <dgm:spPr/>
    </dgm:pt>
    <dgm:pt modelId="{D1E125FC-A171-4E73-A41A-D8123568929E}" type="pres">
      <dgm:prSet presAssocID="{F7FD5130-5EBC-4E8B-8889-272332257711}" presName="descendantText" presStyleLbl="alignAcc1" presStyleIdx="0" presStyleCnt="3">
        <dgm:presLayoutVars>
          <dgm:bulletEnabled val="1"/>
        </dgm:presLayoutVars>
      </dgm:prSet>
      <dgm:spPr/>
    </dgm:pt>
    <dgm:pt modelId="{ED444ECD-A42F-476B-A788-6F813981C9C6}" type="pres">
      <dgm:prSet presAssocID="{29A9C68C-F17C-4B62-BD0B-89EB5C7D6999}" presName="sp" presStyleCnt="0"/>
      <dgm:spPr/>
    </dgm:pt>
    <dgm:pt modelId="{276DE875-7974-419A-AD0C-27D481A3F176}" type="pres">
      <dgm:prSet presAssocID="{216D2B32-1421-422C-8B51-61CC74879FDF}" presName="composite" presStyleCnt="0"/>
      <dgm:spPr/>
    </dgm:pt>
    <dgm:pt modelId="{1B64AB19-172C-4A7A-BF2F-B1F01558A2CD}" type="pres">
      <dgm:prSet presAssocID="{216D2B32-1421-422C-8B51-61CC74879FDF}" presName="parentText" presStyleLbl="alignNode1" presStyleIdx="1" presStyleCnt="3">
        <dgm:presLayoutVars>
          <dgm:chMax val="1"/>
          <dgm:bulletEnabled val="1"/>
        </dgm:presLayoutVars>
      </dgm:prSet>
      <dgm:spPr/>
    </dgm:pt>
    <dgm:pt modelId="{5CB32061-E346-44EC-987D-1ABF99284AC1}" type="pres">
      <dgm:prSet presAssocID="{216D2B32-1421-422C-8B51-61CC74879FDF}" presName="descendantText" presStyleLbl="alignAcc1" presStyleIdx="1" presStyleCnt="3">
        <dgm:presLayoutVars>
          <dgm:bulletEnabled val="1"/>
        </dgm:presLayoutVars>
      </dgm:prSet>
      <dgm:spPr/>
    </dgm:pt>
    <dgm:pt modelId="{3AB7AE57-244C-4ACF-9B4C-0AF0313A7EBA}" type="pres">
      <dgm:prSet presAssocID="{75F3F28E-B372-4000-999C-3FD036C6BD13}" presName="sp" presStyleCnt="0"/>
      <dgm:spPr/>
    </dgm:pt>
    <dgm:pt modelId="{F570984C-25EE-482B-9FFB-4CB2CB4F09E6}" type="pres">
      <dgm:prSet presAssocID="{F3C4DEB3-CBA0-4493-8FA4-0198E4D19C4D}" presName="composite" presStyleCnt="0"/>
      <dgm:spPr/>
    </dgm:pt>
    <dgm:pt modelId="{E4F42364-574E-49C5-9F4A-76F46689C5BD}" type="pres">
      <dgm:prSet presAssocID="{F3C4DEB3-CBA0-4493-8FA4-0198E4D19C4D}" presName="parentText" presStyleLbl="alignNode1" presStyleIdx="2" presStyleCnt="3">
        <dgm:presLayoutVars>
          <dgm:chMax val="1"/>
          <dgm:bulletEnabled val="1"/>
        </dgm:presLayoutVars>
      </dgm:prSet>
      <dgm:spPr/>
    </dgm:pt>
    <dgm:pt modelId="{F20C7A11-72B5-46B9-9568-01FDAE2F1FDB}" type="pres">
      <dgm:prSet presAssocID="{F3C4DEB3-CBA0-4493-8FA4-0198E4D19C4D}" presName="descendantText" presStyleLbl="alignAcc1" presStyleIdx="2" presStyleCnt="3" custScaleY="97359">
        <dgm:presLayoutVars>
          <dgm:bulletEnabled val="1"/>
        </dgm:presLayoutVars>
      </dgm:prSet>
      <dgm:spPr/>
    </dgm:pt>
  </dgm:ptLst>
  <dgm:cxnLst>
    <dgm:cxn modelId="{2BA2C208-2EE5-4BCB-A695-D59D16577690}" type="presOf" srcId="{C01C058C-DB63-4182-AD00-2C14B065C735}" destId="{D1E125FC-A171-4E73-A41A-D8123568929E}" srcOrd="0" destOrd="0" presId="urn:microsoft.com/office/officeart/2005/8/layout/chevron2"/>
    <dgm:cxn modelId="{0DF84528-6A75-44CE-B06E-8BEA5AADE945}" type="presOf" srcId="{F7FD5130-5EBC-4E8B-8889-272332257711}" destId="{FD44A54D-3483-4A5D-B7B4-5654FBBC6668}" srcOrd="0" destOrd="0" presId="urn:microsoft.com/office/officeart/2005/8/layout/chevron2"/>
    <dgm:cxn modelId="{1D7F8B29-0B92-4B2C-8FCA-F99FDB433422}" srcId="{F3C4DEB3-CBA0-4493-8FA4-0198E4D19C4D}" destId="{7330E37E-1C74-4A3F-AC6B-0E62D56481A3}" srcOrd="0" destOrd="0" parTransId="{D4D999D8-04F0-441F-B07A-CD6199012009}" sibTransId="{A15ADBAF-7F3A-40D6-AE60-229CA9CD67C3}"/>
    <dgm:cxn modelId="{27D09B2E-9251-4EBF-9C82-6B79DD122439}" type="presOf" srcId="{9770E877-5095-47A7-837C-C272ADC52C06}" destId="{5CB32061-E346-44EC-987D-1ABF99284AC1}" srcOrd="0" destOrd="0" presId="urn:microsoft.com/office/officeart/2005/8/layout/chevron2"/>
    <dgm:cxn modelId="{71249236-1057-4094-BCF6-D29DB9DBAA3F}" srcId="{55BBBE82-933E-4DFF-84C5-FAED0F8D8123}" destId="{F3C4DEB3-CBA0-4493-8FA4-0198E4D19C4D}" srcOrd="2" destOrd="0" parTransId="{26E511E3-5A88-4AB4-A421-9827D4A9DDA5}" sibTransId="{B03B9511-2F43-4625-B8A4-864C15E2ED8A}"/>
    <dgm:cxn modelId="{BD6E5440-21F3-4B31-8D55-C81E8AACA002}" srcId="{55BBBE82-933E-4DFF-84C5-FAED0F8D8123}" destId="{F7FD5130-5EBC-4E8B-8889-272332257711}" srcOrd="0" destOrd="0" parTransId="{5BD2D1EE-6E06-431E-A287-889C35C8C5B6}" sibTransId="{29A9C68C-F17C-4B62-BD0B-89EB5C7D6999}"/>
    <dgm:cxn modelId="{82F89762-6A5F-4F2B-B53D-ABB88007FB4C}" type="presOf" srcId="{F3C4DEB3-CBA0-4493-8FA4-0198E4D19C4D}" destId="{E4F42364-574E-49C5-9F4A-76F46689C5BD}" srcOrd="0" destOrd="0" presId="urn:microsoft.com/office/officeart/2005/8/layout/chevron2"/>
    <dgm:cxn modelId="{A36CB846-8207-4A28-A176-08BAB5B0B7DF}" srcId="{55BBBE82-933E-4DFF-84C5-FAED0F8D8123}" destId="{216D2B32-1421-422C-8B51-61CC74879FDF}" srcOrd="1" destOrd="0" parTransId="{06E63A63-97F4-4EFF-8370-CCE027577175}" sibTransId="{75F3F28E-B372-4000-999C-3FD036C6BD13}"/>
    <dgm:cxn modelId="{FEC42175-D703-4B2E-881D-C8AE5606B8D1}" srcId="{216D2B32-1421-422C-8B51-61CC74879FDF}" destId="{44EFDF9A-B825-4735-AB7E-16F0C894F162}" srcOrd="1" destOrd="0" parTransId="{85B0E2F7-90B1-44D1-8BCF-5C065C49C5B1}" sibTransId="{6C24ED2E-7B6F-4A19-8AC5-CC871112049E}"/>
    <dgm:cxn modelId="{3FDE8B57-84FB-4C87-BD49-DD36A9DDDD7D}" srcId="{F7FD5130-5EBC-4E8B-8889-272332257711}" destId="{C01C058C-DB63-4182-AD00-2C14B065C735}" srcOrd="0" destOrd="0" parTransId="{6872214C-DE6E-4EC4-8AF7-64E7A25A7DC8}" sibTransId="{E59CBC72-D525-46FA-960B-F0C94B185BCE}"/>
    <dgm:cxn modelId="{9175A286-E79E-47BD-8ABE-7153C37B6328}" type="presOf" srcId="{7330E37E-1C74-4A3F-AC6B-0E62D56481A3}" destId="{F20C7A11-72B5-46B9-9568-01FDAE2F1FDB}" srcOrd="0" destOrd="0" presId="urn:microsoft.com/office/officeart/2005/8/layout/chevron2"/>
    <dgm:cxn modelId="{DE0C8097-7193-4CAE-9487-29011FA8A8DA}" srcId="{216D2B32-1421-422C-8B51-61CC74879FDF}" destId="{9770E877-5095-47A7-837C-C272ADC52C06}" srcOrd="0" destOrd="0" parTransId="{64E661D2-11A3-4C21-8AE6-9346C4AFD55D}" sibTransId="{C726EA44-98CE-468C-959F-07A1947FA9E1}"/>
    <dgm:cxn modelId="{73DE2BAE-3BA2-48D1-B43C-7ED3FD4CA9BE}" type="presOf" srcId="{44EFDF9A-B825-4735-AB7E-16F0C894F162}" destId="{5CB32061-E346-44EC-987D-1ABF99284AC1}" srcOrd="0" destOrd="1" presId="urn:microsoft.com/office/officeart/2005/8/layout/chevron2"/>
    <dgm:cxn modelId="{1B5FE5BA-3D9A-4873-8130-0317F4E4C10E}" type="presOf" srcId="{216D2B32-1421-422C-8B51-61CC74879FDF}" destId="{1B64AB19-172C-4A7A-BF2F-B1F01558A2CD}" srcOrd="0" destOrd="0" presId="urn:microsoft.com/office/officeart/2005/8/layout/chevron2"/>
    <dgm:cxn modelId="{31CCA5CC-8D42-40A5-A674-0C2CDBB1FE87}" srcId="{F3C4DEB3-CBA0-4493-8FA4-0198E4D19C4D}" destId="{FDE8F582-93F5-4575-8167-1D0A7C843EBC}" srcOrd="1" destOrd="0" parTransId="{31229BA3-AD09-487D-A63B-304BA391B9F1}" sibTransId="{562A4F37-88C8-44A3-A2A2-AD2C135A4E2F}"/>
    <dgm:cxn modelId="{DB4178CE-8F55-40A6-B76B-90982F6C0EB9}" type="presOf" srcId="{FDE8F582-93F5-4575-8167-1D0A7C843EBC}" destId="{F20C7A11-72B5-46B9-9568-01FDAE2F1FDB}" srcOrd="0" destOrd="1" presId="urn:microsoft.com/office/officeart/2005/8/layout/chevron2"/>
    <dgm:cxn modelId="{E33D65CF-E475-44F6-B8DB-9EE0C518974D}" type="presOf" srcId="{44C0605E-D5B3-42AB-ABDF-7303E0585226}" destId="{D1E125FC-A171-4E73-A41A-D8123568929E}" srcOrd="0" destOrd="1" presId="urn:microsoft.com/office/officeart/2005/8/layout/chevron2"/>
    <dgm:cxn modelId="{E24E15E1-A206-4E5C-A60B-7AB816E26493}" srcId="{F7FD5130-5EBC-4E8B-8889-272332257711}" destId="{44C0605E-D5B3-42AB-ABDF-7303E0585226}" srcOrd="1" destOrd="0" parTransId="{FE81ED4C-1E5E-47C8-923C-88F166874D4E}" sibTransId="{B4F1B0CC-87B8-4139-8A2F-BF1F3CB97EA0}"/>
    <dgm:cxn modelId="{145311F0-3311-4564-AF1F-F9B1A8CE3CDC}" type="presOf" srcId="{55BBBE82-933E-4DFF-84C5-FAED0F8D8123}" destId="{60C7C174-1A0F-4825-A5C2-3742D0EE8E29}" srcOrd="0" destOrd="0" presId="urn:microsoft.com/office/officeart/2005/8/layout/chevron2"/>
    <dgm:cxn modelId="{E3281649-B8CD-489B-AAD7-4B5E287070EB}" type="presParOf" srcId="{60C7C174-1A0F-4825-A5C2-3742D0EE8E29}" destId="{EA397529-EE9A-4F3F-8B4F-3384634A80A7}" srcOrd="0" destOrd="0" presId="urn:microsoft.com/office/officeart/2005/8/layout/chevron2"/>
    <dgm:cxn modelId="{44F456E2-F7D3-47B6-8AD0-D889F419DF34}" type="presParOf" srcId="{EA397529-EE9A-4F3F-8B4F-3384634A80A7}" destId="{FD44A54D-3483-4A5D-B7B4-5654FBBC6668}" srcOrd="0" destOrd="0" presId="urn:microsoft.com/office/officeart/2005/8/layout/chevron2"/>
    <dgm:cxn modelId="{C139B44F-2F14-4718-A7DB-449FCE45D1C7}" type="presParOf" srcId="{EA397529-EE9A-4F3F-8B4F-3384634A80A7}" destId="{D1E125FC-A171-4E73-A41A-D8123568929E}" srcOrd="1" destOrd="0" presId="urn:microsoft.com/office/officeart/2005/8/layout/chevron2"/>
    <dgm:cxn modelId="{8667BD27-1F80-41C6-8A84-9A0FC549DF9E}" type="presParOf" srcId="{60C7C174-1A0F-4825-A5C2-3742D0EE8E29}" destId="{ED444ECD-A42F-476B-A788-6F813981C9C6}" srcOrd="1" destOrd="0" presId="urn:microsoft.com/office/officeart/2005/8/layout/chevron2"/>
    <dgm:cxn modelId="{4DC86F90-4912-4278-B642-3A799EE7C785}" type="presParOf" srcId="{60C7C174-1A0F-4825-A5C2-3742D0EE8E29}" destId="{276DE875-7974-419A-AD0C-27D481A3F176}" srcOrd="2" destOrd="0" presId="urn:microsoft.com/office/officeart/2005/8/layout/chevron2"/>
    <dgm:cxn modelId="{40F4C56E-E1D1-4D53-9288-89EE53A1443C}" type="presParOf" srcId="{276DE875-7974-419A-AD0C-27D481A3F176}" destId="{1B64AB19-172C-4A7A-BF2F-B1F01558A2CD}" srcOrd="0" destOrd="0" presId="urn:microsoft.com/office/officeart/2005/8/layout/chevron2"/>
    <dgm:cxn modelId="{BAD3F61C-C035-45A7-A162-E7611684069F}" type="presParOf" srcId="{276DE875-7974-419A-AD0C-27D481A3F176}" destId="{5CB32061-E346-44EC-987D-1ABF99284AC1}" srcOrd="1" destOrd="0" presId="urn:microsoft.com/office/officeart/2005/8/layout/chevron2"/>
    <dgm:cxn modelId="{67717842-3149-409A-AA1F-F72890485E93}" type="presParOf" srcId="{60C7C174-1A0F-4825-A5C2-3742D0EE8E29}" destId="{3AB7AE57-244C-4ACF-9B4C-0AF0313A7EBA}" srcOrd="3" destOrd="0" presId="urn:microsoft.com/office/officeart/2005/8/layout/chevron2"/>
    <dgm:cxn modelId="{14E74E79-5573-4496-A340-DF961398A148}" type="presParOf" srcId="{60C7C174-1A0F-4825-A5C2-3742D0EE8E29}" destId="{F570984C-25EE-482B-9FFB-4CB2CB4F09E6}" srcOrd="4" destOrd="0" presId="urn:microsoft.com/office/officeart/2005/8/layout/chevron2"/>
    <dgm:cxn modelId="{DA3E9968-4113-49F5-8A6E-CE8AFEED0B4B}" type="presParOf" srcId="{F570984C-25EE-482B-9FFB-4CB2CB4F09E6}" destId="{E4F42364-574E-49C5-9F4A-76F46689C5BD}" srcOrd="0" destOrd="0" presId="urn:microsoft.com/office/officeart/2005/8/layout/chevron2"/>
    <dgm:cxn modelId="{24383BA1-1A92-4B48-9547-FB6E05B862BF}" type="presParOf" srcId="{F570984C-25EE-482B-9FFB-4CB2CB4F09E6}" destId="{F20C7A11-72B5-46B9-9568-01FDAE2F1F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4A54D-3483-4A5D-B7B4-5654FBBC6668}">
      <dsp:nvSpPr>
        <dsp:cNvPr id="0" name=""/>
        <dsp:cNvSpPr/>
      </dsp:nvSpPr>
      <dsp:spPr>
        <a:xfrm rot="5400000">
          <a:off x="-262889" y="264899"/>
          <a:ext cx="1752600" cy="1226820"/>
        </a:xfrm>
        <a:prstGeom prst="chevron">
          <a:avLst/>
        </a:prstGeom>
        <a:solidFill>
          <a:srgbClr val="0033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cs typeface="Arial" panose="020B0604020202020204" pitchFamily="34" charset="0"/>
            </a:rPr>
            <a:t>Know</a:t>
          </a:r>
        </a:p>
      </dsp:txBody>
      <dsp:txXfrm rot="-5400000">
        <a:off x="1" y="615419"/>
        <a:ext cx="1226820" cy="525780"/>
      </dsp:txXfrm>
    </dsp:sp>
    <dsp:sp modelId="{D1E125FC-A171-4E73-A41A-D8123568929E}">
      <dsp:nvSpPr>
        <dsp:cNvPr id="0" name=""/>
        <dsp:cNvSpPr/>
      </dsp:nvSpPr>
      <dsp:spPr>
        <a:xfrm rot="5400000">
          <a:off x="3930015" y="-2701185"/>
          <a:ext cx="1139190" cy="6545580"/>
        </a:xfrm>
        <a:prstGeom prst="round2SameRect">
          <a:avLst/>
        </a:prstGeom>
        <a:solidFill>
          <a:srgbClr val="BDDEFF">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lumMod val="75000"/>
                  <a:lumOff val="25000"/>
                </a:schemeClr>
              </a:solidFill>
              <a:latin typeface="+mj-lt"/>
              <a:cs typeface="Arial" panose="020B0604020202020204" pitchFamily="34" charset="0"/>
            </a:rPr>
            <a:t>Who is the client?</a:t>
          </a:r>
        </a:p>
        <a:p>
          <a:pPr marL="228600" lvl="1" indent="-228600" algn="l" defTabSz="977900">
            <a:lnSpc>
              <a:spcPct val="90000"/>
            </a:lnSpc>
            <a:spcBef>
              <a:spcPct val="0"/>
            </a:spcBef>
            <a:spcAft>
              <a:spcPct val="15000"/>
            </a:spcAft>
            <a:buChar char="•"/>
          </a:pPr>
          <a:r>
            <a:rPr lang="en-US" sz="2200" kern="1200" dirty="0">
              <a:solidFill>
                <a:schemeClr val="tx1">
                  <a:lumMod val="75000"/>
                  <a:lumOff val="25000"/>
                </a:schemeClr>
              </a:solidFill>
              <a:latin typeface="+mj-lt"/>
              <a:cs typeface="Arial" panose="020B0604020202020204" pitchFamily="34" charset="0"/>
            </a:rPr>
            <a:t>Discover the client’s communication style, goals, decision biases, and learned behavior </a:t>
          </a:r>
        </a:p>
      </dsp:txBody>
      <dsp:txXfrm rot="-5400000">
        <a:off x="1226821" y="57620"/>
        <a:ext cx="6489969" cy="1027968"/>
      </dsp:txXfrm>
    </dsp:sp>
    <dsp:sp modelId="{1B64AB19-172C-4A7A-BF2F-B1F01558A2CD}">
      <dsp:nvSpPr>
        <dsp:cNvPr id="0" name=""/>
        <dsp:cNvSpPr/>
      </dsp:nvSpPr>
      <dsp:spPr>
        <a:xfrm rot="5400000">
          <a:off x="-262889" y="1824989"/>
          <a:ext cx="1752600" cy="1226820"/>
        </a:xfrm>
        <a:prstGeom prst="chevron">
          <a:avLst/>
        </a:prstGeom>
        <a:solidFill>
          <a:srgbClr val="0033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cs typeface="Arial" panose="020B0604020202020204" pitchFamily="34" charset="0"/>
            </a:rPr>
            <a:t>Engage</a:t>
          </a:r>
        </a:p>
      </dsp:txBody>
      <dsp:txXfrm rot="-5400000">
        <a:off x="1" y="2175509"/>
        <a:ext cx="1226820" cy="525780"/>
      </dsp:txXfrm>
    </dsp:sp>
    <dsp:sp modelId="{5CB32061-E346-44EC-987D-1ABF99284AC1}">
      <dsp:nvSpPr>
        <dsp:cNvPr id="0" name=""/>
        <dsp:cNvSpPr/>
      </dsp:nvSpPr>
      <dsp:spPr>
        <a:xfrm rot="5400000">
          <a:off x="3930015" y="-1141094"/>
          <a:ext cx="1139190" cy="6545580"/>
        </a:xfrm>
        <a:prstGeom prst="round2SameRect">
          <a:avLst/>
        </a:prstGeom>
        <a:solidFill>
          <a:srgbClr val="BDDEFF">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lumMod val="75000"/>
                  <a:lumOff val="25000"/>
                </a:schemeClr>
              </a:solidFill>
              <a:latin typeface="+mj-lt"/>
              <a:cs typeface="Arial" panose="020B0604020202020204" pitchFamily="34" charset="0"/>
            </a:rPr>
            <a:t>How do you relationship manage the client?</a:t>
          </a:r>
        </a:p>
        <a:p>
          <a:pPr marL="228600" lvl="1" indent="-228600" algn="l" defTabSz="977900">
            <a:lnSpc>
              <a:spcPct val="90000"/>
            </a:lnSpc>
            <a:spcBef>
              <a:spcPct val="0"/>
            </a:spcBef>
            <a:spcAft>
              <a:spcPct val="15000"/>
            </a:spcAft>
            <a:buChar char="•"/>
          </a:pPr>
          <a:r>
            <a:rPr lang="en-US" sz="2200" kern="1200" dirty="0">
              <a:solidFill>
                <a:schemeClr val="tx1">
                  <a:lumMod val="75000"/>
                  <a:lumOff val="25000"/>
                </a:schemeClr>
              </a:solidFill>
              <a:latin typeface="+mj-lt"/>
              <a:cs typeface="Arial" panose="020B0604020202020204" pitchFamily="34" charset="0"/>
            </a:rPr>
            <a:t>Communicate on the client’s terms to increase emotional connection</a:t>
          </a:r>
        </a:p>
      </dsp:txBody>
      <dsp:txXfrm rot="-5400000">
        <a:off x="1226821" y="1617711"/>
        <a:ext cx="6489969" cy="1027968"/>
      </dsp:txXfrm>
    </dsp:sp>
    <dsp:sp modelId="{E4F42364-574E-49C5-9F4A-76F46689C5BD}">
      <dsp:nvSpPr>
        <dsp:cNvPr id="0" name=""/>
        <dsp:cNvSpPr/>
      </dsp:nvSpPr>
      <dsp:spPr>
        <a:xfrm rot="5400000">
          <a:off x="-262889" y="3385079"/>
          <a:ext cx="1752600" cy="1226820"/>
        </a:xfrm>
        <a:prstGeom prst="chevron">
          <a:avLst/>
        </a:prstGeom>
        <a:solidFill>
          <a:srgbClr val="0033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cs typeface="Arial" panose="020B0604020202020204" pitchFamily="34" charset="0"/>
            </a:rPr>
            <a:t>Grow</a:t>
          </a:r>
        </a:p>
      </dsp:txBody>
      <dsp:txXfrm rot="-5400000">
        <a:off x="1" y="3735599"/>
        <a:ext cx="1226820" cy="525780"/>
      </dsp:txXfrm>
    </dsp:sp>
    <dsp:sp modelId="{F20C7A11-72B5-46B9-9568-01FDAE2F1FDB}">
      <dsp:nvSpPr>
        <dsp:cNvPr id="0" name=""/>
        <dsp:cNvSpPr/>
      </dsp:nvSpPr>
      <dsp:spPr>
        <a:xfrm rot="5400000">
          <a:off x="3945058" y="418995"/>
          <a:ext cx="1109103" cy="6545579"/>
        </a:xfrm>
        <a:prstGeom prst="round2SameRect">
          <a:avLst/>
        </a:prstGeom>
        <a:solidFill>
          <a:srgbClr val="BDDEFF">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lumMod val="75000"/>
                  <a:lumOff val="25000"/>
                </a:schemeClr>
              </a:solidFill>
              <a:latin typeface="+mj-lt"/>
              <a:cs typeface="Arial" panose="020B0604020202020204" pitchFamily="34" charset="0"/>
            </a:rPr>
            <a:t>What solutions do you offer the client, and How?</a:t>
          </a:r>
        </a:p>
        <a:p>
          <a:pPr marL="228600" lvl="1" indent="-228600" algn="l" defTabSz="977900">
            <a:lnSpc>
              <a:spcPct val="90000"/>
            </a:lnSpc>
            <a:spcBef>
              <a:spcPct val="0"/>
            </a:spcBef>
            <a:spcAft>
              <a:spcPct val="15000"/>
            </a:spcAft>
            <a:buChar char="•"/>
          </a:pPr>
          <a:r>
            <a:rPr lang="en-US" sz="2200" kern="1200" dirty="0">
              <a:solidFill>
                <a:schemeClr val="tx1">
                  <a:lumMod val="75000"/>
                  <a:lumOff val="25000"/>
                </a:schemeClr>
              </a:solidFill>
              <a:latin typeface="+mj-lt"/>
              <a:cs typeface="Arial" panose="020B0604020202020204" pitchFamily="34" charset="0"/>
            </a:rPr>
            <a:t>Behavioral management by re-framing information and navigating decision biases</a:t>
          </a:r>
        </a:p>
      </dsp:txBody>
      <dsp:txXfrm rot="-5400000">
        <a:off x="1226820" y="3191375"/>
        <a:ext cx="6491437" cy="10008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E3060-68DB-47EF-8D45-21A76A711488}" type="datetimeFigureOut">
              <a:rPr lang="en-US" smtClean="0"/>
              <a:t>11/22/2017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E964A-43C3-4D76-8E14-2FC59BAB133B}" type="slidenum">
              <a:rPr lang="en-US" smtClean="0"/>
              <a:t>‹#›</a:t>
            </a:fld>
            <a:endParaRPr lang="en-US"/>
          </a:p>
        </p:txBody>
      </p:sp>
    </p:spTree>
    <p:extLst>
      <p:ext uri="{BB962C8B-B14F-4D97-AF65-F5344CB8AC3E}">
        <p14:creationId xmlns:p14="http://schemas.microsoft.com/office/powerpoint/2010/main" val="234563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3</a:t>
            </a:fld>
            <a:endParaRPr lang="en-AU"/>
          </a:p>
        </p:txBody>
      </p:sp>
    </p:spTree>
    <p:extLst>
      <p:ext uri="{BB962C8B-B14F-4D97-AF65-F5344CB8AC3E}">
        <p14:creationId xmlns:p14="http://schemas.microsoft.com/office/powerpoint/2010/main" val="189460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7"/>
          <p:cNvSpPr>
            <a:spLocks noGrp="1" noChangeArrowheads="1"/>
          </p:cNvSpPr>
          <p:nvPr>
            <p:ph type="sldNum" sz="quarter" idx="5"/>
          </p:nvPr>
        </p:nvSpPr>
        <p:spPr>
          <a:noFill/>
        </p:spPr>
        <p:txBody>
          <a:bodyPr/>
          <a:lstStyle>
            <a:lvl1pPr defTabSz="924031">
              <a:defRPr sz="1000">
                <a:solidFill>
                  <a:schemeClr val="tx1"/>
                </a:solidFill>
                <a:latin typeface="Times New Roman" pitchFamily="18" charset="0"/>
              </a:defRPr>
            </a:lvl1pPr>
            <a:lvl2pPr marL="748180" indent="-287761" defTabSz="924031">
              <a:defRPr sz="1000">
                <a:solidFill>
                  <a:schemeClr val="tx1"/>
                </a:solidFill>
                <a:latin typeface="Times New Roman" pitchFamily="18" charset="0"/>
              </a:defRPr>
            </a:lvl2pPr>
            <a:lvl3pPr marL="1151047" indent="-230208" defTabSz="924031">
              <a:defRPr sz="1000">
                <a:solidFill>
                  <a:schemeClr val="tx1"/>
                </a:solidFill>
                <a:latin typeface="Times New Roman" pitchFamily="18" charset="0"/>
              </a:defRPr>
            </a:lvl3pPr>
            <a:lvl4pPr marL="1611464" indent="-230208" defTabSz="924031">
              <a:defRPr sz="1000">
                <a:solidFill>
                  <a:schemeClr val="tx1"/>
                </a:solidFill>
                <a:latin typeface="Times New Roman" pitchFamily="18" charset="0"/>
              </a:defRPr>
            </a:lvl4pPr>
            <a:lvl5pPr marL="2071881" indent="-230208" defTabSz="924031">
              <a:defRPr sz="1000">
                <a:solidFill>
                  <a:schemeClr val="tx1"/>
                </a:solidFill>
                <a:latin typeface="Times New Roman" pitchFamily="18" charset="0"/>
              </a:defRPr>
            </a:lvl5pPr>
            <a:lvl6pPr marL="2532298" indent="-230208" algn="ctr" defTabSz="924031" eaLnBrk="0" fontAlgn="base" hangingPunct="0">
              <a:spcBef>
                <a:spcPct val="50000"/>
              </a:spcBef>
              <a:spcAft>
                <a:spcPct val="0"/>
              </a:spcAft>
              <a:defRPr sz="1000">
                <a:solidFill>
                  <a:schemeClr val="tx1"/>
                </a:solidFill>
                <a:latin typeface="Times New Roman" pitchFamily="18" charset="0"/>
              </a:defRPr>
            </a:lvl6pPr>
            <a:lvl7pPr marL="2992716" indent="-230208" algn="ctr" defTabSz="924031" eaLnBrk="0" fontAlgn="base" hangingPunct="0">
              <a:spcBef>
                <a:spcPct val="50000"/>
              </a:spcBef>
              <a:spcAft>
                <a:spcPct val="0"/>
              </a:spcAft>
              <a:defRPr sz="1000">
                <a:solidFill>
                  <a:schemeClr val="tx1"/>
                </a:solidFill>
                <a:latin typeface="Times New Roman" pitchFamily="18" charset="0"/>
              </a:defRPr>
            </a:lvl7pPr>
            <a:lvl8pPr marL="3453137" indent="-230208" algn="ctr" defTabSz="924031" eaLnBrk="0" fontAlgn="base" hangingPunct="0">
              <a:spcBef>
                <a:spcPct val="50000"/>
              </a:spcBef>
              <a:spcAft>
                <a:spcPct val="0"/>
              </a:spcAft>
              <a:defRPr sz="1000">
                <a:solidFill>
                  <a:schemeClr val="tx1"/>
                </a:solidFill>
                <a:latin typeface="Times New Roman" pitchFamily="18" charset="0"/>
              </a:defRPr>
            </a:lvl8pPr>
            <a:lvl9pPr marL="3913551" indent="-230208" algn="ctr" defTabSz="924031" eaLnBrk="0" fontAlgn="base" hangingPunct="0">
              <a:spcBef>
                <a:spcPct val="50000"/>
              </a:spcBef>
              <a:spcAft>
                <a:spcPct val="0"/>
              </a:spcAft>
              <a:defRPr sz="1000">
                <a:solidFill>
                  <a:schemeClr val="tx1"/>
                </a:solidFill>
                <a:latin typeface="Times New Roman" pitchFamily="18" charset="0"/>
              </a:defRPr>
            </a:lvl9pPr>
          </a:lstStyle>
          <a:p>
            <a:fld id="{A93C81C5-63AD-436A-A103-45F8611C34E4}" type="slidenum">
              <a:rPr lang="en-AU" sz="1200"/>
              <a:pPr/>
              <a:t>4</a:t>
            </a:fld>
            <a:endParaRPr lang="en-AU" sz="1200"/>
          </a:p>
        </p:txBody>
      </p:sp>
      <p:sp>
        <p:nvSpPr>
          <p:cNvPr id="765955" name="Rectangle 2"/>
          <p:cNvSpPr>
            <a:spLocks noGrp="1" noRot="1" noChangeAspect="1" noChangeArrowheads="1" noTextEdit="1"/>
          </p:cNvSpPr>
          <p:nvPr>
            <p:ph type="sldImg"/>
          </p:nvPr>
        </p:nvSpPr>
        <p:spPr>
          <a:xfrm>
            <a:off x="1198563" y="701675"/>
            <a:ext cx="4681537" cy="3511550"/>
          </a:xfrm>
          <a:ln/>
        </p:spPr>
      </p:sp>
      <p:sp>
        <p:nvSpPr>
          <p:cNvPr id="765956" name="Rectangle 3"/>
          <p:cNvSpPr>
            <a:spLocks noGrp="1" noChangeArrowheads="1"/>
          </p:cNvSpPr>
          <p:nvPr>
            <p:ph type="body" idx="1"/>
          </p:nvPr>
        </p:nvSpPr>
        <p:spPr>
          <a:xfrm>
            <a:off x="2" y="4246641"/>
            <a:ext cx="6931239" cy="5116434"/>
          </a:xfrm>
          <a:noFill/>
        </p:spPr>
        <p:txBody>
          <a:bodyPr/>
          <a:lstStyle/>
          <a:p>
            <a:pPr marL="302148" indent="-302148">
              <a:lnSpc>
                <a:spcPct val="80000"/>
              </a:lnSpc>
            </a:pPr>
            <a:r>
              <a:rPr lang="en-US" sz="800" b="1" dirty="0"/>
              <a:t>Now lets look at how we create a more connective discussion with the client using the Wealth Mentor Conversation model. Following this model will enable you to be truly the client’s guide. </a:t>
            </a:r>
            <a:r>
              <a:rPr lang="en-US" sz="800" dirty="0"/>
              <a:t>How does it work? We have designed a very simple 4 part wealth mentor facilitation model which uses our Financial DNA Discovery Process as the foundation. </a:t>
            </a:r>
          </a:p>
          <a:p>
            <a:pPr marL="302148" indent="-302148">
              <a:lnSpc>
                <a:spcPct val="80000"/>
              </a:lnSpc>
              <a:buFontTx/>
              <a:buAutoNum type="arabicPeriod"/>
            </a:pPr>
            <a:r>
              <a:rPr lang="en-US" sz="800" dirty="0"/>
              <a:t>Firstly, let me ask: Are you sleep walking through the advisory process? Is your client sleep walking through life? Firstly, by using our proprietary Financial DNA Profiles you are objectively able to uncover the key life and financial motivations of the client based on how they are wired. As you have already seen in this presentation the profile information is laid out in a very structured and concrete way. What this does is raise your consciousness about who the client is – and the client about themselves.</a:t>
            </a:r>
          </a:p>
          <a:p>
            <a:pPr marL="302148" indent="-302148">
              <a:lnSpc>
                <a:spcPct val="80000"/>
              </a:lnSpc>
              <a:buFontTx/>
              <a:buAutoNum type="arabicPeriod"/>
            </a:pPr>
            <a:r>
              <a:rPr lang="en-US" sz="800" dirty="0"/>
              <a:t>Have you ever made assumptions about a client? Have these assumptions driven your questions or the course of discussion you choose to take? Do you have the confidence to ask questions? </a:t>
            </a:r>
            <a:r>
              <a:rPr lang="en-US" sz="800" b="1" dirty="0"/>
              <a:t>I believe a key part of wealth mentoring and client discovery is about asking powerful questions.</a:t>
            </a:r>
            <a:r>
              <a:rPr lang="en-US" sz="800" dirty="0"/>
              <a:t> </a:t>
            </a:r>
            <a:r>
              <a:rPr lang="en-US" sz="800" b="1" dirty="0"/>
              <a:t>This is the key to using the profiles and is the starting point of getting great results</a:t>
            </a:r>
            <a:r>
              <a:rPr lang="en-US" sz="800" dirty="0"/>
              <a:t>. Just one right laser focused question can truly unlock the clients very quickly to engage in a meaningful conversation. Importantly, the client will feel more understood and trust will be accelerated. The profiles provide you with the objective information to leverage your intuition. This is what provides you with greater confidence to focus on the right issues for asking powerful questions. One great question a year will keep on cementing your relationship.</a:t>
            </a:r>
          </a:p>
          <a:p>
            <a:pPr marL="302148" indent="-302148">
              <a:lnSpc>
                <a:spcPct val="80000"/>
              </a:lnSpc>
              <a:buFontTx/>
              <a:buAutoNum type="arabicPeriod"/>
            </a:pPr>
            <a:r>
              <a:rPr lang="en-US" sz="800" dirty="0"/>
              <a:t>Are you truly client focused? Or is it your agenda? Listening is not a natural gift of everyone, particularly when under pressure. By asking the client powerful questions that are relevant to them, you are now much more automatically focused on them. From a facilitation  perspective you are now much better set up to be attentive and empathetic with your client because the conversation has moved to them. With this approach you will be better positioned to play a guiding rather than directional role with the client  - which is foundational to wealth mentoring.</a:t>
            </a:r>
          </a:p>
          <a:p>
            <a:pPr marL="302148" indent="-302148">
              <a:lnSpc>
                <a:spcPct val="80000"/>
              </a:lnSpc>
              <a:buFontTx/>
              <a:buAutoNum type="arabicPeriod"/>
            </a:pPr>
            <a:r>
              <a:rPr lang="en-US" sz="800" dirty="0"/>
              <a:t>Why would a client share personal information with you about their life when they know little about you? Who knows their clients are holding back a bit? Certainly initially the quicker you can transfer trust and get the client communicating the better. What I have found is that by being prepared to show clients my profile breaks down a lot of barriers and creates a safe environment. By sharing your profile, you are being vulnerable. I call this “knowing me knowing you”. But the discussion is not about you. What this demonstrates is that you have been on the journey. </a:t>
            </a:r>
          </a:p>
        </p:txBody>
      </p:sp>
    </p:spTree>
    <p:extLst>
      <p:ext uri="{BB962C8B-B14F-4D97-AF65-F5344CB8AC3E}">
        <p14:creationId xmlns:p14="http://schemas.microsoft.com/office/powerpoint/2010/main" val="304943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458788" y="384175"/>
            <a:ext cx="6234112" cy="3508375"/>
          </a:xfrm>
          <a:ln/>
        </p:spPr>
      </p:sp>
      <p:sp>
        <p:nvSpPr>
          <p:cNvPr id="69635" name="Rectangle 3"/>
          <p:cNvSpPr>
            <a:spLocks noGrp="1" noChangeArrowheads="1"/>
          </p:cNvSpPr>
          <p:nvPr>
            <p:ph type="body" idx="1"/>
          </p:nvPr>
        </p:nvSpPr>
        <p:spPr>
          <a:xfrm>
            <a:off x="692323" y="4067565"/>
            <a:ext cx="5661660" cy="4213384"/>
          </a:xfrm>
          <a:noFill/>
        </p:spPr>
        <p:txBody>
          <a:bodyPr/>
          <a:lstStyle/>
          <a:p>
            <a:pPr eaLnBrk="1" hangingPunct="1">
              <a:lnSpc>
                <a:spcPct val="90000"/>
              </a:lnSpc>
            </a:pPr>
            <a:r>
              <a:rPr lang="en-US" sz="1600" dirty="0"/>
              <a:t>This slide illuminates all of the areas you have to master as an advisor – you can see that they are all behavioral. Based on research by Meir </a:t>
            </a:r>
            <a:r>
              <a:rPr lang="en-US" sz="1600" dirty="0" err="1"/>
              <a:t>Statman</a:t>
            </a:r>
            <a:r>
              <a:rPr lang="en-US" sz="1600" dirty="0"/>
              <a:t> in 2000 – behavioral management of the client is 93.6% of the financial planning process. The tactical management of portfolio’s is 6.4% of the financial planning process. Put another way, financial planning is 93.6% right brained and 6.4% left brained. The sustainable value of what you do is on the right brain side. On a relative basis how much time do you spend on knowing the clients behavior?</a:t>
            </a:r>
          </a:p>
          <a:p>
            <a:pPr eaLnBrk="1" hangingPunct="1">
              <a:lnSpc>
                <a:spcPct val="90000"/>
              </a:lnSpc>
            </a:pPr>
            <a:endParaRPr lang="en-US" sz="1600" dirty="0"/>
          </a:p>
          <a:p>
            <a:pPr eaLnBrk="1" hangingPunct="1">
              <a:lnSpc>
                <a:spcPct val="90000"/>
              </a:lnSpc>
            </a:pPr>
            <a:r>
              <a:rPr lang="en-US" sz="1600" dirty="0"/>
              <a:t>A key point to remember is that clients are different – different emotions, talents and financial behaviors have to be navigated – this is what you need to know to engage the client.</a:t>
            </a:r>
          </a:p>
        </p:txBody>
      </p:sp>
    </p:spTree>
    <p:extLst>
      <p:ext uri="{BB962C8B-B14F-4D97-AF65-F5344CB8AC3E}">
        <p14:creationId xmlns:p14="http://schemas.microsoft.com/office/powerpoint/2010/main" val="428771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6</a:t>
            </a:fld>
            <a:endParaRPr lang="en-AU"/>
          </a:p>
        </p:txBody>
      </p:sp>
    </p:spTree>
    <p:extLst>
      <p:ext uri="{BB962C8B-B14F-4D97-AF65-F5344CB8AC3E}">
        <p14:creationId xmlns:p14="http://schemas.microsoft.com/office/powerpoint/2010/main" val="226927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a:noFill/>
        </p:spPr>
        <p:txBody>
          <a:bodyPr/>
          <a:lstStyle>
            <a:lvl1pPr defTabSz="924079">
              <a:defRPr sz="1000">
                <a:solidFill>
                  <a:schemeClr val="tx1"/>
                </a:solidFill>
                <a:latin typeface="Times New Roman" pitchFamily="18" charset="0"/>
              </a:defRPr>
            </a:lvl1pPr>
            <a:lvl2pPr marL="748219" indent="-287775" defTabSz="924079">
              <a:defRPr sz="1000">
                <a:solidFill>
                  <a:schemeClr val="tx1"/>
                </a:solidFill>
                <a:latin typeface="Times New Roman" pitchFamily="18" charset="0"/>
              </a:defRPr>
            </a:lvl2pPr>
            <a:lvl3pPr marL="1151106" indent="-230220" defTabSz="924079">
              <a:defRPr sz="1000">
                <a:solidFill>
                  <a:schemeClr val="tx1"/>
                </a:solidFill>
                <a:latin typeface="Times New Roman" pitchFamily="18" charset="0"/>
              </a:defRPr>
            </a:lvl3pPr>
            <a:lvl4pPr marL="1611547" indent="-230220" defTabSz="924079">
              <a:defRPr sz="1000">
                <a:solidFill>
                  <a:schemeClr val="tx1"/>
                </a:solidFill>
                <a:latin typeface="Times New Roman" pitchFamily="18" charset="0"/>
              </a:defRPr>
            </a:lvl4pPr>
            <a:lvl5pPr marL="2071988" indent="-230220" defTabSz="924079">
              <a:defRPr sz="1000">
                <a:solidFill>
                  <a:schemeClr val="tx1"/>
                </a:solidFill>
                <a:latin typeface="Times New Roman" pitchFamily="18" charset="0"/>
              </a:defRPr>
            </a:lvl5pPr>
            <a:lvl6pPr marL="2532428" indent="-230220" algn="ctr" defTabSz="924079" eaLnBrk="0" fontAlgn="base" hangingPunct="0">
              <a:spcBef>
                <a:spcPct val="50000"/>
              </a:spcBef>
              <a:spcAft>
                <a:spcPct val="0"/>
              </a:spcAft>
              <a:defRPr sz="1000">
                <a:solidFill>
                  <a:schemeClr val="tx1"/>
                </a:solidFill>
                <a:latin typeface="Times New Roman" pitchFamily="18" charset="0"/>
              </a:defRPr>
            </a:lvl6pPr>
            <a:lvl7pPr marL="2992870" indent="-230220" algn="ctr" defTabSz="924079" eaLnBrk="0" fontAlgn="base" hangingPunct="0">
              <a:spcBef>
                <a:spcPct val="50000"/>
              </a:spcBef>
              <a:spcAft>
                <a:spcPct val="0"/>
              </a:spcAft>
              <a:defRPr sz="1000">
                <a:solidFill>
                  <a:schemeClr val="tx1"/>
                </a:solidFill>
                <a:latin typeface="Times New Roman" pitchFamily="18" charset="0"/>
              </a:defRPr>
            </a:lvl7pPr>
            <a:lvl8pPr marL="3453314" indent="-230220" algn="ctr" defTabSz="924079" eaLnBrk="0" fontAlgn="base" hangingPunct="0">
              <a:spcBef>
                <a:spcPct val="50000"/>
              </a:spcBef>
              <a:spcAft>
                <a:spcPct val="0"/>
              </a:spcAft>
              <a:defRPr sz="1000">
                <a:solidFill>
                  <a:schemeClr val="tx1"/>
                </a:solidFill>
                <a:latin typeface="Times New Roman" pitchFamily="18" charset="0"/>
              </a:defRPr>
            </a:lvl8pPr>
            <a:lvl9pPr marL="3913753" indent="-230220" algn="ctr" defTabSz="924079" eaLnBrk="0" fontAlgn="base" hangingPunct="0">
              <a:spcBef>
                <a:spcPct val="50000"/>
              </a:spcBef>
              <a:spcAft>
                <a:spcPct val="0"/>
              </a:spcAft>
              <a:defRPr sz="1000">
                <a:solidFill>
                  <a:schemeClr val="tx1"/>
                </a:solidFill>
                <a:latin typeface="Times New Roman" pitchFamily="18" charset="0"/>
              </a:defRPr>
            </a:lvl9pPr>
          </a:lstStyle>
          <a:p>
            <a:fld id="{CEF52276-D2F8-4452-A930-781DAA4B39C7}" type="slidenum">
              <a:rPr lang="en-AU" sz="1200"/>
              <a:pPr/>
              <a:t>8</a:t>
            </a:fld>
            <a:endParaRPr lang="en-AU" sz="1200"/>
          </a:p>
        </p:txBody>
      </p:sp>
      <p:sp>
        <p:nvSpPr>
          <p:cNvPr id="776195" name="Rectangle 2"/>
          <p:cNvSpPr>
            <a:spLocks noGrp="1" noRot="1" noChangeAspect="1" noChangeArrowheads="1" noTextEdit="1"/>
          </p:cNvSpPr>
          <p:nvPr>
            <p:ph type="sldImg"/>
          </p:nvPr>
        </p:nvSpPr>
        <p:spPr>
          <a:xfrm>
            <a:off x="1198563" y="701675"/>
            <a:ext cx="4683125" cy="3511550"/>
          </a:xfrm>
          <a:ln/>
        </p:spPr>
      </p:sp>
      <p:sp>
        <p:nvSpPr>
          <p:cNvPr id="776196"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3583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9</a:t>
            </a:fld>
            <a:endParaRPr lang="en-AU"/>
          </a:p>
        </p:txBody>
      </p:sp>
    </p:spTree>
    <p:extLst>
      <p:ext uri="{BB962C8B-B14F-4D97-AF65-F5344CB8AC3E}">
        <p14:creationId xmlns:p14="http://schemas.microsoft.com/office/powerpoint/2010/main" val="333000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8089" eaLnBrk="0" hangingPunct="0">
              <a:defRPr>
                <a:solidFill>
                  <a:schemeClr val="tx1"/>
                </a:solidFill>
                <a:latin typeface="Times New Roman" pitchFamily="18" charset="0"/>
                <a:sym typeface="Symbol" pitchFamily="18" charset="2"/>
              </a:defRPr>
            </a:lvl1pPr>
            <a:lvl2pPr marL="721506" indent="-277502" defTabSz="928089" eaLnBrk="0" hangingPunct="0">
              <a:defRPr>
                <a:solidFill>
                  <a:schemeClr val="tx1"/>
                </a:solidFill>
                <a:latin typeface="Times New Roman" pitchFamily="18" charset="0"/>
                <a:sym typeface="Symbol" pitchFamily="18" charset="2"/>
              </a:defRPr>
            </a:lvl2pPr>
            <a:lvl3pPr marL="1110008" indent="-222001" defTabSz="928089" eaLnBrk="0" hangingPunct="0">
              <a:defRPr>
                <a:solidFill>
                  <a:schemeClr val="tx1"/>
                </a:solidFill>
                <a:latin typeface="Times New Roman" pitchFamily="18" charset="0"/>
                <a:sym typeface="Symbol" pitchFamily="18" charset="2"/>
              </a:defRPr>
            </a:lvl3pPr>
            <a:lvl4pPr marL="1554011" indent="-222001" defTabSz="928089" eaLnBrk="0" hangingPunct="0">
              <a:defRPr>
                <a:solidFill>
                  <a:schemeClr val="tx1"/>
                </a:solidFill>
                <a:latin typeface="Times New Roman" pitchFamily="18" charset="0"/>
                <a:sym typeface="Symbol" pitchFamily="18" charset="2"/>
              </a:defRPr>
            </a:lvl4pPr>
            <a:lvl5pPr marL="1998015" indent="-222001" defTabSz="928089" eaLnBrk="0" hangingPunct="0">
              <a:defRPr>
                <a:solidFill>
                  <a:schemeClr val="tx1"/>
                </a:solidFill>
                <a:latin typeface="Times New Roman" pitchFamily="18" charset="0"/>
                <a:sym typeface="Symbol" pitchFamily="18" charset="2"/>
              </a:defRPr>
            </a:lvl5pPr>
            <a:lvl6pPr marL="2442018" indent="-222001" algn="ctr" defTabSz="928089" eaLnBrk="0" fontAlgn="base" hangingPunct="0">
              <a:spcBef>
                <a:spcPct val="0"/>
              </a:spcBef>
              <a:spcAft>
                <a:spcPct val="0"/>
              </a:spcAft>
              <a:defRPr>
                <a:solidFill>
                  <a:schemeClr val="tx1"/>
                </a:solidFill>
                <a:latin typeface="Times New Roman" pitchFamily="18" charset="0"/>
                <a:sym typeface="Symbol" pitchFamily="18" charset="2"/>
              </a:defRPr>
            </a:lvl6pPr>
            <a:lvl7pPr marL="2886022" indent="-222001" algn="ctr" defTabSz="928089" eaLnBrk="0" fontAlgn="base" hangingPunct="0">
              <a:spcBef>
                <a:spcPct val="0"/>
              </a:spcBef>
              <a:spcAft>
                <a:spcPct val="0"/>
              </a:spcAft>
              <a:defRPr>
                <a:solidFill>
                  <a:schemeClr val="tx1"/>
                </a:solidFill>
                <a:latin typeface="Times New Roman" pitchFamily="18" charset="0"/>
                <a:sym typeface="Symbol" pitchFamily="18" charset="2"/>
              </a:defRPr>
            </a:lvl7pPr>
            <a:lvl8pPr marL="3330023" indent="-222001" algn="ctr" defTabSz="928089" eaLnBrk="0" fontAlgn="base" hangingPunct="0">
              <a:spcBef>
                <a:spcPct val="0"/>
              </a:spcBef>
              <a:spcAft>
                <a:spcPct val="0"/>
              </a:spcAft>
              <a:defRPr>
                <a:solidFill>
                  <a:schemeClr val="tx1"/>
                </a:solidFill>
                <a:latin typeface="Times New Roman" pitchFamily="18" charset="0"/>
                <a:sym typeface="Symbol" pitchFamily="18" charset="2"/>
              </a:defRPr>
            </a:lvl8pPr>
            <a:lvl9pPr marL="3774029" indent="-222001" algn="ctr" defTabSz="928089" eaLnBrk="0" fontAlgn="base" hangingPunct="0">
              <a:spcBef>
                <a:spcPct val="0"/>
              </a:spcBef>
              <a:spcAft>
                <a:spcPct val="0"/>
              </a:spcAft>
              <a:defRPr>
                <a:solidFill>
                  <a:schemeClr val="tx1"/>
                </a:solidFill>
                <a:latin typeface="Times New Roman" pitchFamily="18" charset="0"/>
                <a:sym typeface="Symbol" pitchFamily="18" charset="2"/>
              </a:defRPr>
            </a:lvl9pPr>
          </a:lstStyle>
          <a:p>
            <a:pPr eaLnBrk="1" hangingPunct="1"/>
            <a:fld id="{7AFF890E-60CF-4690-A891-BBF9B101C85D}" type="slidenum">
              <a:rPr lang="en-AU" smtClean="0">
                <a:latin typeface="Calibri" panose="020F0502020204030204" pitchFamily="34" charset="0"/>
              </a:rPr>
              <a:pPr eaLnBrk="1" hangingPunct="1"/>
              <a:t>10</a:t>
            </a:fld>
            <a:endParaRPr lang="en-AU" dirty="0">
              <a:latin typeface="Calibri" panose="020F050202020403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dirty="0">
              <a:latin typeface="Calibri" panose="020F0502020204030204" pitchFamily="34" charset="0"/>
            </a:endParaRPr>
          </a:p>
        </p:txBody>
      </p:sp>
    </p:spTree>
    <p:extLst>
      <p:ext uri="{BB962C8B-B14F-4D97-AF65-F5344CB8AC3E}">
        <p14:creationId xmlns:p14="http://schemas.microsoft.com/office/powerpoint/2010/main" val="2937713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17600" y="2590801"/>
            <a:ext cx="9448800" cy="1470025"/>
          </a:xfrm>
        </p:spPr>
        <p:txBody>
          <a:bodyPr anchor="b"/>
          <a:lstStyle>
            <a:lvl1pPr algn="l">
              <a:defRPr>
                <a:solidFill>
                  <a:schemeClr val="bg1"/>
                </a:solidFill>
              </a:defRPr>
            </a:lvl1pPr>
          </a:lstStyle>
          <a:p>
            <a:r>
              <a:rPr lang="en-US"/>
              <a:t>Click to edit Master title style</a:t>
            </a:r>
            <a:endParaRPr lang="en-PH" dirty="0"/>
          </a:p>
        </p:txBody>
      </p:sp>
      <p:sp>
        <p:nvSpPr>
          <p:cNvPr id="3" name="Subtitle 2"/>
          <p:cNvSpPr>
            <a:spLocks noGrp="1"/>
          </p:cNvSpPr>
          <p:nvPr>
            <p:ph type="subTitle" idx="1"/>
          </p:nvPr>
        </p:nvSpPr>
        <p:spPr>
          <a:xfrm>
            <a:off x="1117600" y="4038600"/>
            <a:ext cx="9448800" cy="685800"/>
          </a:xfrm>
        </p:spPr>
        <p:txBody>
          <a:bodyPr/>
          <a:lstStyle>
            <a:lvl1pPr marL="0" indent="0" algn="l">
              <a:buNone/>
              <a:defRPr>
                <a:solidFill>
                  <a:srgbClr val="BDDE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820" y="5345000"/>
            <a:ext cx="4208272" cy="996696"/>
          </a:xfrm>
          <a:prstGeom prst="rect">
            <a:avLst/>
          </a:prstGeom>
        </p:spPr>
      </p:pic>
    </p:spTree>
    <p:extLst>
      <p:ext uri="{BB962C8B-B14F-4D97-AF65-F5344CB8AC3E}">
        <p14:creationId xmlns:p14="http://schemas.microsoft.com/office/powerpoint/2010/main" val="28583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PH"/>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211865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270378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271886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31037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333" t="74444" b="11528"/>
          <a:stretch/>
        </p:blipFill>
        <p:spPr bwMode="auto">
          <a:xfrm>
            <a:off x="10160000" y="5895976"/>
            <a:ext cx="2032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63084" y="3133726"/>
            <a:ext cx="103632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963084" y="163353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2184" y="6376987"/>
            <a:ext cx="2046224" cy="484632"/>
          </a:xfrm>
          <a:prstGeom prst="rect">
            <a:avLst/>
          </a:prstGeom>
        </p:spPr>
      </p:pic>
    </p:spTree>
    <p:extLst>
      <p:ext uri="{BB962C8B-B14F-4D97-AF65-F5344CB8AC3E}">
        <p14:creationId xmlns:p14="http://schemas.microsoft.com/office/powerpoint/2010/main" val="391906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332523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283325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22503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000" t="92222" r="15833"/>
          <a:stretch/>
        </p:blipFill>
        <p:spPr bwMode="auto">
          <a:xfrm>
            <a:off x="9245600" y="6324600"/>
            <a:ext cx="294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5776" y="6373368"/>
            <a:ext cx="2046224" cy="484632"/>
          </a:xfrm>
          <a:prstGeom prst="rect">
            <a:avLst/>
          </a:prstGeom>
        </p:spPr>
      </p:pic>
    </p:spTree>
    <p:extLst>
      <p:ext uri="{BB962C8B-B14F-4D97-AF65-F5344CB8AC3E}">
        <p14:creationId xmlns:p14="http://schemas.microsoft.com/office/powerpoint/2010/main" val="290458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11696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87F5A05-8508-49AA-8CDA-E1506BF1259A}"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FCB72CF-B610-4E2E-BE95-D03AF871727E}" type="slidenum">
              <a:rPr lang="en-US" smtClean="0"/>
              <a:t>‹#›</a:t>
            </a:fld>
            <a:endParaRPr lang="en-US"/>
          </a:p>
        </p:txBody>
      </p:sp>
    </p:spTree>
    <p:extLst>
      <p:ext uri="{BB962C8B-B14F-4D97-AF65-F5344CB8AC3E}">
        <p14:creationId xmlns:p14="http://schemas.microsoft.com/office/powerpoint/2010/main" val="285461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83333" t="74444" b="11528"/>
          <a:stretch/>
        </p:blipFill>
        <p:spPr bwMode="auto">
          <a:xfrm>
            <a:off x="10160000" y="5895976"/>
            <a:ext cx="2032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228600"/>
            <a:ext cx="10972800" cy="990600"/>
          </a:xfrm>
          <a:prstGeom prst="rect">
            <a:avLst/>
          </a:prstGeom>
        </p:spPr>
        <p:txBody>
          <a:bodyPr vert="horz" lIns="91440" tIns="45720" rIns="91440" bIns="45720" rtlCol="0" anchor="b">
            <a:normAutofit/>
          </a:bodyPr>
          <a:lstStyle/>
          <a:p>
            <a:r>
              <a:rPr lang="en-US"/>
              <a:t>Click to edit Master title style</a:t>
            </a:r>
            <a:endParaRPr lang="en-PH"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5" name="Footer Placeholder 4"/>
          <p:cNvSpPr>
            <a:spLocks noGrp="1"/>
          </p:cNvSpPr>
          <p:nvPr>
            <p:ph type="ftr" sz="quarter" idx="3"/>
          </p:nvPr>
        </p:nvSpPr>
        <p:spPr>
          <a:xfrm>
            <a:off x="4267200" y="6428173"/>
            <a:ext cx="4876800" cy="38226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TextBox 3"/>
          <p:cNvSpPr txBox="1"/>
          <p:nvPr/>
        </p:nvSpPr>
        <p:spPr>
          <a:xfrm>
            <a:off x="609601" y="6477000"/>
            <a:ext cx="21034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100" b="0" i="0" u="none" strike="noStrike" kern="1200" cap="none" spc="0" normalizeH="0" baseline="0" noProof="0" dirty="0">
                <a:ln>
                  <a:noFill/>
                </a:ln>
                <a:solidFill>
                  <a:prstClr val="white">
                    <a:lumMod val="50000"/>
                  </a:prstClr>
                </a:solidFill>
                <a:effectLst/>
                <a:uLnTx/>
                <a:uFillTx/>
                <a:latin typeface="Calibri"/>
                <a:ea typeface="+mn-ea"/>
                <a:cs typeface="+mn-cs"/>
              </a:rPr>
              <a:t>www.financialdna.com | Page </a:t>
            </a:r>
            <a:fld id="{FED7A709-8541-465E-9CB7-36F92C94FCA1}" type="slidenum">
              <a:rPr kumimoji="0" lang="en-PH" sz="11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PH" sz="11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52184" y="6376987"/>
            <a:ext cx="2046224" cy="484632"/>
          </a:xfrm>
          <a:prstGeom prst="rect">
            <a:avLst/>
          </a:prstGeom>
        </p:spPr>
      </p:pic>
    </p:spTree>
    <p:extLst>
      <p:ext uri="{BB962C8B-B14F-4D97-AF65-F5344CB8AC3E}">
        <p14:creationId xmlns:p14="http://schemas.microsoft.com/office/powerpoint/2010/main" val="381148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70C6-8B70-40C2-B736-BAD3C2036E51}"/>
              </a:ext>
            </a:extLst>
          </p:cNvPr>
          <p:cNvSpPr>
            <a:spLocks noGrp="1"/>
          </p:cNvSpPr>
          <p:nvPr>
            <p:ph type="ctrTitle"/>
          </p:nvPr>
        </p:nvSpPr>
        <p:spPr/>
        <p:txBody>
          <a:bodyPr/>
          <a:lstStyle/>
          <a:p>
            <a:r>
              <a:rPr lang="en-US" dirty="0"/>
              <a:t>Financial DNA  Natural Behavior</a:t>
            </a:r>
          </a:p>
        </p:txBody>
      </p:sp>
      <p:sp>
        <p:nvSpPr>
          <p:cNvPr id="3" name="Subtitle 2">
            <a:extLst>
              <a:ext uri="{FF2B5EF4-FFF2-40B4-BE49-F238E27FC236}">
                <a16:creationId xmlns:a16="http://schemas.microsoft.com/office/drawing/2014/main" id="{EA87B765-1643-4D42-B5A5-854169B9B6E5}"/>
              </a:ext>
            </a:extLst>
          </p:cNvPr>
          <p:cNvSpPr>
            <a:spLocks noGrp="1"/>
          </p:cNvSpPr>
          <p:nvPr>
            <p:ph type="subTitle" idx="1"/>
          </p:nvPr>
        </p:nvSpPr>
        <p:spPr/>
        <p:txBody>
          <a:bodyPr/>
          <a:lstStyle/>
          <a:p>
            <a:r>
              <a:rPr lang="en-US" dirty="0"/>
              <a:t>Advisor Debriefing Guide</a:t>
            </a:r>
          </a:p>
        </p:txBody>
      </p:sp>
    </p:spTree>
    <p:extLst>
      <p:ext uri="{BB962C8B-B14F-4D97-AF65-F5344CB8AC3E}">
        <p14:creationId xmlns:p14="http://schemas.microsoft.com/office/powerpoint/2010/main" val="6960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59468" y="371750"/>
            <a:ext cx="9008533" cy="653653"/>
          </a:xfrm>
        </p:spPr>
        <p:txBody>
          <a:bodyPr>
            <a:noAutofit/>
          </a:bodyPr>
          <a:lstStyle/>
          <a:p>
            <a:r>
              <a:rPr lang="en-AU" sz="3000" dirty="0"/>
              <a:t> </a:t>
            </a:r>
            <a:br>
              <a:rPr lang="en-AU" sz="3000" dirty="0"/>
            </a:br>
            <a:r>
              <a:rPr lang="en-AU" sz="3000" dirty="0"/>
              <a:t>Advisor Client Relationship Focus Questions</a:t>
            </a:r>
            <a:br>
              <a:rPr lang="en-AU" sz="3000" dirty="0"/>
            </a:br>
            <a:r>
              <a:rPr lang="en-AU" sz="3000" dirty="0">
                <a:solidFill>
                  <a:srgbClr val="BDDEFF"/>
                </a:solidFill>
              </a:rPr>
              <a:t>Meeting Wrap-Up To Catch Additional Issues</a:t>
            </a:r>
            <a:endParaRPr lang="en-US" sz="3000" dirty="0">
              <a:solidFill>
                <a:srgbClr val="BDDEFF"/>
              </a:solidFill>
            </a:endParaRPr>
          </a:p>
        </p:txBody>
      </p:sp>
      <p:sp>
        <p:nvSpPr>
          <p:cNvPr id="23555" name="Rectangle 3"/>
          <p:cNvSpPr>
            <a:spLocks noGrp="1" noChangeArrowheads="1"/>
          </p:cNvSpPr>
          <p:nvPr>
            <p:ph idx="1"/>
          </p:nvPr>
        </p:nvSpPr>
        <p:spPr>
          <a:xfrm>
            <a:off x="2133600" y="2209800"/>
            <a:ext cx="8201026" cy="5022914"/>
          </a:xfrm>
          <a:noFill/>
        </p:spPr>
        <p:txBody>
          <a:bodyPr wrap="square">
            <a:spAutoFit/>
          </a:bodyPr>
          <a:lstStyle/>
          <a:p>
            <a:pPr marL="355600" indent="-355600">
              <a:lnSpc>
                <a:spcPct val="80000"/>
              </a:lnSpc>
              <a:buNone/>
            </a:pPr>
            <a:r>
              <a:rPr lang="en-AU" sz="1800" b="1" dirty="0">
                <a:solidFill>
                  <a:schemeClr val="tx1"/>
                </a:solidFill>
              </a:rPr>
              <a:t>1. 	Wealth Mentor – Client Compatibility</a:t>
            </a:r>
          </a:p>
          <a:p>
            <a:pPr marL="723900" lvl="1" indent="-188913">
              <a:lnSpc>
                <a:spcPct val="80000"/>
              </a:lnSpc>
            </a:pPr>
            <a:r>
              <a:rPr lang="en-AU" sz="1800" dirty="0">
                <a:solidFill>
                  <a:schemeClr val="tx1"/>
                </a:solidFill>
              </a:rPr>
              <a:t>What</a:t>
            </a:r>
            <a:r>
              <a:rPr lang="en-AU" sz="1800" b="1" dirty="0">
                <a:solidFill>
                  <a:schemeClr val="tx1"/>
                </a:solidFill>
              </a:rPr>
              <a:t> </a:t>
            </a:r>
            <a:r>
              <a:rPr lang="en-AU" sz="1800" dirty="0">
                <a:solidFill>
                  <a:schemeClr val="tx1"/>
                </a:solidFill>
              </a:rPr>
              <a:t>will you value from the relationship, and how will you measure it?</a:t>
            </a:r>
          </a:p>
          <a:p>
            <a:pPr marL="355600" indent="-355600">
              <a:lnSpc>
                <a:spcPct val="80000"/>
              </a:lnSpc>
            </a:pPr>
            <a:endParaRPr lang="en-AU" sz="1800" dirty="0">
              <a:solidFill>
                <a:schemeClr val="tx1"/>
              </a:solidFill>
            </a:endParaRPr>
          </a:p>
          <a:p>
            <a:pPr marL="355600" indent="-355600">
              <a:lnSpc>
                <a:spcPct val="80000"/>
              </a:lnSpc>
              <a:buNone/>
            </a:pPr>
            <a:r>
              <a:rPr lang="en-AU" sz="1800" b="1" dirty="0">
                <a:solidFill>
                  <a:schemeClr val="tx1"/>
                </a:solidFill>
              </a:rPr>
              <a:t>2. 	Client Communication</a:t>
            </a:r>
          </a:p>
          <a:p>
            <a:pPr marL="723900" lvl="1" indent="-188913">
              <a:lnSpc>
                <a:spcPct val="80000"/>
              </a:lnSpc>
            </a:pPr>
            <a:r>
              <a:rPr lang="en-AU" sz="1800" dirty="0">
                <a:solidFill>
                  <a:schemeClr val="tx1"/>
                </a:solidFill>
              </a:rPr>
              <a:t>What will the communication and information flows be?</a:t>
            </a:r>
          </a:p>
          <a:p>
            <a:pPr marL="355600" indent="-355600">
              <a:lnSpc>
                <a:spcPct val="80000"/>
              </a:lnSpc>
              <a:buNone/>
            </a:pPr>
            <a:endParaRPr lang="en-AU" sz="1800" b="1" dirty="0">
              <a:solidFill>
                <a:schemeClr val="tx1"/>
              </a:solidFill>
            </a:endParaRPr>
          </a:p>
          <a:p>
            <a:pPr marL="355600" indent="-355600">
              <a:lnSpc>
                <a:spcPct val="80000"/>
              </a:lnSpc>
              <a:buNone/>
            </a:pPr>
            <a:r>
              <a:rPr lang="en-AU" sz="1800" b="1" dirty="0">
                <a:solidFill>
                  <a:schemeClr val="tx1"/>
                </a:solidFill>
              </a:rPr>
              <a:t>3. 	Setting Goals - Managing Expectations</a:t>
            </a:r>
          </a:p>
          <a:p>
            <a:pPr marL="723900" lvl="1" indent="-188913">
              <a:lnSpc>
                <a:spcPct val="80000"/>
              </a:lnSpc>
            </a:pPr>
            <a:r>
              <a:rPr lang="en-AU" sz="1800" dirty="0">
                <a:solidFill>
                  <a:schemeClr val="tx1"/>
                </a:solidFill>
              </a:rPr>
              <a:t>Where do you want to be versus who you are and where you are at now?</a:t>
            </a:r>
          </a:p>
          <a:p>
            <a:pPr marL="534987" lvl="1" indent="0">
              <a:lnSpc>
                <a:spcPct val="80000"/>
              </a:lnSpc>
              <a:buNone/>
            </a:pPr>
            <a:endParaRPr lang="en-AU" sz="1800" dirty="0">
              <a:solidFill>
                <a:schemeClr val="tx1"/>
              </a:solidFill>
            </a:endParaRPr>
          </a:p>
          <a:p>
            <a:pPr marL="355600" indent="-355600">
              <a:lnSpc>
                <a:spcPct val="80000"/>
              </a:lnSpc>
              <a:buNone/>
            </a:pPr>
            <a:r>
              <a:rPr lang="en-AU" sz="1800" b="1" dirty="0">
                <a:solidFill>
                  <a:schemeClr val="tx1"/>
                </a:solidFill>
              </a:rPr>
              <a:t>4.   Investing Style - Unique Decision-Making Pattern</a:t>
            </a:r>
          </a:p>
          <a:p>
            <a:pPr marL="723900" lvl="1" indent="-188913">
              <a:lnSpc>
                <a:spcPct val="80000"/>
              </a:lnSpc>
            </a:pPr>
            <a:r>
              <a:rPr lang="en-AU" sz="1800" dirty="0">
                <a:solidFill>
                  <a:schemeClr val="tx1"/>
                </a:solidFill>
              </a:rPr>
              <a:t>What is your ideal decision-making process for creating and protecting wealth?</a:t>
            </a:r>
          </a:p>
          <a:p>
            <a:pPr marL="355600" indent="-355600">
              <a:lnSpc>
                <a:spcPct val="80000"/>
              </a:lnSpc>
              <a:buNone/>
            </a:pPr>
            <a:endParaRPr lang="en-AU" sz="1800" dirty="0">
              <a:solidFill>
                <a:schemeClr val="tx1"/>
              </a:solidFill>
            </a:endParaRPr>
          </a:p>
          <a:p>
            <a:pPr marL="355600" indent="-355600">
              <a:lnSpc>
                <a:spcPct val="80000"/>
              </a:lnSpc>
              <a:buNone/>
            </a:pPr>
            <a:r>
              <a:rPr lang="en-AU" sz="1800" b="1" dirty="0">
                <a:solidFill>
                  <a:schemeClr val="tx1"/>
                </a:solidFill>
              </a:rPr>
              <a:t>5. 	Accountability: Disciplined Execution</a:t>
            </a:r>
            <a:endParaRPr lang="en-US" sz="1800" b="1" dirty="0">
              <a:solidFill>
                <a:schemeClr val="tx1"/>
              </a:solidFill>
            </a:endParaRPr>
          </a:p>
          <a:p>
            <a:pPr marL="723900" lvl="1" indent="-188913">
              <a:lnSpc>
                <a:spcPct val="80000"/>
              </a:lnSpc>
            </a:pPr>
            <a:r>
              <a:rPr lang="en-AU" sz="1800" dirty="0">
                <a:solidFill>
                  <a:schemeClr val="tx1"/>
                </a:solidFill>
              </a:rPr>
              <a:t>What would you like the review process to be in managing your finances?</a:t>
            </a:r>
          </a:p>
          <a:p>
            <a:pPr marL="723900" lvl="1" indent="-188913">
              <a:lnSpc>
                <a:spcPct val="80000"/>
              </a:lnSpc>
            </a:pPr>
            <a:endParaRPr lang="en-AU" sz="1800" dirty="0">
              <a:solidFill>
                <a:schemeClr val="tx1"/>
              </a:solidFill>
            </a:endParaRPr>
          </a:p>
          <a:p>
            <a:pPr marL="355600" indent="-355600">
              <a:lnSpc>
                <a:spcPct val="80000"/>
              </a:lnSpc>
              <a:buNone/>
            </a:pPr>
            <a:endParaRPr lang="en-AU" sz="1800" dirty="0">
              <a:solidFill>
                <a:schemeClr val="tx1"/>
              </a:solidFill>
            </a:endParaRPr>
          </a:p>
          <a:p>
            <a:pPr marL="355600" indent="-355600">
              <a:buNone/>
            </a:pPr>
            <a:endParaRPr lang="en-US" sz="1800" dirty="0">
              <a:solidFill>
                <a:schemeClr val="tx1"/>
              </a:solidFill>
            </a:endParaRPr>
          </a:p>
        </p:txBody>
      </p:sp>
      <p:sp>
        <p:nvSpPr>
          <p:cNvPr id="2" name="Rectangle 1"/>
          <p:cNvSpPr/>
          <p:nvPr/>
        </p:nvSpPr>
        <p:spPr>
          <a:xfrm>
            <a:off x="1990726" y="1297091"/>
            <a:ext cx="8458200" cy="369332"/>
          </a:xfrm>
          <a:prstGeom prst="rect">
            <a:avLst/>
          </a:prstGeom>
        </p:spPr>
        <p:txBody>
          <a:bodyPr wrap="square">
            <a:spAutoFit/>
          </a:bodyPr>
          <a:lstStyle/>
          <a:p>
            <a:pPr algn="l" eaLnBrk="1" hangingPunct="1">
              <a:defRPr/>
            </a:pPr>
            <a:r>
              <a:rPr lang="en-US" b="1" dirty="0">
                <a:latin typeface="Calibri" panose="020F0502020204030204" pitchFamily="34" charset="0"/>
                <a:cs typeface="Arial" pitchFamily="34" charset="0"/>
              </a:rPr>
              <a:t>ALWAYS Ask: If I was to be your Wealth Mentor how could I best help you?</a:t>
            </a:r>
          </a:p>
        </p:txBody>
      </p:sp>
    </p:spTree>
    <p:extLst>
      <p:ext uri="{BB962C8B-B14F-4D97-AF65-F5344CB8AC3E}">
        <p14:creationId xmlns:p14="http://schemas.microsoft.com/office/powerpoint/2010/main" val="38831093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E236F-C8C9-47CC-87E1-802B58087D40}"/>
              </a:ext>
            </a:extLst>
          </p:cNvPr>
          <p:cNvSpPr>
            <a:spLocks noGrp="1"/>
          </p:cNvSpPr>
          <p:nvPr>
            <p:ph type="title"/>
          </p:nvPr>
        </p:nvSpPr>
        <p:spPr/>
        <p:txBody>
          <a:bodyPr/>
          <a:lstStyle/>
          <a:p>
            <a:r>
              <a:rPr lang="en-US" dirty="0"/>
              <a:t>Prepare for Discussion</a:t>
            </a:r>
          </a:p>
        </p:txBody>
      </p:sp>
      <p:sp>
        <p:nvSpPr>
          <p:cNvPr id="5" name="Text Placeholder 4">
            <a:extLst>
              <a:ext uri="{FF2B5EF4-FFF2-40B4-BE49-F238E27FC236}">
                <a16:creationId xmlns:a16="http://schemas.microsoft.com/office/drawing/2014/main" id="{3ABF3E2C-C859-4052-85B8-58EB6D3A2DAA}"/>
              </a:ext>
            </a:extLst>
          </p:cNvPr>
          <p:cNvSpPr>
            <a:spLocks noGrp="1"/>
          </p:cNvSpPr>
          <p:nvPr>
            <p:ph type="body" idx="1"/>
          </p:nvPr>
        </p:nvSpPr>
        <p:spPr/>
        <p:txBody>
          <a:bodyPr/>
          <a:lstStyle/>
          <a:p>
            <a:r>
              <a:rPr lang="en-US" dirty="0"/>
              <a:t>Financial DNA Natural Discovery</a:t>
            </a:r>
          </a:p>
        </p:txBody>
      </p:sp>
    </p:spTree>
    <p:extLst>
      <p:ext uri="{BB962C8B-B14F-4D97-AF65-F5344CB8AC3E}">
        <p14:creationId xmlns:p14="http://schemas.microsoft.com/office/powerpoint/2010/main" val="107658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1" y="1468214"/>
            <a:ext cx="4433315" cy="4703987"/>
          </a:xfrm>
          <a:prstGeom prst="rect">
            <a:avLst/>
          </a:prstGeom>
        </p:spPr>
        <p:txBody>
          <a:bodyPr wrap="square" lIns="86493" tIns="43247" rIns="86493" bIns="43247">
            <a:spAutoFit/>
          </a:bodyPr>
          <a:lstStyle/>
          <a:p>
            <a:pPr algn="l"/>
            <a:r>
              <a:rPr lang="en-US" sz="2000" dirty="0">
                <a:latin typeface="Calibri" panose="020F0502020204030204" pitchFamily="34" charset="0"/>
              </a:rPr>
              <a:t>Identify the context for the discovery report de-brief with the client: </a:t>
            </a:r>
          </a:p>
          <a:p>
            <a:pPr marL="457200" indent="-457200">
              <a:buAutoNum type="arabicPeriod"/>
            </a:pPr>
            <a:r>
              <a:rPr lang="en-US" sz="2000" i="1" dirty="0">
                <a:latin typeface="Calibri" panose="020F0502020204030204" pitchFamily="34" charset="0"/>
              </a:rPr>
              <a:t>What is the key life or financial issue for the participant?</a:t>
            </a:r>
          </a:p>
          <a:p>
            <a:pPr marL="457200" indent="-457200">
              <a:buAutoNum type="arabicPeriod"/>
            </a:pPr>
            <a:r>
              <a:rPr lang="en-US" sz="2000" i="1" dirty="0">
                <a:latin typeface="Calibri" panose="020F0502020204030204" pitchFamily="34" charset="0"/>
              </a:rPr>
              <a:t>What is the key decision the participant has to make?</a:t>
            </a:r>
          </a:p>
          <a:p>
            <a:pPr marL="457200" indent="-457200">
              <a:buAutoNum type="arabicPeriod"/>
            </a:pPr>
            <a:r>
              <a:rPr lang="en-US" sz="2000" i="1" dirty="0">
                <a:latin typeface="Calibri" panose="020F0502020204030204" pitchFamily="34" charset="0"/>
              </a:rPr>
              <a:t>How does the participant manage results and relationships?</a:t>
            </a:r>
          </a:p>
          <a:p>
            <a:pPr marL="457200" indent="-457200">
              <a:buAutoNum type="arabicPeriod"/>
            </a:pPr>
            <a:r>
              <a:rPr lang="en-US" sz="2000" i="1" dirty="0">
                <a:latin typeface="Calibri" panose="020F0502020204030204" pitchFamily="34" charset="0"/>
              </a:rPr>
              <a:t>What types of decisions does the participant naturally make comfortably?</a:t>
            </a:r>
            <a:endParaRPr lang="en-US" sz="2000" dirty="0">
              <a:latin typeface="Calibri" panose="020F0502020204030204" pitchFamily="34" charset="0"/>
            </a:endParaRPr>
          </a:p>
          <a:p>
            <a:pPr marL="457200" indent="-457200">
              <a:buAutoNum type="arabicPeriod"/>
            </a:pPr>
            <a:r>
              <a:rPr lang="en-US" sz="2000" i="1" dirty="0">
                <a:latin typeface="Calibri" panose="020F0502020204030204" pitchFamily="34" charset="0"/>
              </a:rPr>
              <a:t>What areas does the participant struggle with and causes stress?</a:t>
            </a:r>
            <a:endParaRPr lang="en-US" sz="2000" dirty="0">
              <a:latin typeface="Calibri" panose="020F0502020204030204" pitchFamily="34" charset="0"/>
            </a:endParaRPr>
          </a:p>
          <a:p>
            <a:pPr algn="l"/>
            <a:endParaRPr lang="en-US" sz="2000" dirty="0">
              <a:latin typeface="Calibri" panose="020F0502020204030204" pitchFamily="34" charset="0"/>
            </a:endParaRPr>
          </a:p>
          <a:p>
            <a:endParaRPr lang="en-US" sz="2000" dirty="0">
              <a:latin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516856"/>
            <a:ext cx="4343400" cy="4121944"/>
          </a:xfrm>
          <a:prstGeom prst="rect">
            <a:avLst/>
          </a:prstGeom>
        </p:spPr>
      </p:pic>
      <p:sp>
        <p:nvSpPr>
          <p:cNvPr id="3" name="Title 2"/>
          <p:cNvSpPr>
            <a:spLocks noGrp="1"/>
          </p:cNvSpPr>
          <p:nvPr>
            <p:ph type="title"/>
          </p:nvPr>
        </p:nvSpPr>
        <p:spPr>
          <a:xfrm>
            <a:off x="1676402" y="533400"/>
            <a:ext cx="8852915" cy="990600"/>
          </a:xfrm>
        </p:spPr>
        <p:txBody>
          <a:bodyPr>
            <a:noAutofit/>
          </a:bodyPr>
          <a:lstStyle/>
          <a:p>
            <a:r>
              <a:rPr lang="en-US" sz="2800" dirty="0">
                <a:solidFill>
                  <a:srgbClr val="FFFFFF"/>
                </a:solidFill>
                <a:latin typeface="Calibri" panose="020F0502020204030204" pitchFamily="34" charset="0"/>
                <a:ea typeface="MS PGothic" pitchFamily="34" charset="-128"/>
                <a:sym typeface="Symbol" pitchFamily="18" charset="2"/>
              </a:rPr>
              <a:t>Financial DNA Natural Behavior Discovery Report </a:t>
            </a:r>
            <a:r>
              <a:rPr lang="en-US" sz="2800" dirty="0">
                <a:latin typeface="Calibri" panose="020F0502020204030204" pitchFamily="34" charset="0"/>
                <a:ea typeface="MS PGothic" pitchFamily="34" charset="-128"/>
                <a:sym typeface="Symbol" pitchFamily="18" charset="2"/>
              </a:rPr>
              <a:t>De-Brief</a:t>
            </a:r>
            <a:br>
              <a:rPr lang="en-US" sz="2800" dirty="0">
                <a:latin typeface="Calibri" panose="020F0502020204030204" pitchFamily="34" charset="0"/>
                <a:ea typeface="MS PGothic" pitchFamily="34" charset="-128"/>
                <a:sym typeface="Symbol" pitchFamily="18" charset="2"/>
              </a:rPr>
            </a:br>
            <a:r>
              <a:rPr lang="en-US" sz="2800" dirty="0">
                <a:solidFill>
                  <a:srgbClr val="BDDEFF"/>
                </a:solidFill>
                <a:latin typeface="Calibri" panose="020F0502020204030204" pitchFamily="34" charset="0"/>
                <a:ea typeface="MS PGothic" pitchFamily="34" charset="-128"/>
                <a:sym typeface="Symbol" pitchFamily="18" charset="2"/>
              </a:rPr>
              <a:t>Put In Context The Key Issues Facing The Client</a:t>
            </a:r>
            <a:br>
              <a:rPr lang="en-US" sz="2800" dirty="0">
                <a:solidFill>
                  <a:srgbClr val="FFFFFF"/>
                </a:solidFill>
                <a:latin typeface="Calibri" panose="020F0502020204030204" pitchFamily="34" charset="0"/>
                <a:ea typeface="MS PGothic" pitchFamily="34" charset="-128"/>
                <a:sym typeface="Symbol" pitchFamily="18" charset="2"/>
              </a:rPr>
            </a:br>
            <a:endParaRPr lang="en-US" sz="2800" dirty="0"/>
          </a:p>
        </p:txBody>
      </p:sp>
    </p:spTree>
    <p:extLst>
      <p:ext uri="{BB962C8B-B14F-4D97-AF65-F5344CB8AC3E}">
        <p14:creationId xmlns:p14="http://schemas.microsoft.com/office/powerpoint/2010/main" val="257000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524000" y="496894"/>
            <a:ext cx="9144000" cy="515938"/>
          </a:xfrm>
        </p:spPr>
        <p:txBody>
          <a:bodyPr>
            <a:noAutofit/>
          </a:bodyPr>
          <a:lstStyle/>
          <a:p>
            <a:pPr marL="377825"/>
            <a:r>
              <a:rPr lang="en-AU" sz="3000" dirty="0">
                <a:cs typeface="Arial" charset="0"/>
              </a:rPr>
              <a:t>The Wealth Mentoring Conversation Model</a:t>
            </a:r>
            <a:br>
              <a:rPr lang="en-AU" sz="3000" dirty="0">
                <a:solidFill>
                  <a:srgbClr val="BDDEFF"/>
                </a:solidFill>
                <a:cs typeface="Arial" charset="0"/>
              </a:rPr>
            </a:br>
            <a:r>
              <a:rPr lang="en-AU" sz="3000" dirty="0">
                <a:solidFill>
                  <a:srgbClr val="BDDEFF"/>
                </a:solidFill>
                <a:cs typeface="Arial" charset="0"/>
              </a:rPr>
              <a:t>Empowering Your Clients to Make Smart Decisions</a:t>
            </a:r>
          </a:p>
        </p:txBody>
      </p:sp>
      <p:sp>
        <p:nvSpPr>
          <p:cNvPr id="238595" name="Text Box 3"/>
          <p:cNvSpPr txBox="1">
            <a:spLocks noChangeArrowheads="1"/>
          </p:cNvSpPr>
          <p:nvPr/>
        </p:nvSpPr>
        <p:spPr bwMode="auto">
          <a:xfrm>
            <a:off x="3217883" y="1557342"/>
            <a:ext cx="2733675" cy="2352675"/>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400" b="1" dirty="0">
                <a:latin typeface="Calibri" panose="020F0502020204030204" pitchFamily="34" charset="0"/>
                <a:cs typeface="Arial" charset="0"/>
                <a:sym typeface="Symbol" pitchFamily="18" charset="2"/>
              </a:rPr>
              <a:t>1.</a:t>
            </a:r>
            <a:r>
              <a:rPr lang="en-AU" sz="2400" b="1" dirty="0">
                <a:solidFill>
                  <a:srgbClr val="7F7F7F"/>
                </a:solidFill>
                <a:latin typeface="Calibri" panose="020F0502020204030204" pitchFamily="34" charset="0"/>
                <a:cs typeface="Arial" charset="0"/>
                <a:sym typeface="Symbol" pitchFamily="18" charset="2"/>
              </a:rPr>
              <a:t> </a:t>
            </a:r>
            <a:r>
              <a:rPr lang="en-AU" sz="2400" b="1" dirty="0">
                <a:latin typeface="Calibri" panose="020F0502020204030204" pitchFamily="34" charset="0"/>
                <a:cs typeface="Arial" charset="0"/>
                <a:sym typeface="Symbol" pitchFamily="18" charset="2"/>
              </a:rPr>
              <a:t>Use</a:t>
            </a:r>
            <a:r>
              <a:rPr lang="en-AU" sz="2400" b="1" dirty="0">
                <a:solidFill>
                  <a:srgbClr val="7F7F7F"/>
                </a:solidFill>
                <a:latin typeface="Calibri" panose="020F0502020204030204" pitchFamily="34" charset="0"/>
                <a:cs typeface="Arial" charset="0"/>
                <a:sym typeface="Symbol" pitchFamily="18" charset="2"/>
              </a:rPr>
              <a:t> </a:t>
            </a:r>
            <a:r>
              <a:rPr lang="en-AU" sz="2400" b="1" dirty="0">
                <a:latin typeface="Calibri" panose="020F0502020204030204" pitchFamily="34" charset="0"/>
                <a:cs typeface="Arial" charset="0"/>
                <a:sym typeface="Symbol" pitchFamily="18" charset="2"/>
              </a:rPr>
              <a:t>of</a:t>
            </a:r>
            <a:r>
              <a:rPr lang="en-AU" sz="2400" b="1" dirty="0">
                <a:solidFill>
                  <a:srgbClr val="7F7F7F"/>
                </a:solidFill>
                <a:latin typeface="Calibri" panose="020F0502020204030204" pitchFamily="34" charset="0"/>
                <a:cs typeface="Arial" charset="0"/>
                <a:sym typeface="Symbol" pitchFamily="18" charset="2"/>
              </a:rPr>
              <a:t> </a:t>
            </a:r>
            <a:r>
              <a:rPr lang="en-AU" sz="2400" b="1" dirty="0">
                <a:latin typeface="Calibri" panose="020F0502020204030204" pitchFamily="34" charset="0"/>
                <a:cs typeface="Arial" charset="0"/>
                <a:sym typeface="Symbol" pitchFamily="18" charset="2"/>
              </a:rPr>
              <a:t>Financial</a:t>
            </a:r>
            <a:r>
              <a:rPr lang="en-AU" sz="2400" b="1" dirty="0">
                <a:solidFill>
                  <a:srgbClr val="7F7F7F"/>
                </a:solidFill>
                <a:latin typeface="Calibri" panose="020F0502020204030204" pitchFamily="34" charset="0"/>
                <a:cs typeface="Arial" charset="0"/>
                <a:sym typeface="Symbol" pitchFamily="18" charset="2"/>
              </a:rPr>
              <a:t> </a:t>
            </a:r>
            <a:r>
              <a:rPr lang="en-AU" sz="2400" b="1" dirty="0">
                <a:latin typeface="Calibri" panose="020F0502020204030204" pitchFamily="34" charset="0"/>
                <a:cs typeface="Arial" charset="0"/>
                <a:sym typeface="Symbol" pitchFamily="18" charset="2"/>
              </a:rPr>
              <a:t>DNA</a:t>
            </a:r>
            <a:r>
              <a:rPr lang="en-US" sz="2400" b="1" baseline="30000" dirty="0">
                <a:latin typeface="Calibri" panose="020F0502020204030204" pitchFamily="34" charset="0"/>
                <a:cs typeface="Arial" charset="0"/>
                <a:sym typeface="Symbol" pitchFamily="18" charset="2"/>
              </a:rPr>
              <a:t>®</a:t>
            </a:r>
            <a:r>
              <a:rPr lang="en-AU" sz="2400" b="1" dirty="0">
                <a:solidFill>
                  <a:srgbClr val="7F7F7F"/>
                </a:solidFill>
                <a:latin typeface="Calibri" panose="020F0502020204030204" pitchFamily="34" charset="0"/>
                <a:cs typeface="Arial" charset="0"/>
                <a:sym typeface="Symbol" pitchFamily="18" charset="2"/>
              </a:rPr>
              <a:t> </a:t>
            </a:r>
            <a:r>
              <a:rPr lang="en-AU" sz="2400" b="1" dirty="0">
                <a:latin typeface="Calibri" panose="020F0502020204030204" pitchFamily="34" charset="0"/>
                <a:cs typeface="Arial" charset="0"/>
                <a:sym typeface="Symbol" pitchFamily="18" charset="2"/>
              </a:rPr>
              <a:t>Discovery:</a:t>
            </a:r>
            <a:br>
              <a:rPr lang="en-AU" sz="2600" b="1" dirty="0">
                <a:latin typeface="Calibri" panose="020F0502020204030204" pitchFamily="34" charset="0"/>
                <a:cs typeface="Arial" charset="0"/>
                <a:sym typeface="Symbol" pitchFamily="18" charset="2"/>
              </a:rPr>
            </a:br>
            <a:r>
              <a:rPr lang="en-AU" sz="1600" dirty="0">
                <a:latin typeface="Calibri" panose="020F0502020204030204" pitchFamily="34" charset="0"/>
                <a:cs typeface="Arial" charset="0"/>
                <a:sym typeface="Symbol" pitchFamily="18" charset="2"/>
              </a:rPr>
              <a:t>Increase</a:t>
            </a:r>
            <a:r>
              <a:rPr lang="en-AU" sz="1600" dirty="0">
                <a:solidFill>
                  <a:srgbClr val="7F7F7F"/>
                </a:solidFill>
                <a:latin typeface="Calibri" panose="020F0502020204030204" pitchFamily="34" charset="0"/>
                <a:cs typeface="Arial" charset="0"/>
                <a:sym typeface="Symbol" pitchFamily="18" charset="2"/>
              </a:rPr>
              <a:t> </a:t>
            </a:r>
            <a:r>
              <a:rPr lang="en-AU" sz="1600" dirty="0">
                <a:latin typeface="Calibri" panose="020F0502020204030204" pitchFamily="34" charset="0"/>
                <a:cs typeface="Arial" charset="0"/>
                <a:sym typeface="Symbol" pitchFamily="18" charset="2"/>
              </a:rPr>
              <a:t>Awareness of Self and Client</a:t>
            </a:r>
            <a:endParaRPr lang="en-AU" sz="1600" b="1" dirty="0">
              <a:latin typeface="Calibri" panose="020F0502020204030204" pitchFamily="34" charset="0"/>
              <a:cs typeface="Arial" charset="0"/>
              <a:sym typeface="Symbol" pitchFamily="18" charset="2"/>
            </a:endParaRPr>
          </a:p>
        </p:txBody>
      </p:sp>
      <p:sp>
        <p:nvSpPr>
          <p:cNvPr id="238596" name="Text Box 4"/>
          <p:cNvSpPr txBox="1">
            <a:spLocks noChangeArrowheads="1"/>
          </p:cNvSpPr>
          <p:nvPr/>
        </p:nvSpPr>
        <p:spPr bwMode="auto">
          <a:xfrm>
            <a:off x="5951558" y="1529178"/>
            <a:ext cx="2809875" cy="2374900"/>
          </a:xfrm>
          <a:prstGeom prst="rect">
            <a:avLst/>
          </a:prstGeom>
          <a:solidFill>
            <a:srgbClr val="AC8B38"/>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400" b="1" dirty="0">
                <a:latin typeface="Calibri" panose="020F0502020204030204" pitchFamily="34" charset="0"/>
                <a:cs typeface="Arial" charset="0"/>
                <a:sym typeface="Symbol" pitchFamily="18" charset="2"/>
              </a:rPr>
              <a:t>3. Listen More:</a:t>
            </a:r>
            <a:br>
              <a:rPr lang="en-AU" sz="2600" b="1" dirty="0">
                <a:latin typeface="Calibri" panose="020F0502020204030204" pitchFamily="34" charset="0"/>
                <a:cs typeface="Arial" charset="0"/>
                <a:sym typeface="Symbol" pitchFamily="18" charset="2"/>
              </a:rPr>
            </a:br>
            <a:r>
              <a:rPr lang="en-AU" sz="1600" dirty="0">
                <a:latin typeface="Calibri" panose="020F0502020204030204" pitchFamily="34" charset="0"/>
                <a:cs typeface="Arial" charset="0"/>
                <a:sym typeface="Symbol" pitchFamily="18" charset="2"/>
              </a:rPr>
              <a:t>Safely Guide the Client to Self-Discovery as They Know the Answers Even if They Do Not Know It Yet</a:t>
            </a:r>
          </a:p>
        </p:txBody>
      </p:sp>
      <p:sp>
        <p:nvSpPr>
          <p:cNvPr id="238597" name="Text Box 5"/>
          <p:cNvSpPr txBox="1">
            <a:spLocks noChangeArrowheads="1"/>
          </p:cNvSpPr>
          <p:nvPr/>
        </p:nvSpPr>
        <p:spPr bwMode="auto">
          <a:xfrm>
            <a:off x="3217883" y="3716346"/>
            <a:ext cx="2733675" cy="2066925"/>
          </a:xfrm>
          <a:prstGeom prst="rect">
            <a:avLst/>
          </a:prstGeom>
          <a:solidFill>
            <a:srgbClr val="E3E3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400" b="1" dirty="0">
                <a:latin typeface="Calibri" panose="020F0502020204030204" pitchFamily="34" charset="0"/>
                <a:cs typeface="Arial" charset="0"/>
                <a:sym typeface="Symbol" pitchFamily="18" charset="2"/>
              </a:rPr>
              <a:t>2. Ask Powerful </a:t>
            </a:r>
            <a:r>
              <a:rPr lang="en-AU" sz="2400" b="1" dirty="0" err="1">
                <a:latin typeface="Calibri" panose="020F0502020204030204" pitchFamily="34" charset="0"/>
                <a:cs typeface="Arial" charset="0"/>
                <a:sym typeface="Symbol" pitchFamily="18" charset="2"/>
              </a:rPr>
              <a:t>Behavioral</a:t>
            </a:r>
            <a:r>
              <a:rPr lang="en-AU" sz="2400" b="1" dirty="0">
                <a:latin typeface="Calibri" panose="020F0502020204030204" pitchFamily="34" charset="0"/>
                <a:cs typeface="Arial" charset="0"/>
                <a:sym typeface="Symbol" pitchFamily="18" charset="2"/>
              </a:rPr>
              <a:t> Questions:</a:t>
            </a:r>
            <a:br>
              <a:rPr lang="en-AU" sz="2600" b="1" dirty="0">
                <a:latin typeface="Calibri" panose="020F0502020204030204" pitchFamily="34" charset="0"/>
                <a:cs typeface="Arial" charset="0"/>
                <a:sym typeface="Symbol" pitchFamily="18" charset="2"/>
              </a:rPr>
            </a:br>
            <a:r>
              <a:rPr lang="en-AU" sz="1600" dirty="0">
                <a:latin typeface="Calibri" panose="020F0502020204030204" pitchFamily="34" charset="0"/>
                <a:cs typeface="Arial" charset="0"/>
                <a:sym typeface="Symbol" pitchFamily="18" charset="2"/>
              </a:rPr>
              <a:t>Customize Your Conversation Based on </a:t>
            </a:r>
            <a:r>
              <a:rPr lang="en-AU" sz="1600" dirty="0" err="1">
                <a:latin typeface="Calibri" panose="020F0502020204030204" pitchFamily="34" charset="0"/>
                <a:cs typeface="Arial" charset="0"/>
                <a:sym typeface="Symbol" pitchFamily="18" charset="2"/>
              </a:rPr>
              <a:t>Behavioral</a:t>
            </a:r>
            <a:r>
              <a:rPr lang="en-AU" sz="1600" dirty="0">
                <a:latin typeface="Calibri" panose="020F0502020204030204" pitchFamily="34" charset="0"/>
                <a:cs typeface="Arial" charset="0"/>
                <a:sym typeface="Symbol" pitchFamily="18" charset="2"/>
              </a:rPr>
              <a:t> Insights</a:t>
            </a:r>
          </a:p>
        </p:txBody>
      </p:sp>
      <p:sp>
        <p:nvSpPr>
          <p:cNvPr id="238598" name="Text Box 6"/>
          <p:cNvSpPr txBox="1">
            <a:spLocks noChangeArrowheads="1"/>
          </p:cNvSpPr>
          <p:nvPr/>
        </p:nvSpPr>
        <p:spPr bwMode="auto">
          <a:xfrm>
            <a:off x="5951594" y="3716346"/>
            <a:ext cx="2809875" cy="2066925"/>
          </a:xfrm>
          <a:prstGeom prst="rect">
            <a:avLst/>
          </a:prstGeom>
          <a:solidFill>
            <a:schemeClr val="tx1"/>
          </a:solidFill>
          <a:ln w="9525">
            <a:solidFill>
              <a:schemeClr val="bg2"/>
            </a:solidFill>
            <a:miter lim="800000"/>
            <a:headEnd/>
            <a:tailEnd/>
          </a:ln>
          <a:effectLst/>
          <a:extLst/>
        </p:spPr>
        <p:txBody>
          <a:bodyPr lIns="54000" rIns="5400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400" b="1" dirty="0">
                <a:solidFill>
                  <a:schemeClr val="bg1"/>
                </a:solidFill>
                <a:latin typeface="Calibri" panose="020F0502020204030204" pitchFamily="34" charset="0"/>
                <a:cs typeface="Arial" charset="0"/>
                <a:sym typeface="Symbol" pitchFamily="18" charset="2"/>
              </a:rPr>
              <a:t>4. Staying in the Zone:</a:t>
            </a:r>
            <a:br>
              <a:rPr lang="en-AU" sz="2800" b="1" dirty="0">
                <a:solidFill>
                  <a:schemeClr val="bg1"/>
                </a:solidFill>
                <a:latin typeface="Calibri" panose="020F0502020204030204" pitchFamily="34" charset="0"/>
                <a:cs typeface="Arial" charset="0"/>
                <a:sym typeface="Symbol" pitchFamily="18" charset="2"/>
              </a:rPr>
            </a:br>
            <a:r>
              <a:rPr lang="en-AU" sz="1600" dirty="0">
                <a:solidFill>
                  <a:schemeClr val="bg1"/>
                </a:solidFill>
                <a:latin typeface="Calibri" panose="020F0502020204030204" pitchFamily="34" charset="0"/>
                <a:cs typeface="Arial" charset="0"/>
                <a:sym typeface="Symbol" pitchFamily="18" charset="2"/>
              </a:rPr>
              <a:t>Co-create Plan for Action and Accountability</a:t>
            </a:r>
          </a:p>
        </p:txBody>
      </p:sp>
    </p:spTree>
    <p:extLst>
      <p:ext uri="{BB962C8B-B14F-4D97-AF65-F5344CB8AC3E}">
        <p14:creationId xmlns:p14="http://schemas.microsoft.com/office/powerpoint/2010/main" val="35426990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457200"/>
            <a:ext cx="9036050" cy="514350"/>
          </a:xfrm>
        </p:spPr>
        <p:txBody>
          <a:bodyPr>
            <a:noAutofit/>
          </a:bodyPr>
          <a:lstStyle/>
          <a:p>
            <a:pPr marL="180975"/>
            <a:r>
              <a:rPr lang="en-AU" sz="2400" dirty="0">
                <a:latin typeface="Arial" pitchFamily="34" charset="0"/>
              </a:rPr>
              <a:t>Navigating Behavioral Finance Biases in Guiding Decisions</a:t>
            </a:r>
            <a:br>
              <a:rPr lang="en-AU" sz="2400" dirty="0">
                <a:latin typeface="Arial" pitchFamily="34" charset="0"/>
              </a:rPr>
            </a:br>
            <a:r>
              <a:rPr lang="en-AU" sz="2400" dirty="0">
                <a:solidFill>
                  <a:srgbClr val="BDDEFF"/>
                </a:solidFill>
                <a:latin typeface="Arial" pitchFamily="34" charset="0"/>
              </a:rPr>
              <a:t>Know, Engage and Grow Approach</a:t>
            </a:r>
            <a:endParaRPr lang="en-US" sz="2400" dirty="0">
              <a:solidFill>
                <a:srgbClr val="BDDEFF"/>
              </a:solidFill>
              <a:latin typeface="Arial" pitchFamily="34" charset="0"/>
            </a:endParaRPr>
          </a:p>
        </p:txBody>
      </p:sp>
      <p:graphicFrame>
        <p:nvGraphicFramePr>
          <p:cNvPr id="5" name="Diagram 4"/>
          <p:cNvGraphicFramePr/>
          <p:nvPr>
            <p:extLst/>
          </p:nvPr>
        </p:nvGraphicFramePr>
        <p:xfrm>
          <a:off x="2362200" y="1524000"/>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93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676400" y="609600"/>
            <a:ext cx="9144000" cy="438150"/>
          </a:xfrm>
        </p:spPr>
        <p:txBody>
          <a:bodyPr>
            <a:noAutofit/>
          </a:bodyPr>
          <a:lstStyle/>
          <a:p>
            <a:r>
              <a:rPr lang="en-US" sz="3000" dirty="0">
                <a:cs typeface="Arial" charset="0"/>
              </a:rPr>
              <a:t>“Wealth Mentoring Conversation” </a:t>
            </a:r>
            <a:br>
              <a:rPr lang="en-US" sz="3000" dirty="0">
                <a:solidFill>
                  <a:srgbClr val="BDDEFF"/>
                </a:solidFill>
                <a:cs typeface="Arial" charset="0"/>
              </a:rPr>
            </a:br>
            <a:r>
              <a:rPr lang="en-US" sz="3000" dirty="0">
                <a:solidFill>
                  <a:srgbClr val="BDDEFF"/>
                </a:solidFill>
                <a:cs typeface="Arial" charset="0"/>
              </a:rPr>
              <a:t> Design the Agenda</a:t>
            </a:r>
          </a:p>
        </p:txBody>
      </p:sp>
      <p:sp>
        <p:nvSpPr>
          <p:cNvPr id="2184195" name="Rectangle 3"/>
          <p:cNvSpPr>
            <a:spLocks noGrp="1" noChangeArrowheads="1"/>
          </p:cNvSpPr>
          <p:nvPr>
            <p:ph idx="1"/>
          </p:nvPr>
        </p:nvSpPr>
        <p:spPr>
          <a:xfrm>
            <a:off x="1752604" y="1714500"/>
            <a:ext cx="7315196" cy="4287838"/>
          </a:xfrm>
        </p:spPr>
        <p:txBody>
          <a:bodyPr/>
          <a:lstStyle/>
          <a:p>
            <a:pPr marL="609600" indent="-609600">
              <a:buFontTx/>
              <a:buAutoNum type="arabicPeriod"/>
              <a:defRPr/>
            </a:pPr>
            <a:r>
              <a:rPr lang="en-US" sz="2000" dirty="0">
                <a:solidFill>
                  <a:schemeClr val="tx1"/>
                </a:solidFill>
              </a:rPr>
              <a:t>Goal: Ask “powerful questions” (Using the </a:t>
            </a:r>
            <a:r>
              <a:rPr lang="en-US" sz="2000">
                <a:solidFill>
                  <a:schemeClr val="tx1"/>
                </a:solidFill>
              </a:rPr>
              <a:t>Wealth Mentoring Report) </a:t>
            </a:r>
            <a:endParaRPr lang="en-US" sz="2000" dirty="0">
              <a:solidFill>
                <a:schemeClr val="tx1"/>
              </a:solidFill>
            </a:endParaRPr>
          </a:p>
          <a:p>
            <a:pPr marL="609600" indent="-609600">
              <a:buFontTx/>
              <a:buAutoNum type="arabicPeriod"/>
              <a:defRPr/>
            </a:pPr>
            <a:r>
              <a:rPr lang="en-US" sz="2000" dirty="0">
                <a:solidFill>
                  <a:schemeClr val="tx1"/>
                </a:solidFill>
              </a:rPr>
              <a:t>Follow this structure:</a:t>
            </a:r>
          </a:p>
          <a:p>
            <a:pPr marL="800100" indent="-228600">
              <a:defRPr/>
            </a:pPr>
            <a:r>
              <a:rPr lang="en-US" sz="2000" dirty="0">
                <a:solidFill>
                  <a:schemeClr val="tx1"/>
                </a:solidFill>
              </a:rPr>
              <a:t>ALWAYS OPEN with a Discovery Connection Question</a:t>
            </a:r>
          </a:p>
          <a:p>
            <a:pPr marL="800100" indent="-228600">
              <a:defRPr/>
            </a:pPr>
            <a:r>
              <a:rPr lang="en-US" sz="2000" dirty="0">
                <a:solidFill>
                  <a:schemeClr val="tx1"/>
                </a:solidFill>
              </a:rPr>
              <a:t>Then, ask Life and Financial Motivation Questions based on 2 or 3 themes from the strongest behavioral traits</a:t>
            </a:r>
          </a:p>
          <a:p>
            <a:pPr marL="800100" indent="-228600">
              <a:defRPr/>
            </a:pPr>
            <a:r>
              <a:rPr lang="en-US" sz="2000" dirty="0">
                <a:solidFill>
                  <a:schemeClr val="tx1"/>
                </a:solidFill>
              </a:rPr>
              <a:t>ALWAYS CLOSE with 1 or 2 Advisor-Client Relationship Focus Questions to Wrap-Up the Meeting </a:t>
            </a:r>
          </a:p>
          <a:p>
            <a:pPr marL="609600" indent="-609600">
              <a:defRPr/>
            </a:pPr>
            <a:endParaRPr lang="en-US" sz="2400" dirty="0">
              <a:solidFill>
                <a:schemeClr val="tx1"/>
              </a:solidFill>
            </a:endParaRPr>
          </a:p>
        </p:txBody>
      </p:sp>
    </p:spTree>
    <p:extLst>
      <p:ext uri="{BB962C8B-B14F-4D97-AF65-F5344CB8AC3E}">
        <p14:creationId xmlns:p14="http://schemas.microsoft.com/office/powerpoint/2010/main" val="107169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EBC5E-874B-4E35-82AF-85855AB714CD}"/>
              </a:ext>
            </a:extLst>
          </p:cNvPr>
          <p:cNvSpPr>
            <a:spLocks noGrp="1"/>
          </p:cNvSpPr>
          <p:nvPr>
            <p:ph type="title"/>
          </p:nvPr>
        </p:nvSpPr>
        <p:spPr/>
        <p:txBody>
          <a:bodyPr/>
          <a:lstStyle/>
          <a:p>
            <a:r>
              <a:rPr lang="en-US" dirty="0"/>
              <a:t>Conducting a Debrief</a:t>
            </a:r>
          </a:p>
        </p:txBody>
      </p:sp>
      <p:sp>
        <p:nvSpPr>
          <p:cNvPr id="5" name="Text Placeholder 4">
            <a:extLst>
              <a:ext uri="{FF2B5EF4-FFF2-40B4-BE49-F238E27FC236}">
                <a16:creationId xmlns:a16="http://schemas.microsoft.com/office/drawing/2014/main" id="{F8FC65D3-256D-4DDC-9111-69D59C988C9A}"/>
              </a:ext>
            </a:extLst>
          </p:cNvPr>
          <p:cNvSpPr>
            <a:spLocks noGrp="1"/>
          </p:cNvSpPr>
          <p:nvPr>
            <p:ph type="body" idx="1"/>
          </p:nvPr>
        </p:nvSpPr>
        <p:spPr/>
        <p:txBody>
          <a:bodyPr/>
          <a:lstStyle/>
          <a:p>
            <a:r>
              <a:rPr lang="en-US" dirty="0"/>
              <a:t>Financial DNA – Natural Behavior</a:t>
            </a:r>
          </a:p>
        </p:txBody>
      </p:sp>
    </p:spTree>
    <p:extLst>
      <p:ext uri="{BB962C8B-B14F-4D97-AF65-F5344CB8AC3E}">
        <p14:creationId xmlns:p14="http://schemas.microsoft.com/office/powerpoint/2010/main" val="302415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981200" y="152400"/>
            <a:ext cx="9144000" cy="4381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br>
              <a:rPr lang="en-US" sz="3000" dirty="0">
                <a:cs typeface="Arial" charset="0"/>
              </a:rPr>
            </a:br>
            <a:r>
              <a:rPr lang="en-US" sz="3000" dirty="0">
                <a:cs typeface="Arial" charset="0"/>
              </a:rPr>
              <a:t>Discovery Connection Questions</a:t>
            </a:r>
            <a:br>
              <a:rPr lang="en-US" sz="3000" dirty="0">
                <a:cs typeface="Arial" charset="0"/>
              </a:rPr>
            </a:br>
            <a:r>
              <a:rPr lang="en-US" sz="3000" dirty="0">
                <a:solidFill>
                  <a:srgbClr val="BDDEFF"/>
                </a:solidFill>
                <a:cs typeface="Arial" charset="0"/>
              </a:rPr>
              <a:t>Recommended Starting Point</a:t>
            </a:r>
            <a:endParaRPr lang="en-AU" sz="3000" dirty="0">
              <a:solidFill>
                <a:srgbClr val="BDDEFF"/>
              </a:solidFill>
              <a:cs typeface="Arial" charset="0"/>
            </a:endParaRPr>
          </a:p>
        </p:txBody>
      </p:sp>
      <p:sp>
        <p:nvSpPr>
          <p:cNvPr id="250883" name="Text Box 3"/>
          <p:cNvSpPr txBox="1">
            <a:spLocks noChangeArrowheads="1"/>
          </p:cNvSpPr>
          <p:nvPr/>
        </p:nvSpPr>
        <p:spPr bwMode="auto">
          <a:xfrm>
            <a:off x="1981200" y="1389071"/>
            <a:ext cx="8115300" cy="489364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buFontTx/>
              <a:buAutoNum type="arabicPeriod"/>
            </a:pPr>
            <a:r>
              <a:rPr lang="en-AU" sz="2400" dirty="0">
                <a:latin typeface="Calibri" panose="020F0502020204030204" pitchFamily="34" charset="0"/>
                <a:cs typeface="Arial" charset="0"/>
                <a:sym typeface="Symbol" pitchFamily="18" charset="2"/>
              </a:rPr>
              <a:t>How do you feel about your report? [or What did you think...]</a:t>
            </a:r>
            <a:endParaRPr lang="en-US" sz="2400" dirty="0">
              <a:latin typeface="Calibri" panose="020F0502020204030204" pitchFamily="34" charset="0"/>
              <a:cs typeface="Arial" charset="0"/>
              <a:sym typeface="Symbol" pitchFamily="18" charset="2"/>
            </a:endParaRPr>
          </a:p>
          <a:p>
            <a:pPr algn="l" eaLnBrk="1" hangingPunct="1">
              <a:buFontTx/>
              <a:buAutoNum type="arabicPeriod"/>
            </a:pPr>
            <a:r>
              <a:rPr lang="en-US" sz="2400" dirty="0">
                <a:latin typeface="Calibri" panose="020F0502020204030204" pitchFamily="34" charset="0"/>
                <a:cs typeface="Arial" charset="0"/>
                <a:sym typeface="Symbol" pitchFamily="18" charset="2"/>
              </a:rPr>
              <a:t>What was the most accurate part of the report? </a:t>
            </a:r>
          </a:p>
          <a:p>
            <a:pPr algn="l" eaLnBrk="1" hangingPunct="1">
              <a:buFontTx/>
              <a:buAutoNum type="arabicPeriod"/>
            </a:pPr>
            <a:r>
              <a:rPr lang="en-US" sz="2400" dirty="0">
                <a:latin typeface="Calibri" panose="020F0502020204030204" pitchFamily="34" charset="0"/>
                <a:cs typeface="Arial" charset="0"/>
                <a:sym typeface="Symbol" pitchFamily="18" charset="2"/>
              </a:rPr>
              <a:t>What aspects do you agree with and disagree with?</a:t>
            </a:r>
          </a:p>
          <a:p>
            <a:pPr algn="l" eaLnBrk="1" hangingPunct="1">
              <a:buFontTx/>
              <a:buAutoNum type="arabicPeriod"/>
            </a:pPr>
            <a:r>
              <a:rPr lang="en-US" sz="2400" dirty="0">
                <a:latin typeface="Calibri" panose="020F0502020204030204" pitchFamily="34" charset="0"/>
                <a:cs typeface="Arial" charset="0"/>
                <a:sym typeface="Symbol" pitchFamily="18" charset="2"/>
              </a:rPr>
              <a:t>What parts of the report do you not understand?</a:t>
            </a:r>
          </a:p>
          <a:p>
            <a:pPr algn="l" eaLnBrk="1" hangingPunct="1">
              <a:buFontTx/>
              <a:buAutoNum type="arabicPeriod"/>
            </a:pPr>
            <a:r>
              <a:rPr lang="en-US" sz="2400" dirty="0">
                <a:latin typeface="Calibri" panose="020F0502020204030204" pitchFamily="34" charset="0"/>
                <a:cs typeface="Arial" charset="0"/>
                <a:sym typeface="Symbol" pitchFamily="18" charset="2"/>
              </a:rPr>
              <a:t>What is something new the report has said about you?</a:t>
            </a:r>
          </a:p>
          <a:p>
            <a:pPr algn="l" eaLnBrk="1" hangingPunct="1">
              <a:buFontTx/>
              <a:buAutoNum type="arabicPeriod"/>
            </a:pPr>
            <a:r>
              <a:rPr lang="en-US" sz="2400" dirty="0">
                <a:latin typeface="Calibri" panose="020F0502020204030204" pitchFamily="34" charset="0"/>
                <a:cs typeface="Arial" charset="0"/>
                <a:sym typeface="Symbol" pitchFamily="18" charset="2"/>
              </a:rPr>
              <a:t>Has the report identified differences with others?</a:t>
            </a:r>
          </a:p>
          <a:p>
            <a:pPr algn="l" eaLnBrk="1" hangingPunct="1">
              <a:buFontTx/>
              <a:buAutoNum type="arabicPeriod"/>
            </a:pPr>
            <a:r>
              <a:rPr lang="en-US" sz="2400" dirty="0">
                <a:latin typeface="Calibri" panose="020F0502020204030204" pitchFamily="34" charset="0"/>
                <a:cs typeface="Arial" charset="0"/>
                <a:sym typeface="Symbol" pitchFamily="18" charset="2"/>
              </a:rPr>
              <a:t>What is your greatest behavioral strength for making decisions?</a:t>
            </a:r>
          </a:p>
          <a:p>
            <a:pPr algn="l" eaLnBrk="1" hangingPunct="1">
              <a:buFontTx/>
              <a:buAutoNum type="arabicPeriod"/>
            </a:pPr>
            <a:r>
              <a:rPr lang="en-US" sz="2400" dirty="0">
                <a:latin typeface="Calibri" panose="020F0502020204030204" pitchFamily="34" charset="0"/>
                <a:cs typeface="Arial" charset="0"/>
                <a:sym typeface="Symbol" pitchFamily="18" charset="2"/>
              </a:rPr>
              <a:t>What is your greatest struggle for making decisions?</a:t>
            </a:r>
          </a:p>
          <a:p>
            <a:pPr algn="l" eaLnBrk="1" hangingPunct="1">
              <a:buFontTx/>
              <a:buAutoNum type="arabicPeriod"/>
            </a:pPr>
            <a:r>
              <a:rPr lang="en-AU" sz="2400" dirty="0">
                <a:latin typeface="Calibri" panose="020F0502020204030204" pitchFamily="34" charset="0"/>
                <a:cs typeface="Arial" charset="0"/>
                <a:sym typeface="Symbol" pitchFamily="18" charset="2"/>
              </a:rPr>
              <a:t>How do you adapt your </a:t>
            </a:r>
            <a:r>
              <a:rPr lang="en-AU" sz="2400" dirty="0" err="1">
                <a:latin typeface="Calibri" panose="020F0502020204030204" pitchFamily="34" charset="0"/>
                <a:cs typeface="Arial" charset="0"/>
                <a:sym typeface="Symbol" pitchFamily="18" charset="2"/>
              </a:rPr>
              <a:t>behavior</a:t>
            </a:r>
            <a:r>
              <a:rPr lang="en-AU" sz="2400" dirty="0">
                <a:latin typeface="Calibri" panose="020F0502020204030204" pitchFamily="34" charset="0"/>
                <a:cs typeface="Arial" charset="0"/>
                <a:sym typeface="Symbol" pitchFamily="18" charset="2"/>
              </a:rPr>
              <a:t> in making financial decisions?</a:t>
            </a:r>
            <a:endParaRPr lang="en-US" sz="2400" dirty="0">
              <a:latin typeface="Calibri" panose="020F0502020204030204" pitchFamily="34" charset="0"/>
              <a:cs typeface="Arial" charset="0"/>
              <a:sym typeface="Symbol" pitchFamily="18" charset="2"/>
            </a:endParaRPr>
          </a:p>
          <a:p>
            <a:pPr algn="l" eaLnBrk="1" hangingPunct="1">
              <a:buFontTx/>
              <a:buAutoNum type="arabicPeriod"/>
            </a:pPr>
            <a:r>
              <a:rPr lang="en-US" sz="2400" dirty="0">
                <a:latin typeface="Calibri" panose="020F0502020204030204" pitchFamily="34" charset="0"/>
                <a:cs typeface="Arial" charset="0"/>
                <a:sym typeface="Symbol" pitchFamily="18" charset="2"/>
              </a:rPr>
              <a:t>Have you showed your spouse? If so, what do they think?</a:t>
            </a:r>
            <a:endParaRPr lang="en-AU" sz="2400" dirty="0">
              <a:latin typeface="Calibri" panose="020F0502020204030204" pitchFamily="34" charset="0"/>
              <a:cs typeface="Arial" charset="0"/>
              <a:sym typeface="Symbol" pitchFamily="18" charset="2"/>
            </a:endParaRPr>
          </a:p>
        </p:txBody>
      </p:sp>
    </p:spTree>
    <p:extLst>
      <p:ext uri="{BB962C8B-B14F-4D97-AF65-F5344CB8AC3E}">
        <p14:creationId xmlns:p14="http://schemas.microsoft.com/office/powerpoint/2010/main" val="18589156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1725304" y="1366838"/>
            <a:ext cx="8509000" cy="424731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buFontTx/>
              <a:buAutoNum type="arabicPeriod"/>
            </a:pPr>
            <a:r>
              <a:rPr lang="en-AU" sz="1800" dirty="0">
                <a:latin typeface="Calibri" panose="020F0502020204030204" pitchFamily="34" charset="0"/>
                <a:cs typeface="Arial" charset="0"/>
                <a:sym typeface="Symbol" pitchFamily="18" charset="2"/>
              </a:rPr>
              <a:t>Identify  dominant scores (under 40, over 60). Direct questions to these dominant scores as this will be where the person’s greatest strengths and struggles are, and also the “issues”. Consider questions on the following pages for those traits that are the strongest.</a:t>
            </a:r>
          </a:p>
          <a:p>
            <a:pPr algn="l" eaLnBrk="1" hangingPunct="1">
              <a:buFontTx/>
              <a:buAutoNum type="arabicPeriod"/>
            </a:pPr>
            <a:r>
              <a:rPr lang="en-AU" sz="1800" dirty="0">
                <a:latin typeface="Calibri" panose="020F0502020204030204" pitchFamily="34" charset="0"/>
                <a:cs typeface="Arial" charset="0"/>
                <a:sym typeface="Symbol" pitchFamily="18" charset="2"/>
              </a:rPr>
              <a:t>In designing questions, consider how the:</a:t>
            </a:r>
          </a:p>
          <a:p>
            <a:pPr algn="l" eaLnBrk="1" hangingPunct="1">
              <a:buFontTx/>
              <a:buChar char="•"/>
            </a:pPr>
            <a:r>
              <a:rPr lang="en-AU" sz="1800" dirty="0">
                <a:latin typeface="Calibri" panose="020F0502020204030204" pitchFamily="34" charset="0"/>
                <a:cs typeface="Arial" charset="0"/>
                <a:sym typeface="Symbol" pitchFamily="18" charset="2"/>
              </a:rPr>
              <a:t>Strongest traits interact with other stronger traits? </a:t>
            </a:r>
            <a:r>
              <a:rPr lang="en-AU" sz="1800" dirty="0" err="1">
                <a:latin typeface="Calibri" panose="020F0502020204030204" pitchFamily="34" charset="0"/>
                <a:cs typeface="Arial" charset="0"/>
                <a:sym typeface="Symbol" pitchFamily="18" charset="2"/>
              </a:rPr>
              <a:t>eg</a:t>
            </a:r>
            <a:r>
              <a:rPr lang="en-AU" sz="1800" dirty="0">
                <a:latin typeface="Calibri" panose="020F0502020204030204" pitchFamily="34" charset="0"/>
                <a:cs typeface="Arial" charset="0"/>
                <a:sym typeface="Symbol" pitchFamily="18" charset="2"/>
              </a:rPr>
              <a:t> How does a strong fast paced trait relate to high risk? </a:t>
            </a:r>
          </a:p>
          <a:p>
            <a:pPr algn="l" eaLnBrk="1" hangingPunct="1">
              <a:buFontTx/>
              <a:buChar char="•"/>
            </a:pPr>
            <a:r>
              <a:rPr lang="en-AU" sz="1800" dirty="0">
                <a:latin typeface="Calibri" panose="020F0502020204030204" pitchFamily="34" charset="0"/>
                <a:cs typeface="Arial" charset="0"/>
                <a:sym typeface="Symbol" pitchFamily="18" charset="2"/>
              </a:rPr>
              <a:t>Strongest traits interact/change the mid-range traits. </a:t>
            </a:r>
            <a:r>
              <a:rPr lang="en-AU" sz="1800" dirty="0" err="1">
                <a:latin typeface="Calibri" panose="020F0502020204030204" pitchFamily="34" charset="0"/>
                <a:cs typeface="Arial" charset="0"/>
                <a:sym typeface="Symbol" pitchFamily="18" charset="2"/>
              </a:rPr>
              <a:t>eg</a:t>
            </a:r>
            <a:r>
              <a:rPr lang="en-AU" sz="1800" dirty="0">
                <a:latin typeface="Calibri" panose="020F0502020204030204" pitchFamily="34" charset="0"/>
                <a:cs typeface="Arial" charset="0"/>
                <a:sym typeface="Symbol" pitchFamily="18" charset="2"/>
              </a:rPr>
              <a:t> How does a high risk trait relate to mid-range outgoing or planned? (is the outcome increased spending on adventurous activities or goals?) </a:t>
            </a:r>
          </a:p>
          <a:p>
            <a:pPr algn="l" eaLnBrk="1" hangingPunct="1">
              <a:buFontTx/>
              <a:buChar char="•"/>
            </a:pPr>
            <a:r>
              <a:rPr lang="en-AU" sz="1800" dirty="0">
                <a:latin typeface="Calibri" panose="020F0502020204030204" pitchFamily="34" charset="0"/>
                <a:cs typeface="Arial" charset="0"/>
                <a:sym typeface="Symbol" pitchFamily="18" charset="2"/>
              </a:rPr>
              <a:t>Profile factor relationships change for:</a:t>
            </a:r>
          </a:p>
          <a:p>
            <a:pPr algn="l" eaLnBrk="1" hangingPunct="1">
              <a:buFont typeface="Wingdings" pitchFamily="2" charset="2"/>
              <a:buChar char="Ø"/>
            </a:pPr>
            <a:r>
              <a:rPr lang="en-AU" sz="1800" dirty="0">
                <a:latin typeface="Calibri" panose="020F0502020204030204" pitchFamily="34" charset="0"/>
                <a:cs typeface="Arial" charset="0"/>
                <a:sym typeface="Symbol" pitchFamily="18" charset="2"/>
              </a:rPr>
              <a:t>Financial</a:t>
            </a:r>
          </a:p>
          <a:p>
            <a:pPr algn="l" eaLnBrk="1" hangingPunct="1">
              <a:buFont typeface="Wingdings" pitchFamily="2" charset="2"/>
              <a:buChar char="Ø"/>
            </a:pPr>
            <a:r>
              <a:rPr lang="en-AU" sz="1800" dirty="0">
                <a:latin typeface="Calibri" panose="020F0502020204030204" pitchFamily="34" charset="0"/>
                <a:cs typeface="Arial" charset="0"/>
                <a:sym typeface="Symbol" pitchFamily="18" charset="2"/>
              </a:rPr>
              <a:t>Career</a:t>
            </a:r>
          </a:p>
          <a:p>
            <a:pPr algn="l" eaLnBrk="1" hangingPunct="1">
              <a:buFont typeface="Wingdings" pitchFamily="2" charset="2"/>
              <a:buChar char="Ø"/>
            </a:pPr>
            <a:r>
              <a:rPr lang="en-AU" sz="1800" dirty="0">
                <a:latin typeface="Calibri" panose="020F0502020204030204" pitchFamily="34" charset="0"/>
                <a:cs typeface="Arial" charset="0"/>
                <a:sym typeface="Symbol" pitchFamily="18" charset="2"/>
              </a:rPr>
              <a:t>Family</a:t>
            </a:r>
          </a:p>
          <a:p>
            <a:pPr algn="l" eaLnBrk="1" hangingPunct="1">
              <a:buFont typeface="Wingdings" pitchFamily="2" charset="2"/>
              <a:buChar char="Ø"/>
            </a:pPr>
            <a:r>
              <a:rPr lang="en-AU" sz="1800" dirty="0">
                <a:latin typeface="Calibri" panose="020F0502020204030204" pitchFamily="34" charset="0"/>
                <a:cs typeface="Arial" charset="0"/>
                <a:sym typeface="Symbol" pitchFamily="18" charset="2"/>
              </a:rPr>
              <a:t>Life</a:t>
            </a:r>
            <a:endParaRPr lang="en-US" sz="1800" dirty="0">
              <a:latin typeface="Calibri" panose="020F0502020204030204" pitchFamily="34" charset="0"/>
              <a:cs typeface="Arial" charset="0"/>
              <a:sym typeface="Symbol" pitchFamily="18" charset="2"/>
            </a:endParaRPr>
          </a:p>
        </p:txBody>
      </p:sp>
      <p:sp>
        <p:nvSpPr>
          <p:cNvPr id="251906" name="Rectangle 2"/>
          <p:cNvSpPr>
            <a:spLocks noGrp="1" noChangeArrowheads="1"/>
          </p:cNvSpPr>
          <p:nvPr>
            <p:ph type="title"/>
          </p:nvPr>
        </p:nvSpPr>
        <p:spPr>
          <a:xfrm>
            <a:off x="1725304" y="152400"/>
            <a:ext cx="9144000" cy="4381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br>
              <a:rPr lang="en-AU" sz="3000" dirty="0">
                <a:cs typeface="Arial" charset="0"/>
              </a:rPr>
            </a:br>
            <a:r>
              <a:rPr lang="en-AU" sz="3000" dirty="0">
                <a:cs typeface="Arial" charset="0"/>
              </a:rPr>
              <a:t>Life and Financial Motivation Questions</a:t>
            </a:r>
            <a:br>
              <a:rPr lang="en-AU" sz="3000" dirty="0">
                <a:solidFill>
                  <a:srgbClr val="BDDEFF"/>
                </a:solidFill>
                <a:cs typeface="Arial" charset="0"/>
              </a:rPr>
            </a:br>
            <a:r>
              <a:rPr lang="en-AU" sz="3000" dirty="0">
                <a:solidFill>
                  <a:srgbClr val="BDDEFF"/>
                </a:solidFill>
                <a:cs typeface="Arial" charset="0"/>
              </a:rPr>
              <a:t>Leverage Specific Profile Insights</a:t>
            </a:r>
          </a:p>
        </p:txBody>
      </p:sp>
    </p:spTree>
    <p:extLst>
      <p:ext uri="{BB962C8B-B14F-4D97-AF65-F5344CB8AC3E}">
        <p14:creationId xmlns:p14="http://schemas.microsoft.com/office/powerpoint/2010/main" val="3757984092"/>
      </p:ext>
    </p:extLst>
  </p:cSld>
  <p:clrMapOvr>
    <a:masterClrMapping/>
  </p:clrMapOvr>
  <p:transition/>
</p:sld>
</file>

<file path=ppt/theme/theme1.xml><?xml version="1.0" encoding="utf-8"?>
<a:theme xmlns:a="http://schemas.openxmlformats.org/drawingml/2006/main" name="FD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DNA" id="{6FB37C8A-53EA-46B6-A179-1EB09C4BCE86}" vid="{1199BE71-E7A2-4471-B09E-C2DCB66D5A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FDNA</Template>
  <TotalTime>62</TotalTime>
  <Words>1174</Words>
  <Application>Microsoft Office PowerPoint</Application>
  <PresentationFormat>Widescreen</PresentationFormat>
  <Paragraphs>86</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PGothic</vt:lpstr>
      <vt:lpstr>Arial</vt:lpstr>
      <vt:lpstr>Calibri</vt:lpstr>
      <vt:lpstr>Symbol</vt:lpstr>
      <vt:lpstr>Times New Roman</vt:lpstr>
      <vt:lpstr>Wingdings</vt:lpstr>
      <vt:lpstr>FDNA</vt:lpstr>
      <vt:lpstr>Financial DNA  Natural Behavior</vt:lpstr>
      <vt:lpstr>Prepare for Discussion</vt:lpstr>
      <vt:lpstr>Financial DNA Natural Behavior Discovery Report De-Brief Put In Context The Key Issues Facing The Client </vt:lpstr>
      <vt:lpstr>The Wealth Mentoring Conversation Model Empowering Your Clients to Make Smart Decisions</vt:lpstr>
      <vt:lpstr>Navigating Behavioral Finance Biases in Guiding Decisions Know, Engage and Grow Approach</vt:lpstr>
      <vt:lpstr>“Wealth Mentoring Conversation”   Design the Agenda</vt:lpstr>
      <vt:lpstr>Conducting a Debrief</vt:lpstr>
      <vt:lpstr> Discovery Connection Questions Recommended Starting Point</vt:lpstr>
      <vt:lpstr> Life and Financial Motivation Questions Leverage Specific Profile Insights</vt:lpstr>
      <vt:lpstr>  Advisor Client Relationship Focus Questions Meeting Wrap-Up To Catch Additional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DNA  Natural Behavior</dc:title>
  <dc:creator>Ridgeline Coaching</dc:creator>
  <cp:lastModifiedBy>Ridgeline Coaching</cp:lastModifiedBy>
  <cp:revision>3</cp:revision>
  <dcterms:created xsi:type="dcterms:W3CDTF">2017-11-22T14:15:11Z</dcterms:created>
  <dcterms:modified xsi:type="dcterms:W3CDTF">2017-11-22T15:17:15Z</dcterms:modified>
</cp:coreProperties>
</file>