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39"/>
  </p:notesMasterIdLst>
  <p:handoutMasterIdLst>
    <p:handoutMasterId r:id="rId40"/>
  </p:handoutMasterIdLst>
  <p:sldIdLst>
    <p:sldId id="318" r:id="rId3"/>
    <p:sldId id="942" r:id="rId4"/>
    <p:sldId id="943" r:id="rId5"/>
    <p:sldId id="944" r:id="rId6"/>
    <p:sldId id="918" r:id="rId7"/>
    <p:sldId id="919" r:id="rId8"/>
    <p:sldId id="920" r:id="rId9"/>
    <p:sldId id="945" r:id="rId10"/>
    <p:sldId id="921" r:id="rId11"/>
    <p:sldId id="922" r:id="rId12"/>
    <p:sldId id="923" r:id="rId13"/>
    <p:sldId id="946" r:id="rId14"/>
    <p:sldId id="924" r:id="rId15"/>
    <p:sldId id="925" r:id="rId16"/>
    <p:sldId id="926" r:id="rId17"/>
    <p:sldId id="947" r:id="rId18"/>
    <p:sldId id="927" r:id="rId19"/>
    <p:sldId id="928" r:id="rId20"/>
    <p:sldId id="929" r:id="rId21"/>
    <p:sldId id="948" r:id="rId22"/>
    <p:sldId id="930" r:id="rId23"/>
    <p:sldId id="931" r:id="rId24"/>
    <p:sldId id="932" r:id="rId25"/>
    <p:sldId id="949" r:id="rId26"/>
    <p:sldId id="933" r:id="rId27"/>
    <p:sldId id="934" r:id="rId28"/>
    <p:sldId id="935" r:id="rId29"/>
    <p:sldId id="950" r:id="rId30"/>
    <p:sldId id="936" r:id="rId31"/>
    <p:sldId id="937" r:id="rId32"/>
    <p:sldId id="938" r:id="rId33"/>
    <p:sldId id="951" r:id="rId34"/>
    <p:sldId id="939" r:id="rId35"/>
    <p:sldId id="940" r:id="rId36"/>
    <p:sldId id="941" r:id="rId37"/>
    <p:sldId id="863"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AB3B18-F6E3-4EEA-91B8-62606D4F7399}">
          <p14:sldIdLst>
            <p14:sldId id="318"/>
            <p14:sldId id="942"/>
            <p14:sldId id="943"/>
            <p14:sldId id="944"/>
            <p14:sldId id="918"/>
            <p14:sldId id="919"/>
            <p14:sldId id="920"/>
            <p14:sldId id="945"/>
            <p14:sldId id="921"/>
            <p14:sldId id="922"/>
            <p14:sldId id="923"/>
            <p14:sldId id="946"/>
            <p14:sldId id="924"/>
            <p14:sldId id="925"/>
            <p14:sldId id="926"/>
            <p14:sldId id="947"/>
            <p14:sldId id="927"/>
            <p14:sldId id="928"/>
            <p14:sldId id="929"/>
            <p14:sldId id="948"/>
            <p14:sldId id="930"/>
            <p14:sldId id="931"/>
            <p14:sldId id="932"/>
            <p14:sldId id="949"/>
            <p14:sldId id="933"/>
            <p14:sldId id="934"/>
            <p14:sldId id="935"/>
            <p14:sldId id="950"/>
            <p14:sldId id="936"/>
            <p14:sldId id="937"/>
            <p14:sldId id="938"/>
            <p14:sldId id="951"/>
            <p14:sldId id="939"/>
            <p14:sldId id="940"/>
            <p14:sldId id="941"/>
            <p14:sldId id="86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EFF"/>
    <a:srgbClr val="339966"/>
    <a:srgbClr val="000000"/>
    <a:srgbClr val="003366"/>
    <a:srgbClr val="276895"/>
    <a:srgbClr val="000336"/>
    <a:srgbClr val="7F7F7F"/>
    <a:srgbClr val="92D14F"/>
    <a:srgbClr val="EBF1DE"/>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1562" autoAdjust="0"/>
  </p:normalViewPr>
  <p:slideViewPr>
    <p:cSldViewPr>
      <p:cViewPr>
        <p:scale>
          <a:sx n="90" d="100"/>
          <a:sy n="90" d="100"/>
        </p:scale>
        <p:origin x="-169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25" d="100"/>
        <a:sy n="125" d="100"/>
      </p:scale>
      <p:origin x="0" y="234"/>
    </p:cViewPr>
  </p:sorterViewPr>
  <p:notesViewPr>
    <p:cSldViewPr>
      <p:cViewPr varScale="1">
        <p:scale>
          <a:sx n="87" d="100"/>
          <a:sy n="87" d="100"/>
        </p:scale>
        <p:origin x="-37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D07550-CB42-4811-9E30-68873EEE13BD}" type="datetimeFigureOut">
              <a:rPr lang="en-US" smtClean="0"/>
              <a:t>9/11/2017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558213C-626D-46AB-A3CE-EA687A9B246B}" type="slidenum">
              <a:rPr lang="en-US" smtClean="0"/>
              <a:t>‹#›</a:t>
            </a:fld>
            <a:endParaRPr lang="en-US"/>
          </a:p>
        </p:txBody>
      </p:sp>
    </p:spTree>
    <p:extLst>
      <p:ext uri="{BB962C8B-B14F-4D97-AF65-F5344CB8AC3E}">
        <p14:creationId xmlns:p14="http://schemas.microsoft.com/office/powerpoint/2010/main" val="390211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47" tIns="46574" rIns="93147" bIns="46574"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147" tIns="46574" rIns="93147" bIns="46574" rtlCol="0"/>
          <a:lstStyle>
            <a:lvl1pPr algn="r">
              <a:defRPr sz="1200"/>
            </a:lvl1pPr>
          </a:lstStyle>
          <a:p>
            <a:fld id="{AFFFB264-395F-4E41-A85A-2D18B95DBAA5}" type="datetimeFigureOut">
              <a:rPr lang="en-US" smtClean="0"/>
              <a:t>9/11/2017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7" tIns="46574" rIns="93147" bIns="4657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7" tIns="46574" rIns="93147" bIns="46574" rtlCol="0"/>
          <a:lstStyle/>
          <a:p>
            <a:pPr marL="225425"/>
            <a:r>
              <a:rPr lang="en-US" sz="1600" dirty="0" smtClean="0">
                <a:solidFill>
                  <a:schemeClr val="tx1"/>
                </a:solidFill>
                <a:latin typeface="Arial" pitchFamily="34" charset="0"/>
                <a:cs typeface="Arial" pitchFamily="34" charset="0"/>
              </a:rPr>
              <a:t>We help businesses identify and meet the challenge of closing the “Behavior Performance Gap™”.  The Behavior Performance Gap reflects the lost revenues and productivity caused by the failure to properly align the communication styles, talents and solution needs of diverse clients, advisors and employees.</a:t>
            </a:r>
          </a:p>
          <a:p>
            <a:pPr marL="225425"/>
            <a:endParaRPr lang="en-US" sz="1600" dirty="0" smtClean="0">
              <a:solidFill>
                <a:schemeClr val="tx1"/>
              </a:solidFill>
              <a:latin typeface="Arial" pitchFamily="34" charset="0"/>
              <a:cs typeface="Arial" pitchFamily="34" charset="0"/>
            </a:endParaRPr>
          </a:p>
          <a:p>
            <a:pPr marL="225425"/>
            <a:r>
              <a:rPr lang="en-US" sz="1600" dirty="0" smtClean="0">
                <a:solidFill>
                  <a:schemeClr val="tx1"/>
                </a:solidFill>
                <a:latin typeface="Arial" pitchFamily="34" charset="0"/>
                <a:cs typeface="Arial" pitchFamily="34" charset="0"/>
              </a:rPr>
              <a:t>Closing the Behavior Performance Gap requires recognition that your clients, advisors and employees all have </a:t>
            </a:r>
            <a:r>
              <a:rPr lang="en-US" sz="1600" dirty="0" smtClean="0">
                <a:solidFill>
                  <a:schemeClr val="accent6">
                    <a:lumMod val="75000"/>
                  </a:schemeClr>
                </a:solidFill>
                <a:latin typeface="Arial" pitchFamily="34" charset="0"/>
                <a:cs typeface="Arial" pitchFamily="34" charset="0"/>
              </a:rPr>
              <a:t>unique behaviors and preferences. </a:t>
            </a:r>
            <a:r>
              <a:rPr lang="en-US" sz="1600" dirty="0" smtClean="0">
                <a:solidFill>
                  <a:schemeClr val="tx1"/>
                </a:solidFill>
                <a:latin typeface="Arial" pitchFamily="34" charset="0"/>
                <a:cs typeface="Arial" pitchFamily="34" charset="0"/>
              </a:rPr>
              <a:t>These behavioral differences trigger different requirements for customized life long experiences which need to be delivered with higher levels of emotional engagement and improved service execution.</a:t>
            </a:r>
          </a:p>
          <a:p>
            <a:pPr marL="225425"/>
            <a:endParaRPr lang="en-US" sz="1600" dirty="0" smtClean="0">
              <a:solidFill>
                <a:schemeClr val="tx1"/>
              </a:solidFill>
              <a:latin typeface="Arial" pitchFamily="34" charset="0"/>
              <a:ea typeface="Verdana" pitchFamily="34" charset="0"/>
              <a:cs typeface="Arial" pitchFamily="34" charset="0"/>
            </a:endParaRPr>
          </a:p>
          <a:p>
            <a:pPr marL="225425"/>
            <a:r>
              <a:rPr lang="en-US" sz="1600" i="1" dirty="0" smtClean="0">
                <a:solidFill>
                  <a:schemeClr val="tx1"/>
                </a:solidFill>
                <a:latin typeface="Arial" pitchFamily="34" charset="0"/>
                <a:ea typeface="Verdana" pitchFamily="34" charset="0"/>
                <a:cs typeface="Arial" pitchFamily="34" charset="0"/>
              </a:rPr>
              <a:t>What business performance gains will be created for your business by closing the Behavior Performance Gap?</a:t>
            </a:r>
          </a:p>
          <a:p>
            <a:pPr marL="225425"/>
            <a:endParaRPr lang="en-US" sz="2400" dirty="0" smtClean="0">
              <a:solidFill>
                <a:schemeClr val="tx1"/>
              </a:solidFill>
              <a:latin typeface="Arial" pitchFamily="34" charset="0"/>
              <a:ea typeface="Verdana" pitchFamily="34" charset="0"/>
              <a:cs typeface="Arial" pitchFamily="34" charset="0"/>
            </a:endParaRPr>
          </a:p>
          <a:p>
            <a:pPr lvl="0"/>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47" tIns="46574" rIns="93147"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7" tIns="46574" rIns="93147" bIns="46574" rtlCol="0" anchor="b"/>
          <a:lstStyle>
            <a:lvl1pPr algn="r">
              <a:defRPr sz="1200"/>
            </a:lvl1pPr>
          </a:lstStyle>
          <a:p>
            <a:fld id="{B0CC21BC-7C45-4D32-A58D-696B8F545008}" type="slidenum">
              <a:rPr lang="en-US" smtClean="0"/>
              <a:t>‹#›</a:t>
            </a:fld>
            <a:endParaRPr lang="en-US" dirty="0"/>
          </a:p>
        </p:txBody>
      </p:sp>
    </p:spTree>
    <p:extLst>
      <p:ext uri="{BB962C8B-B14F-4D97-AF65-F5344CB8AC3E}">
        <p14:creationId xmlns:p14="http://schemas.microsoft.com/office/powerpoint/2010/main" val="1914755418"/>
      </p:ext>
    </p:extLst>
  </p:cSld>
  <p:clrMap bg1="lt1" tx1="dk1" bg2="lt2" tx2="dk2" accent1="accent1" accent2="accent2" accent3="accent3" accent4="accent4" accent5="accent5" accent6="accent6" hlink="hlink" folHlink="folHlink"/>
  <p:notesStyle>
    <a:lvl1pPr marL="225943"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14800"/>
            <a:ext cx="7010400" cy="4183380"/>
          </a:xfrm>
        </p:spPr>
        <p:txBody>
          <a:bodyPr/>
          <a:lstStyle/>
          <a:p>
            <a:r>
              <a:rPr lang="en-US" sz="1400" b="1" dirty="0" smtClean="0"/>
              <a:t>Customize the Intro to situation</a:t>
            </a:r>
          </a:p>
          <a:p>
            <a:endParaRPr lang="en-US" sz="1400" dirty="0" smtClean="0"/>
          </a:p>
          <a:p>
            <a:r>
              <a:rPr lang="en-US" sz="1400" dirty="0" smtClean="0"/>
              <a:t>Today, you have an introverted former CPA and wealth manager who was a life guard is a cricket fanatic talking to you about human behavior .  You might ask why did I leave Sydney Australia to live in America to build a business in the field of human behavior focused on behavioral finance? [Life event – transition triggered by being asked “Hugh, what are you passionate about] It  also says some thing about my own financial personality and risk taking. Certainly, a driver of everything I do is a desire to understand people  to unlock their human potential for building a Quality Life and to Live with Meaning. Money helps unlock potential but can also be a barrier. A person’s relationship with money is very closely related to who they are and themselves. Further, by knowing this information, I want to put a tailor made suit on each person.</a:t>
            </a:r>
          </a:p>
          <a:p>
            <a:endParaRPr lang="en-US" sz="1400" dirty="0"/>
          </a:p>
          <a:p>
            <a:r>
              <a:rPr lang="en-US" sz="1400" b="1" dirty="0" smtClean="0"/>
              <a:t>This leads me to the key message  </a:t>
            </a:r>
            <a:r>
              <a:rPr lang="en-US" sz="1400" dirty="0" smtClean="0"/>
              <a:t>- I want you to grow as a behaviorally smart advisor which means you must become more behaviorally aware. If you are behaviorally aware your clients can become behaviorally aware and make smarter decisions.</a:t>
            </a:r>
          </a:p>
          <a:p>
            <a:endParaRPr lang="en-US" sz="1400" dirty="0"/>
          </a:p>
          <a:p>
            <a:r>
              <a:rPr lang="en-US" sz="1400" dirty="0" smtClean="0"/>
              <a:t>Who wants to engage their clients more deeply? Who thinks compliance is in the way? What I want to do is show you a process to meet both objectives of increased engagement and compliance. Today, the big issue that you face is suitability of recommendations. Knowing the risk profile of the client is not enough  - the paradigm needs to be moved to knowing all of the clients behavioral biases – their financial personality.</a:t>
            </a:r>
            <a:endParaRPr lang="en-US" sz="1400" dirty="0"/>
          </a:p>
        </p:txBody>
      </p:sp>
      <p:sp>
        <p:nvSpPr>
          <p:cNvPr id="4" name="Slide Number Placeholder 3"/>
          <p:cNvSpPr>
            <a:spLocks noGrp="1"/>
          </p:cNvSpPr>
          <p:nvPr>
            <p:ph type="sldNum" sz="quarter" idx="10"/>
          </p:nvPr>
        </p:nvSpPr>
        <p:spPr/>
        <p:txBody>
          <a:bodyPr/>
          <a:lstStyle/>
          <a:p>
            <a:fld id="{B0CC21BC-7C45-4D32-A58D-696B8F545008}" type="slidenum">
              <a:rPr lang="en-US" smtClean="0"/>
              <a:t>1</a:t>
            </a:fld>
            <a:endParaRPr lang="en-US" dirty="0"/>
          </a:p>
        </p:txBody>
      </p:sp>
    </p:spTree>
    <p:extLst>
      <p:ext uri="{BB962C8B-B14F-4D97-AF65-F5344CB8AC3E}">
        <p14:creationId xmlns:p14="http://schemas.microsoft.com/office/powerpoint/2010/main" val="91734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70A5F02E-FAE5-40CC-93B7-4E468F484385}" type="slidenum">
              <a:rPr lang="en-AU" sz="1200"/>
              <a:pPr/>
              <a:t>13</a:t>
            </a:fld>
            <a:endParaRPr lang="en-AU" sz="1200"/>
          </a:p>
        </p:txBody>
      </p:sp>
      <p:sp>
        <p:nvSpPr>
          <p:cNvPr id="800771" name="Rectangle 2"/>
          <p:cNvSpPr>
            <a:spLocks noGrp="1" noRot="1" noChangeAspect="1" noChangeArrowheads="1" noTextEdit="1"/>
          </p:cNvSpPr>
          <p:nvPr>
            <p:ph type="sldImg"/>
          </p:nvPr>
        </p:nvSpPr>
        <p:spPr>
          <a:xfrm>
            <a:off x="1182688" y="696913"/>
            <a:ext cx="4648200" cy="3486150"/>
          </a:xfrm>
          <a:ln/>
        </p:spPr>
      </p:sp>
      <p:sp>
        <p:nvSpPr>
          <p:cNvPr id="80077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7609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4D2E1640-0BF0-4264-8FF3-AAEF123855DD}" type="slidenum">
              <a:rPr lang="en-AU" sz="1200"/>
              <a:pPr/>
              <a:t>14</a:t>
            </a:fld>
            <a:endParaRPr lang="en-AU" sz="1200"/>
          </a:p>
        </p:txBody>
      </p:sp>
      <p:sp>
        <p:nvSpPr>
          <p:cNvPr id="801795" name="Rectangle 2"/>
          <p:cNvSpPr>
            <a:spLocks noGrp="1" noRot="1" noChangeAspect="1" noChangeArrowheads="1" noTextEdit="1"/>
          </p:cNvSpPr>
          <p:nvPr>
            <p:ph type="sldImg"/>
          </p:nvPr>
        </p:nvSpPr>
        <p:spPr>
          <a:xfrm>
            <a:off x="1184275" y="698500"/>
            <a:ext cx="4643438" cy="3484563"/>
          </a:xfrm>
          <a:ln/>
        </p:spPr>
      </p:sp>
      <p:sp>
        <p:nvSpPr>
          <p:cNvPr id="801796" name="Rectangle 3"/>
          <p:cNvSpPr>
            <a:spLocks noGrp="1" noChangeArrowheads="1"/>
          </p:cNvSpPr>
          <p:nvPr>
            <p:ph type="body" idx="1"/>
          </p:nvPr>
        </p:nvSpPr>
        <p:spPr>
          <a:xfrm>
            <a:off x="935047" y="4414838"/>
            <a:ext cx="5140325" cy="4183062"/>
          </a:xfrm>
          <a:noFill/>
        </p:spPr>
        <p:txBody>
          <a:bodyPr/>
          <a:lstStyle/>
          <a:p>
            <a:pPr eaLnBrk="1" hangingPunct="1"/>
            <a:endParaRPr lang="en-US" smtClean="0"/>
          </a:p>
        </p:txBody>
      </p:sp>
    </p:spTree>
    <p:extLst>
      <p:ext uri="{BB962C8B-B14F-4D97-AF65-F5344CB8AC3E}">
        <p14:creationId xmlns:p14="http://schemas.microsoft.com/office/powerpoint/2010/main" val="3888919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FDC9E627-57C6-4A7B-868B-064431F791C1}" type="slidenum">
              <a:rPr lang="en-AU" sz="1200"/>
              <a:pPr/>
              <a:t>15</a:t>
            </a:fld>
            <a:endParaRPr lang="en-AU" sz="1200"/>
          </a:p>
        </p:txBody>
      </p:sp>
      <p:sp>
        <p:nvSpPr>
          <p:cNvPr id="802819" name="Rectangle 2"/>
          <p:cNvSpPr>
            <a:spLocks noGrp="1" noRot="1" noChangeAspect="1" noChangeArrowheads="1" noTextEdit="1"/>
          </p:cNvSpPr>
          <p:nvPr>
            <p:ph type="sldImg"/>
          </p:nvPr>
        </p:nvSpPr>
        <p:spPr>
          <a:xfrm>
            <a:off x="1182688" y="696913"/>
            <a:ext cx="4648200" cy="3486150"/>
          </a:xfrm>
          <a:ln/>
        </p:spPr>
      </p:sp>
      <p:sp>
        <p:nvSpPr>
          <p:cNvPr id="80282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9844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B22C3CCF-DD65-458E-B179-D2711BF69BF8}" type="slidenum">
              <a:rPr lang="en-AU" sz="1200"/>
              <a:pPr/>
              <a:t>17</a:t>
            </a:fld>
            <a:endParaRPr lang="en-AU" sz="1200"/>
          </a:p>
        </p:txBody>
      </p:sp>
      <p:sp>
        <p:nvSpPr>
          <p:cNvPr id="807939" name="Rectangle 2"/>
          <p:cNvSpPr>
            <a:spLocks noGrp="1" noRot="1" noChangeAspect="1" noChangeArrowheads="1" noTextEdit="1"/>
          </p:cNvSpPr>
          <p:nvPr>
            <p:ph type="sldImg"/>
          </p:nvPr>
        </p:nvSpPr>
        <p:spPr>
          <a:xfrm>
            <a:off x="1182688" y="696913"/>
            <a:ext cx="4648200" cy="3486150"/>
          </a:xfrm>
          <a:ln/>
        </p:spPr>
      </p:sp>
      <p:sp>
        <p:nvSpPr>
          <p:cNvPr id="80794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8702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577326CD-C7F3-444D-BA95-05AC160D36F7}" type="slidenum">
              <a:rPr lang="en-AU" sz="1200"/>
              <a:pPr/>
              <a:t>18</a:t>
            </a:fld>
            <a:endParaRPr lang="en-AU" sz="1200"/>
          </a:p>
        </p:txBody>
      </p:sp>
      <p:sp>
        <p:nvSpPr>
          <p:cNvPr id="808963" name="Rectangle 2"/>
          <p:cNvSpPr>
            <a:spLocks noGrp="1" noRot="1" noChangeAspect="1" noChangeArrowheads="1" noTextEdit="1"/>
          </p:cNvSpPr>
          <p:nvPr>
            <p:ph type="sldImg"/>
          </p:nvPr>
        </p:nvSpPr>
        <p:spPr>
          <a:xfrm>
            <a:off x="1184275" y="698500"/>
            <a:ext cx="4643438" cy="3484563"/>
          </a:xfrm>
          <a:ln/>
        </p:spPr>
      </p:sp>
      <p:sp>
        <p:nvSpPr>
          <p:cNvPr id="808964" name="Rectangle 3"/>
          <p:cNvSpPr>
            <a:spLocks noGrp="1" noChangeArrowheads="1"/>
          </p:cNvSpPr>
          <p:nvPr>
            <p:ph type="body" idx="1"/>
          </p:nvPr>
        </p:nvSpPr>
        <p:spPr>
          <a:xfrm>
            <a:off x="935047" y="4414838"/>
            <a:ext cx="5140325" cy="4183062"/>
          </a:xfrm>
          <a:noFill/>
        </p:spPr>
        <p:txBody>
          <a:bodyPr/>
          <a:lstStyle/>
          <a:p>
            <a:pPr eaLnBrk="1" hangingPunct="1"/>
            <a:endParaRPr lang="en-US" smtClean="0"/>
          </a:p>
        </p:txBody>
      </p:sp>
    </p:spTree>
    <p:extLst>
      <p:ext uri="{BB962C8B-B14F-4D97-AF65-F5344CB8AC3E}">
        <p14:creationId xmlns:p14="http://schemas.microsoft.com/office/powerpoint/2010/main" val="553713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99A6BA4E-44EE-4D0D-8F5B-AED050C29F7A}" type="slidenum">
              <a:rPr lang="en-AU" sz="1200"/>
              <a:pPr/>
              <a:t>19</a:t>
            </a:fld>
            <a:endParaRPr lang="en-AU" sz="1200"/>
          </a:p>
        </p:txBody>
      </p:sp>
      <p:sp>
        <p:nvSpPr>
          <p:cNvPr id="809987" name="Rectangle 2"/>
          <p:cNvSpPr>
            <a:spLocks noGrp="1" noRot="1" noChangeAspect="1" noChangeArrowheads="1" noTextEdit="1"/>
          </p:cNvSpPr>
          <p:nvPr>
            <p:ph type="sldImg"/>
          </p:nvPr>
        </p:nvSpPr>
        <p:spPr>
          <a:xfrm>
            <a:off x="1182688" y="696913"/>
            <a:ext cx="4648200" cy="3486150"/>
          </a:xfrm>
          <a:ln/>
        </p:spPr>
      </p:sp>
      <p:sp>
        <p:nvSpPr>
          <p:cNvPr id="80998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61473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EC5B5403-AB42-48C0-8089-D62BF23B20BC}" type="slidenum">
              <a:rPr lang="en-AU" sz="1200"/>
              <a:pPr/>
              <a:t>21</a:t>
            </a:fld>
            <a:endParaRPr lang="en-AU" sz="1200"/>
          </a:p>
        </p:txBody>
      </p:sp>
      <p:sp>
        <p:nvSpPr>
          <p:cNvPr id="815107" name="Rectangle 2"/>
          <p:cNvSpPr>
            <a:spLocks noGrp="1" noRot="1" noChangeAspect="1" noChangeArrowheads="1" noTextEdit="1"/>
          </p:cNvSpPr>
          <p:nvPr>
            <p:ph type="sldImg"/>
          </p:nvPr>
        </p:nvSpPr>
        <p:spPr>
          <a:xfrm>
            <a:off x="1182688" y="696913"/>
            <a:ext cx="4648200" cy="3486150"/>
          </a:xfrm>
          <a:ln/>
        </p:spPr>
      </p:sp>
      <p:sp>
        <p:nvSpPr>
          <p:cNvPr id="81510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3906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13BBE861-A6A7-4786-8D2C-62AD4EF8B02A}" type="slidenum">
              <a:rPr lang="en-AU" sz="1200"/>
              <a:pPr/>
              <a:t>22</a:t>
            </a:fld>
            <a:endParaRPr lang="en-AU" sz="1200"/>
          </a:p>
        </p:txBody>
      </p:sp>
      <p:sp>
        <p:nvSpPr>
          <p:cNvPr id="816131" name="Rectangle 2"/>
          <p:cNvSpPr>
            <a:spLocks noGrp="1" noRot="1" noChangeAspect="1" noChangeArrowheads="1" noTextEdit="1"/>
          </p:cNvSpPr>
          <p:nvPr>
            <p:ph type="sldImg"/>
          </p:nvPr>
        </p:nvSpPr>
        <p:spPr>
          <a:xfrm>
            <a:off x="1184275" y="698500"/>
            <a:ext cx="4643438" cy="3484563"/>
          </a:xfrm>
          <a:ln/>
        </p:spPr>
      </p:sp>
      <p:sp>
        <p:nvSpPr>
          <p:cNvPr id="816132" name="Rectangle 3"/>
          <p:cNvSpPr>
            <a:spLocks noGrp="1" noChangeArrowheads="1"/>
          </p:cNvSpPr>
          <p:nvPr>
            <p:ph type="body" idx="1"/>
          </p:nvPr>
        </p:nvSpPr>
        <p:spPr>
          <a:xfrm>
            <a:off x="935047" y="4414838"/>
            <a:ext cx="5140325" cy="4183062"/>
          </a:xfrm>
          <a:noFill/>
        </p:spPr>
        <p:txBody>
          <a:bodyPr/>
          <a:lstStyle/>
          <a:p>
            <a:pPr eaLnBrk="1" hangingPunct="1"/>
            <a:endParaRPr lang="en-US" smtClean="0"/>
          </a:p>
        </p:txBody>
      </p:sp>
    </p:spTree>
    <p:extLst>
      <p:ext uri="{BB962C8B-B14F-4D97-AF65-F5344CB8AC3E}">
        <p14:creationId xmlns:p14="http://schemas.microsoft.com/office/powerpoint/2010/main" val="327358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4025DF1C-5CFC-493C-954D-5F6F24F3F4E4}" type="slidenum">
              <a:rPr lang="en-AU" sz="1200"/>
              <a:pPr/>
              <a:t>23</a:t>
            </a:fld>
            <a:endParaRPr lang="en-AU" sz="1200"/>
          </a:p>
        </p:txBody>
      </p:sp>
      <p:sp>
        <p:nvSpPr>
          <p:cNvPr id="817155" name="Rectangle 2"/>
          <p:cNvSpPr>
            <a:spLocks noGrp="1" noRot="1" noChangeAspect="1" noChangeArrowheads="1" noTextEdit="1"/>
          </p:cNvSpPr>
          <p:nvPr>
            <p:ph type="sldImg"/>
          </p:nvPr>
        </p:nvSpPr>
        <p:spPr>
          <a:xfrm>
            <a:off x="1182688" y="696913"/>
            <a:ext cx="4648200" cy="3486150"/>
          </a:xfrm>
          <a:ln/>
        </p:spPr>
      </p:sp>
      <p:sp>
        <p:nvSpPr>
          <p:cNvPr id="81715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14573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A917909E-E0C3-4893-890B-386A5D8C5E20}" type="slidenum">
              <a:rPr lang="en-AU" sz="1200"/>
              <a:pPr/>
              <a:t>25</a:t>
            </a:fld>
            <a:endParaRPr lang="en-AU" sz="1200"/>
          </a:p>
        </p:txBody>
      </p:sp>
      <p:sp>
        <p:nvSpPr>
          <p:cNvPr id="823299" name="Rectangle 2"/>
          <p:cNvSpPr>
            <a:spLocks noGrp="1" noRot="1" noChangeAspect="1" noChangeArrowheads="1" noTextEdit="1"/>
          </p:cNvSpPr>
          <p:nvPr>
            <p:ph type="sldImg"/>
          </p:nvPr>
        </p:nvSpPr>
        <p:spPr>
          <a:xfrm>
            <a:off x="1182688" y="696913"/>
            <a:ext cx="4648200" cy="3486150"/>
          </a:xfrm>
          <a:ln/>
        </p:spPr>
      </p:sp>
      <p:sp>
        <p:nvSpPr>
          <p:cNvPr id="8233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91604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E6D96BE6-BF56-4BA6-A7A1-2C2FD01BB59D}" type="slidenum">
              <a:rPr lang="en-AU" sz="1200"/>
              <a:pPr/>
              <a:t>2</a:t>
            </a:fld>
            <a:endParaRPr lang="en-AU" sz="1200"/>
          </a:p>
        </p:txBody>
      </p:sp>
      <p:sp>
        <p:nvSpPr>
          <p:cNvPr id="743427" name="Rectangle 2"/>
          <p:cNvSpPr>
            <a:spLocks noGrp="1" noRot="1" noChangeAspect="1" noChangeArrowheads="1" noTextEdit="1"/>
          </p:cNvSpPr>
          <p:nvPr>
            <p:ph type="sldImg"/>
          </p:nvPr>
        </p:nvSpPr>
        <p:spPr>
          <a:xfrm>
            <a:off x="1185863" y="0"/>
            <a:ext cx="4646612" cy="3486150"/>
          </a:xfrm>
          <a:ln/>
        </p:spPr>
      </p:sp>
      <p:sp>
        <p:nvSpPr>
          <p:cNvPr id="743428" name="Rectangle 3"/>
          <p:cNvSpPr>
            <a:spLocks noGrp="1" noChangeArrowheads="1"/>
          </p:cNvSpPr>
          <p:nvPr>
            <p:ph type="body" idx="1"/>
          </p:nvPr>
        </p:nvSpPr>
        <p:spPr>
          <a:xfrm>
            <a:off x="0" y="3719516"/>
            <a:ext cx="7010400" cy="5576887"/>
          </a:xfrm>
          <a:noFill/>
        </p:spPr>
        <p:txBody>
          <a:bodyPr/>
          <a:lstStyle/>
          <a:p>
            <a:pPr marL="337800" indent="-337800">
              <a:lnSpc>
                <a:spcPct val="80000"/>
              </a:lnSpc>
            </a:pPr>
            <a:endParaRPr lang="en-US" sz="800" dirty="0"/>
          </a:p>
        </p:txBody>
      </p:sp>
    </p:spTree>
    <p:extLst>
      <p:ext uri="{BB962C8B-B14F-4D97-AF65-F5344CB8AC3E}">
        <p14:creationId xmlns:p14="http://schemas.microsoft.com/office/powerpoint/2010/main" val="267764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EE5106BE-04CA-471D-B3D6-3536A4E9F8AF}" type="slidenum">
              <a:rPr lang="en-AU" sz="1200"/>
              <a:pPr/>
              <a:t>26</a:t>
            </a:fld>
            <a:endParaRPr lang="en-AU" sz="1200"/>
          </a:p>
        </p:txBody>
      </p:sp>
      <p:sp>
        <p:nvSpPr>
          <p:cNvPr id="824323" name="Rectangle 2"/>
          <p:cNvSpPr>
            <a:spLocks noGrp="1" noRot="1" noChangeAspect="1" noChangeArrowheads="1" noTextEdit="1"/>
          </p:cNvSpPr>
          <p:nvPr>
            <p:ph type="sldImg"/>
          </p:nvPr>
        </p:nvSpPr>
        <p:spPr>
          <a:xfrm>
            <a:off x="1184275" y="698500"/>
            <a:ext cx="4643438" cy="3484563"/>
          </a:xfrm>
          <a:ln/>
        </p:spPr>
      </p:sp>
      <p:sp>
        <p:nvSpPr>
          <p:cNvPr id="824324" name="Rectangle 3"/>
          <p:cNvSpPr>
            <a:spLocks noGrp="1" noChangeArrowheads="1"/>
          </p:cNvSpPr>
          <p:nvPr>
            <p:ph type="body" idx="1"/>
          </p:nvPr>
        </p:nvSpPr>
        <p:spPr>
          <a:xfrm>
            <a:off x="935047" y="4414838"/>
            <a:ext cx="5140325" cy="4183062"/>
          </a:xfrm>
          <a:noFill/>
        </p:spPr>
        <p:txBody>
          <a:bodyPr/>
          <a:lstStyle/>
          <a:p>
            <a:pPr eaLnBrk="1" hangingPunct="1"/>
            <a:endParaRPr lang="en-US" b="1" smtClean="0"/>
          </a:p>
        </p:txBody>
      </p:sp>
    </p:spTree>
    <p:extLst>
      <p:ext uri="{BB962C8B-B14F-4D97-AF65-F5344CB8AC3E}">
        <p14:creationId xmlns:p14="http://schemas.microsoft.com/office/powerpoint/2010/main" val="3331913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2F564489-839D-460A-970B-33751682B676}" type="slidenum">
              <a:rPr lang="en-AU" sz="1200"/>
              <a:pPr/>
              <a:t>27</a:t>
            </a:fld>
            <a:endParaRPr lang="en-AU" sz="1200"/>
          </a:p>
        </p:txBody>
      </p:sp>
      <p:sp>
        <p:nvSpPr>
          <p:cNvPr id="825347" name="Rectangle 2"/>
          <p:cNvSpPr>
            <a:spLocks noGrp="1" noRot="1" noChangeAspect="1" noChangeArrowheads="1" noTextEdit="1"/>
          </p:cNvSpPr>
          <p:nvPr>
            <p:ph type="sldImg"/>
          </p:nvPr>
        </p:nvSpPr>
        <p:spPr>
          <a:xfrm>
            <a:off x="1182688" y="696913"/>
            <a:ext cx="4648200" cy="3486150"/>
          </a:xfrm>
          <a:ln/>
        </p:spPr>
      </p:sp>
      <p:sp>
        <p:nvSpPr>
          <p:cNvPr id="82534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9925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20AEE6C5-D16D-4DE4-932C-3CFCC386C47D}" type="slidenum">
              <a:rPr lang="en-AU" sz="1200"/>
              <a:pPr/>
              <a:t>29</a:t>
            </a:fld>
            <a:endParaRPr lang="en-AU" sz="1200"/>
          </a:p>
        </p:txBody>
      </p:sp>
      <p:sp>
        <p:nvSpPr>
          <p:cNvPr id="830467" name="Rectangle 2"/>
          <p:cNvSpPr>
            <a:spLocks noGrp="1" noRot="1" noChangeAspect="1" noChangeArrowheads="1" noTextEdit="1"/>
          </p:cNvSpPr>
          <p:nvPr>
            <p:ph type="sldImg"/>
          </p:nvPr>
        </p:nvSpPr>
        <p:spPr>
          <a:xfrm>
            <a:off x="1182688" y="696913"/>
            <a:ext cx="4648200" cy="3486150"/>
          </a:xfrm>
          <a:ln/>
        </p:spPr>
      </p:sp>
      <p:sp>
        <p:nvSpPr>
          <p:cNvPr id="830468"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197023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A5A9B697-6F0F-4A33-8103-BE8251156262}" type="slidenum">
              <a:rPr lang="en-AU" sz="1200"/>
              <a:pPr/>
              <a:t>30</a:t>
            </a:fld>
            <a:endParaRPr lang="en-AU" sz="1200"/>
          </a:p>
        </p:txBody>
      </p:sp>
      <p:sp>
        <p:nvSpPr>
          <p:cNvPr id="831491" name="Rectangle 2"/>
          <p:cNvSpPr>
            <a:spLocks noGrp="1" noRot="1" noChangeAspect="1" noChangeArrowheads="1" noTextEdit="1"/>
          </p:cNvSpPr>
          <p:nvPr>
            <p:ph type="sldImg"/>
          </p:nvPr>
        </p:nvSpPr>
        <p:spPr>
          <a:xfrm>
            <a:off x="1184275" y="698500"/>
            <a:ext cx="4643438" cy="3484563"/>
          </a:xfrm>
          <a:ln/>
        </p:spPr>
      </p:sp>
      <p:sp>
        <p:nvSpPr>
          <p:cNvPr id="831492" name="Rectangle 3"/>
          <p:cNvSpPr>
            <a:spLocks noGrp="1" noChangeArrowheads="1"/>
          </p:cNvSpPr>
          <p:nvPr>
            <p:ph type="body" idx="1"/>
          </p:nvPr>
        </p:nvSpPr>
        <p:spPr>
          <a:xfrm>
            <a:off x="935047" y="4414838"/>
            <a:ext cx="5140325" cy="4183062"/>
          </a:xfrm>
          <a:noFill/>
        </p:spPr>
        <p:txBody>
          <a:bodyPr/>
          <a:lstStyle/>
          <a:p>
            <a:pPr eaLnBrk="1" hangingPunct="1"/>
            <a:endParaRPr lang="en-US" b="1" smtClean="0"/>
          </a:p>
        </p:txBody>
      </p:sp>
    </p:spTree>
    <p:extLst>
      <p:ext uri="{BB962C8B-B14F-4D97-AF65-F5344CB8AC3E}">
        <p14:creationId xmlns:p14="http://schemas.microsoft.com/office/powerpoint/2010/main" val="2806935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7DE70313-5379-45D3-9744-8EFCBE0A9AE7}" type="slidenum">
              <a:rPr lang="en-AU" sz="1200"/>
              <a:pPr/>
              <a:t>31</a:t>
            </a:fld>
            <a:endParaRPr lang="en-AU" sz="1200"/>
          </a:p>
        </p:txBody>
      </p:sp>
      <p:sp>
        <p:nvSpPr>
          <p:cNvPr id="832515" name="Rectangle 2"/>
          <p:cNvSpPr>
            <a:spLocks noGrp="1" noRot="1" noChangeAspect="1" noChangeArrowheads="1" noTextEdit="1"/>
          </p:cNvSpPr>
          <p:nvPr>
            <p:ph type="sldImg"/>
          </p:nvPr>
        </p:nvSpPr>
        <p:spPr>
          <a:xfrm>
            <a:off x="1182688" y="696913"/>
            <a:ext cx="4648200" cy="3486150"/>
          </a:xfrm>
          <a:ln/>
        </p:spPr>
      </p:sp>
      <p:sp>
        <p:nvSpPr>
          <p:cNvPr id="8325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16066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479B50E9-995E-4335-9627-77814BE4A5CA}" type="slidenum">
              <a:rPr lang="en-AU" sz="1200"/>
              <a:pPr/>
              <a:t>33</a:t>
            </a:fld>
            <a:endParaRPr lang="en-AU" sz="1200"/>
          </a:p>
        </p:txBody>
      </p:sp>
      <p:sp>
        <p:nvSpPr>
          <p:cNvPr id="836611" name="Rectangle 2"/>
          <p:cNvSpPr>
            <a:spLocks noGrp="1" noRot="1" noChangeAspect="1" noChangeArrowheads="1" noTextEdit="1"/>
          </p:cNvSpPr>
          <p:nvPr>
            <p:ph type="sldImg"/>
          </p:nvPr>
        </p:nvSpPr>
        <p:spPr>
          <a:xfrm>
            <a:off x="1182688" y="696913"/>
            <a:ext cx="4648200" cy="3486150"/>
          </a:xfrm>
          <a:ln/>
        </p:spPr>
      </p:sp>
      <p:sp>
        <p:nvSpPr>
          <p:cNvPr id="8366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039479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48EB4F12-ADD8-42AA-BF4C-DF710C900308}" type="slidenum">
              <a:rPr lang="en-AU" sz="1200"/>
              <a:pPr/>
              <a:t>34</a:t>
            </a:fld>
            <a:endParaRPr lang="en-AU" sz="1200"/>
          </a:p>
        </p:txBody>
      </p:sp>
      <p:sp>
        <p:nvSpPr>
          <p:cNvPr id="837635" name="Rectangle 2"/>
          <p:cNvSpPr>
            <a:spLocks noGrp="1" noRot="1" noChangeAspect="1" noChangeArrowheads="1" noTextEdit="1"/>
          </p:cNvSpPr>
          <p:nvPr>
            <p:ph type="sldImg"/>
          </p:nvPr>
        </p:nvSpPr>
        <p:spPr>
          <a:xfrm>
            <a:off x="1184275" y="698500"/>
            <a:ext cx="4643438" cy="3484563"/>
          </a:xfrm>
          <a:ln/>
        </p:spPr>
      </p:sp>
      <p:sp>
        <p:nvSpPr>
          <p:cNvPr id="837636" name="Rectangle 3"/>
          <p:cNvSpPr>
            <a:spLocks noGrp="1" noChangeArrowheads="1"/>
          </p:cNvSpPr>
          <p:nvPr>
            <p:ph type="body" idx="1"/>
          </p:nvPr>
        </p:nvSpPr>
        <p:spPr>
          <a:xfrm>
            <a:off x="935047" y="4414838"/>
            <a:ext cx="5140325" cy="4183062"/>
          </a:xfrm>
          <a:noFill/>
        </p:spPr>
        <p:txBody>
          <a:bodyPr/>
          <a:lstStyle/>
          <a:p>
            <a:pPr eaLnBrk="1" hangingPunct="1"/>
            <a:endParaRPr lang="en-US" b="1" smtClean="0"/>
          </a:p>
        </p:txBody>
      </p:sp>
    </p:spTree>
    <p:extLst>
      <p:ext uri="{BB962C8B-B14F-4D97-AF65-F5344CB8AC3E}">
        <p14:creationId xmlns:p14="http://schemas.microsoft.com/office/powerpoint/2010/main" val="246302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E2297626-4199-4D06-A490-8FF556A414CE}" type="slidenum">
              <a:rPr lang="en-AU" sz="1200"/>
              <a:pPr/>
              <a:t>35</a:t>
            </a:fld>
            <a:endParaRPr lang="en-AU" sz="1200"/>
          </a:p>
        </p:txBody>
      </p:sp>
      <p:sp>
        <p:nvSpPr>
          <p:cNvPr id="838659" name="Rectangle 2"/>
          <p:cNvSpPr>
            <a:spLocks noGrp="1" noRot="1" noChangeAspect="1" noChangeArrowheads="1" noTextEdit="1"/>
          </p:cNvSpPr>
          <p:nvPr>
            <p:ph type="sldImg"/>
          </p:nvPr>
        </p:nvSpPr>
        <p:spPr>
          <a:xfrm>
            <a:off x="1182688" y="696913"/>
            <a:ext cx="4648200" cy="3486150"/>
          </a:xfrm>
          <a:ln/>
        </p:spPr>
      </p:sp>
      <p:sp>
        <p:nvSpPr>
          <p:cNvPr id="8386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9354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reference to:</a:t>
            </a:r>
          </a:p>
          <a:p>
            <a:pPr marL="568843" indent="-342900">
              <a:buAutoNum type="arabicPeriod"/>
            </a:pPr>
            <a:r>
              <a:rPr lang="en-US" dirty="0" smtClean="0"/>
              <a:t>Whitepapers and book</a:t>
            </a:r>
          </a:p>
          <a:p>
            <a:pPr marL="568843" indent="-342900">
              <a:buAutoNum type="arabicPeriod"/>
            </a:pPr>
            <a:r>
              <a:rPr lang="en-US" dirty="0" smtClean="0"/>
              <a:t>30 days trial – register on website</a:t>
            </a:r>
            <a:endParaRPr lang="en-US" dirty="0"/>
          </a:p>
        </p:txBody>
      </p:sp>
      <p:sp>
        <p:nvSpPr>
          <p:cNvPr id="4" name="Slide Number Placeholder 3"/>
          <p:cNvSpPr>
            <a:spLocks noGrp="1"/>
          </p:cNvSpPr>
          <p:nvPr>
            <p:ph type="sldNum" sz="quarter" idx="10"/>
          </p:nvPr>
        </p:nvSpPr>
        <p:spPr/>
        <p:txBody>
          <a:bodyPr/>
          <a:lstStyle/>
          <a:p>
            <a:fld id="{B0CC21BC-7C45-4D32-A58D-696B8F545008}" type="slidenum">
              <a:rPr lang="en-US" smtClean="0"/>
              <a:t>36</a:t>
            </a:fld>
            <a:endParaRPr lang="en-US" dirty="0"/>
          </a:p>
        </p:txBody>
      </p:sp>
    </p:spTree>
    <p:extLst>
      <p:ext uri="{BB962C8B-B14F-4D97-AF65-F5344CB8AC3E}">
        <p14:creationId xmlns:p14="http://schemas.microsoft.com/office/powerpoint/2010/main" val="160729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1389375D-4B6D-4C25-A3AA-BA2A7B05E6E3}" type="slidenum">
              <a:rPr lang="en-AU" sz="1200"/>
              <a:pPr/>
              <a:t>3</a:t>
            </a:fld>
            <a:endParaRPr lang="en-AU" sz="1200"/>
          </a:p>
        </p:txBody>
      </p:sp>
      <p:sp>
        <p:nvSpPr>
          <p:cNvPr id="744451" name="Rectangle 2"/>
          <p:cNvSpPr>
            <a:spLocks noGrp="1" noRot="1" noChangeAspect="1" noChangeArrowheads="1" noTextEdit="1"/>
          </p:cNvSpPr>
          <p:nvPr>
            <p:ph type="sldImg"/>
          </p:nvPr>
        </p:nvSpPr>
        <p:spPr>
          <a:xfrm>
            <a:off x="1182688" y="711200"/>
            <a:ext cx="4648200" cy="3486150"/>
          </a:xfrm>
          <a:ln/>
        </p:spPr>
      </p:sp>
      <p:sp>
        <p:nvSpPr>
          <p:cNvPr id="744452" name="Rectangle 3"/>
          <p:cNvSpPr>
            <a:spLocks noGrp="1" noChangeArrowheads="1"/>
          </p:cNvSpPr>
          <p:nvPr>
            <p:ph type="body" idx="1"/>
          </p:nvPr>
        </p:nvSpPr>
        <p:spPr>
          <a:xfrm>
            <a:off x="925522" y="4424372"/>
            <a:ext cx="5159375" cy="4160837"/>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lIns="91812" tIns="45914" rIns="91812" bIns="45914"/>
          <a:lstStyle/>
          <a:p>
            <a:pPr eaLnBrk="1" hangingPunct="1"/>
            <a:r>
              <a:rPr lang="en-US" sz="1600"/>
              <a:t>Each factor graph continuum is really a bell curve (without the bell superimposed.) As you can see here, the percentage of population scoring in each range drops off quickly as you move toward the left and right extremes.  So, only 2% of the population will have a score above 70 or below 30 in any factor. </a:t>
            </a:r>
          </a:p>
          <a:p>
            <a:pPr eaLnBrk="1" hangingPunct="1"/>
            <a:endParaRPr lang="en-US" sz="1600"/>
          </a:p>
          <a:p>
            <a:pPr eaLnBrk="1" hangingPunct="1"/>
            <a:r>
              <a:rPr lang="en-US" sz="1600"/>
              <a:t>(For those who want to know, 10 points is one standard deviation, and the Mid-Range region is ½ standard deviation above and below the mean of 50 [45-55]. This scoring system uses T-scores: a very common method for this type of assessment.)</a:t>
            </a:r>
          </a:p>
        </p:txBody>
      </p:sp>
    </p:spTree>
    <p:extLst>
      <p:ext uri="{BB962C8B-B14F-4D97-AF65-F5344CB8AC3E}">
        <p14:creationId xmlns:p14="http://schemas.microsoft.com/office/powerpoint/2010/main" val="357902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8C3B0070-25BB-4044-BDC7-8E5AE0BE8A1C}" type="slidenum">
              <a:rPr lang="en-AU" sz="1200"/>
              <a:pPr/>
              <a:t>5</a:t>
            </a:fld>
            <a:endParaRPr lang="en-AU" sz="1200"/>
          </a:p>
        </p:txBody>
      </p:sp>
      <p:sp>
        <p:nvSpPr>
          <p:cNvPr id="786435" name="Rectangle 2"/>
          <p:cNvSpPr>
            <a:spLocks noGrp="1" noRot="1" noChangeAspect="1" noChangeArrowheads="1" noTextEdit="1"/>
          </p:cNvSpPr>
          <p:nvPr>
            <p:ph type="sldImg"/>
          </p:nvPr>
        </p:nvSpPr>
        <p:spPr>
          <a:xfrm>
            <a:off x="1182688" y="696913"/>
            <a:ext cx="4648200" cy="3486150"/>
          </a:xfrm>
          <a:ln/>
        </p:spPr>
      </p:sp>
      <p:sp>
        <p:nvSpPr>
          <p:cNvPr id="7864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418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F2E9459E-EC4F-49B4-942E-38BD5B445864}" type="slidenum">
              <a:rPr lang="en-AU" sz="1200"/>
              <a:pPr/>
              <a:t>6</a:t>
            </a:fld>
            <a:endParaRPr lang="en-AU" sz="1200"/>
          </a:p>
        </p:txBody>
      </p:sp>
      <p:sp>
        <p:nvSpPr>
          <p:cNvPr id="787459" name="Rectangle 2"/>
          <p:cNvSpPr>
            <a:spLocks noGrp="1" noRot="1" noChangeAspect="1" noChangeArrowheads="1" noTextEdit="1"/>
          </p:cNvSpPr>
          <p:nvPr>
            <p:ph type="sldImg"/>
          </p:nvPr>
        </p:nvSpPr>
        <p:spPr>
          <a:xfrm>
            <a:off x="1184275" y="698500"/>
            <a:ext cx="4643438" cy="3484563"/>
          </a:xfrm>
          <a:ln/>
        </p:spPr>
      </p:sp>
      <p:sp>
        <p:nvSpPr>
          <p:cNvPr id="787460" name="Rectangle 3"/>
          <p:cNvSpPr>
            <a:spLocks noGrp="1" noChangeArrowheads="1"/>
          </p:cNvSpPr>
          <p:nvPr>
            <p:ph type="body" idx="1"/>
          </p:nvPr>
        </p:nvSpPr>
        <p:spPr>
          <a:xfrm>
            <a:off x="935047" y="4414838"/>
            <a:ext cx="5140325" cy="4183062"/>
          </a:xfrm>
          <a:noFill/>
        </p:spPr>
        <p:txBody>
          <a:bodyPr/>
          <a:lstStyle/>
          <a:p>
            <a:pPr eaLnBrk="1" hangingPunct="1"/>
            <a:endParaRPr lang="en-US" b="1" smtClean="0"/>
          </a:p>
        </p:txBody>
      </p:sp>
    </p:spTree>
    <p:extLst>
      <p:ext uri="{BB962C8B-B14F-4D97-AF65-F5344CB8AC3E}">
        <p14:creationId xmlns:p14="http://schemas.microsoft.com/office/powerpoint/2010/main" val="185682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1E8025D5-7F17-4415-8889-D59CD160D212}" type="slidenum">
              <a:rPr lang="en-AU" sz="1200"/>
              <a:pPr/>
              <a:t>7</a:t>
            </a:fld>
            <a:endParaRPr lang="en-AU" sz="1200"/>
          </a:p>
        </p:txBody>
      </p:sp>
      <p:sp>
        <p:nvSpPr>
          <p:cNvPr id="788483" name="Rectangle 2"/>
          <p:cNvSpPr>
            <a:spLocks noGrp="1" noRot="1" noChangeAspect="1" noChangeArrowheads="1" noTextEdit="1"/>
          </p:cNvSpPr>
          <p:nvPr>
            <p:ph type="sldImg"/>
          </p:nvPr>
        </p:nvSpPr>
        <p:spPr>
          <a:xfrm>
            <a:off x="1182688" y="696913"/>
            <a:ext cx="4648200" cy="3486150"/>
          </a:xfrm>
          <a:ln/>
        </p:spPr>
      </p:sp>
      <p:sp>
        <p:nvSpPr>
          <p:cNvPr id="7884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340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C122F987-44E1-4A09-8A31-58DE82F30309}" type="slidenum">
              <a:rPr lang="en-AU" sz="1200"/>
              <a:pPr/>
              <a:t>9</a:t>
            </a:fld>
            <a:endParaRPr lang="en-AU" sz="1200"/>
          </a:p>
        </p:txBody>
      </p:sp>
      <p:sp>
        <p:nvSpPr>
          <p:cNvPr id="793603" name="Rectangle 2"/>
          <p:cNvSpPr>
            <a:spLocks noGrp="1" noRot="1" noChangeAspect="1" noChangeArrowheads="1" noTextEdit="1"/>
          </p:cNvSpPr>
          <p:nvPr>
            <p:ph type="sldImg"/>
          </p:nvPr>
        </p:nvSpPr>
        <p:spPr>
          <a:xfrm>
            <a:off x="1182688" y="696913"/>
            <a:ext cx="4648200" cy="3486150"/>
          </a:xfrm>
          <a:ln/>
        </p:spPr>
      </p:sp>
      <p:sp>
        <p:nvSpPr>
          <p:cNvPr id="7936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90165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60860288-CC44-4A87-85F3-EEBAA783A512}" type="slidenum">
              <a:rPr lang="en-AU" sz="1200"/>
              <a:pPr/>
              <a:t>10</a:t>
            </a:fld>
            <a:endParaRPr lang="en-AU" sz="1200"/>
          </a:p>
        </p:txBody>
      </p:sp>
      <p:sp>
        <p:nvSpPr>
          <p:cNvPr id="794627" name="Rectangle 2"/>
          <p:cNvSpPr>
            <a:spLocks noGrp="1" noRot="1" noChangeAspect="1" noChangeArrowheads="1" noTextEdit="1"/>
          </p:cNvSpPr>
          <p:nvPr>
            <p:ph type="sldImg"/>
          </p:nvPr>
        </p:nvSpPr>
        <p:spPr>
          <a:xfrm>
            <a:off x="1184275" y="698500"/>
            <a:ext cx="4643438" cy="3484563"/>
          </a:xfrm>
          <a:ln/>
        </p:spPr>
      </p:sp>
      <p:sp>
        <p:nvSpPr>
          <p:cNvPr id="794628" name="Rectangle 3"/>
          <p:cNvSpPr>
            <a:spLocks noGrp="1" noChangeArrowheads="1"/>
          </p:cNvSpPr>
          <p:nvPr>
            <p:ph type="body" idx="1"/>
          </p:nvPr>
        </p:nvSpPr>
        <p:spPr>
          <a:xfrm>
            <a:off x="935047" y="4414838"/>
            <a:ext cx="5140325" cy="4183062"/>
          </a:xfrm>
          <a:noFill/>
        </p:spPr>
        <p:txBody>
          <a:bodyPr/>
          <a:lstStyle/>
          <a:p>
            <a:pPr eaLnBrk="1" hangingPunct="1"/>
            <a:endParaRPr lang="en-US" smtClean="0"/>
          </a:p>
        </p:txBody>
      </p:sp>
    </p:spTree>
    <p:extLst>
      <p:ext uri="{BB962C8B-B14F-4D97-AF65-F5344CB8AC3E}">
        <p14:creationId xmlns:p14="http://schemas.microsoft.com/office/powerpoint/2010/main" val="292886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p:cNvSpPr>
            <a:spLocks noGrp="1" noChangeArrowheads="1"/>
          </p:cNvSpPr>
          <p:nvPr>
            <p:ph type="sldNum" sz="quarter" idx="5"/>
          </p:nvPr>
        </p:nvSpPr>
        <p:spPr>
          <a:noFill/>
        </p:spPr>
        <p:txBody>
          <a:bodyPr/>
          <a:lstStyle>
            <a:lvl1pPr defTabSz="916654">
              <a:defRPr sz="1000">
                <a:solidFill>
                  <a:schemeClr val="tx1"/>
                </a:solidFill>
                <a:latin typeface="Times New Roman" pitchFamily="18" charset="0"/>
              </a:defRPr>
            </a:lvl1pPr>
            <a:lvl2pPr marL="742207" indent="-285463" defTabSz="916654">
              <a:defRPr sz="1000">
                <a:solidFill>
                  <a:schemeClr val="tx1"/>
                </a:solidFill>
                <a:latin typeface="Times New Roman" pitchFamily="18" charset="0"/>
              </a:defRPr>
            </a:lvl2pPr>
            <a:lvl3pPr marL="1141857" indent="-228370" defTabSz="916654">
              <a:defRPr sz="1000">
                <a:solidFill>
                  <a:schemeClr val="tx1"/>
                </a:solidFill>
                <a:latin typeface="Times New Roman" pitchFamily="18" charset="0"/>
              </a:defRPr>
            </a:lvl3pPr>
            <a:lvl4pPr marL="1598598" indent="-228370" defTabSz="916654">
              <a:defRPr sz="1000">
                <a:solidFill>
                  <a:schemeClr val="tx1"/>
                </a:solidFill>
                <a:latin typeface="Times New Roman" pitchFamily="18" charset="0"/>
              </a:defRPr>
            </a:lvl4pPr>
            <a:lvl5pPr marL="2055340" indent="-228370" defTabSz="916654">
              <a:defRPr sz="1000">
                <a:solidFill>
                  <a:schemeClr val="tx1"/>
                </a:solidFill>
                <a:latin typeface="Times New Roman" pitchFamily="18" charset="0"/>
              </a:defRPr>
            </a:lvl5pPr>
            <a:lvl6pPr marL="2512080" indent="-228370" algn="ctr" defTabSz="916654" eaLnBrk="0" fontAlgn="base" hangingPunct="0">
              <a:spcBef>
                <a:spcPct val="50000"/>
              </a:spcBef>
              <a:spcAft>
                <a:spcPct val="0"/>
              </a:spcAft>
              <a:defRPr sz="1000">
                <a:solidFill>
                  <a:schemeClr val="tx1"/>
                </a:solidFill>
                <a:latin typeface="Times New Roman" pitchFamily="18" charset="0"/>
              </a:defRPr>
            </a:lvl6pPr>
            <a:lvl7pPr marL="2968823" indent="-228370" algn="ctr" defTabSz="916654" eaLnBrk="0" fontAlgn="base" hangingPunct="0">
              <a:spcBef>
                <a:spcPct val="50000"/>
              </a:spcBef>
              <a:spcAft>
                <a:spcPct val="0"/>
              </a:spcAft>
              <a:defRPr sz="1000">
                <a:solidFill>
                  <a:schemeClr val="tx1"/>
                </a:solidFill>
                <a:latin typeface="Times New Roman" pitchFamily="18" charset="0"/>
              </a:defRPr>
            </a:lvl7pPr>
            <a:lvl8pPr marL="3425567" indent="-228370" algn="ctr" defTabSz="916654" eaLnBrk="0" fontAlgn="base" hangingPunct="0">
              <a:spcBef>
                <a:spcPct val="50000"/>
              </a:spcBef>
              <a:spcAft>
                <a:spcPct val="0"/>
              </a:spcAft>
              <a:defRPr sz="1000">
                <a:solidFill>
                  <a:schemeClr val="tx1"/>
                </a:solidFill>
                <a:latin typeface="Times New Roman" pitchFamily="18" charset="0"/>
              </a:defRPr>
            </a:lvl8pPr>
            <a:lvl9pPr marL="3882306" indent="-228370" algn="ctr" defTabSz="916654" eaLnBrk="0" fontAlgn="base" hangingPunct="0">
              <a:spcBef>
                <a:spcPct val="50000"/>
              </a:spcBef>
              <a:spcAft>
                <a:spcPct val="0"/>
              </a:spcAft>
              <a:defRPr sz="1000">
                <a:solidFill>
                  <a:schemeClr val="tx1"/>
                </a:solidFill>
                <a:latin typeface="Times New Roman" pitchFamily="18" charset="0"/>
              </a:defRPr>
            </a:lvl9pPr>
          </a:lstStyle>
          <a:p>
            <a:fld id="{5A4B7E45-4B36-48AD-8A24-85D53BB35EC1}" type="slidenum">
              <a:rPr lang="en-AU" sz="1200"/>
              <a:pPr/>
              <a:t>11</a:t>
            </a:fld>
            <a:endParaRPr lang="en-AU" sz="1200"/>
          </a:p>
        </p:txBody>
      </p:sp>
      <p:sp>
        <p:nvSpPr>
          <p:cNvPr id="795651" name="Rectangle 2"/>
          <p:cNvSpPr>
            <a:spLocks noGrp="1" noRot="1" noChangeAspect="1" noChangeArrowheads="1" noTextEdit="1"/>
          </p:cNvSpPr>
          <p:nvPr>
            <p:ph type="sldImg"/>
          </p:nvPr>
        </p:nvSpPr>
        <p:spPr>
          <a:xfrm>
            <a:off x="1182688" y="696913"/>
            <a:ext cx="4648200" cy="3486150"/>
          </a:xfrm>
          <a:ln/>
        </p:spPr>
      </p:sp>
      <p:sp>
        <p:nvSpPr>
          <p:cNvPr id="79565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885565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38200" y="2590800"/>
            <a:ext cx="7086600" cy="1470025"/>
          </a:xfrm>
        </p:spPr>
        <p:txBody>
          <a:bodyPr anchor="b"/>
          <a:lstStyle>
            <a:lvl1pPr algn="l">
              <a:defRPr>
                <a:solidFill>
                  <a:schemeClr val="bg1"/>
                </a:solidFill>
              </a:defRPr>
            </a:lvl1pPr>
          </a:lstStyle>
          <a:p>
            <a:r>
              <a:rPr lang="en-US" dirty="0" smtClean="0"/>
              <a:t>Click to edit Master title style</a:t>
            </a:r>
            <a:endParaRPr lang="en-PH" dirty="0"/>
          </a:p>
        </p:txBody>
      </p:sp>
      <p:sp>
        <p:nvSpPr>
          <p:cNvPr id="3" name="Subtitle 2"/>
          <p:cNvSpPr>
            <a:spLocks noGrp="1"/>
          </p:cNvSpPr>
          <p:nvPr>
            <p:ph type="subTitle" idx="1"/>
          </p:nvPr>
        </p:nvSpPr>
        <p:spPr>
          <a:xfrm>
            <a:off x="838200" y="4038600"/>
            <a:ext cx="7086600" cy="685800"/>
          </a:xfrm>
        </p:spPr>
        <p:txBody>
          <a:bodyPr/>
          <a:lstStyle>
            <a:lvl1pPr marL="0" indent="0" algn="l">
              <a:buNone/>
              <a:defRPr>
                <a:solidFill>
                  <a:srgbClr val="BDDE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PH"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2E549C-A8AE-46D5-A62A-9B3F73CC6196}" type="datetime1">
              <a:rPr lang="en-PH" smtClean="0"/>
              <a:t>9/11/2017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70729" y="5334000"/>
            <a:ext cx="2310450" cy="1283070"/>
          </a:xfrm>
          <a:prstGeom prst="rect">
            <a:avLst/>
          </a:prstGeom>
        </p:spPr>
      </p:pic>
    </p:spTree>
    <p:extLst>
      <p:ext uri="{BB962C8B-B14F-4D97-AF65-F5344CB8AC3E}">
        <p14:creationId xmlns:p14="http://schemas.microsoft.com/office/powerpoint/2010/main" val="89375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95229EC-FA10-49BE-8137-761F91A6E41D}" type="datetime1">
              <a:rPr lang="en-PH" smtClean="0"/>
              <a:t>9/11/2017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1005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D9CD56-E1B0-4D9A-8D03-25C2EDF37874}" type="datetime1">
              <a:rPr lang="en-PH" smtClean="0"/>
              <a:t>9/11/2017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73317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E34BF1-40CB-406F-9CA3-21792D7F6057}" type="datetime1">
              <a:rPr lang="en-PH" smtClean="0"/>
              <a:t>9/11/2017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22895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2" y="241697"/>
            <a:ext cx="9143999" cy="558403"/>
          </a:xfrm>
          <a:prstGeom prst="rect">
            <a:avLst/>
          </a:prstGeom>
          <a:solidFill>
            <a:srgbClr val="003366"/>
          </a:solidFill>
          <a:ln>
            <a:noFill/>
          </a:ln>
          <a:extLst/>
        </p:spPr>
        <p:txBody>
          <a:bodyPr wrap="none" anchor="ctr"/>
          <a:lstStyle/>
          <a:p>
            <a:endParaRPr lang="en-US" sz="2400" b="0">
              <a:solidFill>
                <a:schemeClr val="bg1"/>
              </a:solidFill>
            </a:endParaRPr>
          </a:p>
        </p:txBody>
      </p:sp>
      <p:sp>
        <p:nvSpPr>
          <p:cNvPr id="8" name="Rectangle 4"/>
          <p:cNvSpPr>
            <a:spLocks noGrp="1" noChangeArrowheads="1"/>
          </p:cNvSpPr>
          <p:nvPr>
            <p:ph type="title"/>
          </p:nvPr>
        </p:nvSpPr>
        <p:spPr bwMode="auto">
          <a:xfrm>
            <a:off x="120912" y="250031"/>
            <a:ext cx="9023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defRPr sz="2200">
                <a:solidFill>
                  <a:schemeClr val="bg1">
                    <a:lumMod val="95000"/>
                  </a:schemeClr>
                </a:solidFill>
                <a:latin typeface="Calibri" panose="020F0502020204030204" pitchFamily="34" charset="0"/>
                <a:cs typeface="Arial" pitchFamily="34" charset="0"/>
              </a:defRPr>
            </a:lvl1pPr>
          </a:lstStyle>
          <a:p>
            <a:pPr lvl="0"/>
            <a:r>
              <a:rPr lang="en-AU" dirty="0" smtClean="0"/>
              <a:t>   Click to edit Master title style</a:t>
            </a:r>
          </a:p>
        </p:txBody>
      </p:sp>
      <p:sp>
        <p:nvSpPr>
          <p:cNvPr id="5" name="Slide Number Placeholder 5"/>
          <p:cNvSpPr>
            <a:spLocks noGrp="1"/>
          </p:cNvSpPr>
          <p:nvPr>
            <p:ph type="sldNum" sz="quarter" idx="12"/>
          </p:nvPr>
        </p:nvSpPr>
        <p:spPr>
          <a:xfrm>
            <a:off x="3454400" y="6400800"/>
            <a:ext cx="2133600" cy="365125"/>
          </a:xfrm>
          <a:prstGeom prst="rect">
            <a:avLst/>
          </a:prstGeom>
        </p:spPr>
        <p:txBody>
          <a:bodyPr/>
          <a:lstStyle>
            <a:lvl1pPr algn="ctr">
              <a:defRPr/>
            </a:lvl1pPr>
          </a:lstStyle>
          <a:p>
            <a:fld id="{397F412A-C89B-4233-88A1-9FCE863E6268}" type="slidenum">
              <a:rPr lang="en-US" smtClean="0"/>
              <a:pPr/>
              <a:t>‹#›</a:t>
            </a:fld>
            <a:endParaRPr lang="en-US"/>
          </a:p>
        </p:txBody>
      </p:sp>
    </p:spTree>
    <p:extLst>
      <p:ext uri="{BB962C8B-B14F-4D97-AF65-F5344CB8AC3E}">
        <p14:creationId xmlns:p14="http://schemas.microsoft.com/office/powerpoint/2010/main" val="12059545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8014" y="369888"/>
            <a:ext cx="8383587" cy="438150"/>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182563" y="1470025"/>
            <a:ext cx="8782050" cy="4287838"/>
          </a:xfrm>
        </p:spPr>
        <p:txBody>
          <a:bodyPr/>
          <a:lstStyle>
            <a:lvl1pPr>
              <a:defRPr>
                <a:latin typeface="Calibri" panose="020F0502020204030204" pitchFamily="34" charset="0"/>
              </a:defRPr>
            </a:lvl1pPr>
          </a:lstStyle>
          <a:p>
            <a:pPr lvl="0"/>
            <a:endParaRPr lang="en-US" noProof="0" dirty="0" smtClean="0"/>
          </a:p>
        </p:txBody>
      </p:sp>
    </p:spTree>
    <p:extLst>
      <p:ext uri="{BB962C8B-B14F-4D97-AF65-F5344CB8AC3E}">
        <p14:creationId xmlns:p14="http://schemas.microsoft.com/office/powerpoint/2010/main" val="237262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74C9E7-44F6-4746-BFE8-3EF4B5DE6417}" type="datetime1">
              <a:rPr lang="en-PH" smtClean="0"/>
              <a:t>9/11/2017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428358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3133725"/>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16335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68755D-E804-4004-9692-911E87502207}" type="datetime1">
              <a:rPr lang="en-PH" smtClean="0"/>
              <a:t>9/11/2017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689966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38215CC-BC51-4A3A-9F14-3CBA02F1B884}" type="datetime1">
              <a:rPr lang="en-PH" smtClean="0"/>
              <a:t>9/11/2017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286104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17BA86-166B-4DD1-A3EE-EC0BF37B4EEF}" type="datetime1">
              <a:rPr lang="en-PH" smtClean="0"/>
              <a:t>9/11/2017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50100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B7F408B-9BD5-4735-B4B6-EB87622A8D4A}" type="datetime1">
              <a:rPr lang="en-PH" smtClean="0"/>
              <a:t>9/11/2017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80311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457200" y="6356350"/>
            <a:ext cx="2133600" cy="365125"/>
          </a:xfrm>
          <a:prstGeom prst="rect">
            <a:avLst/>
          </a:prstGeom>
        </p:spPr>
        <p:txBody>
          <a:bodyPr/>
          <a:lstStyle/>
          <a:p>
            <a:fld id="{8DFE370B-8AE2-49E9-A19A-1CC5B6908F52}" type="datetime1">
              <a:rPr lang="en-PH" smtClean="0"/>
              <a:t>9/11/2017</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5359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Footer Placeholder 2"/>
          <p:cNvSpPr>
            <a:spLocks noGrp="1"/>
          </p:cNvSpPr>
          <p:nvPr>
            <p:ph type="ftr" sz="quarter" idx="10"/>
          </p:nvPr>
        </p:nvSpPr>
        <p:spPr/>
        <p:txBody>
          <a:bodyPr/>
          <a:lstStyle/>
          <a:p>
            <a:endParaRPr lang="en-PH"/>
          </a:p>
        </p:txBody>
      </p:sp>
      <p:sp>
        <p:nvSpPr>
          <p:cNvPr id="4" name="Slide Number Placeholder 3"/>
          <p:cNvSpPr>
            <a:spLocks noGrp="1"/>
          </p:cNvSpPr>
          <p:nvPr>
            <p:ph type="sldNum" sz="quarter" idx="11"/>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420594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D657AF4-0882-4677-9089-FE58E18DD782}" type="datetime1">
              <a:rPr lang="en-PH" smtClean="0"/>
              <a:t>9/11/2017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AABD4647-916A-4C9D-B493-B18B45A00261}" type="slidenum">
              <a:rPr lang="en-PH" smtClean="0"/>
              <a:t>‹#›</a:t>
            </a:fld>
            <a:endParaRPr lang="en-PH"/>
          </a:p>
        </p:txBody>
      </p:sp>
    </p:spTree>
    <p:extLst>
      <p:ext uri="{BB962C8B-B14F-4D97-AF65-F5344CB8AC3E}">
        <p14:creationId xmlns:p14="http://schemas.microsoft.com/office/powerpoint/2010/main" val="393790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28600"/>
            <a:ext cx="8229600" cy="990600"/>
          </a:xfrm>
          <a:prstGeom prst="rect">
            <a:avLst/>
          </a:prstGeom>
        </p:spPr>
        <p:txBody>
          <a:bodyPr vert="horz" lIns="91440" tIns="45720" rIns="91440" bIns="45720" rtlCol="0" anchor="b">
            <a:normAutofit/>
          </a:bodyPr>
          <a:lstStyle/>
          <a:p>
            <a:r>
              <a:rPr lang="en-US" dirty="0" smtClean="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D4647-916A-4C9D-B493-B18B45A00261}" type="slidenum">
              <a:rPr lang="en-PH" smtClean="0"/>
              <a:t>‹#›</a:t>
            </a:fld>
            <a:endParaRPr lang="en-PH" dirty="0"/>
          </a:p>
        </p:txBody>
      </p:sp>
      <p:sp>
        <p:nvSpPr>
          <p:cNvPr id="4" name="TextBox 3"/>
          <p:cNvSpPr txBox="1"/>
          <p:nvPr/>
        </p:nvSpPr>
        <p:spPr>
          <a:xfrm>
            <a:off x="457200" y="6477000"/>
            <a:ext cx="1499128" cy="261610"/>
          </a:xfrm>
          <a:prstGeom prst="rect">
            <a:avLst/>
          </a:prstGeom>
          <a:noFill/>
        </p:spPr>
        <p:txBody>
          <a:bodyPr wrap="none" rtlCol="0">
            <a:spAutoFit/>
          </a:bodyPr>
          <a:lstStyle/>
          <a:p>
            <a:r>
              <a:rPr lang="en-PH" sz="1100" dirty="0" smtClean="0">
                <a:solidFill>
                  <a:schemeClr val="bg1">
                    <a:lumMod val="50000"/>
                  </a:schemeClr>
                </a:solidFill>
              </a:rPr>
              <a:t>www.financialdna.com</a:t>
            </a:r>
            <a:endParaRPr lang="en-PH" sz="1100" dirty="0">
              <a:solidFill>
                <a:schemeClr val="bg1">
                  <a:lumMod val="50000"/>
                </a:schemeClr>
              </a:solidFill>
            </a:endParaRPr>
          </a:p>
        </p:txBody>
      </p:sp>
    </p:spTree>
    <p:extLst>
      <p:ext uri="{BB962C8B-B14F-4D97-AF65-F5344CB8AC3E}">
        <p14:creationId xmlns:p14="http://schemas.microsoft.com/office/powerpoint/2010/main" val="5664640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6" r:id="rId4"/>
    <p:sldLayoutId id="2147483667" r:id="rId5"/>
    <p:sldLayoutId id="2147483668" r:id="rId6"/>
    <p:sldLayoutId id="2147483669" r:id="rId7"/>
    <p:sldLayoutId id="2147483675" r:id="rId8"/>
    <p:sldLayoutId id="2147483670" r:id="rId9"/>
    <p:sldLayoutId id="2147483671" r:id="rId10"/>
    <p:sldLayoutId id="2147483672" r:id="rId11"/>
    <p:sldLayoutId id="2147483673" r:id="rId12"/>
    <p:sldLayoutId id="2147483678" r:id="rId13"/>
    <p:sldLayoutId id="2147483680" r:id="rId14"/>
  </p:sldLayoutIdLst>
  <p:hf hdr="0" ftr="0" dt="0"/>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financialdna.com/"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3178175"/>
            <a:ext cx="7467600" cy="1470025"/>
          </a:xfrm>
        </p:spPr>
        <p:txBody>
          <a:bodyPr>
            <a:normAutofit fontScale="90000"/>
          </a:bodyPr>
          <a:lstStyle/>
          <a:p>
            <a:r>
              <a:rPr lang="en-US" sz="4400" dirty="0" smtClean="0">
                <a:latin typeface="Calibri" panose="020F0502020204030204" pitchFamily="34" charset="0"/>
                <a:ea typeface="MS PGothic" pitchFamily="34" charset="-128"/>
                <a:cs typeface="Arial" charset="0"/>
                <a:sym typeface="Symbol" pitchFamily="18" charset="2"/>
              </a:rPr>
              <a:t>Financial DNA®</a:t>
            </a:r>
            <a:br>
              <a:rPr lang="en-US" sz="4400" dirty="0" smtClean="0">
                <a:latin typeface="Calibri" panose="020F0502020204030204" pitchFamily="34" charset="0"/>
                <a:ea typeface="MS PGothic" pitchFamily="34" charset="-128"/>
                <a:cs typeface="Arial" charset="0"/>
                <a:sym typeface="Symbol" pitchFamily="18" charset="2"/>
              </a:rPr>
            </a:br>
            <a:r>
              <a:rPr lang="en-US" sz="4400" dirty="0" smtClean="0">
                <a:latin typeface="Calibri" panose="020F0502020204030204" pitchFamily="34" charset="0"/>
                <a:ea typeface="MS PGothic" pitchFamily="34" charset="-128"/>
                <a:cs typeface="Arial" charset="0"/>
                <a:sym typeface="Symbol" pitchFamily="18" charset="2"/>
              </a:rPr>
              <a:t>Natural Behavior Factor Analysis </a:t>
            </a:r>
            <a:r>
              <a:rPr lang="en-US" sz="4400" b="1" i="1" dirty="0" smtClean="0">
                <a:latin typeface="Calibri" panose="020F0502020204030204" pitchFamily="34" charset="0"/>
                <a:ea typeface="MS PGothic" pitchFamily="34" charset="-128"/>
                <a:cs typeface="Arial" charset="0"/>
                <a:sym typeface="Symbol" pitchFamily="18" charset="2"/>
              </a:rPr>
              <a:t/>
            </a:r>
            <a:br>
              <a:rPr lang="en-US" sz="4400" b="1" i="1" dirty="0" smtClean="0">
                <a:latin typeface="Calibri" panose="020F0502020204030204" pitchFamily="34" charset="0"/>
                <a:ea typeface="MS PGothic" pitchFamily="34" charset="-128"/>
                <a:cs typeface="Arial" charset="0"/>
                <a:sym typeface="Symbol" pitchFamily="18" charset="2"/>
              </a:rPr>
            </a:br>
            <a:r>
              <a:rPr lang="en-US" sz="3300" dirty="0" smtClean="0">
                <a:solidFill>
                  <a:srgbClr val="BDDEFF"/>
                </a:solidFill>
                <a:latin typeface="Calibri" panose="020F0502020204030204" pitchFamily="34" charset="0"/>
                <a:ea typeface="MS PGothic" pitchFamily="34" charset="-128"/>
                <a:cs typeface="Arial" charset="0"/>
                <a:sym typeface="Symbol" pitchFamily="18" charset="2"/>
              </a:rPr>
              <a:t>Understanding the Strengths and Struggles Driving Financial Behavior </a:t>
            </a:r>
            <a:endParaRPr lang="en-US" sz="3300" dirty="0">
              <a:solidFill>
                <a:srgbClr val="BDDEFF"/>
              </a:solidFill>
              <a:latin typeface="Calibri" panose="020F0502020204030204" pitchFamily="34" charset="0"/>
              <a:ea typeface="MS PGothic" pitchFamily="34" charset="-128"/>
              <a:cs typeface="Arial" charset="0"/>
              <a:sym typeface="Symbol" pitchFamily="18" charset="2"/>
            </a:endParaRPr>
          </a:p>
        </p:txBody>
      </p:sp>
      <p:sp>
        <p:nvSpPr>
          <p:cNvPr id="2" name="Slide Number Placeholder 1"/>
          <p:cNvSpPr>
            <a:spLocks noGrp="1"/>
          </p:cNvSpPr>
          <p:nvPr>
            <p:ph type="sldNum" sz="quarter" idx="12"/>
          </p:nvPr>
        </p:nvSpPr>
        <p:spPr>
          <a:xfrm>
            <a:off x="6019800" y="6339679"/>
            <a:ext cx="2133600" cy="365125"/>
          </a:xfrm>
        </p:spPr>
        <p:txBody>
          <a:bodyPr/>
          <a:lstStyle/>
          <a:p>
            <a:fld id="{AABD4647-916A-4C9D-B493-B18B45A00261}" type="slidenum">
              <a:rPr lang="en-PH" smtClean="0"/>
              <a:t>1</a:t>
            </a:fld>
            <a:endParaRPr lang="en-PH" dirty="0"/>
          </a:p>
        </p:txBody>
      </p:sp>
    </p:spTree>
    <p:extLst>
      <p:ext uri="{BB962C8B-B14F-4D97-AF65-F5344CB8AC3E}">
        <p14:creationId xmlns:p14="http://schemas.microsoft.com/office/powerpoint/2010/main" val="73583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656988" y="2595810"/>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5459" name="Rectangle 3"/>
          <p:cNvSpPr>
            <a:spLocks noChangeArrowheads="1"/>
          </p:cNvSpPr>
          <p:nvPr/>
        </p:nvSpPr>
        <p:spPr bwMode="auto">
          <a:xfrm>
            <a:off x="3311288" y="2589460"/>
            <a:ext cx="2400300" cy="34766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5460" name="Text Box 4"/>
          <p:cNvSpPr txBox="1">
            <a:spLocks noChangeArrowheads="1"/>
          </p:cNvSpPr>
          <p:nvPr/>
        </p:nvSpPr>
        <p:spPr bwMode="auto">
          <a:xfrm>
            <a:off x="3311288" y="2641814"/>
            <a:ext cx="2425700"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400" b="1" dirty="0">
                <a:solidFill>
                  <a:schemeClr val="bg2"/>
                </a:solidFill>
                <a:latin typeface="Calibri" panose="020F0502020204030204" pitchFamily="34" charset="0"/>
                <a:cs typeface="Arial" charset="0"/>
              </a:rPr>
              <a:t>Mid-Range</a:t>
            </a:r>
          </a:p>
        </p:txBody>
      </p:sp>
      <p:sp>
        <p:nvSpPr>
          <p:cNvPr id="275461" name="Text Box 5"/>
          <p:cNvSpPr txBox="1">
            <a:spLocks noChangeArrowheads="1"/>
          </p:cNvSpPr>
          <p:nvPr/>
        </p:nvSpPr>
        <p:spPr bwMode="auto">
          <a:xfrm>
            <a:off x="860188" y="3083174"/>
            <a:ext cx="2895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Prefers working with tasks</a:t>
            </a:r>
          </a:p>
          <a:p>
            <a:pPr algn="l">
              <a:lnSpc>
                <a:spcPct val="70000"/>
              </a:lnSpc>
            </a:pPr>
            <a:r>
              <a:rPr lang="en-US" sz="1200" dirty="0">
                <a:latin typeface="Calibri" panose="020F0502020204030204" pitchFamily="34" charset="0"/>
                <a:cs typeface="Arial" charset="0"/>
              </a:rPr>
              <a:t>2. Serious and modest</a:t>
            </a:r>
          </a:p>
          <a:p>
            <a:pPr algn="l">
              <a:lnSpc>
                <a:spcPct val="70000"/>
              </a:lnSpc>
            </a:pPr>
            <a:r>
              <a:rPr lang="en-US" sz="1200" dirty="0">
                <a:latin typeface="Calibri" panose="020F0502020204030204" pitchFamily="34" charset="0"/>
                <a:cs typeface="Arial" charset="0"/>
              </a:rPr>
              <a:t>3. Realistic and practical</a:t>
            </a:r>
          </a:p>
          <a:p>
            <a:pPr algn="l">
              <a:lnSpc>
                <a:spcPct val="70000"/>
              </a:lnSpc>
            </a:pPr>
            <a:r>
              <a:rPr lang="en-US" sz="1200" dirty="0">
                <a:latin typeface="Calibri" panose="020F0502020204030204" pitchFamily="34" charset="0"/>
                <a:cs typeface="Arial" charset="0"/>
              </a:rPr>
              <a:t>4. Not distracted by surroundings</a:t>
            </a:r>
          </a:p>
          <a:p>
            <a:pPr algn="l">
              <a:lnSpc>
                <a:spcPct val="70000"/>
              </a:lnSpc>
            </a:pPr>
            <a:r>
              <a:rPr lang="en-US" sz="1200" dirty="0">
                <a:latin typeface="Calibri" panose="020F0502020204030204" pitchFamily="34" charset="0"/>
                <a:cs typeface="Arial" charset="0"/>
              </a:rPr>
              <a:t>5. Displays persistence</a:t>
            </a:r>
          </a:p>
          <a:p>
            <a:pPr algn="l">
              <a:lnSpc>
                <a:spcPct val="70000"/>
              </a:lnSpc>
            </a:pPr>
            <a:r>
              <a:rPr lang="en-US" sz="1200" dirty="0">
                <a:latin typeface="Calibri" panose="020F0502020204030204" pitchFamily="34" charset="0"/>
                <a:cs typeface="Arial" charset="0"/>
              </a:rPr>
              <a:t>6. Focused on the task at hand</a:t>
            </a:r>
          </a:p>
          <a:p>
            <a:pPr algn="l">
              <a:lnSpc>
                <a:spcPct val="70000"/>
              </a:lnSpc>
            </a:pPr>
            <a:r>
              <a:rPr lang="en-US" sz="1200" dirty="0">
                <a:latin typeface="Calibri" panose="020F0502020204030204" pitchFamily="34" charset="0"/>
                <a:cs typeface="Arial" charset="0"/>
              </a:rPr>
              <a:t>7. Likes closure</a:t>
            </a:r>
          </a:p>
        </p:txBody>
      </p:sp>
      <p:sp>
        <p:nvSpPr>
          <p:cNvPr id="275462" name="Text Box 6"/>
          <p:cNvSpPr txBox="1">
            <a:spLocks noChangeArrowheads="1"/>
          </p:cNvSpPr>
          <p:nvPr/>
        </p:nvSpPr>
        <p:spPr bwMode="auto">
          <a:xfrm>
            <a:off x="5483043" y="3006978"/>
            <a:ext cx="354806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Good at meeting new people</a:t>
            </a:r>
          </a:p>
          <a:p>
            <a:pPr algn="l">
              <a:lnSpc>
                <a:spcPct val="70000"/>
              </a:lnSpc>
            </a:pPr>
            <a:r>
              <a:rPr lang="en-US" sz="1200" dirty="0">
                <a:latin typeface="Calibri" panose="020F0502020204030204" pitchFamily="34" charset="0"/>
                <a:cs typeface="Arial" charset="0"/>
              </a:rPr>
              <a:t>2. Lighthearted and entertaining</a:t>
            </a:r>
          </a:p>
          <a:p>
            <a:pPr algn="l">
              <a:lnSpc>
                <a:spcPct val="70000"/>
              </a:lnSpc>
            </a:pPr>
            <a:r>
              <a:rPr lang="en-US" sz="1200" dirty="0">
                <a:latin typeface="Calibri" panose="020F0502020204030204" pitchFamily="34" charset="0"/>
                <a:cs typeface="Arial" charset="0"/>
              </a:rPr>
              <a:t>3. Optimistic and positive</a:t>
            </a:r>
          </a:p>
          <a:p>
            <a:pPr algn="l">
              <a:lnSpc>
                <a:spcPct val="70000"/>
              </a:lnSpc>
            </a:pPr>
            <a:r>
              <a:rPr lang="en-US" sz="1200" dirty="0">
                <a:latin typeface="Calibri" panose="020F0502020204030204" pitchFamily="34" charset="0"/>
                <a:cs typeface="Arial" charset="0"/>
              </a:rPr>
              <a:t>4. Comfortable receiving attention from others</a:t>
            </a:r>
          </a:p>
          <a:p>
            <a:pPr algn="l">
              <a:lnSpc>
                <a:spcPct val="70000"/>
              </a:lnSpc>
            </a:pPr>
            <a:r>
              <a:rPr lang="en-US" sz="1200" dirty="0">
                <a:latin typeface="Calibri" panose="020F0502020204030204" pitchFamily="34" charset="0"/>
                <a:cs typeface="Arial" charset="0"/>
              </a:rPr>
              <a:t>5. Able to promote</a:t>
            </a:r>
          </a:p>
          <a:p>
            <a:pPr algn="l">
              <a:lnSpc>
                <a:spcPct val="70000"/>
              </a:lnSpc>
            </a:pPr>
            <a:r>
              <a:rPr lang="en-US" sz="1200" dirty="0">
                <a:latin typeface="Calibri" panose="020F0502020204030204" pitchFamily="34" charset="0"/>
                <a:cs typeface="Arial" charset="0"/>
              </a:rPr>
              <a:t>6. Likes to make a good impression on others</a:t>
            </a:r>
          </a:p>
          <a:p>
            <a:pPr algn="l">
              <a:lnSpc>
                <a:spcPct val="70000"/>
              </a:lnSpc>
            </a:pPr>
            <a:r>
              <a:rPr lang="en-US" sz="1200" dirty="0">
                <a:latin typeface="Calibri" panose="020F0502020204030204" pitchFamily="34" charset="0"/>
                <a:cs typeface="Arial" charset="0"/>
              </a:rPr>
              <a:t>7. Works well with open-ended situations</a:t>
            </a:r>
          </a:p>
        </p:txBody>
      </p:sp>
      <p:sp>
        <p:nvSpPr>
          <p:cNvPr id="275463" name="Text Box 7"/>
          <p:cNvSpPr txBox="1">
            <a:spLocks noChangeArrowheads="1"/>
          </p:cNvSpPr>
          <p:nvPr/>
        </p:nvSpPr>
        <p:spPr bwMode="auto">
          <a:xfrm>
            <a:off x="656988" y="2640260"/>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Reserved</a:t>
            </a:r>
          </a:p>
        </p:txBody>
      </p:sp>
      <p:sp>
        <p:nvSpPr>
          <p:cNvPr id="275464" name="Text Box 8"/>
          <p:cNvSpPr txBox="1">
            <a:spLocks noChangeArrowheads="1"/>
          </p:cNvSpPr>
          <p:nvPr/>
        </p:nvSpPr>
        <p:spPr bwMode="auto">
          <a:xfrm>
            <a:off x="5940190" y="2640260"/>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Outgoing</a:t>
            </a:r>
          </a:p>
        </p:txBody>
      </p:sp>
      <p:sp>
        <p:nvSpPr>
          <p:cNvPr id="275465" name="Text Box 9"/>
          <p:cNvSpPr txBox="1">
            <a:spLocks noChangeArrowheads="1"/>
          </p:cNvSpPr>
          <p:nvPr/>
        </p:nvSpPr>
        <p:spPr bwMode="auto">
          <a:xfrm>
            <a:off x="796688" y="4950072"/>
            <a:ext cx="3760788"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appear withdrawn or unfriendly</a:t>
            </a:r>
          </a:p>
          <a:p>
            <a:pPr algn="l">
              <a:lnSpc>
                <a:spcPct val="70000"/>
              </a:lnSpc>
            </a:pPr>
            <a:r>
              <a:rPr lang="en-US" sz="1200" dirty="0">
                <a:latin typeface="Calibri" panose="020F0502020204030204" pitchFamily="34" charset="0"/>
                <a:cs typeface="Arial" charset="0"/>
              </a:rPr>
              <a:t>2. Sometimes appears shy</a:t>
            </a:r>
          </a:p>
          <a:p>
            <a:pPr algn="l">
              <a:lnSpc>
                <a:spcPct val="70000"/>
              </a:lnSpc>
            </a:pPr>
            <a:r>
              <a:rPr lang="en-US" sz="1200" dirty="0">
                <a:latin typeface="Calibri" panose="020F0502020204030204" pitchFamily="34" charset="0"/>
                <a:cs typeface="Arial" charset="0"/>
              </a:rPr>
              <a:t>3. Too much downside focus</a:t>
            </a:r>
          </a:p>
          <a:p>
            <a:pPr algn="l">
              <a:lnSpc>
                <a:spcPct val="70000"/>
              </a:lnSpc>
            </a:pPr>
            <a:r>
              <a:rPr lang="en-US" sz="1200" dirty="0">
                <a:latin typeface="Calibri" panose="020F0502020204030204" pitchFamily="34" charset="0"/>
                <a:cs typeface="Arial" charset="0"/>
              </a:rPr>
              <a:t>4. Can minimize conversation</a:t>
            </a:r>
          </a:p>
          <a:p>
            <a:pPr algn="l">
              <a:lnSpc>
                <a:spcPct val="70000"/>
              </a:lnSpc>
            </a:pPr>
            <a:r>
              <a:rPr lang="en-US" sz="1200" dirty="0">
                <a:latin typeface="Calibri" panose="020F0502020204030204" pitchFamily="34" charset="0"/>
                <a:cs typeface="Arial" charset="0"/>
              </a:rPr>
              <a:t>5. May seem quietly self-righteous</a:t>
            </a:r>
          </a:p>
          <a:p>
            <a:pPr algn="l">
              <a:lnSpc>
                <a:spcPct val="70000"/>
              </a:lnSpc>
            </a:pPr>
            <a:r>
              <a:rPr lang="en-US" sz="1200" dirty="0">
                <a:latin typeface="Calibri" panose="020F0502020204030204" pitchFamily="34" charset="0"/>
                <a:cs typeface="Arial" charset="0"/>
              </a:rPr>
              <a:t>6. May appear aloof or wary</a:t>
            </a:r>
          </a:p>
          <a:p>
            <a:pPr algn="l">
              <a:lnSpc>
                <a:spcPct val="70000"/>
              </a:lnSpc>
            </a:pPr>
            <a:r>
              <a:rPr lang="en-US" sz="1200" dirty="0">
                <a:latin typeface="Calibri" panose="020F0502020204030204" pitchFamily="34" charset="0"/>
                <a:cs typeface="Arial" charset="0"/>
              </a:rPr>
              <a:t>7. Drained by too much interaction with others</a:t>
            </a:r>
          </a:p>
        </p:txBody>
      </p:sp>
      <p:sp>
        <p:nvSpPr>
          <p:cNvPr id="275466" name="Text Box 10"/>
          <p:cNvSpPr txBox="1">
            <a:spLocks noChangeArrowheads="1"/>
          </p:cNvSpPr>
          <p:nvPr/>
        </p:nvSpPr>
        <p:spPr bwMode="auto">
          <a:xfrm>
            <a:off x="5482988" y="4950182"/>
            <a:ext cx="3657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b="1"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Strong need for approval of others</a:t>
            </a:r>
          </a:p>
          <a:p>
            <a:pPr algn="l">
              <a:lnSpc>
                <a:spcPct val="70000"/>
              </a:lnSpc>
            </a:pPr>
            <a:r>
              <a:rPr lang="en-US" sz="1200" dirty="0">
                <a:latin typeface="Calibri" panose="020F0502020204030204" pitchFamily="34" charset="0"/>
                <a:cs typeface="Arial" charset="0"/>
              </a:rPr>
              <a:t>2. May be overly verbal or dominate conversations</a:t>
            </a:r>
          </a:p>
          <a:p>
            <a:pPr algn="l">
              <a:lnSpc>
                <a:spcPct val="70000"/>
              </a:lnSpc>
            </a:pPr>
            <a:r>
              <a:rPr lang="en-US" sz="1200" dirty="0">
                <a:latin typeface="Calibri" panose="020F0502020204030204" pitchFamily="34" charset="0"/>
                <a:cs typeface="Arial" charset="0"/>
              </a:rPr>
              <a:t>3. Can be overly optimistic</a:t>
            </a:r>
          </a:p>
          <a:p>
            <a:pPr algn="l">
              <a:lnSpc>
                <a:spcPct val="70000"/>
              </a:lnSpc>
            </a:pPr>
            <a:r>
              <a:rPr lang="en-US" sz="1200" dirty="0">
                <a:latin typeface="Calibri" panose="020F0502020204030204" pitchFamily="34" charset="0"/>
                <a:cs typeface="Arial" charset="0"/>
              </a:rPr>
              <a:t>4. Prone to be distracted or too hasty</a:t>
            </a:r>
          </a:p>
          <a:p>
            <a:pPr algn="l">
              <a:lnSpc>
                <a:spcPct val="70000"/>
              </a:lnSpc>
            </a:pPr>
            <a:r>
              <a:rPr lang="en-US" sz="1200" dirty="0">
                <a:latin typeface="Calibri" panose="020F0502020204030204" pitchFamily="34" charset="0"/>
                <a:cs typeface="Arial" charset="0"/>
              </a:rPr>
              <a:t>5. May display too much emotion</a:t>
            </a:r>
          </a:p>
          <a:p>
            <a:pPr algn="l">
              <a:lnSpc>
                <a:spcPct val="70000"/>
              </a:lnSpc>
            </a:pPr>
            <a:r>
              <a:rPr lang="en-US" sz="1200" dirty="0">
                <a:latin typeface="Calibri" panose="020F0502020204030204" pitchFamily="34" charset="0"/>
                <a:cs typeface="Arial" charset="0"/>
              </a:rPr>
              <a:t>6. May be too transparent, too uninhibited</a:t>
            </a:r>
          </a:p>
          <a:p>
            <a:pPr algn="l">
              <a:lnSpc>
                <a:spcPct val="70000"/>
              </a:lnSpc>
            </a:pPr>
            <a:r>
              <a:rPr lang="en-US" sz="1200" dirty="0">
                <a:latin typeface="Calibri" panose="020F0502020204030204" pitchFamily="34" charset="0"/>
                <a:cs typeface="Arial" charset="0"/>
              </a:rPr>
              <a:t>7. Has difficulty working alone</a:t>
            </a:r>
          </a:p>
        </p:txBody>
      </p:sp>
      <p:sp>
        <p:nvSpPr>
          <p:cNvPr id="275467" name="Text Box 11"/>
          <p:cNvSpPr txBox="1">
            <a:spLocks noChangeArrowheads="1"/>
          </p:cNvSpPr>
          <p:nvPr/>
        </p:nvSpPr>
        <p:spPr bwMode="auto">
          <a:xfrm>
            <a:off x="0" y="342900"/>
            <a:ext cx="9144000" cy="57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2</a:t>
            </a:r>
            <a:r>
              <a:rPr lang="en-US" sz="3000" b="0" dirty="0" smtClean="0">
                <a:latin typeface="Calibri" panose="020F0502020204030204" pitchFamily="34" charset="0"/>
              </a:rPr>
              <a:t>: People </a:t>
            </a: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275468"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5469" name="Text Box 13"/>
          <p:cNvSpPr txBox="1">
            <a:spLocks noChangeArrowheads="1"/>
          </p:cNvSpPr>
          <p:nvPr/>
        </p:nvSpPr>
        <p:spPr bwMode="auto">
          <a:xfrm>
            <a:off x="910990" y="1984626"/>
            <a:ext cx="1778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200" b="1" dirty="0">
                <a:latin typeface="Calibri" panose="020F0502020204030204" pitchFamily="34" charset="0"/>
                <a:cs typeface="Arial" charset="0"/>
              </a:rPr>
              <a:t>  Reflective, Focused, Withdrawn</a:t>
            </a:r>
          </a:p>
        </p:txBody>
      </p:sp>
      <p:sp>
        <p:nvSpPr>
          <p:cNvPr id="275470" name="Text Box 14"/>
          <p:cNvSpPr txBox="1">
            <a:spLocks noChangeArrowheads="1"/>
          </p:cNvSpPr>
          <p:nvPr/>
        </p:nvSpPr>
        <p:spPr bwMode="auto">
          <a:xfrm>
            <a:off x="6346588" y="1971926"/>
            <a:ext cx="1930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200" b="1" dirty="0">
                <a:latin typeface="Calibri" panose="020F0502020204030204" pitchFamily="34" charset="0"/>
                <a:cs typeface="Arial" charset="0"/>
              </a:rPr>
              <a:t>Expressive, Recognized, Talkative</a:t>
            </a:r>
          </a:p>
        </p:txBody>
      </p:sp>
      <p:sp>
        <p:nvSpPr>
          <p:cNvPr id="275471" name="Text Box 15"/>
          <p:cNvSpPr txBox="1">
            <a:spLocks noChangeArrowheads="1"/>
          </p:cNvSpPr>
          <p:nvPr/>
        </p:nvSpPr>
        <p:spPr bwMode="auto">
          <a:xfrm>
            <a:off x="2511190" y="1292476"/>
            <a:ext cx="3911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000">
                <a:solidFill>
                  <a:schemeClr val="tx1"/>
                </a:solidFill>
                <a:latin typeface="Times New Roman" pitchFamily="18" charset="0"/>
              </a:defRPr>
            </a:lvl1pPr>
            <a:lvl2pPr>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lvl="1" algn="ctr"/>
            <a:r>
              <a:rPr lang="en-US" sz="1200" b="1" dirty="0">
                <a:latin typeface="Calibri" panose="020F0502020204030204" pitchFamily="34" charset="0"/>
                <a:cs typeface="Arial" charset="0"/>
              </a:rPr>
              <a:t>This factor indicates a person’s openness in expression, transparency, and ease in relating to strangers</a:t>
            </a:r>
          </a:p>
        </p:txBody>
      </p:sp>
      <p:sp>
        <p:nvSpPr>
          <p:cNvPr id="275472" name="Line 16"/>
          <p:cNvSpPr>
            <a:spLocks noChangeShapeType="1"/>
          </p:cNvSpPr>
          <p:nvPr/>
        </p:nvSpPr>
        <p:spPr bwMode="auto">
          <a:xfrm flipH="1">
            <a:off x="2635549" y="2184647"/>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73" name="Line 17"/>
          <p:cNvSpPr>
            <a:spLocks noChangeShapeType="1"/>
          </p:cNvSpPr>
          <p:nvPr/>
        </p:nvSpPr>
        <p:spPr bwMode="auto">
          <a:xfrm>
            <a:off x="5838588" y="2184647"/>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474" name="Text Box 18"/>
          <p:cNvSpPr txBox="1">
            <a:spLocks noChangeArrowheads="1"/>
          </p:cNvSpPr>
          <p:nvPr/>
        </p:nvSpPr>
        <p:spPr bwMode="auto">
          <a:xfrm>
            <a:off x="3041949" y="2046535"/>
            <a:ext cx="3126839" cy="336550"/>
          </a:xfrm>
          <a:prstGeom prst="rect">
            <a:avLst/>
          </a:prstGeom>
          <a:noFill/>
          <a:ln>
            <a:noFill/>
          </a:ln>
          <a:effectLs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5941894" y="6310316"/>
            <a:ext cx="2133600" cy="365125"/>
          </a:xfrm>
        </p:spPr>
        <p:txBody>
          <a:bodyPr/>
          <a:lstStyle/>
          <a:p>
            <a:fld id="{AABD4647-916A-4C9D-B493-B18B45A00261}" type="slidenum">
              <a:rPr lang="en-PH" smtClean="0"/>
              <a:t>10</a:t>
            </a:fld>
            <a:endParaRPr lang="en-PH" dirty="0"/>
          </a:p>
        </p:txBody>
      </p:sp>
    </p:spTree>
    <p:extLst>
      <p:ext uri="{BB962C8B-B14F-4D97-AF65-F5344CB8AC3E}">
        <p14:creationId xmlns:p14="http://schemas.microsoft.com/office/powerpoint/2010/main" val="2825760711"/>
      </p:ext>
    </p:extLst>
  </p:cSld>
  <p:clrMapOvr>
    <a:masterClrMapping/>
  </p:clrMapOvr>
  <p:transition spd="med">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3"/>
          <p:cNvSpPr>
            <a:spLocks noChangeArrowheads="1"/>
          </p:cNvSpPr>
          <p:nvPr/>
        </p:nvSpPr>
        <p:spPr bwMode="auto">
          <a:xfrm>
            <a:off x="7814253" y="6279011"/>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sp>
        <p:nvSpPr>
          <p:cNvPr id="276483" name="Text Box 2"/>
          <p:cNvSpPr txBox="1">
            <a:spLocks noChangeArrowheads="1"/>
          </p:cNvSpPr>
          <p:nvPr/>
        </p:nvSpPr>
        <p:spPr bwMode="auto">
          <a:xfrm>
            <a:off x="2" y="342903"/>
            <a:ext cx="9143997"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2: People</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276484" name="Text Box 3"/>
          <p:cNvSpPr txBox="1">
            <a:spLocks noChangeArrowheads="1"/>
          </p:cNvSpPr>
          <p:nvPr/>
        </p:nvSpPr>
        <p:spPr bwMode="auto">
          <a:xfrm>
            <a:off x="3394147" y="1325774"/>
            <a:ext cx="1079500" cy="24494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76485" name="Text Box 4"/>
          <p:cNvSpPr txBox="1">
            <a:spLocks noChangeArrowheads="1"/>
          </p:cNvSpPr>
          <p:nvPr/>
        </p:nvSpPr>
        <p:spPr bwMode="auto">
          <a:xfrm>
            <a:off x="4689547" y="1325774"/>
            <a:ext cx="1079500" cy="24494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76486" name="Text Box 5"/>
          <p:cNvSpPr txBox="1">
            <a:spLocks noChangeArrowheads="1"/>
          </p:cNvSpPr>
          <p:nvPr/>
        </p:nvSpPr>
        <p:spPr bwMode="auto">
          <a:xfrm>
            <a:off x="984911" y="1776862"/>
            <a:ext cx="732893"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Serious</a:t>
            </a:r>
          </a:p>
        </p:txBody>
      </p:sp>
      <p:sp>
        <p:nvSpPr>
          <p:cNvPr id="276487" name="Text Box 6"/>
          <p:cNvSpPr txBox="1">
            <a:spLocks noChangeArrowheads="1"/>
          </p:cNvSpPr>
          <p:nvPr/>
        </p:nvSpPr>
        <p:spPr bwMode="auto">
          <a:xfrm>
            <a:off x="799745" y="2010116"/>
            <a:ext cx="918007"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Reflective</a:t>
            </a:r>
            <a:endParaRPr lang="en-AU" sz="1400" b="1" dirty="0">
              <a:latin typeface="Calibri" panose="020F0502020204030204" pitchFamily="34" charset="0"/>
              <a:cs typeface="Arial" charset="0"/>
              <a:sym typeface="Symbol" pitchFamily="18" charset="2"/>
            </a:endParaRPr>
          </a:p>
        </p:txBody>
      </p:sp>
      <p:sp>
        <p:nvSpPr>
          <p:cNvPr id="276488" name="Rectangle 7"/>
          <p:cNvSpPr>
            <a:spLocks noChangeArrowheads="1"/>
          </p:cNvSpPr>
          <p:nvPr/>
        </p:nvSpPr>
        <p:spPr bwMode="auto">
          <a:xfrm>
            <a:off x="1738439" y="1828800"/>
            <a:ext cx="5897563" cy="198157"/>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89" name="Rectangle 8"/>
          <p:cNvSpPr>
            <a:spLocks noChangeArrowheads="1"/>
          </p:cNvSpPr>
          <p:nvPr/>
        </p:nvSpPr>
        <p:spPr bwMode="auto">
          <a:xfrm>
            <a:off x="3681486" y="1828800"/>
            <a:ext cx="1995488" cy="198157"/>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90" name="Rectangle 9"/>
          <p:cNvSpPr>
            <a:spLocks noChangeArrowheads="1"/>
          </p:cNvSpPr>
          <p:nvPr/>
        </p:nvSpPr>
        <p:spPr bwMode="auto">
          <a:xfrm>
            <a:off x="1738439" y="2057400"/>
            <a:ext cx="5897563" cy="198157"/>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91" name="Rectangle 10"/>
          <p:cNvSpPr>
            <a:spLocks noChangeArrowheads="1"/>
          </p:cNvSpPr>
          <p:nvPr/>
        </p:nvSpPr>
        <p:spPr bwMode="auto">
          <a:xfrm>
            <a:off x="3681486" y="2057400"/>
            <a:ext cx="1995488" cy="198157"/>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92" name="Text Box 11"/>
          <p:cNvSpPr txBox="1">
            <a:spLocks noChangeArrowheads="1"/>
          </p:cNvSpPr>
          <p:nvPr/>
        </p:nvSpPr>
        <p:spPr bwMode="auto">
          <a:xfrm>
            <a:off x="1112756" y="2238716"/>
            <a:ext cx="600228"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Quiet</a:t>
            </a:r>
          </a:p>
        </p:txBody>
      </p:sp>
      <p:sp>
        <p:nvSpPr>
          <p:cNvPr id="276493" name="Rectangle 12"/>
          <p:cNvSpPr>
            <a:spLocks noChangeArrowheads="1"/>
          </p:cNvSpPr>
          <p:nvPr/>
        </p:nvSpPr>
        <p:spPr bwMode="auto">
          <a:xfrm>
            <a:off x="1738439" y="2286000"/>
            <a:ext cx="5897563" cy="198157"/>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94" name="Rectangle 13"/>
          <p:cNvSpPr>
            <a:spLocks noChangeArrowheads="1"/>
          </p:cNvSpPr>
          <p:nvPr/>
        </p:nvSpPr>
        <p:spPr bwMode="auto">
          <a:xfrm>
            <a:off x="3681484" y="2286000"/>
            <a:ext cx="1993900" cy="198157"/>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6495" name="Text Box 14"/>
          <p:cNvSpPr txBox="1">
            <a:spLocks noChangeArrowheads="1"/>
          </p:cNvSpPr>
          <p:nvPr/>
        </p:nvSpPr>
        <p:spPr bwMode="auto">
          <a:xfrm>
            <a:off x="2540072" y="1854112"/>
            <a:ext cx="482600" cy="181644"/>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a:t>
            </a:r>
            <a:r>
              <a:rPr lang="en-AU" sz="1600" b="1" dirty="0" smtClean="0">
                <a:latin typeface="Calibri" panose="020F0502020204030204" pitchFamily="34" charset="0"/>
                <a:cs typeface="Arial" charset="0"/>
                <a:sym typeface="Symbol" pitchFamily="18" charset="2"/>
              </a:rPr>
              <a:t>5</a:t>
            </a:r>
            <a:endParaRPr lang="en-AU" sz="1600" b="1" dirty="0">
              <a:latin typeface="Calibri" panose="020F0502020204030204" pitchFamily="34" charset="0"/>
              <a:cs typeface="Arial" charset="0"/>
              <a:sym typeface="Symbol" pitchFamily="18" charset="2"/>
            </a:endParaRPr>
          </a:p>
        </p:txBody>
      </p:sp>
      <p:sp>
        <p:nvSpPr>
          <p:cNvPr id="276496" name="Text Box 15"/>
          <p:cNvSpPr txBox="1">
            <a:spLocks noChangeArrowheads="1"/>
          </p:cNvSpPr>
          <p:nvPr/>
        </p:nvSpPr>
        <p:spPr bwMode="auto">
          <a:xfrm>
            <a:off x="6018284" y="1828168"/>
            <a:ext cx="482600" cy="181644"/>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60</a:t>
            </a:r>
          </a:p>
        </p:txBody>
      </p:sp>
      <p:sp>
        <p:nvSpPr>
          <p:cNvPr id="276497" name="Text Box 16"/>
          <p:cNvSpPr txBox="1">
            <a:spLocks noChangeArrowheads="1"/>
          </p:cNvSpPr>
          <p:nvPr/>
        </p:nvSpPr>
        <p:spPr bwMode="auto">
          <a:xfrm>
            <a:off x="2275125" y="2063662"/>
            <a:ext cx="481012" cy="181644"/>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32</a:t>
            </a:r>
            <a:endParaRPr lang="en-AU" sz="1600" b="1" dirty="0">
              <a:latin typeface="Calibri" panose="020F0502020204030204" pitchFamily="34" charset="0"/>
              <a:cs typeface="Arial" charset="0"/>
              <a:sym typeface="Symbol" pitchFamily="18" charset="2"/>
            </a:endParaRPr>
          </a:p>
        </p:txBody>
      </p:sp>
      <p:sp>
        <p:nvSpPr>
          <p:cNvPr id="276498" name="Text Box 17"/>
          <p:cNvSpPr txBox="1">
            <a:spLocks noChangeArrowheads="1"/>
          </p:cNvSpPr>
          <p:nvPr/>
        </p:nvSpPr>
        <p:spPr bwMode="auto">
          <a:xfrm>
            <a:off x="3394147" y="2320406"/>
            <a:ext cx="481013" cy="181644"/>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40</a:t>
            </a:r>
            <a:endParaRPr lang="en-AU" sz="1600" b="1" dirty="0">
              <a:latin typeface="Calibri" panose="020F0502020204030204" pitchFamily="34" charset="0"/>
              <a:cs typeface="Arial" charset="0"/>
              <a:sym typeface="Symbol" pitchFamily="18" charset="2"/>
            </a:endParaRPr>
          </a:p>
        </p:txBody>
      </p:sp>
      <p:sp>
        <p:nvSpPr>
          <p:cNvPr id="276499" name="Text Box 18"/>
          <p:cNvSpPr txBox="1">
            <a:spLocks noChangeArrowheads="1"/>
          </p:cNvSpPr>
          <p:nvPr/>
        </p:nvSpPr>
        <p:spPr bwMode="auto">
          <a:xfrm>
            <a:off x="6304089" y="2075818"/>
            <a:ext cx="481013" cy="181644"/>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65</a:t>
            </a:r>
          </a:p>
        </p:txBody>
      </p:sp>
      <p:sp>
        <p:nvSpPr>
          <p:cNvPr id="276500" name="Text Box 19"/>
          <p:cNvSpPr txBox="1">
            <a:spLocks noChangeArrowheads="1"/>
          </p:cNvSpPr>
          <p:nvPr/>
        </p:nvSpPr>
        <p:spPr bwMode="auto">
          <a:xfrm>
            <a:off x="6706480" y="2294893"/>
            <a:ext cx="481012" cy="181644"/>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71</a:t>
            </a:r>
          </a:p>
        </p:txBody>
      </p:sp>
      <p:sp>
        <p:nvSpPr>
          <p:cNvPr id="276501" name="Text Box 20"/>
          <p:cNvSpPr txBox="1">
            <a:spLocks noChangeArrowheads="1"/>
          </p:cNvSpPr>
          <p:nvPr/>
        </p:nvSpPr>
        <p:spPr bwMode="auto">
          <a:xfrm>
            <a:off x="7745804" y="1821312"/>
            <a:ext cx="964880"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Expressive</a:t>
            </a:r>
          </a:p>
        </p:txBody>
      </p:sp>
      <p:sp>
        <p:nvSpPr>
          <p:cNvPr id="276502" name="Text Box 21"/>
          <p:cNvSpPr txBox="1">
            <a:spLocks noChangeArrowheads="1"/>
          </p:cNvSpPr>
          <p:nvPr/>
        </p:nvSpPr>
        <p:spPr bwMode="auto">
          <a:xfrm>
            <a:off x="7566097" y="2049803"/>
            <a:ext cx="9144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AU" sz="1400" b="1" dirty="0">
                <a:latin typeface="Calibri" panose="020F0502020204030204" pitchFamily="34" charset="0"/>
                <a:cs typeface="Arial" charset="0"/>
                <a:sym typeface="Symbol" pitchFamily="18" charset="2"/>
              </a:rPr>
              <a:t>Sociable</a:t>
            </a:r>
          </a:p>
        </p:txBody>
      </p:sp>
      <p:sp>
        <p:nvSpPr>
          <p:cNvPr id="276503" name="Text Box 22"/>
          <p:cNvSpPr txBox="1">
            <a:spLocks noChangeArrowheads="1"/>
          </p:cNvSpPr>
          <p:nvPr/>
        </p:nvSpPr>
        <p:spPr bwMode="auto">
          <a:xfrm>
            <a:off x="7567696" y="2278402"/>
            <a:ext cx="2633663"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Communicative</a:t>
            </a:r>
            <a:endParaRPr lang="en-AU" sz="1400" b="1" dirty="0">
              <a:latin typeface="Calibri" panose="020F0502020204030204" pitchFamily="34" charset="0"/>
              <a:cs typeface="Arial" charset="0"/>
              <a:sym typeface="Symbol" pitchFamily="18" charset="2"/>
            </a:endParaRPr>
          </a:p>
        </p:txBody>
      </p:sp>
      <p:graphicFrame>
        <p:nvGraphicFramePr>
          <p:cNvPr id="2827333" name="Group 69"/>
          <p:cNvGraphicFramePr>
            <a:graphicFrameLocks noGrp="1"/>
          </p:cNvGraphicFramePr>
          <p:nvPr>
            <p:extLst>
              <p:ext uri="{D42A27DB-BD31-4B8C-83A1-F6EECF244321}">
                <p14:modId xmlns:p14="http://schemas.microsoft.com/office/powerpoint/2010/main" val="592394174"/>
              </p:ext>
            </p:extLst>
          </p:nvPr>
        </p:nvGraphicFramePr>
        <p:xfrm>
          <a:off x="23884" y="2747655"/>
          <a:ext cx="9144000" cy="3836013"/>
        </p:xfrm>
        <a:graphic>
          <a:graphicData uri="http://schemas.openxmlformats.org/drawingml/2006/table">
            <a:tbl>
              <a:tblPr/>
              <a:tblGrid>
                <a:gridCol w="1130300"/>
                <a:gridCol w="3024188"/>
                <a:gridCol w="835025"/>
                <a:gridCol w="3022600"/>
                <a:gridCol w="1131887"/>
              </a:tblGrid>
              <a:tr h="5966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Serious</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Earnest</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relies more on logic than emotions, will not gloss over potential problems, considered</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Good Promoter</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emotional, fun-loving, playful, vigorous, up-side focus, upbeat</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Expressive</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5087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Pessimistic</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can be seen as too serious, pessimistic and unenthusiastic</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optimistic</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makes hasty decisions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9662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Reserved</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Focused</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comfortable operating alone, will prefer to focus on task than social interaction, private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Outgoing</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entertaining, extroverted, sociable, energized by people, networking</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Sociable</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913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Aloof</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may be uncomfortable in large groups, perceived as unfriendly, cold or stand-offish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Lacks focus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being time sensitive, keeping discussions focused </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85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Quiet</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Succinct</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in expressing thoughts and ideas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Talkative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open, loud, motivating, persuasive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Communicative</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9662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Not interactive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may be stressed making small talk with strangers or addressing a group</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4" marB="46794"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Dominate conversations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not sensitive to needs or ideas of others, poor listening</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a:xfrm>
            <a:off x="5898109" y="6402121"/>
            <a:ext cx="2133600" cy="316502"/>
          </a:xfrm>
        </p:spPr>
        <p:txBody>
          <a:bodyPr/>
          <a:lstStyle/>
          <a:p>
            <a:fld id="{AABD4647-916A-4C9D-B493-B18B45A00261}" type="slidenum">
              <a:rPr lang="en-PH" smtClean="0"/>
              <a:t>11</a:t>
            </a:fld>
            <a:endParaRPr lang="en-PH" dirty="0"/>
          </a:p>
        </p:txBody>
      </p:sp>
    </p:spTree>
    <p:extLst>
      <p:ext uri="{BB962C8B-B14F-4D97-AF65-F5344CB8AC3E}">
        <p14:creationId xmlns:p14="http://schemas.microsoft.com/office/powerpoint/2010/main" val="36892716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smtClean="0">
                <a:solidFill>
                  <a:prstClr val="white"/>
                </a:solidFill>
                <a:cs typeface="Arial" pitchFamily="34" charset="0"/>
              </a:rPr>
              <a:t>3. The Patience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Patient and                       Fast-Paced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41452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831964" y="2173286"/>
            <a:ext cx="1039644"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Fast-paced</a:t>
            </a:r>
            <a:endParaRPr lang="en-AU" sz="1500" b="1" dirty="0">
              <a:latin typeface="Calibri" panose="020F0502020204030204" pitchFamily="34" charset="0"/>
              <a:cs typeface="Arial" charset="0"/>
              <a:sym typeface="Symbol" pitchFamily="18" charset="2"/>
            </a:endParaRPr>
          </a:p>
        </p:txBody>
      </p:sp>
      <p:sp>
        <p:nvSpPr>
          <p:cNvPr id="281603" name="Text Box 5"/>
          <p:cNvSpPr txBox="1">
            <a:spLocks noChangeArrowheads="1"/>
          </p:cNvSpPr>
          <p:nvPr/>
        </p:nvSpPr>
        <p:spPr bwMode="auto">
          <a:xfrm>
            <a:off x="7397748" y="2173286"/>
            <a:ext cx="754374"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Patient</a:t>
            </a:r>
            <a:endParaRPr lang="en-AU" sz="1500" b="1" dirty="0">
              <a:latin typeface="Calibri" panose="020F0502020204030204" pitchFamily="34" charset="0"/>
              <a:cs typeface="Arial" charset="0"/>
              <a:sym typeface="Symbol" pitchFamily="18" charset="2"/>
            </a:endParaRPr>
          </a:p>
        </p:txBody>
      </p:sp>
      <p:sp>
        <p:nvSpPr>
          <p:cNvPr id="281604" name="Rectangle 6"/>
          <p:cNvSpPr>
            <a:spLocks noChangeArrowheads="1"/>
          </p:cNvSpPr>
          <p:nvPr/>
        </p:nvSpPr>
        <p:spPr bwMode="auto">
          <a:xfrm>
            <a:off x="1852558" y="2171695"/>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1605" name="Rectangle 7"/>
          <p:cNvSpPr>
            <a:spLocks noChangeArrowheads="1"/>
          </p:cNvSpPr>
          <p:nvPr/>
        </p:nvSpPr>
        <p:spPr bwMode="auto">
          <a:xfrm>
            <a:off x="3681358" y="2171695"/>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1606" name="Text Box 12"/>
          <p:cNvSpPr txBox="1">
            <a:spLocks noChangeArrowheads="1"/>
          </p:cNvSpPr>
          <p:nvPr/>
        </p:nvSpPr>
        <p:spPr bwMode="auto">
          <a:xfrm>
            <a:off x="0" y="352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3: Patience</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281607" name="Rectangle 16"/>
          <p:cNvSpPr>
            <a:spLocks noChangeArrowheads="1"/>
          </p:cNvSpPr>
          <p:nvPr/>
        </p:nvSpPr>
        <p:spPr bwMode="auto">
          <a:xfrm>
            <a:off x="342845" y="3086095"/>
            <a:ext cx="418306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Fast-paced</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Results</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Change, adapt</a:t>
            </a:r>
          </a:p>
          <a:p>
            <a:pPr algn="l" eaLnBrk="1" hangingPunct="1">
              <a:spcBef>
                <a:spcPct val="20000"/>
              </a:spcBef>
            </a:pPr>
            <a:r>
              <a:rPr lang="en-US" sz="2000" dirty="0">
                <a:latin typeface="Calibri" panose="020F0502020204030204" pitchFamily="34" charset="0"/>
                <a:cs typeface="Arial" charset="0"/>
              </a:rPr>
              <a:t>Conflict/challenging</a:t>
            </a:r>
          </a:p>
          <a:p>
            <a:pPr algn="l" eaLnBrk="1" hangingPunct="1">
              <a:spcBef>
                <a:spcPct val="20000"/>
              </a:spcBef>
            </a:pPr>
            <a:r>
              <a:rPr lang="en-US" sz="2000" dirty="0">
                <a:latin typeface="Calibri" panose="020F0502020204030204" pitchFamily="34" charset="0"/>
                <a:cs typeface="Arial" charset="0"/>
              </a:rPr>
              <a:t>Rational</a:t>
            </a:r>
          </a:p>
          <a:p>
            <a:pPr algn="l" eaLnBrk="1" hangingPunct="1">
              <a:spcBef>
                <a:spcPct val="20000"/>
              </a:spcBef>
            </a:pPr>
            <a:r>
              <a:rPr lang="en-US" sz="2000" dirty="0">
                <a:latin typeface="Calibri" panose="020F0502020204030204" pitchFamily="34" charset="0"/>
                <a:cs typeface="Arial" charset="0"/>
              </a:rPr>
              <a:t>Results driven</a:t>
            </a:r>
            <a:r>
              <a:rPr lang="en-US" sz="2000" b="1" dirty="0">
                <a:latin typeface="Calibri" panose="020F0502020204030204" pitchFamily="34" charset="0"/>
                <a:cs typeface="Arial" charset="0"/>
              </a:rPr>
              <a:t> </a:t>
            </a:r>
          </a:p>
          <a:p>
            <a:pPr algn="l" eaLnBrk="1" hangingPunct="1">
              <a:spcBef>
                <a:spcPct val="20000"/>
              </a:spcBef>
            </a:pPr>
            <a:r>
              <a:rPr lang="en-US" sz="2000" dirty="0">
                <a:latin typeface="Calibri" panose="020F0502020204030204" pitchFamily="34" charset="0"/>
                <a:cs typeface="Arial" charset="0"/>
              </a:rPr>
              <a:t>Questioning, impatient</a:t>
            </a:r>
          </a:p>
          <a:p>
            <a:pPr algn="l" eaLnBrk="1" hangingPunct="1">
              <a:spcBef>
                <a:spcPct val="20000"/>
              </a:spcBef>
            </a:pPr>
            <a:r>
              <a:rPr lang="en-US" sz="2000" dirty="0">
                <a:latin typeface="Calibri" panose="020F0502020204030204" pitchFamily="34" charset="0"/>
                <a:cs typeface="Arial" charset="0"/>
              </a:rPr>
              <a:t>Objective, cool</a:t>
            </a:r>
            <a:r>
              <a:rPr lang="en-US" sz="2000" b="1" dirty="0">
                <a:latin typeface="Calibri" panose="020F0502020204030204" pitchFamily="34" charset="0"/>
                <a:cs typeface="Arial" charset="0"/>
              </a:rPr>
              <a:t> 	</a:t>
            </a:r>
            <a:r>
              <a:rPr lang="en-US" sz="2000" b="1" dirty="0">
                <a:solidFill>
                  <a:schemeClr val="bg2"/>
                </a:solidFill>
                <a:latin typeface="Calibri" panose="020F0502020204030204" pitchFamily="34" charset="0"/>
                <a:cs typeface="Arial" charset="0"/>
              </a:rPr>
              <a:t/>
            </a:r>
            <a:br>
              <a:rPr lang="en-US" sz="2000" b="1"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Speak/move at a quick pace</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US" sz="2000" dirty="0">
              <a:solidFill>
                <a:schemeClr val="folHlink"/>
              </a:solidFill>
              <a:latin typeface="Calibri" panose="020F0502020204030204" pitchFamily="34" charset="0"/>
              <a:cs typeface="Arial" charset="0"/>
            </a:endParaRPr>
          </a:p>
        </p:txBody>
      </p:sp>
      <p:sp>
        <p:nvSpPr>
          <p:cNvPr id="281608" name="Rectangle 17"/>
          <p:cNvSpPr>
            <a:spLocks noChangeArrowheads="1"/>
          </p:cNvSpPr>
          <p:nvPr/>
        </p:nvSpPr>
        <p:spPr bwMode="auto">
          <a:xfrm>
            <a:off x="4572000" y="2971800"/>
            <a:ext cx="4310063"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Patience</a:t>
            </a:r>
            <a:r>
              <a:rPr lang="en-US" sz="2000" dirty="0">
                <a:latin typeface="Calibri" panose="020F0502020204030204" pitchFamily="34" charset="0"/>
                <a:cs typeface="Arial" charset="0"/>
              </a:rPr>
              <a:t> </a:t>
            </a:r>
            <a:br>
              <a:rPr lang="en-US" sz="2000" dirty="0">
                <a:latin typeface="Calibri" panose="020F0502020204030204" pitchFamily="34" charset="0"/>
                <a:cs typeface="Arial" charset="0"/>
              </a:rPr>
            </a:br>
            <a:r>
              <a:rPr lang="en-US" sz="2000" dirty="0">
                <a:solidFill>
                  <a:srgbClr val="003366"/>
                </a:solidFill>
                <a:latin typeface="Calibri" panose="020F0502020204030204" pitchFamily="34" charset="0"/>
                <a:cs typeface="Arial" charset="0"/>
              </a:rPr>
              <a:t>		</a:t>
            </a:r>
            <a:r>
              <a:rPr lang="en-US" sz="2000" b="1" dirty="0">
                <a:solidFill>
                  <a:srgbClr val="C00000"/>
                </a:solidFill>
                <a:latin typeface="Calibri" panose="020F0502020204030204" pitchFamily="34" charset="0"/>
                <a:cs typeface="Arial" charset="0"/>
              </a:rPr>
              <a:t>[</a:t>
            </a:r>
            <a:r>
              <a:rPr lang="en-US" sz="2000" b="1" i="1" dirty="0">
                <a:solidFill>
                  <a:srgbClr val="C00000"/>
                </a:solidFill>
                <a:latin typeface="Calibri" panose="020F0502020204030204" pitchFamily="34" charset="0"/>
                <a:cs typeface="Arial" charset="0"/>
              </a:rPr>
              <a:t>Stability</a:t>
            </a:r>
            <a:r>
              <a:rPr lang="en-US" sz="2000" b="1" dirty="0">
                <a:solidFill>
                  <a:srgbClr val="C00000"/>
                </a:solidFill>
                <a:latin typeface="Calibri" panose="020F0502020204030204" pitchFamily="34" charset="0"/>
                <a:cs typeface="Arial" charset="0"/>
              </a:rPr>
              <a:t>]</a:t>
            </a:r>
            <a:r>
              <a:rPr lang="en-US" sz="2000" dirty="0">
                <a:solidFill>
                  <a:srgbClr val="003366"/>
                </a:solidFill>
                <a:latin typeface="Calibri" panose="020F0502020204030204" pitchFamily="34" charset="0"/>
                <a:cs typeface="Arial" charset="0"/>
              </a:rPr>
              <a:t>	</a:t>
            </a:r>
            <a:r>
              <a:rPr lang="en-US" sz="2000" dirty="0">
                <a:latin typeface="Calibri" panose="020F0502020204030204" pitchFamily="34" charset="0"/>
                <a:cs typeface="Arial" charset="0"/>
              </a:rPr>
              <a:t>Steadiness, maintain</a:t>
            </a:r>
          </a:p>
          <a:p>
            <a:pPr marL="342900" indent="-342900" algn="r" eaLnBrk="1" hangingPunct="1">
              <a:spcBef>
                <a:spcPct val="20000"/>
              </a:spcBef>
            </a:pPr>
            <a:r>
              <a:rPr lang="en-US" sz="2000" dirty="0">
                <a:latin typeface="Calibri" panose="020F0502020204030204" pitchFamily="34" charset="0"/>
                <a:cs typeface="Arial" charset="0"/>
              </a:rPr>
              <a:t>Support/harmony</a:t>
            </a:r>
          </a:p>
          <a:p>
            <a:pPr marL="342900" indent="-342900" algn="r" eaLnBrk="1" hangingPunct="1">
              <a:spcBef>
                <a:spcPct val="20000"/>
              </a:spcBef>
            </a:pPr>
            <a:r>
              <a:rPr lang="en-US" sz="2000" dirty="0">
                <a:latin typeface="Calibri" panose="020F0502020204030204" pitchFamily="34" charset="0"/>
                <a:cs typeface="Arial" charset="0"/>
              </a:rPr>
              <a:t>Emotional</a:t>
            </a:r>
          </a:p>
          <a:p>
            <a:pPr marL="342900" indent="-342900" algn="r" eaLnBrk="1" hangingPunct="1">
              <a:spcBef>
                <a:spcPct val="20000"/>
              </a:spcBef>
            </a:pPr>
            <a:r>
              <a:rPr lang="en-US" sz="2000" dirty="0">
                <a:latin typeface="Calibri" panose="020F0502020204030204" pitchFamily="34" charset="0"/>
                <a:cs typeface="Arial" charset="0"/>
              </a:rPr>
              <a:t>Relationship-driven</a:t>
            </a:r>
          </a:p>
          <a:p>
            <a:pPr marL="342900" indent="-342900" algn="r" eaLnBrk="1" hangingPunct="1">
              <a:spcBef>
                <a:spcPct val="20000"/>
              </a:spcBef>
            </a:pPr>
            <a:r>
              <a:rPr lang="en-US" sz="2000" dirty="0">
                <a:latin typeface="Calibri" panose="020F0502020204030204" pitchFamily="34" charset="0"/>
                <a:cs typeface="Arial" charset="0"/>
              </a:rPr>
              <a:t>Patience</a:t>
            </a:r>
          </a:p>
          <a:p>
            <a:pPr marL="342900" indent="-342900" algn="r" eaLnBrk="1" hangingPunct="1">
              <a:spcBef>
                <a:spcPct val="20000"/>
              </a:spcBef>
            </a:pPr>
            <a:r>
              <a:rPr lang="en-US" sz="2000" dirty="0">
                <a:latin typeface="Calibri" panose="020F0502020204030204" pitchFamily="34" charset="0"/>
                <a:cs typeface="Arial" charset="0"/>
              </a:rPr>
              <a:t>Sympathetic, sensitive</a:t>
            </a:r>
            <a:br>
              <a:rPr lang="en-US" sz="2000" dirty="0">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Soften the communication</a:t>
            </a:r>
            <a:endParaRPr lang="en-US" sz="2000" dirty="0">
              <a:solidFill>
                <a:srgbClr val="00B050"/>
              </a:solidFill>
              <a:latin typeface="Calibri" panose="020F0502020204030204" pitchFamily="34" charset="0"/>
              <a:cs typeface="Arial" charset="0"/>
            </a:endParaRPr>
          </a:p>
          <a:p>
            <a:pPr marL="342900" indent="-342900" algn="l" eaLnBrk="1" hangingPunct="1">
              <a:spcBef>
                <a:spcPct val="20000"/>
              </a:spcBef>
            </a:pPr>
            <a:endParaRPr lang="en-AU" sz="2000" dirty="0">
              <a:solidFill>
                <a:schemeClr val="bg2"/>
              </a:solidFill>
              <a:latin typeface="Calibri" panose="020F0502020204030204" pitchFamily="34" charset="0"/>
              <a:cs typeface="Arial" charset="0"/>
            </a:endParaRPr>
          </a:p>
        </p:txBody>
      </p:sp>
      <p:sp>
        <p:nvSpPr>
          <p:cNvPr id="281609" name="Text Box 18"/>
          <p:cNvSpPr txBox="1">
            <a:spLocks noChangeArrowheads="1"/>
          </p:cNvSpPr>
          <p:nvPr/>
        </p:nvSpPr>
        <p:spPr bwMode="auto">
          <a:xfrm>
            <a:off x="2681233" y="2211383"/>
            <a:ext cx="441325" cy="258762"/>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38</a:t>
            </a:r>
          </a:p>
        </p:txBody>
      </p:sp>
      <p:sp>
        <p:nvSpPr>
          <p:cNvPr id="281610" name="Text Box 19"/>
          <p:cNvSpPr txBox="1">
            <a:spLocks noChangeArrowheads="1"/>
          </p:cNvSpPr>
          <p:nvPr/>
        </p:nvSpPr>
        <p:spPr bwMode="auto">
          <a:xfrm>
            <a:off x="1957333" y="2211383"/>
            <a:ext cx="441325" cy="258762"/>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34</a:t>
            </a:r>
            <a:endParaRPr lang="en-AU" sz="1600" b="1" dirty="0">
              <a:latin typeface="Calibri" panose="020F0502020204030204" pitchFamily="34" charset="0"/>
              <a:cs typeface="Arial" charset="0"/>
              <a:sym typeface="Symbol" pitchFamily="18" charset="2"/>
            </a:endParaRPr>
          </a:p>
        </p:txBody>
      </p:sp>
      <p:sp>
        <p:nvSpPr>
          <p:cNvPr id="281611" name="Text Box 26"/>
          <p:cNvSpPr txBox="1">
            <a:spLocks noChangeArrowheads="1"/>
          </p:cNvSpPr>
          <p:nvPr/>
        </p:nvSpPr>
        <p:spPr bwMode="auto">
          <a:xfrm>
            <a:off x="3314645" y="1371599"/>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81612" name="Text Box 27"/>
          <p:cNvSpPr txBox="1">
            <a:spLocks noChangeArrowheads="1"/>
          </p:cNvSpPr>
          <p:nvPr/>
        </p:nvSpPr>
        <p:spPr bwMode="auto">
          <a:xfrm>
            <a:off x="4665608" y="1371599"/>
            <a:ext cx="1079500" cy="27622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867400" y="6296020"/>
            <a:ext cx="2281310" cy="385767"/>
          </a:xfrm>
        </p:spPr>
        <p:txBody>
          <a:bodyPr/>
          <a:lstStyle/>
          <a:p>
            <a:fld id="{AABD4647-916A-4C9D-B493-B18B45A00261}" type="slidenum">
              <a:rPr lang="en-PH" smtClean="0"/>
              <a:t>13</a:t>
            </a:fld>
            <a:endParaRPr lang="en-PH" dirty="0"/>
          </a:p>
        </p:txBody>
      </p:sp>
    </p:spTree>
    <p:extLst>
      <p:ext uri="{BB962C8B-B14F-4D97-AF65-F5344CB8AC3E}">
        <p14:creationId xmlns:p14="http://schemas.microsoft.com/office/powerpoint/2010/main" val="24390097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711206" y="2474249"/>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2627" name="Rectangle 3"/>
          <p:cNvSpPr>
            <a:spLocks noChangeArrowheads="1"/>
          </p:cNvSpPr>
          <p:nvPr/>
        </p:nvSpPr>
        <p:spPr bwMode="auto">
          <a:xfrm>
            <a:off x="3352800" y="2472771"/>
            <a:ext cx="2362200" cy="347663"/>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2628" name="Text Box 4"/>
          <p:cNvSpPr txBox="1">
            <a:spLocks noChangeArrowheads="1"/>
          </p:cNvSpPr>
          <p:nvPr/>
        </p:nvSpPr>
        <p:spPr bwMode="auto">
          <a:xfrm>
            <a:off x="3314700" y="2482186"/>
            <a:ext cx="2476500"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solidFill>
                  <a:schemeClr val="bg2"/>
                </a:solidFill>
                <a:latin typeface="Calibri" panose="020F0502020204030204" pitchFamily="34" charset="0"/>
                <a:cs typeface="Arial" charset="0"/>
              </a:rPr>
              <a:t>Mid-Range</a:t>
            </a:r>
          </a:p>
        </p:txBody>
      </p:sp>
      <p:sp>
        <p:nvSpPr>
          <p:cNvPr id="282629" name="Text Box 5"/>
          <p:cNvSpPr txBox="1">
            <a:spLocks noChangeArrowheads="1"/>
          </p:cNvSpPr>
          <p:nvPr/>
        </p:nvSpPr>
        <p:spPr bwMode="auto">
          <a:xfrm>
            <a:off x="762000" y="2901378"/>
            <a:ext cx="3124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Able to handle conflict</a:t>
            </a:r>
          </a:p>
          <a:p>
            <a:pPr algn="l">
              <a:lnSpc>
                <a:spcPct val="70000"/>
              </a:lnSpc>
            </a:pPr>
            <a:r>
              <a:rPr lang="en-US" sz="1200" dirty="0">
                <a:latin typeface="Calibri" panose="020F0502020204030204" pitchFamily="34" charset="0"/>
                <a:cs typeface="Arial" charset="0"/>
              </a:rPr>
              <a:t>2. Objective and calm</a:t>
            </a:r>
          </a:p>
          <a:p>
            <a:pPr algn="l">
              <a:lnSpc>
                <a:spcPct val="70000"/>
              </a:lnSpc>
            </a:pPr>
            <a:r>
              <a:rPr lang="en-US" sz="1200" dirty="0">
                <a:latin typeface="Calibri" panose="020F0502020204030204" pitchFamily="34" charset="0"/>
                <a:cs typeface="Arial" charset="0"/>
              </a:rPr>
              <a:t>3. Prefers to take action</a:t>
            </a:r>
          </a:p>
          <a:p>
            <a:pPr algn="l">
              <a:lnSpc>
                <a:spcPct val="70000"/>
              </a:lnSpc>
            </a:pPr>
            <a:r>
              <a:rPr lang="en-US" sz="1200" dirty="0">
                <a:latin typeface="Calibri" panose="020F0502020204030204" pitchFamily="34" charset="0"/>
                <a:cs typeface="Arial" charset="0"/>
              </a:rPr>
              <a:t>4. Works at a fast pace and responds quickly</a:t>
            </a:r>
          </a:p>
          <a:p>
            <a:pPr algn="l">
              <a:lnSpc>
                <a:spcPct val="70000"/>
              </a:lnSpc>
            </a:pPr>
            <a:r>
              <a:rPr lang="en-US" sz="1200" dirty="0">
                <a:latin typeface="Calibri" panose="020F0502020204030204" pitchFamily="34" charset="0"/>
                <a:cs typeface="Arial" charset="0"/>
              </a:rPr>
              <a:t>5. Comfortable making difficult decisions</a:t>
            </a:r>
          </a:p>
          <a:p>
            <a:pPr algn="l">
              <a:lnSpc>
                <a:spcPct val="70000"/>
              </a:lnSpc>
            </a:pPr>
            <a:r>
              <a:rPr lang="en-US" sz="1200" dirty="0">
                <a:latin typeface="Calibri" panose="020F0502020204030204" pitchFamily="34" charset="0"/>
                <a:cs typeface="Arial" charset="0"/>
              </a:rPr>
              <a:t>6. Welcomes change</a:t>
            </a:r>
          </a:p>
          <a:p>
            <a:pPr algn="l">
              <a:lnSpc>
                <a:spcPct val="70000"/>
              </a:lnSpc>
            </a:pPr>
            <a:r>
              <a:rPr lang="en-US" sz="1200" dirty="0">
                <a:latin typeface="Calibri" panose="020F0502020204030204" pitchFamily="34" charset="0"/>
                <a:cs typeface="Arial" charset="0"/>
              </a:rPr>
              <a:t>7. Favors logic over feelings</a:t>
            </a:r>
          </a:p>
        </p:txBody>
      </p:sp>
      <p:sp>
        <p:nvSpPr>
          <p:cNvPr id="282630" name="Text Box 6"/>
          <p:cNvSpPr txBox="1">
            <a:spLocks noChangeArrowheads="1"/>
          </p:cNvSpPr>
          <p:nvPr/>
        </p:nvSpPr>
        <p:spPr bwMode="auto">
          <a:xfrm>
            <a:off x="5689606" y="2914077"/>
            <a:ext cx="3251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Operates best in harmony</a:t>
            </a:r>
          </a:p>
          <a:p>
            <a:pPr algn="l">
              <a:lnSpc>
                <a:spcPct val="70000"/>
              </a:lnSpc>
            </a:pPr>
            <a:r>
              <a:rPr lang="en-US" sz="1200" dirty="0">
                <a:latin typeface="Calibri" panose="020F0502020204030204" pitchFamily="34" charset="0"/>
                <a:cs typeface="Arial" charset="0"/>
              </a:rPr>
              <a:t>2. Compassionate and warm, displays empathy</a:t>
            </a:r>
          </a:p>
          <a:p>
            <a:pPr algn="l">
              <a:lnSpc>
                <a:spcPct val="70000"/>
              </a:lnSpc>
            </a:pPr>
            <a:r>
              <a:rPr lang="en-US" sz="1200" dirty="0">
                <a:latin typeface="Calibri" panose="020F0502020204030204" pitchFamily="34" charset="0"/>
                <a:cs typeface="Arial" charset="0"/>
              </a:rPr>
              <a:t>3. Listens well and receptive to others</a:t>
            </a:r>
          </a:p>
          <a:p>
            <a:pPr algn="l">
              <a:lnSpc>
                <a:spcPct val="70000"/>
              </a:lnSpc>
            </a:pPr>
            <a:r>
              <a:rPr lang="en-US" sz="1200" dirty="0">
                <a:latin typeface="Calibri" panose="020F0502020204030204" pitchFamily="34" charset="0"/>
                <a:cs typeface="Arial" charset="0"/>
              </a:rPr>
              <a:t>4. Patient, willing to wait</a:t>
            </a:r>
          </a:p>
          <a:p>
            <a:pPr algn="l">
              <a:lnSpc>
                <a:spcPct val="70000"/>
              </a:lnSpc>
            </a:pPr>
            <a:r>
              <a:rPr lang="en-US" sz="1200" dirty="0">
                <a:latin typeface="Calibri" panose="020F0502020204030204" pitchFamily="34" charset="0"/>
                <a:cs typeface="Arial" charset="0"/>
              </a:rPr>
              <a:t>5. Loyal and consistent</a:t>
            </a:r>
          </a:p>
          <a:p>
            <a:pPr algn="l">
              <a:lnSpc>
                <a:spcPct val="70000"/>
              </a:lnSpc>
            </a:pPr>
            <a:r>
              <a:rPr lang="en-US" sz="1200" dirty="0">
                <a:latin typeface="Calibri" panose="020F0502020204030204" pitchFamily="34" charset="0"/>
                <a:cs typeface="Arial" charset="0"/>
              </a:rPr>
              <a:t>6. Likes to be stable and even paced</a:t>
            </a:r>
          </a:p>
          <a:p>
            <a:pPr algn="l">
              <a:lnSpc>
                <a:spcPct val="70000"/>
              </a:lnSpc>
            </a:pPr>
            <a:r>
              <a:rPr lang="en-US" sz="1200" dirty="0">
                <a:latin typeface="Calibri" panose="020F0502020204030204" pitchFamily="34" charset="0"/>
                <a:cs typeface="Arial" charset="0"/>
              </a:rPr>
              <a:t>7. Able to relate well with others</a:t>
            </a:r>
          </a:p>
        </p:txBody>
      </p:sp>
      <p:sp>
        <p:nvSpPr>
          <p:cNvPr id="282631" name="Text Box 7"/>
          <p:cNvSpPr txBox="1">
            <a:spLocks noChangeArrowheads="1"/>
          </p:cNvSpPr>
          <p:nvPr/>
        </p:nvSpPr>
        <p:spPr bwMode="auto">
          <a:xfrm>
            <a:off x="711200" y="2518699"/>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AU" sz="1800" b="1" dirty="0">
                <a:latin typeface="Calibri" panose="020F0502020204030204" pitchFamily="34" charset="0"/>
                <a:cs typeface="Arial" charset="0"/>
              </a:rPr>
              <a:t>Fast paced</a:t>
            </a:r>
            <a:endParaRPr lang="en-US" sz="1800" b="1" dirty="0">
              <a:latin typeface="Calibri" panose="020F0502020204030204" pitchFamily="34" charset="0"/>
              <a:cs typeface="Arial" charset="0"/>
            </a:endParaRPr>
          </a:p>
        </p:txBody>
      </p:sp>
      <p:sp>
        <p:nvSpPr>
          <p:cNvPr id="282632" name="Text Box 8"/>
          <p:cNvSpPr txBox="1">
            <a:spLocks noChangeArrowheads="1"/>
          </p:cNvSpPr>
          <p:nvPr/>
        </p:nvSpPr>
        <p:spPr bwMode="auto">
          <a:xfrm>
            <a:off x="5994400" y="2518699"/>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Patient</a:t>
            </a:r>
          </a:p>
        </p:txBody>
      </p:sp>
      <p:sp>
        <p:nvSpPr>
          <p:cNvPr id="282633" name="Text Box 9"/>
          <p:cNvSpPr txBox="1">
            <a:spLocks noChangeArrowheads="1"/>
          </p:cNvSpPr>
          <p:nvPr/>
        </p:nvSpPr>
        <p:spPr bwMode="auto">
          <a:xfrm>
            <a:off x="685800" y="4996786"/>
            <a:ext cx="3429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Can be argumentative</a:t>
            </a:r>
          </a:p>
          <a:p>
            <a:pPr algn="l">
              <a:lnSpc>
                <a:spcPct val="70000"/>
              </a:lnSpc>
            </a:pPr>
            <a:r>
              <a:rPr lang="en-US" sz="1200" dirty="0">
                <a:latin typeface="Calibri" panose="020F0502020204030204" pitchFamily="34" charset="0"/>
                <a:cs typeface="Arial" charset="0"/>
              </a:rPr>
              <a:t>2. May be abrupt or interrupting</a:t>
            </a:r>
          </a:p>
          <a:p>
            <a:pPr algn="l">
              <a:lnSpc>
                <a:spcPct val="70000"/>
              </a:lnSpc>
            </a:pPr>
            <a:r>
              <a:rPr lang="en-US" sz="1200" dirty="0">
                <a:latin typeface="Calibri" panose="020F0502020204030204" pitchFamily="34" charset="0"/>
                <a:cs typeface="Arial" charset="0"/>
              </a:rPr>
              <a:t>3. Can be judgmental and critical</a:t>
            </a:r>
          </a:p>
          <a:p>
            <a:pPr algn="l">
              <a:lnSpc>
                <a:spcPct val="70000"/>
              </a:lnSpc>
            </a:pPr>
            <a:r>
              <a:rPr lang="en-US" sz="1200" dirty="0">
                <a:latin typeface="Calibri" panose="020F0502020204030204" pitchFamily="34" charset="0"/>
                <a:cs typeface="Arial" charset="0"/>
              </a:rPr>
              <a:t>4. May lack needed patience</a:t>
            </a:r>
          </a:p>
          <a:p>
            <a:pPr algn="l">
              <a:lnSpc>
                <a:spcPct val="70000"/>
              </a:lnSpc>
            </a:pPr>
            <a:r>
              <a:rPr lang="en-US" sz="1200" dirty="0">
                <a:latin typeface="Calibri" panose="020F0502020204030204" pitchFamily="34" charset="0"/>
                <a:cs typeface="Arial" charset="0"/>
              </a:rPr>
              <a:t>5. May tend toward over activity</a:t>
            </a:r>
          </a:p>
          <a:p>
            <a:pPr algn="l">
              <a:lnSpc>
                <a:spcPct val="70000"/>
              </a:lnSpc>
            </a:pPr>
            <a:r>
              <a:rPr lang="en-US" sz="1200" dirty="0">
                <a:latin typeface="Calibri" panose="020F0502020204030204" pitchFamily="34" charset="0"/>
                <a:cs typeface="Arial" charset="0"/>
              </a:rPr>
              <a:t>6. Prone to be displeased</a:t>
            </a:r>
          </a:p>
          <a:p>
            <a:pPr algn="l">
              <a:lnSpc>
                <a:spcPct val="70000"/>
              </a:lnSpc>
            </a:pPr>
            <a:r>
              <a:rPr lang="en-US" sz="1200" dirty="0">
                <a:latin typeface="Calibri" panose="020F0502020204030204" pitchFamily="34" charset="0"/>
                <a:cs typeface="Arial" charset="0"/>
              </a:rPr>
              <a:t>7. May appear cold or rigid</a:t>
            </a:r>
          </a:p>
        </p:txBody>
      </p:sp>
      <p:sp>
        <p:nvSpPr>
          <p:cNvPr id="282634" name="Text Box 10"/>
          <p:cNvSpPr txBox="1">
            <a:spLocks noChangeArrowheads="1"/>
          </p:cNvSpPr>
          <p:nvPr/>
        </p:nvSpPr>
        <p:spPr bwMode="auto">
          <a:xfrm>
            <a:off x="5600755" y="4996896"/>
            <a:ext cx="3306763"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b="1"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compromise too much</a:t>
            </a:r>
          </a:p>
          <a:p>
            <a:pPr algn="l">
              <a:lnSpc>
                <a:spcPct val="70000"/>
              </a:lnSpc>
            </a:pPr>
            <a:r>
              <a:rPr lang="en-US" sz="1200" dirty="0">
                <a:latin typeface="Calibri" panose="020F0502020204030204" pitchFamily="34" charset="0"/>
                <a:cs typeface="Arial" charset="0"/>
              </a:rPr>
              <a:t>2. Does not like to challenge or confront</a:t>
            </a:r>
          </a:p>
          <a:p>
            <a:pPr algn="l">
              <a:lnSpc>
                <a:spcPct val="70000"/>
              </a:lnSpc>
            </a:pPr>
            <a:r>
              <a:rPr lang="en-US" sz="1200" dirty="0">
                <a:latin typeface="Calibri" panose="020F0502020204030204" pitchFamily="34" charset="0"/>
                <a:cs typeface="Arial" charset="0"/>
              </a:rPr>
              <a:t>3. May be too trusting</a:t>
            </a:r>
          </a:p>
          <a:p>
            <a:pPr algn="l">
              <a:lnSpc>
                <a:spcPct val="70000"/>
              </a:lnSpc>
            </a:pPr>
            <a:r>
              <a:rPr lang="en-US" sz="1200" dirty="0">
                <a:latin typeface="Calibri" panose="020F0502020204030204" pitchFamily="34" charset="0"/>
                <a:cs typeface="Arial" charset="0"/>
              </a:rPr>
              <a:t>4. May lack needed objectivity</a:t>
            </a:r>
          </a:p>
          <a:p>
            <a:pPr algn="l">
              <a:lnSpc>
                <a:spcPct val="70000"/>
              </a:lnSpc>
            </a:pPr>
            <a:r>
              <a:rPr lang="en-US" sz="1200" dirty="0">
                <a:latin typeface="Calibri" panose="020F0502020204030204" pitchFamily="34" charset="0"/>
                <a:cs typeface="Arial" charset="0"/>
              </a:rPr>
              <a:t>5. Can be resistant to change</a:t>
            </a:r>
          </a:p>
          <a:p>
            <a:pPr algn="l">
              <a:lnSpc>
                <a:spcPct val="70000"/>
              </a:lnSpc>
            </a:pPr>
            <a:r>
              <a:rPr lang="en-US" sz="1200" dirty="0">
                <a:latin typeface="Calibri" panose="020F0502020204030204" pitchFamily="34" charset="0"/>
                <a:cs typeface="Arial" charset="0"/>
              </a:rPr>
              <a:t>6. Can be overly accepting or passive</a:t>
            </a:r>
          </a:p>
          <a:p>
            <a:pPr algn="l">
              <a:lnSpc>
                <a:spcPct val="70000"/>
              </a:lnSpc>
            </a:pPr>
            <a:r>
              <a:rPr lang="en-US" sz="1200" dirty="0">
                <a:latin typeface="Calibri" panose="020F0502020204030204" pitchFamily="34" charset="0"/>
                <a:cs typeface="Arial" charset="0"/>
              </a:rPr>
              <a:t>7. May not share true feelings</a:t>
            </a:r>
          </a:p>
        </p:txBody>
      </p:sp>
      <p:sp>
        <p:nvSpPr>
          <p:cNvPr id="282635" name="Text Box 11"/>
          <p:cNvSpPr txBox="1">
            <a:spLocks noChangeArrowheads="1"/>
          </p:cNvSpPr>
          <p:nvPr/>
        </p:nvSpPr>
        <p:spPr bwMode="auto">
          <a:xfrm rot="10800000" flipV="1">
            <a:off x="0" y="228600"/>
            <a:ext cx="9144000" cy="64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a:latin typeface="Calibri" panose="020F0502020204030204" pitchFamily="34" charset="0"/>
              </a:rPr>
              <a:t>Factor 3</a:t>
            </a:r>
            <a:r>
              <a:rPr lang="en-AU" sz="3000" b="0" dirty="0" smtClean="0">
                <a:latin typeface="Calibri" panose="020F0502020204030204" pitchFamily="34" charset="0"/>
              </a:rPr>
              <a:t>: Patience </a:t>
            </a:r>
          </a:p>
          <a:p>
            <a:r>
              <a:rPr lang="en-AU"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282636"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00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2637" name="Text Box 13"/>
          <p:cNvSpPr txBox="1">
            <a:spLocks noChangeArrowheads="1"/>
          </p:cNvSpPr>
          <p:nvPr/>
        </p:nvSpPr>
        <p:spPr bwMode="auto">
          <a:xfrm>
            <a:off x="800100" y="1856711"/>
            <a:ext cx="19685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Logical, Challenging</a:t>
            </a:r>
            <a:r>
              <a:rPr lang="en-US" sz="1400" b="1" dirty="0">
                <a:solidFill>
                  <a:schemeClr val="bg2"/>
                </a:solidFill>
                <a:latin typeface="Calibri" panose="020F0502020204030204" pitchFamily="34" charset="0"/>
                <a:cs typeface="Arial" charset="0"/>
              </a:rPr>
              <a:t>, </a:t>
            </a:r>
            <a:r>
              <a:rPr lang="en-US" sz="1400" b="1" dirty="0">
                <a:latin typeface="Calibri" panose="020F0502020204030204" pitchFamily="34" charset="0"/>
                <a:cs typeface="Arial" charset="0"/>
              </a:rPr>
              <a:t>Critical</a:t>
            </a:r>
          </a:p>
        </p:txBody>
      </p:sp>
      <p:sp>
        <p:nvSpPr>
          <p:cNvPr id="282638" name="Text Box 14"/>
          <p:cNvSpPr txBox="1">
            <a:spLocks noChangeArrowheads="1"/>
          </p:cNvSpPr>
          <p:nvPr/>
        </p:nvSpPr>
        <p:spPr bwMode="auto">
          <a:xfrm>
            <a:off x="6400800" y="1856711"/>
            <a:ext cx="16684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Understanding, Tolerant, Lenient</a:t>
            </a:r>
          </a:p>
        </p:txBody>
      </p:sp>
      <p:sp>
        <p:nvSpPr>
          <p:cNvPr id="282639" name="Text Box 15"/>
          <p:cNvSpPr txBox="1">
            <a:spLocks noChangeArrowheads="1"/>
          </p:cNvSpPr>
          <p:nvPr/>
        </p:nvSpPr>
        <p:spPr bwMode="auto">
          <a:xfrm>
            <a:off x="2603500" y="1324899"/>
            <a:ext cx="3454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000">
                <a:solidFill>
                  <a:schemeClr val="tx1"/>
                </a:solidFill>
                <a:latin typeface="Times New Roman" pitchFamily="18" charset="0"/>
              </a:defRPr>
            </a:lvl1pPr>
            <a:lvl2pPr>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lvl="1" algn="ctr"/>
            <a:r>
              <a:rPr lang="en-US" sz="1200" b="1" dirty="0">
                <a:latin typeface="Calibri" panose="020F0502020204030204" pitchFamily="34" charset="0"/>
                <a:cs typeface="Arial" charset="0"/>
              </a:rPr>
              <a:t>This factor indicates a person’s need for relationships, harmony, and desire for stability</a:t>
            </a:r>
          </a:p>
        </p:txBody>
      </p:sp>
      <p:sp>
        <p:nvSpPr>
          <p:cNvPr id="282640" name="Line 16"/>
          <p:cNvSpPr>
            <a:spLocks noChangeShapeType="1"/>
          </p:cNvSpPr>
          <p:nvPr/>
        </p:nvSpPr>
        <p:spPr bwMode="auto">
          <a:xfrm flipH="1">
            <a:off x="2844806" y="2185324"/>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1" name="Line 17"/>
          <p:cNvSpPr>
            <a:spLocks noChangeShapeType="1"/>
          </p:cNvSpPr>
          <p:nvPr/>
        </p:nvSpPr>
        <p:spPr bwMode="auto">
          <a:xfrm>
            <a:off x="5892806" y="2185324"/>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642" name="Text Box 18"/>
          <p:cNvSpPr txBox="1">
            <a:spLocks noChangeArrowheads="1"/>
          </p:cNvSpPr>
          <p:nvPr/>
        </p:nvSpPr>
        <p:spPr bwMode="auto">
          <a:xfrm>
            <a:off x="3086102" y="2085311"/>
            <a:ext cx="300990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5994400" y="6369887"/>
            <a:ext cx="2133600" cy="365125"/>
          </a:xfrm>
        </p:spPr>
        <p:txBody>
          <a:bodyPr/>
          <a:lstStyle/>
          <a:p>
            <a:fld id="{AABD4647-916A-4C9D-B493-B18B45A00261}" type="slidenum">
              <a:rPr lang="en-PH" smtClean="0"/>
              <a:t>14</a:t>
            </a:fld>
            <a:endParaRPr lang="en-PH" dirty="0"/>
          </a:p>
        </p:txBody>
      </p:sp>
    </p:spTree>
    <p:extLst>
      <p:ext uri="{BB962C8B-B14F-4D97-AF65-F5344CB8AC3E}">
        <p14:creationId xmlns:p14="http://schemas.microsoft.com/office/powerpoint/2010/main" val="3192976725"/>
      </p:ext>
    </p:extLst>
  </p:cSld>
  <p:clrMapOvr>
    <a:masterClrMapping/>
  </p:clrMapOvr>
  <p:transition spd="med">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6"/>
          <p:cNvSpPr>
            <a:spLocks noChangeArrowheads="1"/>
          </p:cNvSpPr>
          <p:nvPr/>
        </p:nvSpPr>
        <p:spPr bwMode="auto">
          <a:xfrm>
            <a:off x="7790369" y="5943709"/>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sp>
        <p:nvSpPr>
          <p:cNvPr id="283651" name="Text Box 2"/>
          <p:cNvSpPr txBox="1">
            <a:spLocks noChangeArrowheads="1"/>
          </p:cNvSpPr>
          <p:nvPr/>
        </p:nvSpPr>
        <p:spPr bwMode="auto">
          <a:xfrm>
            <a:off x="0" y="342903"/>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3: Patience</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283652" name="Text Box 3"/>
          <p:cNvSpPr txBox="1">
            <a:spLocks noChangeArrowheads="1"/>
          </p:cNvSpPr>
          <p:nvPr/>
        </p:nvSpPr>
        <p:spPr bwMode="auto">
          <a:xfrm>
            <a:off x="3469185" y="1217691"/>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83653" name="Text Box 4"/>
          <p:cNvSpPr txBox="1">
            <a:spLocks noChangeArrowheads="1"/>
          </p:cNvSpPr>
          <p:nvPr/>
        </p:nvSpPr>
        <p:spPr bwMode="auto">
          <a:xfrm>
            <a:off x="4764585" y="1217691"/>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83654" name="Text Box 5"/>
          <p:cNvSpPr txBox="1">
            <a:spLocks noChangeArrowheads="1"/>
          </p:cNvSpPr>
          <p:nvPr/>
        </p:nvSpPr>
        <p:spPr bwMode="auto">
          <a:xfrm>
            <a:off x="1187900" y="1587685"/>
            <a:ext cx="804964"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Rational</a:t>
            </a:r>
          </a:p>
        </p:txBody>
      </p:sp>
      <p:sp>
        <p:nvSpPr>
          <p:cNvPr id="283655" name="Text Box 6"/>
          <p:cNvSpPr txBox="1">
            <a:spLocks noChangeArrowheads="1"/>
          </p:cNvSpPr>
          <p:nvPr/>
        </p:nvSpPr>
        <p:spPr bwMode="auto">
          <a:xfrm>
            <a:off x="853024" y="1822527"/>
            <a:ext cx="1139799"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Task-focused</a:t>
            </a:r>
          </a:p>
        </p:txBody>
      </p:sp>
      <p:grpSp>
        <p:nvGrpSpPr>
          <p:cNvPr id="283656" name="Group 7"/>
          <p:cNvGrpSpPr>
            <a:grpSpLocks/>
          </p:cNvGrpSpPr>
          <p:nvPr/>
        </p:nvGrpSpPr>
        <p:grpSpPr bwMode="auto">
          <a:xfrm>
            <a:off x="1965822" y="1571700"/>
            <a:ext cx="5341938" cy="385762"/>
            <a:chOff x="1166" y="1263"/>
            <a:chExt cx="3408" cy="192"/>
          </a:xfrm>
        </p:grpSpPr>
        <p:sp>
          <p:nvSpPr>
            <p:cNvPr id="283711" name="Rectangle 8"/>
            <p:cNvSpPr>
              <a:spLocks noChangeArrowheads="1"/>
            </p:cNvSpPr>
            <p:nvPr/>
          </p:nvSpPr>
          <p:spPr bwMode="auto">
            <a:xfrm>
              <a:off x="1166" y="1263"/>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3712" name="Rectangle 9"/>
            <p:cNvSpPr>
              <a:spLocks noChangeArrowheads="1"/>
            </p:cNvSpPr>
            <p:nvPr/>
          </p:nvSpPr>
          <p:spPr bwMode="auto">
            <a:xfrm>
              <a:off x="2318" y="1263"/>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283657" name="Group 10"/>
          <p:cNvGrpSpPr>
            <a:grpSpLocks/>
          </p:cNvGrpSpPr>
          <p:nvPr/>
        </p:nvGrpSpPr>
        <p:grpSpPr bwMode="auto">
          <a:xfrm>
            <a:off x="1965822" y="1832050"/>
            <a:ext cx="5341938" cy="354012"/>
            <a:chOff x="1166" y="1455"/>
            <a:chExt cx="3408" cy="192"/>
          </a:xfrm>
        </p:grpSpPr>
        <p:sp>
          <p:nvSpPr>
            <p:cNvPr id="283709" name="Rectangle 11"/>
            <p:cNvSpPr>
              <a:spLocks noChangeArrowheads="1"/>
            </p:cNvSpPr>
            <p:nvPr/>
          </p:nvSpPr>
          <p:spPr bwMode="auto">
            <a:xfrm>
              <a:off x="1166" y="1455"/>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3710" name="Rectangle 12"/>
            <p:cNvSpPr>
              <a:spLocks noChangeArrowheads="1"/>
            </p:cNvSpPr>
            <p:nvPr/>
          </p:nvSpPr>
          <p:spPr bwMode="auto">
            <a:xfrm>
              <a:off x="2318" y="1455"/>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83658" name="Text Box 13"/>
          <p:cNvSpPr txBox="1">
            <a:spLocks noChangeArrowheads="1"/>
          </p:cNvSpPr>
          <p:nvPr/>
        </p:nvSpPr>
        <p:spPr bwMode="auto">
          <a:xfrm>
            <a:off x="924890" y="2051126"/>
            <a:ext cx="1067920"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Confronting</a:t>
            </a:r>
            <a:endParaRPr lang="en-AU" sz="1400" b="1" dirty="0">
              <a:latin typeface="Calibri" panose="020F0502020204030204" pitchFamily="34" charset="0"/>
              <a:cs typeface="Arial" charset="0"/>
              <a:sym typeface="Symbol" pitchFamily="18" charset="2"/>
            </a:endParaRPr>
          </a:p>
        </p:txBody>
      </p:sp>
      <p:grpSp>
        <p:nvGrpSpPr>
          <p:cNvPr id="283659" name="Group 14"/>
          <p:cNvGrpSpPr>
            <a:grpSpLocks/>
          </p:cNvGrpSpPr>
          <p:nvPr/>
        </p:nvGrpSpPr>
        <p:grpSpPr bwMode="auto">
          <a:xfrm>
            <a:off x="1972172" y="2084462"/>
            <a:ext cx="5327650" cy="228600"/>
            <a:chOff x="1164" y="1647"/>
            <a:chExt cx="3408" cy="192"/>
          </a:xfrm>
        </p:grpSpPr>
        <p:sp>
          <p:nvSpPr>
            <p:cNvPr id="283707" name="Rectangle 15"/>
            <p:cNvSpPr>
              <a:spLocks noChangeArrowheads="1"/>
            </p:cNvSpPr>
            <p:nvPr/>
          </p:nvSpPr>
          <p:spPr bwMode="auto">
            <a:xfrm>
              <a:off x="1164" y="1647"/>
              <a:ext cx="3408" cy="192"/>
            </a:xfrm>
            <a:prstGeom prst="rect">
              <a:avLst/>
            </a:prstGeom>
            <a:solidFill>
              <a:srgbClr val="0033CC"/>
            </a:solidFill>
            <a:ln w="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3708" name="Rectangle 16"/>
            <p:cNvSpPr>
              <a:spLocks noChangeArrowheads="1"/>
            </p:cNvSpPr>
            <p:nvPr/>
          </p:nvSpPr>
          <p:spPr bwMode="auto">
            <a:xfrm>
              <a:off x="2316" y="1647"/>
              <a:ext cx="1152" cy="192"/>
            </a:xfrm>
            <a:prstGeom prst="rect">
              <a:avLst/>
            </a:prstGeom>
            <a:solidFill>
              <a:srgbClr val="6699FF"/>
            </a:solidFill>
            <a:ln w="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83660" name="Text Box 17"/>
          <p:cNvSpPr txBox="1">
            <a:spLocks noChangeArrowheads="1"/>
          </p:cNvSpPr>
          <p:nvPr/>
        </p:nvSpPr>
        <p:spPr bwMode="auto">
          <a:xfrm>
            <a:off x="3599154" y="1580860"/>
            <a:ext cx="436563" cy="251189"/>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42</a:t>
            </a:r>
            <a:endParaRPr lang="en-AU" sz="1600" b="1" dirty="0">
              <a:latin typeface="Calibri" panose="020F0502020204030204" pitchFamily="34" charset="0"/>
              <a:cs typeface="Arial" charset="0"/>
              <a:sym typeface="Symbol" pitchFamily="18" charset="2"/>
            </a:endParaRPr>
          </a:p>
        </p:txBody>
      </p:sp>
      <p:sp>
        <p:nvSpPr>
          <p:cNvPr id="283661" name="Text Box 18"/>
          <p:cNvSpPr txBox="1">
            <a:spLocks noChangeArrowheads="1"/>
          </p:cNvSpPr>
          <p:nvPr/>
        </p:nvSpPr>
        <p:spPr bwMode="auto">
          <a:xfrm>
            <a:off x="2376985" y="1841685"/>
            <a:ext cx="434975" cy="242777"/>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33</a:t>
            </a:r>
            <a:endParaRPr lang="en-AU" sz="1600" b="1" dirty="0">
              <a:latin typeface="Calibri" panose="020F0502020204030204" pitchFamily="34" charset="0"/>
              <a:cs typeface="Arial" charset="0"/>
              <a:sym typeface="Symbol" pitchFamily="18" charset="2"/>
            </a:endParaRPr>
          </a:p>
        </p:txBody>
      </p:sp>
      <p:sp>
        <p:nvSpPr>
          <p:cNvPr id="283662" name="Text Box 19"/>
          <p:cNvSpPr txBox="1">
            <a:spLocks noChangeArrowheads="1"/>
          </p:cNvSpPr>
          <p:nvPr/>
        </p:nvSpPr>
        <p:spPr bwMode="auto">
          <a:xfrm>
            <a:off x="2158704" y="2103512"/>
            <a:ext cx="436562"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31</a:t>
            </a:r>
            <a:endParaRPr lang="en-AU" sz="1600" b="1" dirty="0">
              <a:latin typeface="Calibri" panose="020F0502020204030204" pitchFamily="34" charset="0"/>
              <a:cs typeface="Arial" charset="0"/>
              <a:sym typeface="Symbol" pitchFamily="18" charset="2"/>
            </a:endParaRPr>
          </a:p>
        </p:txBody>
      </p:sp>
      <p:sp>
        <p:nvSpPr>
          <p:cNvPr id="283663" name="Text Box 20"/>
          <p:cNvSpPr txBox="1">
            <a:spLocks noChangeArrowheads="1"/>
          </p:cNvSpPr>
          <p:nvPr/>
        </p:nvSpPr>
        <p:spPr bwMode="auto">
          <a:xfrm>
            <a:off x="2888160" y="1580861"/>
            <a:ext cx="436562" cy="25118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34</a:t>
            </a:r>
          </a:p>
        </p:txBody>
      </p:sp>
      <p:sp>
        <p:nvSpPr>
          <p:cNvPr id="283664" name="Text Box 21"/>
          <p:cNvSpPr txBox="1">
            <a:spLocks noChangeArrowheads="1"/>
          </p:cNvSpPr>
          <p:nvPr/>
        </p:nvSpPr>
        <p:spPr bwMode="auto">
          <a:xfrm>
            <a:off x="3218360" y="1842777"/>
            <a:ext cx="436562" cy="241685"/>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39</a:t>
            </a:r>
          </a:p>
        </p:txBody>
      </p:sp>
      <p:sp>
        <p:nvSpPr>
          <p:cNvPr id="283665" name="Text Box 22"/>
          <p:cNvSpPr txBox="1">
            <a:spLocks noChangeArrowheads="1"/>
          </p:cNvSpPr>
          <p:nvPr/>
        </p:nvSpPr>
        <p:spPr bwMode="auto">
          <a:xfrm>
            <a:off x="4221660" y="2100239"/>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48</a:t>
            </a:r>
          </a:p>
        </p:txBody>
      </p:sp>
      <p:sp>
        <p:nvSpPr>
          <p:cNvPr id="283666" name="Text Box 23"/>
          <p:cNvSpPr txBox="1">
            <a:spLocks noChangeArrowheads="1"/>
          </p:cNvSpPr>
          <p:nvPr/>
        </p:nvSpPr>
        <p:spPr bwMode="auto">
          <a:xfrm>
            <a:off x="7356972" y="1594035"/>
            <a:ext cx="1801813"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Empathetic</a:t>
            </a:r>
            <a:endParaRPr lang="en-AU" sz="1400" b="1" dirty="0">
              <a:latin typeface="Calibri" panose="020F0502020204030204" pitchFamily="34" charset="0"/>
              <a:cs typeface="Arial" charset="0"/>
              <a:sym typeface="Symbol" pitchFamily="18" charset="2"/>
            </a:endParaRPr>
          </a:p>
        </p:txBody>
      </p:sp>
      <p:sp>
        <p:nvSpPr>
          <p:cNvPr id="283667" name="Text Box 24"/>
          <p:cNvSpPr txBox="1">
            <a:spLocks noChangeArrowheads="1"/>
          </p:cNvSpPr>
          <p:nvPr/>
        </p:nvSpPr>
        <p:spPr bwMode="auto">
          <a:xfrm>
            <a:off x="7356972" y="1811413"/>
            <a:ext cx="1652588"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Encouraging</a:t>
            </a:r>
            <a:endParaRPr lang="en-AU" sz="1400" b="1" dirty="0">
              <a:latin typeface="Calibri" panose="020F0502020204030204" pitchFamily="34" charset="0"/>
              <a:cs typeface="Arial" charset="0"/>
              <a:sym typeface="Symbol" pitchFamily="18" charset="2"/>
            </a:endParaRPr>
          </a:p>
        </p:txBody>
      </p:sp>
      <p:sp>
        <p:nvSpPr>
          <p:cNvPr id="283668" name="Text Box 25"/>
          <p:cNvSpPr txBox="1">
            <a:spLocks noChangeArrowheads="1"/>
          </p:cNvSpPr>
          <p:nvPr/>
        </p:nvSpPr>
        <p:spPr bwMode="auto">
          <a:xfrm>
            <a:off x="7356978" y="2027314"/>
            <a:ext cx="1550988"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Accepting</a:t>
            </a:r>
            <a:endParaRPr lang="en-AU" sz="1400" b="1" dirty="0">
              <a:latin typeface="Calibri" panose="020F0502020204030204" pitchFamily="34" charset="0"/>
              <a:cs typeface="Arial" charset="0"/>
              <a:sym typeface="Symbol" pitchFamily="18" charset="2"/>
            </a:endParaRPr>
          </a:p>
        </p:txBody>
      </p:sp>
      <p:graphicFrame>
        <p:nvGraphicFramePr>
          <p:cNvPr id="2833477" name="Group 69"/>
          <p:cNvGraphicFramePr>
            <a:graphicFrameLocks noGrp="1"/>
          </p:cNvGraphicFramePr>
          <p:nvPr>
            <p:extLst>
              <p:ext uri="{D42A27DB-BD31-4B8C-83A1-F6EECF244321}">
                <p14:modId xmlns:p14="http://schemas.microsoft.com/office/powerpoint/2010/main" val="909067682"/>
              </p:ext>
            </p:extLst>
          </p:nvPr>
        </p:nvGraphicFramePr>
        <p:xfrm>
          <a:off x="241110" y="2481884"/>
          <a:ext cx="8567934" cy="3943891"/>
        </p:xfrm>
        <a:graphic>
          <a:graphicData uri="http://schemas.openxmlformats.org/drawingml/2006/table">
            <a:tbl>
              <a:tblPr/>
              <a:tblGrid>
                <a:gridCol w="1059527"/>
                <a:gridCol w="2833839"/>
                <a:gridCol w="779621"/>
                <a:gridCol w="2832258"/>
                <a:gridCol w="1062689"/>
              </a:tblGrid>
              <a:tr h="66288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Rational</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Solution orientated</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able to make difficult decisions and hold people accountable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Empathetic</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shows warmth, caring, merciful, good listener</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 Empathetic</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65236">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Insensitive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to the needs of others, too focused on rationally solving problems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trusting</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taken advantage of, not objective in face of problems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85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Task-focused</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Results focus</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strong goal orientation and completing task on hand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Supportive</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gets behind others, good listener, gracious, helps out, easy going </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Encouraging</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41086">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Too logical</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has to work at listening and showing compassion for others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May over commit</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cannot say no, fears upsetting people</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488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Confronting</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Decision-maker</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able to deal with confrontation, handle difficult situations &amp; make tough decisions</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Patient</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can accept mistakes, agreeable, harmonious, accepting, relaxed</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 Accepting</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588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Overly critical</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or seem unwilling to accommodate needs of others, gets frustrated</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798" marB="4679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Stressed by conflict</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avoids confrontation or risk</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a:xfrm>
            <a:off x="5998872" y="6307224"/>
            <a:ext cx="2133600" cy="365125"/>
          </a:xfrm>
        </p:spPr>
        <p:txBody>
          <a:bodyPr/>
          <a:lstStyle/>
          <a:p>
            <a:fld id="{AABD4647-916A-4C9D-B493-B18B45A00261}" type="slidenum">
              <a:rPr lang="en-PH" smtClean="0"/>
              <a:t>15</a:t>
            </a:fld>
            <a:endParaRPr lang="en-PH" dirty="0"/>
          </a:p>
        </p:txBody>
      </p:sp>
    </p:spTree>
    <p:extLst>
      <p:ext uri="{BB962C8B-B14F-4D97-AF65-F5344CB8AC3E}">
        <p14:creationId xmlns:p14="http://schemas.microsoft.com/office/powerpoint/2010/main" val="27528192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a:solidFill>
                  <a:prstClr val="white"/>
                </a:solidFill>
                <a:cs typeface="Arial" pitchFamily="34" charset="0"/>
              </a:rPr>
              <a:t>4</a:t>
            </a:r>
            <a:r>
              <a:rPr lang="en-US" sz="3200" b="0" cap="none" dirty="0" smtClean="0">
                <a:solidFill>
                  <a:prstClr val="white"/>
                </a:solidFill>
                <a:cs typeface="Arial" pitchFamily="34" charset="0"/>
              </a:rPr>
              <a:t>. The Structure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Planned and                       Spontaneous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2353750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645496" y="2211385"/>
            <a:ext cx="1226168"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500" b="1" dirty="0">
                <a:latin typeface="Calibri" panose="020F0502020204030204" pitchFamily="34" charset="0"/>
                <a:cs typeface="Arial" charset="0"/>
                <a:sym typeface="Symbol" pitchFamily="18" charset="2"/>
              </a:rPr>
              <a:t>Spontaneous</a:t>
            </a:r>
          </a:p>
        </p:txBody>
      </p:sp>
      <p:sp>
        <p:nvSpPr>
          <p:cNvPr id="288771" name="Text Box 5"/>
          <p:cNvSpPr txBox="1">
            <a:spLocks noChangeArrowheads="1"/>
          </p:cNvSpPr>
          <p:nvPr/>
        </p:nvSpPr>
        <p:spPr bwMode="auto">
          <a:xfrm>
            <a:off x="7397809" y="2211385"/>
            <a:ext cx="832279"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Planned</a:t>
            </a:r>
            <a:endParaRPr lang="en-AU" sz="1500" b="1" dirty="0">
              <a:latin typeface="Calibri" panose="020F0502020204030204" pitchFamily="34" charset="0"/>
              <a:cs typeface="Arial" charset="0"/>
              <a:sym typeface="Symbol" pitchFamily="18" charset="2"/>
            </a:endParaRPr>
          </a:p>
        </p:txBody>
      </p:sp>
      <p:sp>
        <p:nvSpPr>
          <p:cNvPr id="288772" name="Rectangle 6"/>
          <p:cNvSpPr>
            <a:spLocks noChangeArrowheads="1"/>
          </p:cNvSpPr>
          <p:nvPr/>
        </p:nvSpPr>
        <p:spPr bwMode="auto">
          <a:xfrm>
            <a:off x="1852613" y="2209794"/>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8773" name="Rectangle 7"/>
          <p:cNvSpPr>
            <a:spLocks noChangeArrowheads="1"/>
          </p:cNvSpPr>
          <p:nvPr/>
        </p:nvSpPr>
        <p:spPr bwMode="auto">
          <a:xfrm>
            <a:off x="3681413" y="2209794"/>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8774" name="Text Box 12"/>
          <p:cNvSpPr txBox="1">
            <a:spLocks noChangeArrowheads="1"/>
          </p:cNvSpPr>
          <p:nvPr/>
        </p:nvSpPr>
        <p:spPr bwMode="auto">
          <a:xfrm>
            <a:off x="0" y="4572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4: Structure</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288775" name="Rectangle 16"/>
          <p:cNvSpPr>
            <a:spLocks noChangeArrowheads="1"/>
          </p:cNvSpPr>
          <p:nvPr/>
        </p:nvSpPr>
        <p:spPr bwMode="auto">
          <a:xfrm>
            <a:off x="457200" y="3124200"/>
            <a:ext cx="4030663"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Spontaneous</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Not Prepared</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Free-flowing</a:t>
            </a:r>
          </a:p>
          <a:p>
            <a:pPr algn="l" eaLnBrk="1" hangingPunct="1">
              <a:spcBef>
                <a:spcPct val="20000"/>
              </a:spcBef>
            </a:pPr>
            <a:r>
              <a:rPr lang="en-US" sz="2000" dirty="0">
                <a:latin typeface="Calibri" panose="020F0502020204030204" pitchFamily="34" charset="0"/>
                <a:cs typeface="Arial" charset="0"/>
              </a:rPr>
              <a:t>High Level approach</a:t>
            </a:r>
          </a:p>
          <a:p>
            <a:pPr algn="l" eaLnBrk="1" hangingPunct="1">
              <a:spcBef>
                <a:spcPct val="20000"/>
              </a:spcBef>
            </a:pPr>
            <a:r>
              <a:rPr lang="en-US" sz="2000" dirty="0">
                <a:latin typeface="Calibri" panose="020F0502020204030204" pitchFamily="34" charset="0"/>
                <a:cs typeface="Arial" charset="0"/>
              </a:rPr>
              <a:t>Improvisation</a:t>
            </a:r>
          </a:p>
          <a:p>
            <a:pPr algn="l" eaLnBrk="1" hangingPunct="1">
              <a:spcBef>
                <a:spcPct val="20000"/>
              </a:spcBef>
            </a:pPr>
            <a:r>
              <a:rPr lang="en-US" sz="2000" dirty="0">
                <a:latin typeface="Calibri" panose="020F0502020204030204" pitchFamily="34" charset="0"/>
                <a:cs typeface="Arial" charset="0"/>
              </a:rPr>
              <a:t>Verbal communication</a:t>
            </a:r>
          </a:p>
          <a:p>
            <a:pPr algn="l" eaLnBrk="1" hangingPunct="1">
              <a:spcBef>
                <a:spcPct val="20000"/>
              </a:spcBef>
            </a:pPr>
            <a:r>
              <a:rPr lang="en-US" sz="2000" dirty="0">
                <a:latin typeface="Calibri" panose="020F0502020204030204" pitchFamily="34" charset="0"/>
                <a:cs typeface="Arial" charset="0"/>
              </a:rPr>
              <a:t>Low-complexity</a:t>
            </a:r>
          </a:p>
          <a:p>
            <a:pPr algn="l" eaLnBrk="1" hangingPunct="1">
              <a:spcBef>
                <a:spcPct val="20000"/>
              </a:spcBef>
            </a:pPr>
            <a:r>
              <a:rPr lang="en-US" sz="2000" dirty="0">
                <a:latin typeface="Calibri" panose="020F0502020204030204" pitchFamily="34" charset="0"/>
                <a:cs typeface="Arial" charset="0"/>
              </a:rPr>
              <a:t>Instinctive approach</a:t>
            </a:r>
            <a:r>
              <a:rPr lang="en-US" sz="2000" b="1" dirty="0">
                <a:latin typeface="Calibri" panose="020F0502020204030204" pitchFamily="34" charset="0"/>
                <a:cs typeface="Arial" charset="0"/>
              </a:rPr>
              <a:t> </a:t>
            </a:r>
          </a:p>
          <a:p>
            <a:pPr algn="l" eaLnBrk="1" hangingPunct="1">
              <a:spcBef>
                <a:spcPct val="20000"/>
              </a:spcBef>
            </a:pP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Provide broad facts</a:t>
            </a:r>
            <a:endParaRPr lang="en-US" sz="2000" dirty="0">
              <a:solidFill>
                <a:srgbClr val="00B050"/>
              </a:solidFill>
              <a:latin typeface="Calibri" panose="020F0502020204030204" pitchFamily="34" charset="0"/>
              <a:cs typeface="Arial" charset="0"/>
            </a:endParaRPr>
          </a:p>
          <a:p>
            <a:pPr algn="l" eaLnBrk="1" hangingPunct="1">
              <a:spcBef>
                <a:spcPct val="20000"/>
              </a:spcBef>
            </a:pPr>
            <a:r>
              <a:rPr lang="en-US" sz="2000" b="1" dirty="0">
                <a:solidFill>
                  <a:srgbClr val="000066"/>
                </a:solidFill>
                <a:latin typeface="Calibri" panose="020F0502020204030204" pitchFamily="34" charset="0"/>
                <a:cs typeface="Arial" charset="0"/>
              </a:rPr>
              <a:t>	</a:t>
            </a:r>
          </a:p>
        </p:txBody>
      </p:sp>
      <p:sp>
        <p:nvSpPr>
          <p:cNvPr id="288776" name="Rectangle 17"/>
          <p:cNvSpPr>
            <a:spLocks noChangeArrowheads="1"/>
          </p:cNvSpPr>
          <p:nvPr/>
        </p:nvSpPr>
        <p:spPr bwMode="auto">
          <a:xfrm>
            <a:off x="4343455" y="3009894"/>
            <a:ext cx="4538663" cy="347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Planned</a:t>
            </a:r>
            <a:r>
              <a:rPr lang="en-US" sz="2000" dirty="0">
                <a:latin typeface="Calibri" panose="020F0502020204030204" pitchFamily="34" charset="0"/>
                <a:cs typeface="Arial" charset="0"/>
              </a:rPr>
              <a:t> </a:t>
            </a:r>
          </a:p>
          <a:p>
            <a:pPr marL="342900" indent="-342900" eaLnBrk="1" hangingPunct="1">
              <a:spcBef>
                <a:spcPct val="20000"/>
              </a:spcBef>
            </a:pPr>
            <a:r>
              <a:rPr lang="en-AU" sz="2000" b="1" dirty="0">
                <a:latin typeface="Calibri" panose="020F0502020204030204" pitchFamily="34" charset="0"/>
                <a:cs typeface="Arial" charset="0"/>
              </a:rPr>
              <a:t>			         </a:t>
            </a:r>
            <a:r>
              <a:rPr lang="en-AU" sz="2000" b="1" dirty="0" smtClean="0">
                <a:latin typeface="Calibri" panose="020F0502020204030204" pitchFamily="34" charset="0"/>
                <a:cs typeface="Arial" charset="0"/>
              </a:rPr>
              <a:t>             </a:t>
            </a: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Orderly</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marL="342900" indent="-342900" algn="r" eaLnBrk="1" hangingPunct="1">
              <a:spcBef>
                <a:spcPct val="20000"/>
              </a:spcBef>
            </a:pPr>
            <a:r>
              <a:rPr lang="en-US" sz="2000" dirty="0">
                <a:latin typeface="Calibri" panose="020F0502020204030204" pitchFamily="34" charset="0"/>
                <a:cs typeface="Arial" charset="0"/>
              </a:rPr>
              <a:t>Detail – advice, research</a:t>
            </a:r>
          </a:p>
          <a:p>
            <a:pPr marL="342900" indent="-342900" algn="r" eaLnBrk="1" hangingPunct="1">
              <a:spcBef>
                <a:spcPct val="20000"/>
              </a:spcBef>
            </a:pPr>
            <a:r>
              <a:rPr lang="en-US" sz="2000" dirty="0">
                <a:latin typeface="Calibri" panose="020F0502020204030204" pitchFamily="34" charset="0"/>
                <a:cs typeface="Arial" charset="0"/>
              </a:rPr>
              <a:t>Structure</a:t>
            </a:r>
          </a:p>
          <a:p>
            <a:pPr marL="342900" indent="-342900" algn="r" eaLnBrk="1" hangingPunct="1">
              <a:spcBef>
                <a:spcPct val="20000"/>
              </a:spcBef>
            </a:pPr>
            <a:r>
              <a:rPr lang="en-US" sz="2000" dirty="0">
                <a:latin typeface="Calibri" panose="020F0502020204030204" pitchFamily="34" charset="0"/>
                <a:cs typeface="Arial" charset="0"/>
              </a:rPr>
              <a:t>Organization</a:t>
            </a:r>
          </a:p>
          <a:p>
            <a:pPr marL="342900" indent="-342900" algn="r" eaLnBrk="1" hangingPunct="1">
              <a:spcBef>
                <a:spcPct val="20000"/>
              </a:spcBef>
            </a:pPr>
            <a:r>
              <a:rPr lang="en-US" sz="2000" dirty="0">
                <a:latin typeface="Calibri" panose="020F0502020204030204" pitchFamily="34" charset="0"/>
                <a:cs typeface="Arial" charset="0"/>
              </a:rPr>
              <a:t>Written advice</a:t>
            </a:r>
          </a:p>
          <a:p>
            <a:pPr marL="342900" indent="-342900" algn="r" eaLnBrk="1" hangingPunct="1">
              <a:spcBef>
                <a:spcPct val="20000"/>
              </a:spcBef>
            </a:pPr>
            <a:r>
              <a:rPr lang="en-US" sz="2000" dirty="0">
                <a:latin typeface="Calibri" panose="020F0502020204030204" pitchFamily="34" charset="0"/>
                <a:cs typeface="Arial" charset="0"/>
              </a:rPr>
              <a:t>Task Focus</a:t>
            </a:r>
          </a:p>
          <a:p>
            <a:pPr marL="342900" indent="-342900" algn="r" eaLnBrk="1" hangingPunct="1">
              <a:spcBef>
                <a:spcPct val="20000"/>
              </a:spcBef>
            </a:pPr>
            <a:r>
              <a:rPr lang="en-US" sz="2000" dirty="0">
                <a:latin typeface="Calibri" panose="020F0502020204030204" pitchFamily="34" charset="0"/>
                <a:cs typeface="Arial" charset="0"/>
              </a:rPr>
              <a:t>Analytical approach</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Present specifics – facts, figures, data</a:t>
            </a:r>
            <a:endParaRPr lang="en-US" sz="2000" dirty="0">
              <a:solidFill>
                <a:srgbClr val="00B050"/>
              </a:solidFill>
              <a:latin typeface="Calibri" panose="020F0502020204030204" pitchFamily="34" charset="0"/>
              <a:cs typeface="Arial" charset="0"/>
            </a:endParaRPr>
          </a:p>
          <a:p>
            <a:pPr marL="342900" indent="-342900" algn="l" eaLnBrk="1" hangingPunct="1">
              <a:spcBef>
                <a:spcPct val="20000"/>
              </a:spcBef>
            </a:pPr>
            <a:endParaRPr lang="en-AU" sz="2000" dirty="0">
              <a:solidFill>
                <a:schemeClr val="bg2"/>
              </a:solidFill>
              <a:latin typeface="Calibri" panose="020F0502020204030204" pitchFamily="34" charset="0"/>
              <a:cs typeface="Arial" charset="0"/>
            </a:endParaRPr>
          </a:p>
        </p:txBody>
      </p:sp>
      <p:sp>
        <p:nvSpPr>
          <p:cNvPr id="288777" name="Text Box 18"/>
          <p:cNvSpPr txBox="1">
            <a:spLocks noChangeArrowheads="1"/>
          </p:cNvSpPr>
          <p:nvPr/>
        </p:nvSpPr>
        <p:spPr bwMode="auto">
          <a:xfrm>
            <a:off x="2586042" y="2230432"/>
            <a:ext cx="441325" cy="277812"/>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37</a:t>
            </a:r>
          </a:p>
        </p:txBody>
      </p:sp>
      <p:sp>
        <p:nvSpPr>
          <p:cNvPr id="288778" name="Text Box 19"/>
          <p:cNvSpPr txBox="1">
            <a:spLocks noChangeArrowheads="1"/>
          </p:cNvSpPr>
          <p:nvPr/>
        </p:nvSpPr>
        <p:spPr bwMode="auto">
          <a:xfrm>
            <a:off x="4819650" y="2230432"/>
            <a:ext cx="442913" cy="277812"/>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55</a:t>
            </a:r>
            <a:endParaRPr lang="en-AU" sz="1600" b="1" dirty="0">
              <a:latin typeface="Calibri" panose="020F0502020204030204" pitchFamily="34" charset="0"/>
              <a:cs typeface="Arial" charset="0"/>
              <a:sym typeface="Symbol" pitchFamily="18" charset="2"/>
            </a:endParaRPr>
          </a:p>
        </p:txBody>
      </p:sp>
      <p:sp>
        <p:nvSpPr>
          <p:cNvPr id="288779" name="Text Box 26"/>
          <p:cNvSpPr txBox="1">
            <a:spLocks noChangeArrowheads="1"/>
          </p:cNvSpPr>
          <p:nvPr/>
        </p:nvSpPr>
        <p:spPr bwMode="auto">
          <a:xfrm>
            <a:off x="3370263" y="1362073"/>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88780" name="Text Box 27"/>
          <p:cNvSpPr txBox="1">
            <a:spLocks noChangeArrowheads="1"/>
          </p:cNvSpPr>
          <p:nvPr/>
        </p:nvSpPr>
        <p:spPr bwMode="auto">
          <a:xfrm>
            <a:off x="4665663" y="1362073"/>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943600" y="6346825"/>
            <a:ext cx="2133600" cy="365125"/>
          </a:xfrm>
        </p:spPr>
        <p:txBody>
          <a:bodyPr/>
          <a:lstStyle/>
          <a:p>
            <a:fld id="{AABD4647-916A-4C9D-B493-B18B45A00261}" type="slidenum">
              <a:rPr lang="en-PH" smtClean="0"/>
              <a:t>17</a:t>
            </a:fld>
            <a:endParaRPr lang="en-PH" dirty="0"/>
          </a:p>
        </p:txBody>
      </p:sp>
    </p:spTree>
    <p:extLst>
      <p:ext uri="{BB962C8B-B14F-4D97-AF65-F5344CB8AC3E}">
        <p14:creationId xmlns:p14="http://schemas.microsoft.com/office/powerpoint/2010/main" val="3534244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571502" y="2627218"/>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9795" name="Rectangle 3"/>
          <p:cNvSpPr>
            <a:spLocks noChangeArrowheads="1"/>
          </p:cNvSpPr>
          <p:nvPr/>
        </p:nvSpPr>
        <p:spPr bwMode="auto">
          <a:xfrm>
            <a:off x="3213100" y="2627218"/>
            <a:ext cx="2438400" cy="3429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9796" name="Text Box 4"/>
          <p:cNvSpPr txBox="1">
            <a:spLocks noChangeArrowheads="1"/>
          </p:cNvSpPr>
          <p:nvPr/>
        </p:nvSpPr>
        <p:spPr bwMode="auto">
          <a:xfrm>
            <a:off x="3213100" y="2684368"/>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400" dirty="0">
                <a:solidFill>
                  <a:schemeClr val="bg2"/>
                </a:solidFill>
                <a:latin typeface="Calibri" panose="020F0502020204030204" pitchFamily="34" charset="0"/>
                <a:cs typeface="Arial" charset="0"/>
              </a:rPr>
              <a:t>Mid-Range</a:t>
            </a:r>
          </a:p>
        </p:txBody>
      </p:sp>
      <p:sp>
        <p:nvSpPr>
          <p:cNvPr id="289797" name="Text Box 5"/>
          <p:cNvSpPr txBox="1">
            <a:spLocks noChangeArrowheads="1"/>
          </p:cNvSpPr>
          <p:nvPr/>
        </p:nvSpPr>
        <p:spPr bwMode="auto">
          <a:xfrm>
            <a:off x="571500" y="3033622"/>
            <a:ext cx="411480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Flexible, willing to adjust</a:t>
            </a:r>
          </a:p>
          <a:p>
            <a:pPr algn="l">
              <a:lnSpc>
                <a:spcPct val="70000"/>
              </a:lnSpc>
            </a:pPr>
            <a:r>
              <a:rPr lang="en-US" sz="1200" dirty="0">
                <a:latin typeface="Calibri" panose="020F0502020204030204" pitchFamily="34" charset="0"/>
                <a:cs typeface="Arial" charset="0"/>
              </a:rPr>
              <a:t>2. Works with broad concepts</a:t>
            </a:r>
          </a:p>
          <a:p>
            <a:pPr algn="l">
              <a:lnSpc>
                <a:spcPct val="70000"/>
              </a:lnSpc>
            </a:pPr>
            <a:r>
              <a:rPr lang="en-US" sz="1200" dirty="0">
                <a:latin typeface="Calibri" panose="020F0502020204030204" pitchFamily="34" charset="0"/>
                <a:cs typeface="Arial" charset="0"/>
              </a:rPr>
              <a:t>3. Gives quick and reasonable assessments</a:t>
            </a:r>
          </a:p>
          <a:p>
            <a:pPr algn="l">
              <a:lnSpc>
                <a:spcPct val="70000"/>
              </a:lnSpc>
            </a:pPr>
            <a:r>
              <a:rPr lang="en-US" sz="1200" dirty="0">
                <a:latin typeface="Calibri" panose="020F0502020204030204" pitchFamily="34" charset="0"/>
                <a:cs typeface="Arial" charset="0"/>
              </a:rPr>
              <a:t>4. Versatile, able to address various situations</a:t>
            </a:r>
          </a:p>
          <a:p>
            <a:pPr algn="l">
              <a:lnSpc>
                <a:spcPct val="70000"/>
              </a:lnSpc>
            </a:pPr>
            <a:r>
              <a:rPr lang="en-US" sz="1200" dirty="0">
                <a:latin typeface="Calibri" panose="020F0502020204030204" pitchFamily="34" charset="0"/>
                <a:cs typeface="Arial" charset="0"/>
              </a:rPr>
              <a:t>5. Operates spontaneously or without procedures</a:t>
            </a:r>
          </a:p>
          <a:p>
            <a:pPr algn="l">
              <a:lnSpc>
                <a:spcPct val="70000"/>
              </a:lnSpc>
            </a:pPr>
            <a:r>
              <a:rPr lang="en-US" sz="1200" dirty="0">
                <a:latin typeface="Calibri" panose="020F0502020204030204" pitchFamily="34" charset="0"/>
                <a:cs typeface="Arial" charset="0"/>
              </a:rPr>
              <a:t>6. Improvises or acts on-the-spot</a:t>
            </a:r>
          </a:p>
          <a:p>
            <a:pPr algn="l">
              <a:lnSpc>
                <a:spcPct val="70000"/>
              </a:lnSpc>
            </a:pPr>
            <a:r>
              <a:rPr lang="en-US" sz="1200" dirty="0">
                <a:latin typeface="Calibri" panose="020F0502020204030204" pitchFamily="34" charset="0"/>
                <a:cs typeface="Arial" charset="0"/>
              </a:rPr>
              <a:t>7. Responds candidly</a:t>
            </a:r>
          </a:p>
        </p:txBody>
      </p:sp>
      <p:sp>
        <p:nvSpPr>
          <p:cNvPr id="289798" name="Text Box 6"/>
          <p:cNvSpPr txBox="1">
            <a:spLocks noChangeArrowheads="1"/>
          </p:cNvSpPr>
          <p:nvPr/>
        </p:nvSpPr>
        <p:spPr bwMode="auto">
          <a:xfrm>
            <a:off x="5295900" y="3017743"/>
            <a:ext cx="3327400"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Organized and orderly</a:t>
            </a:r>
          </a:p>
          <a:p>
            <a:pPr algn="l">
              <a:lnSpc>
                <a:spcPct val="70000"/>
              </a:lnSpc>
            </a:pPr>
            <a:r>
              <a:rPr lang="en-US" sz="1200" dirty="0">
                <a:latin typeface="Calibri" panose="020F0502020204030204" pitchFamily="34" charset="0"/>
                <a:cs typeface="Arial" charset="0"/>
              </a:rPr>
              <a:t>2. Accurate and exact with detail</a:t>
            </a:r>
          </a:p>
          <a:p>
            <a:pPr algn="l">
              <a:lnSpc>
                <a:spcPct val="70000"/>
              </a:lnSpc>
            </a:pPr>
            <a:r>
              <a:rPr lang="en-US" sz="1200" dirty="0">
                <a:latin typeface="Calibri" panose="020F0502020204030204" pitchFamily="34" charset="0"/>
                <a:cs typeface="Arial" charset="0"/>
              </a:rPr>
              <a:t>3. Good at following process and procedures</a:t>
            </a:r>
          </a:p>
          <a:p>
            <a:pPr algn="l">
              <a:lnSpc>
                <a:spcPct val="70000"/>
              </a:lnSpc>
            </a:pPr>
            <a:r>
              <a:rPr lang="en-US" sz="1200" dirty="0">
                <a:latin typeface="Calibri" panose="020F0502020204030204" pitchFamily="34" charset="0"/>
                <a:cs typeface="Arial" charset="0"/>
              </a:rPr>
              <a:t>4. Productive, pursues goals vigorously</a:t>
            </a:r>
          </a:p>
          <a:p>
            <a:pPr algn="l">
              <a:lnSpc>
                <a:spcPct val="70000"/>
              </a:lnSpc>
            </a:pPr>
            <a:r>
              <a:rPr lang="en-US" sz="1200" dirty="0">
                <a:latin typeface="Calibri" panose="020F0502020204030204" pitchFamily="34" charset="0"/>
                <a:cs typeface="Arial" charset="0"/>
              </a:rPr>
              <a:t>5. Thorough and prepared</a:t>
            </a:r>
          </a:p>
          <a:p>
            <a:pPr algn="l">
              <a:lnSpc>
                <a:spcPct val="70000"/>
              </a:lnSpc>
            </a:pPr>
            <a:r>
              <a:rPr lang="en-US" sz="1200" dirty="0">
                <a:latin typeface="Calibri" panose="020F0502020204030204" pitchFamily="34" charset="0"/>
                <a:cs typeface="Arial" charset="0"/>
              </a:rPr>
              <a:t>6. Conducts research and rehearses carefully</a:t>
            </a:r>
          </a:p>
          <a:p>
            <a:pPr algn="l">
              <a:lnSpc>
                <a:spcPct val="70000"/>
              </a:lnSpc>
            </a:pPr>
            <a:r>
              <a:rPr lang="en-US" sz="1200" dirty="0">
                <a:latin typeface="Calibri" panose="020F0502020204030204" pitchFamily="34" charset="0"/>
                <a:cs typeface="Arial" charset="0"/>
              </a:rPr>
              <a:t>7. Analyzes before deciding</a:t>
            </a:r>
          </a:p>
        </p:txBody>
      </p:sp>
      <p:sp>
        <p:nvSpPr>
          <p:cNvPr id="289799" name="Text Box 7"/>
          <p:cNvSpPr txBox="1">
            <a:spLocks noChangeArrowheads="1"/>
          </p:cNvSpPr>
          <p:nvPr/>
        </p:nvSpPr>
        <p:spPr bwMode="auto">
          <a:xfrm>
            <a:off x="571500" y="2671668"/>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Spontaneous</a:t>
            </a:r>
          </a:p>
        </p:txBody>
      </p:sp>
      <p:sp>
        <p:nvSpPr>
          <p:cNvPr id="289800" name="Text Box 8"/>
          <p:cNvSpPr txBox="1">
            <a:spLocks noChangeArrowheads="1"/>
          </p:cNvSpPr>
          <p:nvPr/>
        </p:nvSpPr>
        <p:spPr bwMode="auto">
          <a:xfrm>
            <a:off x="5854706" y="2671668"/>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Planned</a:t>
            </a:r>
          </a:p>
        </p:txBody>
      </p:sp>
      <p:sp>
        <p:nvSpPr>
          <p:cNvPr id="289801" name="Text Box 9"/>
          <p:cNvSpPr txBox="1">
            <a:spLocks noChangeArrowheads="1"/>
          </p:cNvSpPr>
          <p:nvPr/>
        </p:nvSpPr>
        <p:spPr bwMode="auto">
          <a:xfrm>
            <a:off x="609600" y="4960953"/>
            <a:ext cx="369570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Prone to lack of organization</a:t>
            </a:r>
          </a:p>
          <a:p>
            <a:pPr algn="l">
              <a:lnSpc>
                <a:spcPct val="70000"/>
              </a:lnSpc>
            </a:pPr>
            <a:r>
              <a:rPr lang="en-US" sz="1200" dirty="0">
                <a:latin typeface="Calibri" panose="020F0502020204030204" pitchFamily="34" charset="0"/>
                <a:cs typeface="Arial" charset="0"/>
              </a:rPr>
              <a:t>2. May juggle too many ideas or tasks</a:t>
            </a:r>
          </a:p>
          <a:p>
            <a:pPr algn="l">
              <a:lnSpc>
                <a:spcPct val="70000"/>
              </a:lnSpc>
            </a:pPr>
            <a:r>
              <a:rPr lang="en-US" sz="1200" dirty="0">
                <a:latin typeface="Calibri" panose="020F0502020204030204" pitchFamily="34" charset="0"/>
                <a:cs typeface="Arial" charset="0"/>
              </a:rPr>
              <a:t>3. May not follow through</a:t>
            </a:r>
          </a:p>
          <a:p>
            <a:pPr algn="l">
              <a:lnSpc>
                <a:spcPct val="70000"/>
              </a:lnSpc>
            </a:pPr>
            <a:r>
              <a:rPr lang="en-US" sz="1200" dirty="0">
                <a:latin typeface="Calibri" panose="020F0502020204030204" pitchFamily="34" charset="0"/>
                <a:cs typeface="Arial" charset="0"/>
              </a:rPr>
              <a:t>4. Can be underprepared and overconfident</a:t>
            </a:r>
          </a:p>
          <a:p>
            <a:pPr algn="l">
              <a:lnSpc>
                <a:spcPct val="70000"/>
              </a:lnSpc>
            </a:pPr>
            <a:r>
              <a:rPr lang="en-US" sz="1200" dirty="0">
                <a:latin typeface="Calibri" panose="020F0502020204030204" pitchFamily="34" charset="0"/>
                <a:cs typeface="Arial" charset="0"/>
              </a:rPr>
              <a:t>5. Can be too quick to decide</a:t>
            </a:r>
          </a:p>
          <a:p>
            <a:pPr algn="l">
              <a:lnSpc>
                <a:spcPct val="70000"/>
              </a:lnSpc>
            </a:pPr>
            <a:r>
              <a:rPr lang="en-US" sz="1200" dirty="0">
                <a:latin typeface="Calibri" panose="020F0502020204030204" pitchFamily="34" charset="0"/>
                <a:cs typeface="Arial" charset="0"/>
              </a:rPr>
              <a:t>6. May overlook some important detail</a:t>
            </a:r>
          </a:p>
          <a:p>
            <a:pPr algn="l">
              <a:lnSpc>
                <a:spcPct val="70000"/>
              </a:lnSpc>
            </a:pPr>
            <a:r>
              <a:rPr lang="en-US" sz="1200" dirty="0">
                <a:latin typeface="Calibri" panose="020F0502020204030204" pitchFamily="34" charset="0"/>
                <a:cs typeface="Arial" charset="0"/>
              </a:rPr>
              <a:t>7. Can discount rules or agenda</a:t>
            </a:r>
          </a:p>
        </p:txBody>
      </p:sp>
      <p:sp>
        <p:nvSpPr>
          <p:cNvPr id="289802" name="Text Box 10"/>
          <p:cNvSpPr txBox="1">
            <a:spLocks noChangeArrowheads="1"/>
          </p:cNvSpPr>
          <p:nvPr/>
        </p:nvSpPr>
        <p:spPr bwMode="auto">
          <a:xfrm>
            <a:off x="5295900" y="4960953"/>
            <a:ext cx="342900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b="1"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Tends to be inflexible or too fixed</a:t>
            </a:r>
          </a:p>
          <a:p>
            <a:pPr algn="l">
              <a:lnSpc>
                <a:spcPct val="70000"/>
              </a:lnSpc>
            </a:pPr>
            <a:r>
              <a:rPr lang="en-US" sz="1200" dirty="0">
                <a:latin typeface="Calibri" panose="020F0502020204030204" pitchFamily="34" charset="0"/>
                <a:cs typeface="Arial" charset="0"/>
              </a:rPr>
              <a:t>2. May over rely on procedures/ rules</a:t>
            </a:r>
          </a:p>
          <a:p>
            <a:pPr algn="l">
              <a:lnSpc>
                <a:spcPct val="70000"/>
              </a:lnSpc>
            </a:pPr>
            <a:r>
              <a:rPr lang="en-US" sz="1200" dirty="0">
                <a:latin typeface="Calibri" panose="020F0502020204030204" pitchFamily="34" charset="0"/>
                <a:cs typeface="Arial" charset="0"/>
              </a:rPr>
              <a:t>3. Can </a:t>
            </a:r>
            <a:r>
              <a:rPr lang="en-US" sz="1200" dirty="0" err="1">
                <a:latin typeface="Calibri" panose="020F0502020204030204" pitchFamily="34" charset="0"/>
                <a:cs typeface="Arial" charset="0"/>
              </a:rPr>
              <a:t>overprepare</a:t>
            </a:r>
            <a:r>
              <a:rPr lang="en-US" sz="1200" dirty="0">
                <a:latin typeface="Calibri" panose="020F0502020204030204" pitchFamily="34" charset="0"/>
                <a:cs typeface="Arial" charset="0"/>
              </a:rPr>
              <a:t> and sacrifice timeliness</a:t>
            </a:r>
          </a:p>
          <a:p>
            <a:pPr algn="l">
              <a:lnSpc>
                <a:spcPct val="70000"/>
              </a:lnSpc>
            </a:pPr>
            <a:r>
              <a:rPr lang="en-US" sz="1200" dirty="0">
                <a:latin typeface="Calibri" panose="020F0502020204030204" pitchFamily="34" charset="0"/>
                <a:cs typeface="Arial" charset="0"/>
              </a:rPr>
              <a:t>4. Difficulty with improvising</a:t>
            </a:r>
          </a:p>
          <a:p>
            <a:pPr algn="l">
              <a:lnSpc>
                <a:spcPct val="70000"/>
              </a:lnSpc>
            </a:pPr>
            <a:r>
              <a:rPr lang="en-US" sz="1200" dirty="0">
                <a:latin typeface="Calibri" panose="020F0502020204030204" pitchFamily="34" charset="0"/>
                <a:cs typeface="Arial" charset="0"/>
              </a:rPr>
              <a:t>5. May be too rigid or picky</a:t>
            </a:r>
          </a:p>
          <a:p>
            <a:pPr algn="l">
              <a:lnSpc>
                <a:spcPct val="70000"/>
              </a:lnSpc>
            </a:pPr>
            <a:r>
              <a:rPr lang="en-US" sz="1200" dirty="0">
                <a:latin typeface="Calibri" panose="020F0502020204030204" pitchFamily="34" charset="0"/>
                <a:cs typeface="Arial" charset="0"/>
              </a:rPr>
              <a:t>6. Perfectionistic to avoid mistakes</a:t>
            </a:r>
          </a:p>
          <a:p>
            <a:pPr algn="l">
              <a:lnSpc>
                <a:spcPct val="70000"/>
              </a:lnSpc>
            </a:pPr>
            <a:r>
              <a:rPr lang="en-US" sz="1200" dirty="0">
                <a:latin typeface="Calibri" panose="020F0502020204030204" pitchFamily="34" charset="0"/>
                <a:cs typeface="Arial" charset="0"/>
              </a:rPr>
              <a:t>7. Can focus on details and miss the larger goal</a:t>
            </a:r>
          </a:p>
        </p:txBody>
      </p:sp>
      <p:sp>
        <p:nvSpPr>
          <p:cNvPr id="289803" name="Text Box 11"/>
          <p:cNvSpPr txBox="1">
            <a:spLocks noChangeArrowheads="1"/>
          </p:cNvSpPr>
          <p:nvPr/>
        </p:nvSpPr>
        <p:spPr bwMode="auto">
          <a:xfrm>
            <a:off x="25400" y="342900"/>
            <a:ext cx="9118600" cy="57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4: </a:t>
            </a:r>
            <a:r>
              <a:rPr lang="en-US" sz="3000" b="0" dirty="0" smtClean="0">
                <a:latin typeface="Calibri" panose="020F0502020204030204" pitchFamily="34" charset="0"/>
              </a:rPr>
              <a:t>Structure</a:t>
            </a: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289804" name="Rectangle 12"/>
          <p:cNvSpPr>
            <a:spLocks noChangeArrowheads="1"/>
          </p:cNvSpPr>
          <p:nvPr/>
        </p:nvSpPr>
        <p:spPr bwMode="auto">
          <a:xfrm>
            <a:off x="-25021" y="-12381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89805" name="Text Box 13"/>
          <p:cNvSpPr txBox="1">
            <a:spLocks noChangeArrowheads="1"/>
          </p:cNvSpPr>
          <p:nvPr/>
        </p:nvSpPr>
        <p:spPr bwMode="auto">
          <a:xfrm>
            <a:off x="889006" y="2047780"/>
            <a:ext cx="203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Instinctive, Flexible, Unfocused</a:t>
            </a:r>
          </a:p>
        </p:txBody>
      </p:sp>
      <p:sp>
        <p:nvSpPr>
          <p:cNvPr id="289806" name="Text Box 14"/>
          <p:cNvSpPr txBox="1">
            <a:spLocks noChangeArrowheads="1"/>
          </p:cNvSpPr>
          <p:nvPr/>
        </p:nvSpPr>
        <p:spPr bwMode="auto">
          <a:xfrm>
            <a:off x="6146855" y="2047780"/>
            <a:ext cx="2011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Systematic, Particular, Rigid</a:t>
            </a:r>
          </a:p>
        </p:txBody>
      </p:sp>
      <p:sp>
        <p:nvSpPr>
          <p:cNvPr id="289807" name="Line 15"/>
          <p:cNvSpPr>
            <a:spLocks noChangeShapeType="1"/>
          </p:cNvSpPr>
          <p:nvPr/>
        </p:nvSpPr>
        <p:spPr bwMode="auto">
          <a:xfrm flipH="1">
            <a:off x="2755900" y="2306543"/>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08" name="Line 16"/>
          <p:cNvSpPr>
            <a:spLocks noChangeShapeType="1"/>
          </p:cNvSpPr>
          <p:nvPr/>
        </p:nvSpPr>
        <p:spPr bwMode="auto">
          <a:xfrm>
            <a:off x="5803900" y="2306543"/>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09" name="Text Box 17"/>
          <p:cNvSpPr txBox="1">
            <a:spLocks noChangeArrowheads="1"/>
          </p:cNvSpPr>
          <p:nvPr/>
        </p:nvSpPr>
        <p:spPr bwMode="auto">
          <a:xfrm>
            <a:off x="3060700" y="1361984"/>
            <a:ext cx="2997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200" b="1" dirty="0">
                <a:latin typeface="Calibri" panose="020F0502020204030204" pitchFamily="34" charset="0"/>
                <a:cs typeface="Arial" charset="0"/>
              </a:rPr>
              <a:t>This factor indicates a person’s need for structure, concern for details, and desire to prepare</a:t>
            </a:r>
          </a:p>
        </p:txBody>
      </p:sp>
      <p:sp>
        <p:nvSpPr>
          <p:cNvPr id="289810" name="Text Box 18"/>
          <p:cNvSpPr txBox="1">
            <a:spLocks noChangeArrowheads="1"/>
          </p:cNvSpPr>
          <p:nvPr/>
        </p:nvSpPr>
        <p:spPr bwMode="auto">
          <a:xfrm>
            <a:off x="2959106" y="2168430"/>
            <a:ext cx="309879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5908511" y="6404708"/>
            <a:ext cx="2209800" cy="311055"/>
          </a:xfrm>
        </p:spPr>
        <p:txBody>
          <a:bodyPr/>
          <a:lstStyle/>
          <a:p>
            <a:fld id="{AABD4647-916A-4C9D-B493-B18B45A00261}" type="slidenum">
              <a:rPr lang="en-PH" smtClean="0"/>
              <a:t>18</a:t>
            </a:fld>
            <a:endParaRPr lang="en-PH" dirty="0"/>
          </a:p>
        </p:txBody>
      </p:sp>
    </p:spTree>
    <p:extLst>
      <p:ext uri="{BB962C8B-B14F-4D97-AF65-F5344CB8AC3E}">
        <p14:creationId xmlns:p14="http://schemas.microsoft.com/office/powerpoint/2010/main" val="2768705269"/>
      </p:ext>
    </p:extLst>
  </p:cSld>
  <p:clrMapOvr>
    <a:masterClrMapping/>
  </p:clrMapOvr>
  <p:transition spd="med">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6"/>
          <p:cNvSpPr>
            <a:spLocks noChangeArrowheads="1"/>
          </p:cNvSpPr>
          <p:nvPr/>
        </p:nvSpPr>
        <p:spPr bwMode="auto">
          <a:xfrm>
            <a:off x="7790369" y="5943709"/>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sp>
        <p:nvSpPr>
          <p:cNvPr id="290819" name="Text Box 2"/>
          <p:cNvSpPr txBox="1">
            <a:spLocks noChangeArrowheads="1"/>
          </p:cNvSpPr>
          <p:nvPr/>
        </p:nvSpPr>
        <p:spPr bwMode="auto">
          <a:xfrm>
            <a:off x="0" y="342903"/>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4: Structure</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290820" name="Text Box 3"/>
          <p:cNvSpPr txBox="1">
            <a:spLocks noChangeArrowheads="1"/>
          </p:cNvSpPr>
          <p:nvPr/>
        </p:nvSpPr>
        <p:spPr bwMode="auto">
          <a:xfrm>
            <a:off x="3526696" y="1314433"/>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90821" name="Text Box 4"/>
          <p:cNvSpPr txBox="1">
            <a:spLocks noChangeArrowheads="1"/>
          </p:cNvSpPr>
          <p:nvPr/>
        </p:nvSpPr>
        <p:spPr bwMode="auto">
          <a:xfrm>
            <a:off x="4822096" y="1314433"/>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90822" name="Text Box 5"/>
          <p:cNvSpPr txBox="1">
            <a:spLocks noChangeArrowheads="1"/>
          </p:cNvSpPr>
          <p:nvPr/>
        </p:nvSpPr>
        <p:spPr bwMode="auto">
          <a:xfrm>
            <a:off x="881545" y="1619339"/>
            <a:ext cx="944938"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Generalist</a:t>
            </a:r>
          </a:p>
        </p:txBody>
      </p:sp>
      <p:sp>
        <p:nvSpPr>
          <p:cNvPr id="290823" name="Text Box 6"/>
          <p:cNvSpPr txBox="1">
            <a:spLocks noChangeArrowheads="1"/>
          </p:cNvSpPr>
          <p:nvPr/>
        </p:nvSpPr>
        <p:spPr bwMode="auto">
          <a:xfrm>
            <a:off x="838200" y="1854289"/>
            <a:ext cx="988283"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Improviser</a:t>
            </a:r>
          </a:p>
        </p:txBody>
      </p:sp>
      <p:grpSp>
        <p:nvGrpSpPr>
          <p:cNvPr id="290824" name="Group 7"/>
          <p:cNvGrpSpPr>
            <a:grpSpLocks/>
          </p:cNvGrpSpPr>
          <p:nvPr/>
        </p:nvGrpSpPr>
        <p:grpSpPr bwMode="auto">
          <a:xfrm>
            <a:off x="1964600" y="1635104"/>
            <a:ext cx="5381625" cy="228600"/>
            <a:chOff x="1166" y="1488"/>
            <a:chExt cx="3408" cy="192"/>
          </a:xfrm>
        </p:grpSpPr>
        <p:sp>
          <p:nvSpPr>
            <p:cNvPr id="290879" name="Rectangle 8"/>
            <p:cNvSpPr>
              <a:spLocks noChangeArrowheads="1"/>
            </p:cNvSpPr>
            <p:nvPr/>
          </p:nvSpPr>
          <p:spPr bwMode="auto">
            <a:xfrm>
              <a:off x="1166" y="1488"/>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0880" name="Rectangle 9"/>
            <p:cNvSpPr>
              <a:spLocks noChangeArrowheads="1"/>
            </p:cNvSpPr>
            <p:nvPr/>
          </p:nvSpPr>
          <p:spPr bwMode="auto">
            <a:xfrm>
              <a:off x="2318" y="1488"/>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290825" name="Group 10"/>
          <p:cNvGrpSpPr>
            <a:grpSpLocks/>
          </p:cNvGrpSpPr>
          <p:nvPr/>
        </p:nvGrpSpPr>
        <p:grpSpPr bwMode="auto">
          <a:xfrm>
            <a:off x="1964600" y="1863704"/>
            <a:ext cx="5381625" cy="228600"/>
            <a:chOff x="1166" y="1680"/>
            <a:chExt cx="3408" cy="192"/>
          </a:xfrm>
        </p:grpSpPr>
        <p:sp>
          <p:nvSpPr>
            <p:cNvPr id="290877" name="Rectangle 11"/>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0878" name="Rectangle 12"/>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90826" name="Text Box 13"/>
          <p:cNvSpPr txBox="1">
            <a:spLocks noChangeArrowheads="1"/>
          </p:cNvSpPr>
          <p:nvPr/>
        </p:nvSpPr>
        <p:spPr bwMode="auto">
          <a:xfrm>
            <a:off x="868015" y="2082781"/>
            <a:ext cx="958468"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Instinctive</a:t>
            </a:r>
            <a:endParaRPr lang="en-AU" sz="1400" b="1" dirty="0">
              <a:latin typeface="Calibri" panose="020F0502020204030204" pitchFamily="34" charset="0"/>
              <a:cs typeface="Arial" charset="0"/>
              <a:sym typeface="Symbol" pitchFamily="18" charset="2"/>
            </a:endParaRPr>
          </a:p>
        </p:txBody>
      </p:sp>
      <p:grpSp>
        <p:nvGrpSpPr>
          <p:cNvPr id="290827" name="Group 69"/>
          <p:cNvGrpSpPr>
            <a:grpSpLocks/>
          </p:cNvGrpSpPr>
          <p:nvPr/>
        </p:nvGrpSpPr>
        <p:grpSpPr bwMode="auto">
          <a:xfrm>
            <a:off x="1964600" y="2092304"/>
            <a:ext cx="5381625" cy="228600"/>
            <a:chOff x="1139" y="1245"/>
            <a:chExt cx="3390" cy="144"/>
          </a:xfrm>
        </p:grpSpPr>
        <p:sp>
          <p:nvSpPr>
            <p:cNvPr id="290875" name="Rectangle 15"/>
            <p:cNvSpPr>
              <a:spLocks noChangeArrowheads="1"/>
            </p:cNvSpPr>
            <p:nvPr/>
          </p:nvSpPr>
          <p:spPr bwMode="auto">
            <a:xfrm>
              <a:off x="1139" y="1245"/>
              <a:ext cx="3390" cy="138"/>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0876" name="Rectangle 16"/>
            <p:cNvSpPr>
              <a:spLocks noChangeArrowheads="1"/>
            </p:cNvSpPr>
            <p:nvPr/>
          </p:nvSpPr>
          <p:spPr bwMode="auto">
            <a:xfrm>
              <a:off x="2284" y="1245"/>
              <a:ext cx="1146" cy="144"/>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90828" name="Text Box 17"/>
          <p:cNvSpPr txBox="1">
            <a:spLocks noChangeArrowheads="1"/>
          </p:cNvSpPr>
          <p:nvPr/>
        </p:nvSpPr>
        <p:spPr bwMode="auto">
          <a:xfrm>
            <a:off x="4525233" y="1644629"/>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56</a:t>
            </a:r>
            <a:endParaRPr lang="en-AU" sz="1600" b="1" dirty="0">
              <a:latin typeface="Calibri" panose="020F0502020204030204" pitchFamily="34" charset="0"/>
              <a:cs typeface="Arial" charset="0"/>
              <a:sym typeface="Symbol" pitchFamily="18" charset="2"/>
            </a:endParaRPr>
          </a:p>
        </p:txBody>
      </p:sp>
      <p:sp>
        <p:nvSpPr>
          <p:cNvPr id="290829" name="Text Box 18"/>
          <p:cNvSpPr txBox="1">
            <a:spLocks noChangeArrowheads="1"/>
          </p:cNvSpPr>
          <p:nvPr/>
        </p:nvSpPr>
        <p:spPr bwMode="auto">
          <a:xfrm>
            <a:off x="4387121" y="1873229"/>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54</a:t>
            </a:r>
            <a:endParaRPr lang="en-AU" sz="1600" b="1" dirty="0">
              <a:latin typeface="Calibri" panose="020F0502020204030204" pitchFamily="34" charset="0"/>
              <a:cs typeface="Arial" charset="0"/>
              <a:sym typeface="Symbol" pitchFamily="18" charset="2"/>
            </a:endParaRPr>
          </a:p>
        </p:txBody>
      </p:sp>
      <p:sp>
        <p:nvSpPr>
          <p:cNvPr id="290830" name="Text Box 19"/>
          <p:cNvSpPr txBox="1">
            <a:spLocks noChangeArrowheads="1"/>
          </p:cNvSpPr>
          <p:nvPr/>
        </p:nvSpPr>
        <p:spPr bwMode="auto">
          <a:xfrm>
            <a:off x="4168046" y="2092304"/>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52</a:t>
            </a:r>
            <a:endParaRPr lang="en-AU" sz="1600" b="1" dirty="0">
              <a:latin typeface="Calibri" panose="020F0502020204030204" pitchFamily="34" charset="0"/>
              <a:cs typeface="Arial" charset="0"/>
              <a:sym typeface="Symbol" pitchFamily="18" charset="2"/>
            </a:endParaRPr>
          </a:p>
        </p:txBody>
      </p:sp>
      <p:sp>
        <p:nvSpPr>
          <p:cNvPr id="290831" name="Text Box 20"/>
          <p:cNvSpPr txBox="1">
            <a:spLocks noChangeArrowheads="1"/>
          </p:cNvSpPr>
          <p:nvPr/>
        </p:nvSpPr>
        <p:spPr bwMode="auto">
          <a:xfrm>
            <a:off x="4168046" y="1654154"/>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54</a:t>
            </a:r>
          </a:p>
        </p:txBody>
      </p:sp>
      <p:sp>
        <p:nvSpPr>
          <p:cNvPr id="290832" name="Text Box 21"/>
          <p:cNvSpPr txBox="1">
            <a:spLocks noChangeArrowheads="1"/>
          </p:cNvSpPr>
          <p:nvPr/>
        </p:nvSpPr>
        <p:spPr bwMode="auto">
          <a:xfrm>
            <a:off x="2767876" y="1873229"/>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31</a:t>
            </a:r>
          </a:p>
        </p:txBody>
      </p:sp>
      <p:sp>
        <p:nvSpPr>
          <p:cNvPr id="290833" name="Text Box 22"/>
          <p:cNvSpPr txBox="1">
            <a:spLocks noChangeArrowheads="1"/>
          </p:cNvSpPr>
          <p:nvPr/>
        </p:nvSpPr>
        <p:spPr bwMode="auto">
          <a:xfrm>
            <a:off x="2315433" y="2101829"/>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29</a:t>
            </a:r>
          </a:p>
        </p:txBody>
      </p:sp>
      <p:sp>
        <p:nvSpPr>
          <p:cNvPr id="290834" name="Text Box 23"/>
          <p:cNvSpPr txBox="1">
            <a:spLocks noChangeArrowheads="1"/>
          </p:cNvSpPr>
          <p:nvPr/>
        </p:nvSpPr>
        <p:spPr bwMode="auto">
          <a:xfrm>
            <a:off x="7416096" y="1628864"/>
            <a:ext cx="1774825"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Accurate</a:t>
            </a:r>
            <a:endParaRPr lang="en-AU" sz="1400" b="1" dirty="0">
              <a:latin typeface="Calibri" panose="020F0502020204030204" pitchFamily="34" charset="0"/>
              <a:cs typeface="Arial" charset="0"/>
              <a:sym typeface="Symbol" pitchFamily="18" charset="2"/>
            </a:endParaRPr>
          </a:p>
        </p:txBody>
      </p:sp>
      <p:sp>
        <p:nvSpPr>
          <p:cNvPr id="290835" name="Text Box 24"/>
          <p:cNvSpPr txBox="1">
            <a:spLocks noChangeArrowheads="1"/>
          </p:cNvSpPr>
          <p:nvPr/>
        </p:nvSpPr>
        <p:spPr bwMode="auto">
          <a:xfrm>
            <a:off x="7416071" y="1846352"/>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Scheduled</a:t>
            </a:r>
            <a:endParaRPr lang="en-AU" sz="1400" b="1" dirty="0">
              <a:latin typeface="Calibri" panose="020F0502020204030204" pitchFamily="34" charset="0"/>
              <a:cs typeface="Arial" charset="0"/>
              <a:sym typeface="Symbol" pitchFamily="18" charset="2"/>
            </a:endParaRPr>
          </a:p>
        </p:txBody>
      </p:sp>
      <p:sp>
        <p:nvSpPr>
          <p:cNvPr id="290836" name="Text Box 25"/>
          <p:cNvSpPr txBox="1">
            <a:spLocks noChangeArrowheads="1"/>
          </p:cNvSpPr>
          <p:nvPr/>
        </p:nvSpPr>
        <p:spPr bwMode="auto">
          <a:xfrm>
            <a:off x="7416071" y="2062142"/>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Persistent</a:t>
            </a:r>
            <a:endParaRPr lang="en-AU" sz="1400" b="1" dirty="0">
              <a:latin typeface="Calibri" panose="020F0502020204030204" pitchFamily="34" charset="0"/>
              <a:cs typeface="Arial" charset="0"/>
              <a:sym typeface="Symbol" pitchFamily="18" charset="2"/>
            </a:endParaRPr>
          </a:p>
        </p:txBody>
      </p:sp>
      <p:graphicFrame>
        <p:nvGraphicFramePr>
          <p:cNvPr id="2839624" name="Group 72"/>
          <p:cNvGraphicFramePr>
            <a:graphicFrameLocks noGrp="1"/>
          </p:cNvGraphicFramePr>
          <p:nvPr>
            <p:extLst>
              <p:ext uri="{D42A27DB-BD31-4B8C-83A1-F6EECF244321}">
                <p14:modId xmlns:p14="http://schemas.microsoft.com/office/powerpoint/2010/main" val="931130145"/>
              </p:ext>
            </p:extLst>
          </p:nvPr>
        </p:nvGraphicFramePr>
        <p:xfrm>
          <a:off x="369888" y="2556977"/>
          <a:ext cx="8591550" cy="3829188"/>
        </p:xfrm>
        <a:graphic>
          <a:graphicData uri="http://schemas.openxmlformats.org/drawingml/2006/table">
            <a:tbl>
              <a:tblPr/>
              <a:tblGrid>
                <a:gridCol w="1063625"/>
                <a:gridCol w="2841625"/>
                <a:gridCol w="779462"/>
                <a:gridCol w="2840038"/>
                <a:gridCol w="1066800"/>
              </a:tblGrid>
              <a:tr h="60253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Generalist</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High level</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can make broad assessments and give estimates quickly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Detailed</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exact, factual, thorough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Accurate</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22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Vague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may overlook important facts to reach a quick conclusion, or miss important details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Picky</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sacrifice deadlines, too fixed. perfectionist</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7233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Improviser</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Adaptable,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responds ‘on the spot’ without planning or preparation, spontaneous, can improvise when necessary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Organized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being on time, scheduled, prepared, orderly</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Scheduled</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4109">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Lacks focus or structure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jumps from one idea to another, may be unprepared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Inflexible</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with time, too planned, resists change, fails to improvise</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0822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Instinctive</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Intuitive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reacts quickly,  not overly reliant on reasoning, perceptive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Process oriented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follows steps, polices and rules, formal, consistent approach, systematic approach </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Persistent</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0822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Impulsive,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may ignore rules, not methodical in approach, too informal, ad hoc, chaotic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task orientated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over relies on procedures, structures and rules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a:xfrm>
            <a:off x="5865384" y="6390462"/>
            <a:ext cx="2133600" cy="365125"/>
          </a:xfrm>
        </p:spPr>
        <p:txBody>
          <a:bodyPr/>
          <a:lstStyle/>
          <a:p>
            <a:fld id="{AABD4647-916A-4C9D-B493-B18B45A00261}" type="slidenum">
              <a:rPr lang="en-PH" smtClean="0"/>
              <a:t>19</a:t>
            </a:fld>
            <a:endParaRPr lang="en-PH" dirty="0"/>
          </a:p>
        </p:txBody>
      </p:sp>
    </p:spTree>
    <p:extLst>
      <p:ext uri="{BB962C8B-B14F-4D97-AF65-F5344CB8AC3E}">
        <p14:creationId xmlns:p14="http://schemas.microsoft.com/office/powerpoint/2010/main" val="19621613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81000" y="609600"/>
            <a:ext cx="8915400" cy="438150"/>
          </a:xfrm>
        </p:spPr>
        <p:txBody>
          <a:bodyPr>
            <a:noAutofit/>
          </a:bodyPr>
          <a:lstStyle/>
          <a:p>
            <a:pPr eaLnBrk="1" hangingPunct="1"/>
            <a:r>
              <a:rPr lang="en-US" sz="3000" dirty="0">
                <a:cs typeface="Arial" charset="0"/>
              </a:rPr>
              <a:t/>
            </a:r>
            <a:br>
              <a:rPr lang="en-US" sz="3000" dirty="0">
                <a:cs typeface="Arial" charset="0"/>
              </a:rPr>
            </a:br>
            <a:r>
              <a:rPr lang="en-US" sz="3000" dirty="0">
                <a:cs typeface="Arial" charset="0"/>
              </a:rPr>
              <a:t>Natural Behavior Discovery Scoring</a:t>
            </a:r>
            <a:r>
              <a:rPr lang="en-US" sz="3000" dirty="0">
                <a:solidFill>
                  <a:srgbClr val="BDDEFF"/>
                </a:solidFill>
                <a:cs typeface="Arial" charset="0"/>
              </a:rPr>
              <a:t/>
            </a:r>
            <a:br>
              <a:rPr lang="en-US" sz="3000" dirty="0">
                <a:solidFill>
                  <a:srgbClr val="BDDEFF"/>
                </a:solidFill>
                <a:cs typeface="Arial" charset="0"/>
              </a:rPr>
            </a:br>
            <a:r>
              <a:rPr lang="en-US" sz="3000" dirty="0">
                <a:solidFill>
                  <a:srgbClr val="BDDEFF"/>
                </a:solidFill>
                <a:cs typeface="Arial" charset="0"/>
              </a:rPr>
              <a:t>8 Primary Factors</a:t>
            </a:r>
          </a:p>
        </p:txBody>
      </p:sp>
      <p:sp>
        <p:nvSpPr>
          <p:cNvPr id="209923" name="Rectangle 3"/>
          <p:cNvSpPr>
            <a:spLocks noChangeArrowheads="1"/>
          </p:cNvSpPr>
          <p:nvPr/>
        </p:nvSpPr>
        <p:spPr bwMode="auto">
          <a:xfrm>
            <a:off x="3124200" y="1469375"/>
            <a:ext cx="29718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marL="190500" indent="-3175" eaLnBrk="1" hangingPunct="1">
              <a:spcBef>
                <a:spcPct val="0"/>
              </a:spcBef>
            </a:pPr>
            <a:r>
              <a:rPr lang="en-US" sz="2000" b="1" dirty="0">
                <a:latin typeface="Calibri" panose="020F0502020204030204" pitchFamily="34" charset="0"/>
                <a:cs typeface="Arial" charset="0"/>
              </a:rPr>
              <a:t>Chris Coddington</a:t>
            </a:r>
          </a:p>
        </p:txBody>
      </p:sp>
      <p:pic>
        <p:nvPicPr>
          <p:cNvPr id="4" name="Picture 3"/>
          <p:cNvPicPr>
            <a:picLocks noChangeAspect="1"/>
          </p:cNvPicPr>
          <p:nvPr/>
        </p:nvPicPr>
        <p:blipFill>
          <a:blip r:embed="rId4"/>
          <a:stretch>
            <a:fillRect/>
          </a:stretch>
        </p:blipFill>
        <p:spPr>
          <a:xfrm>
            <a:off x="838200" y="1981200"/>
            <a:ext cx="7463135" cy="2042977"/>
          </a:xfrm>
          <a:prstGeom prst="rect">
            <a:avLst/>
          </a:prstGeom>
        </p:spPr>
      </p:pic>
      <p:pic>
        <p:nvPicPr>
          <p:cNvPr id="5" name="Picture 4"/>
          <p:cNvPicPr>
            <a:picLocks noChangeAspect="1"/>
          </p:cNvPicPr>
          <p:nvPr/>
        </p:nvPicPr>
        <p:blipFill>
          <a:blip r:embed="rId5"/>
          <a:stretch>
            <a:fillRect/>
          </a:stretch>
        </p:blipFill>
        <p:spPr>
          <a:xfrm>
            <a:off x="860738" y="4024178"/>
            <a:ext cx="7440597" cy="1437341"/>
          </a:xfrm>
          <a:prstGeom prst="rect">
            <a:avLst/>
          </a:prstGeom>
        </p:spPr>
      </p:pic>
      <p:sp>
        <p:nvSpPr>
          <p:cNvPr id="7" name="Oval 6"/>
          <p:cNvSpPr/>
          <p:nvPr/>
        </p:nvSpPr>
        <p:spPr bwMode="auto">
          <a:xfrm>
            <a:off x="7668396" y="4166119"/>
            <a:ext cx="306570" cy="34623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b="1" dirty="0"/>
          </a:p>
        </p:txBody>
      </p:sp>
      <p:sp>
        <p:nvSpPr>
          <p:cNvPr id="8" name="Oval 7"/>
          <p:cNvSpPr/>
          <p:nvPr/>
        </p:nvSpPr>
        <p:spPr bwMode="auto">
          <a:xfrm>
            <a:off x="1761126" y="3286485"/>
            <a:ext cx="306570" cy="34623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p:txBody>
      </p:sp>
      <p:sp>
        <p:nvSpPr>
          <p:cNvPr id="9" name="TextBox 8"/>
          <p:cNvSpPr txBox="1"/>
          <p:nvPr/>
        </p:nvSpPr>
        <p:spPr>
          <a:xfrm>
            <a:off x="860739" y="5923065"/>
            <a:ext cx="7157180" cy="338554"/>
          </a:xfrm>
          <a:prstGeom prst="rect">
            <a:avLst/>
          </a:prstGeom>
          <a:noFill/>
        </p:spPr>
        <p:txBody>
          <a:bodyPr wrap="square" rtlCol="0">
            <a:spAutoFit/>
          </a:bodyPr>
          <a:lstStyle/>
          <a:p>
            <a:r>
              <a:rPr lang="en-US" sz="1600" dirty="0">
                <a:latin typeface="Calibri" panose="020F0502020204030204" pitchFamily="34" charset="0"/>
                <a:cs typeface="Arial" panose="020B0604020202020204" pitchFamily="34" charset="0"/>
              </a:rPr>
              <a:t>*Star indicates the 2 strongest scores which drive the report</a:t>
            </a:r>
          </a:p>
        </p:txBody>
      </p:sp>
    </p:spTree>
    <p:custDataLst>
      <p:tags r:id="rId1"/>
    </p:custDataLst>
    <p:extLst>
      <p:ext uri="{BB962C8B-B14F-4D97-AF65-F5344CB8AC3E}">
        <p14:creationId xmlns:p14="http://schemas.microsoft.com/office/powerpoint/2010/main" val="29787423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smtClean="0">
                <a:solidFill>
                  <a:prstClr val="white"/>
                </a:solidFill>
                <a:cs typeface="Arial" pitchFamily="34" charset="0"/>
              </a:rPr>
              <a:t>5. The Trust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Trusting and                       Skeptical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283702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615951" y="1971675"/>
            <a:ext cx="1255713" cy="320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Skeptical</a:t>
            </a:r>
            <a:endParaRPr lang="en-AU" sz="1500" b="1" dirty="0">
              <a:latin typeface="Calibri" panose="020F0502020204030204" pitchFamily="34" charset="0"/>
              <a:cs typeface="Arial" charset="0"/>
              <a:sym typeface="Symbol" pitchFamily="18" charset="2"/>
            </a:endParaRPr>
          </a:p>
        </p:txBody>
      </p:sp>
      <p:sp>
        <p:nvSpPr>
          <p:cNvPr id="295939" name="Text Box 5"/>
          <p:cNvSpPr txBox="1">
            <a:spLocks noChangeArrowheads="1"/>
          </p:cNvSpPr>
          <p:nvPr/>
        </p:nvSpPr>
        <p:spPr bwMode="auto">
          <a:xfrm>
            <a:off x="7397749" y="1960566"/>
            <a:ext cx="1192213" cy="320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Trusting</a:t>
            </a:r>
            <a:endParaRPr lang="en-AU" sz="1500" b="1" dirty="0">
              <a:latin typeface="Calibri" panose="020F0502020204030204" pitchFamily="34" charset="0"/>
              <a:cs typeface="Arial" charset="0"/>
              <a:sym typeface="Symbol" pitchFamily="18" charset="2"/>
            </a:endParaRPr>
          </a:p>
        </p:txBody>
      </p:sp>
      <p:sp>
        <p:nvSpPr>
          <p:cNvPr id="295940" name="Rectangle 6"/>
          <p:cNvSpPr>
            <a:spLocks noChangeArrowheads="1"/>
          </p:cNvSpPr>
          <p:nvPr/>
        </p:nvSpPr>
        <p:spPr bwMode="auto">
          <a:xfrm>
            <a:off x="1852608" y="1916113"/>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5941" name="Rectangle 7"/>
          <p:cNvSpPr>
            <a:spLocks noChangeArrowheads="1"/>
          </p:cNvSpPr>
          <p:nvPr/>
        </p:nvSpPr>
        <p:spPr bwMode="auto">
          <a:xfrm>
            <a:off x="3681408" y="1916113"/>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5942" name="Text Box 12"/>
          <p:cNvSpPr txBox="1">
            <a:spLocks noChangeArrowheads="1"/>
          </p:cNvSpPr>
          <p:nvPr/>
        </p:nvSpPr>
        <p:spPr bwMode="auto">
          <a:xfrm>
            <a:off x="0" y="447675"/>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solidFill>
                  <a:srgbClr val="BDDEFF"/>
                </a:solidFill>
                <a:latin typeface="Calibri" panose="020F0502020204030204" pitchFamily="34" charset="0"/>
                <a:sym typeface="Symbol" pitchFamily="18" charset="2"/>
              </a:rPr>
              <a:t>Factor 5:  </a:t>
            </a:r>
            <a:r>
              <a:rPr lang="en-AU" sz="3000" b="0" dirty="0">
                <a:solidFill>
                  <a:srgbClr val="BDDEFF"/>
                </a:solidFill>
                <a:latin typeface="Calibri" panose="020F0502020204030204" pitchFamily="34" charset="0"/>
                <a:sym typeface="Symbol" pitchFamily="18" charset="2"/>
              </a:rPr>
              <a:t>Natural  </a:t>
            </a:r>
            <a:r>
              <a:rPr lang="en-AU" sz="3000" b="0" dirty="0" smtClean="0">
                <a:solidFill>
                  <a:srgbClr val="BDDEFF"/>
                </a:solidFill>
                <a:latin typeface="Calibri" panose="020F0502020204030204" pitchFamily="34" charset="0"/>
                <a:sym typeface="Symbol" pitchFamily="18" charset="2"/>
              </a:rPr>
              <a:t>Trust</a:t>
            </a:r>
          </a:p>
          <a:p>
            <a:r>
              <a:rPr lang="en-AU" sz="3000" b="0" dirty="0" smtClean="0">
                <a:latin typeface="Calibri" panose="020F0502020204030204" pitchFamily="34" charset="0"/>
                <a:sym typeface="Symbol" pitchFamily="18" charset="2"/>
              </a:rPr>
              <a:t>General Description</a:t>
            </a:r>
            <a:endParaRPr lang="en-AU" sz="3000" b="0" dirty="0">
              <a:latin typeface="Calibri" panose="020F0502020204030204" pitchFamily="34" charset="0"/>
              <a:sym typeface="Symbol" pitchFamily="18" charset="2"/>
            </a:endParaRPr>
          </a:p>
        </p:txBody>
      </p:sp>
      <p:sp>
        <p:nvSpPr>
          <p:cNvPr id="295943" name="Rectangle 16"/>
          <p:cNvSpPr>
            <a:spLocks noChangeArrowheads="1"/>
          </p:cNvSpPr>
          <p:nvPr/>
        </p:nvSpPr>
        <p:spPr bwMode="auto">
          <a:xfrm>
            <a:off x="457200" y="3276600"/>
            <a:ext cx="4087813"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Skeptical</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Doubting</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Unbelieving</a:t>
            </a:r>
          </a:p>
          <a:p>
            <a:pPr algn="l" eaLnBrk="1" hangingPunct="1">
              <a:spcBef>
                <a:spcPct val="20000"/>
              </a:spcBef>
            </a:pPr>
            <a:r>
              <a:rPr lang="en-US" sz="2000" dirty="0">
                <a:latin typeface="Calibri" panose="020F0502020204030204" pitchFamily="34" charset="0"/>
                <a:cs typeface="Arial" charset="0"/>
              </a:rPr>
              <a:t>Dissenting</a:t>
            </a:r>
          </a:p>
          <a:p>
            <a:pPr algn="l" eaLnBrk="1" hangingPunct="1">
              <a:spcBef>
                <a:spcPct val="20000"/>
              </a:spcBef>
            </a:pPr>
            <a:r>
              <a:rPr lang="en-US" sz="2000" dirty="0">
                <a:latin typeface="Calibri" panose="020F0502020204030204" pitchFamily="34" charset="0"/>
                <a:cs typeface="Arial" charset="0"/>
              </a:rPr>
              <a:t>Critical thinking</a:t>
            </a:r>
          </a:p>
          <a:p>
            <a:pPr algn="l" eaLnBrk="1" hangingPunct="1">
              <a:spcBef>
                <a:spcPct val="20000"/>
              </a:spcBef>
            </a:pPr>
            <a:r>
              <a:rPr lang="en-US" sz="2000" dirty="0">
                <a:latin typeface="Calibri" panose="020F0502020204030204" pitchFamily="34" charset="0"/>
                <a:cs typeface="Arial" charset="0"/>
              </a:rPr>
              <a:t>Fearful</a:t>
            </a:r>
          </a:p>
          <a:p>
            <a:pPr algn="l" eaLnBrk="1" hangingPunct="1">
              <a:spcBef>
                <a:spcPct val="20000"/>
              </a:spcBef>
            </a:pPr>
            <a:r>
              <a:rPr lang="en-US" sz="2000" dirty="0">
                <a:latin typeface="Calibri" panose="020F0502020204030204" pitchFamily="34" charset="0"/>
                <a:cs typeface="Arial" charset="0"/>
              </a:rPr>
              <a:t>Calculating</a:t>
            </a:r>
          </a:p>
          <a:p>
            <a:pPr algn="l" eaLnBrk="1" hangingPunct="1">
              <a:spcBef>
                <a:spcPct val="20000"/>
              </a:spcBef>
            </a:pPr>
            <a:r>
              <a:rPr lang="en-US" sz="2000" dirty="0">
                <a:latin typeface="Calibri" panose="020F0502020204030204" pitchFamily="34" charset="0"/>
                <a:cs typeface="Arial" charset="0"/>
              </a:rPr>
              <a:t>Guarded</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Provide logic and key points</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US" sz="2000" dirty="0">
              <a:solidFill>
                <a:schemeClr val="bg2"/>
              </a:solidFill>
              <a:latin typeface="Calibri" panose="020F0502020204030204" pitchFamily="34" charset="0"/>
              <a:cs typeface="Arial" charset="0"/>
            </a:endParaRPr>
          </a:p>
          <a:p>
            <a:pPr algn="l" eaLnBrk="1" hangingPunct="1">
              <a:spcBef>
                <a:spcPct val="20000"/>
              </a:spcBef>
            </a:pPr>
            <a:r>
              <a:rPr lang="en-US" sz="2000" b="1" dirty="0">
                <a:solidFill>
                  <a:srgbClr val="000066"/>
                </a:solidFill>
                <a:latin typeface="Calibri" panose="020F0502020204030204" pitchFamily="34" charset="0"/>
                <a:cs typeface="Arial" charset="0"/>
              </a:rPr>
              <a:t>	</a:t>
            </a:r>
          </a:p>
        </p:txBody>
      </p:sp>
      <p:sp>
        <p:nvSpPr>
          <p:cNvPr id="295944" name="Rectangle 17"/>
          <p:cNvSpPr>
            <a:spLocks noChangeArrowheads="1"/>
          </p:cNvSpPr>
          <p:nvPr/>
        </p:nvSpPr>
        <p:spPr bwMode="auto">
          <a:xfrm>
            <a:off x="4571997" y="3276604"/>
            <a:ext cx="4281488"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Trusting</a:t>
            </a:r>
            <a:r>
              <a:rPr lang="en-US" sz="2000" dirty="0">
                <a:latin typeface="Calibri" panose="020F0502020204030204" pitchFamily="34" charset="0"/>
                <a:cs typeface="Arial" charset="0"/>
              </a:rPr>
              <a:t> </a:t>
            </a:r>
            <a:endParaRPr lang="en-US" sz="2000" dirty="0" smtClean="0">
              <a:latin typeface="Calibri" panose="020F0502020204030204" pitchFamily="34" charset="0"/>
              <a:cs typeface="Arial" charset="0"/>
            </a:endParaRPr>
          </a:p>
          <a:p>
            <a:pPr marL="342900" indent="-342900" eaLnBrk="1" hangingPunct="1">
              <a:spcBef>
                <a:spcPct val="20000"/>
              </a:spcBef>
            </a:pPr>
            <a:r>
              <a:rPr lang="en-AU" sz="2000" b="1" dirty="0">
                <a:latin typeface="Calibri" panose="020F0502020204030204" pitchFamily="34" charset="0"/>
                <a:cs typeface="Arial" charset="0"/>
              </a:rPr>
              <a:t> </a:t>
            </a:r>
            <a:r>
              <a:rPr lang="en-AU" sz="2000" b="1" dirty="0" smtClean="0">
                <a:latin typeface="Calibri" panose="020F0502020204030204" pitchFamily="34" charset="0"/>
                <a:cs typeface="Arial" charset="0"/>
              </a:rPr>
              <a:t>            </a:t>
            </a:r>
            <a:r>
              <a:rPr lang="en-AU" sz="2000" b="1" dirty="0" smtClean="0">
                <a:solidFill>
                  <a:schemeClr val="hlink"/>
                </a:solidFill>
                <a:latin typeface="Calibri" panose="020F0502020204030204" pitchFamily="34" charset="0"/>
                <a:cs typeface="Arial" charset="0"/>
              </a:rPr>
              <a:t>			</a:t>
            </a:r>
            <a:r>
              <a:rPr lang="en-AU" sz="2000" b="1" dirty="0" smtClean="0">
                <a:solidFill>
                  <a:srgbClr val="C00000"/>
                </a:solidFill>
                <a:latin typeface="Calibri" panose="020F0502020204030204" pitchFamily="34" charset="0"/>
                <a:cs typeface="Arial" charset="0"/>
              </a:rPr>
              <a:t>[</a:t>
            </a:r>
            <a:r>
              <a:rPr lang="en-AU" sz="2000" b="1" i="1" dirty="0" smtClean="0">
                <a:solidFill>
                  <a:srgbClr val="C00000"/>
                </a:solidFill>
                <a:latin typeface="Calibri" panose="020F0502020204030204" pitchFamily="34" charset="0"/>
                <a:cs typeface="Arial" charset="0"/>
              </a:rPr>
              <a:t>Believing</a:t>
            </a:r>
            <a:r>
              <a:rPr lang="en-AU" sz="2000" b="1" dirty="0" smtClean="0">
                <a:solidFill>
                  <a:srgbClr val="C00000"/>
                </a:solidFill>
                <a:latin typeface="Calibri" panose="020F0502020204030204" pitchFamily="34" charset="0"/>
                <a:cs typeface="Arial" charset="0"/>
              </a:rPr>
              <a:t>] 		           </a:t>
            </a:r>
            <a:r>
              <a:rPr lang="en-US" sz="2000" dirty="0" smtClean="0">
                <a:latin typeface="Calibri" panose="020F0502020204030204" pitchFamily="34" charset="0"/>
                <a:cs typeface="Arial" charset="0"/>
              </a:rPr>
              <a:t>Open-minded</a:t>
            </a:r>
          </a:p>
          <a:p>
            <a:pPr marL="342900" indent="-342900" algn="r" eaLnBrk="1" hangingPunct="1">
              <a:spcBef>
                <a:spcPct val="20000"/>
              </a:spcBef>
            </a:pPr>
            <a:r>
              <a:rPr lang="en-US" sz="2000" dirty="0" smtClean="0">
                <a:latin typeface="Calibri" panose="020F0502020204030204" pitchFamily="34" charset="0"/>
                <a:cs typeface="Arial" charset="0"/>
              </a:rPr>
              <a:t>Comfortable</a:t>
            </a:r>
            <a:endParaRPr lang="en-US" sz="2000" dirty="0">
              <a:latin typeface="Calibri" panose="020F0502020204030204" pitchFamily="34" charset="0"/>
              <a:cs typeface="Arial" charset="0"/>
            </a:endParaRPr>
          </a:p>
          <a:p>
            <a:pPr marL="342900" indent="-342900" algn="r" eaLnBrk="1" hangingPunct="1">
              <a:spcBef>
                <a:spcPct val="20000"/>
              </a:spcBef>
            </a:pPr>
            <a:r>
              <a:rPr lang="en-US" sz="2000" dirty="0">
                <a:latin typeface="Calibri" panose="020F0502020204030204" pitchFamily="34" charset="0"/>
                <a:cs typeface="Arial" charset="0"/>
              </a:rPr>
              <a:t>Accepting</a:t>
            </a:r>
          </a:p>
          <a:p>
            <a:pPr marL="342900" indent="-342900" algn="r" eaLnBrk="1" hangingPunct="1">
              <a:spcBef>
                <a:spcPct val="20000"/>
              </a:spcBef>
            </a:pPr>
            <a:r>
              <a:rPr lang="en-US" sz="2000" dirty="0">
                <a:latin typeface="Calibri" panose="020F0502020204030204" pitchFamily="34" charset="0"/>
                <a:cs typeface="Arial" charset="0"/>
              </a:rPr>
              <a:t>Easily satisfied</a:t>
            </a:r>
          </a:p>
          <a:p>
            <a:pPr marL="342900" indent="-342900" algn="r" eaLnBrk="1" hangingPunct="1">
              <a:spcBef>
                <a:spcPct val="20000"/>
              </a:spcBef>
            </a:pPr>
            <a:r>
              <a:rPr lang="en-US" sz="2000" dirty="0">
                <a:latin typeface="Calibri" panose="020F0502020204030204" pitchFamily="34" charset="0"/>
                <a:cs typeface="Arial" charset="0"/>
              </a:rPr>
              <a:t>Has faith</a:t>
            </a:r>
          </a:p>
          <a:p>
            <a:pPr marL="342900" indent="-342900" algn="r" eaLnBrk="1" hangingPunct="1">
              <a:spcBef>
                <a:spcPct val="20000"/>
              </a:spcBef>
            </a:pPr>
            <a:r>
              <a:rPr lang="en-US" sz="2000" dirty="0">
                <a:latin typeface="Calibri" panose="020F0502020204030204" pitchFamily="34" charset="0"/>
                <a:cs typeface="Arial" charset="0"/>
              </a:rPr>
              <a:t>Wishful</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Present feelings/emotions</a:t>
            </a:r>
            <a:endParaRPr lang="en-US" sz="2000" dirty="0">
              <a:solidFill>
                <a:srgbClr val="00B050"/>
              </a:solidFill>
              <a:latin typeface="Calibri" panose="020F0502020204030204" pitchFamily="34" charset="0"/>
              <a:cs typeface="Arial" charset="0"/>
            </a:endParaRPr>
          </a:p>
          <a:p>
            <a:pPr marL="342900" indent="-342900" algn="l" eaLnBrk="1" hangingPunct="1">
              <a:spcBef>
                <a:spcPct val="20000"/>
              </a:spcBef>
            </a:pPr>
            <a:endParaRPr lang="en-US" sz="2000" dirty="0">
              <a:solidFill>
                <a:schemeClr val="bg2"/>
              </a:solidFill>
              <a:latin typeface="Calibri" panose="020F0502020204030204" pitchFamily="34" charset="0"/>
              <a:cs typeface="Arial" charset="0"/>
            </a:endParaRPr>
          </a:p>
          <a:p>
            <a:pPr marL="342900" indent="-342900" algn="r" eaLnBrk="1" hangingPunct="1">
              <a:spcBef>
                <a:spcPct val="20000"/>
              </a:spcBef>
            </a:pPr>
            <a:endParaRPr lang="en-AU" sz="2000" dirty="0">
              <a:solidFill>
                <a:schemeClr val="bg2"/>
              </a:solidFill>
              <a:latin typeface="Calibri" panose="020F0502020204030204" pitchFamily="34" charset="0"/>
              <a:cs typeface="Arial" charset="0"/>
            </a:endParaRPr>
          </a:p>
        </p:txBody>
      </p:sp>
      <p:sp>
        <p:nvSpPr>
          <p:cNvPr id="295945" name="Text Box 18"/>
          <p:cNvSpPr txBox="1">
            <a:spLocks noChangeArrowheads="1"/>
          </p:cNvSpPr>
          <p:nvPr/>
        </p:nvSpPr>
        <p:spPr bwMode="auto">
          <a:xfrm>
            <a:off x="5600695" y="1905004"/>
            <a:ext cx="457200" cy="30956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58</a:t>
            </a:r>
            <a:endParaRPr lang="en-AU" sz="1600" b="1" dirty="0">
              <a:latin typeface="Calibri" panose="020F0502020204030204" pitchFamily="34" charset="0"/>
              <a:cs typeface="Arial" charset="0"/>
              <a:sym typeface="Symbol" pitchFamily="18" charset="2"/>
            </a:endParaRPr>
          </a:p>
        </p:txBody>
      </p:sp>
      <p:sp>
        <p:nvSpPr>
          <p:cNvPr id="295946" name="Text Box 19"/>
          <p:cNvSpPr txBox="1">
            <a:spLocks noChangeArrowheads="1"/>
          </p:cNvSpPr>
          <p:nvPr/>
        </p:nvSpPr>
        <p:spPr bwMode="auto">
          <a:xfrm>
            <a:off x="2857495" y="1905000"/>
            <a:ext cx="571500" cy="2984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26</a:t>
            </a:r>
            <a:endParaRPr lang="en-AU" sz="1600" b="1" dirty="0">
              <a:latin typeface="Calibri" panose="020F0502020204030204" pitchFamily="34" charset="0"/>
              <a:cs typeface="Arial" charset="0"/>
              <a:sym typeface="Symbol" pitchFamily="18" charset="2"/>
            </a:endParaRPr>
          </a:p>
        </p:txBody>
      </p:sp>
      <p:sp>
        <p:nvSpPr>
          <p:cNvPr id="295947" name="Text Box 26"/>
          <p:cNvSpPr txBox="1">
            <a:spLocks noChangeArrowheads="1"/>
          </p:cNvSpPr>
          <p:nvPr/>
        </p:nvSpPr>
        <p:spPr bwMode="auto">
          <a:xfrm>
            <a:off x="3428995" y="1309687"/>
            <a:ext cx="1079500" cy="39052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95948" name="Text Box 27"/>
          <p:cNvSpPr txBox="1">
            <a:spLocks noChangeArrowheads="1"/>
          </p:cNvSpPr>
          <p:nvPr/>
        </p:nvSpPr>
        <p:spPr bwMode="auto">
          <a:xfrm>
            <a:off x="4665658" y="1309687"/>
            <a:ext cx="1079500" cy="39052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876177" y="6392866"/>
            <a:ext cx="2133600" cy="365125"/>
          </a:xfrm>
        </p:spPr>
        <p:txBody>
          <a:bodyPr/>
          <a:lstStyle/>
          <a:p>
            <a:fld id="{AABD4647-916A-4C9D-B493-B18B45A00261}" type="slidenum">
              <a:rPr lang="en-PH" smtClean="0"/>
              <a:t>21</a:t>
            </a:fld>
            <a:endParaRPr lang="en-PH" dirty="0"/>
          </a:p>
        </p:txBody>
      </p:sp>
    </p:spTree>
    <p:extLst>
      <p:ext uri="{BB962C8B-B14F-4D97-AF65-F5344CB8AC3E}">
        <p14:creationId xmlns:p14="http://schemas.microsoft.com/office/powerpoint/2010/main" val="10881675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635006" y="2379294"/>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6963" name="Rectangle 3"/>
          <p:cNvSpPr>
            <a:spLocks noChangeArrowheads="1"/>
          </p:cNvSpPr>
          <p:nvPr/>
        </p:nvSpPr>
        <p:spPr bwMode="auto">
          <a:xfrm>
            <a:off x="3238500" y="2379294"/>
            <a:ext cx="2476500" cy="334962"/>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6964" name="Text Box 4"/>
          <p:cNvSpPr txBox="1">
            <a:spLocks noChangeArrowheads="1"/>
          </p:cNvSpPr>
          <p:nvPr/>
        </p:nvSpPr>
        <p:spPr bwMode="auto">
          <a:xfrm>
            <a:off x="3238500" y="2371356"/>
            <a:ext cx="2476500"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solidFill>
                  <a:schemeClr val="bg2"/>
                </a:solidFill>
                <a:latin typeface="Calibri" panose="020F0502020204030204" pitchFamily="34" charset="0"/>
                <a:cs typeface="Arial" charset="0"/>
              </a:rPr>
              <a:t>Mid-Range</a:t>
            </a:r>
          </a:p>
        </p:txBody>
      </p:sp>
      <p:sp>
        <p:nvSpPr>
          <p:cNvPr id="296965" name="Text Box 5"/>
          <p:cNvSpPr txBox="1">
            <a:spLocks noChangeArrowheads="1"/>
          </p:cNvSpPr>
          <p:nvPr/>
        </p:nvSpPr>
        <p:spPr bwMode="auto">
          <a:xfrm>
            <a:off x="685800" y="2844431"/>
            <a:ext cx="41148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Critical thinker</a:t>
            </a:r>
          </a:p>
          <a:p>
            <a:pPr algn="l">
              <a:lnSpc>
                <a:spcPct val="70000"/>
              </a:lnSpc>
            </a:pPr>
            <a:r>
              <a:rPr lang="en-US" sz="1200" dirty="0">
                <a:latin typeface="Calibri" panose="020F0502020204030204" pitchFamily="34" charset="0"/>
                <a:cs typeface="Arial" charset="0"/>
              </a:rPr>
              <a:t>2. Thinks matters through</a:t>
            </a:r>
          </a:p>
          <a:p>
            <a:pPr algn="l">
              <a:lnSpc>
                <a:spcPct val="70000"/>
              </a:lnSpc>
            </a:pPr>
            <a:r>
              <a:rPr lang="en-US" sz="1200" dirty="0">
                <a:latin typeface="Calibri" panose="020F0502020204030204" pitchFamily="34" charset="0"/>
                <a:cs typeface="Arial" charset="0"/>
              </a:rPr>
              <a:t>3. Discovers the truth</a:t>
            </a:r>
          </a:p>
          <a:p>
            <a:pPr algn="l">
              <a:lnSpc>
                <a:spcPct val="70000"/>
              </a:lnSpc>
            </a:pPr>
            <a:r>
              <a:rPr lang="en-US" sz="1200" dirty="0">
                <a:latin typeface="Calibri" panose="020F0502020204030204" pitchFamily="34" charset="0"/>
                <a:cs typeface="Arial" charset="0"/>
              </a:rPr>
              <a:t>4. Protective of important information</a:t>
            </a:r>
          </a:p>
          <a:p>
            <a:pPr algn="l">
              <a:lnSpc>
                <a:spcPct val="70000"/>
              </a:lnSpc>
            </a:pPr>
            <a:r>
              <a:rPr lang="en-US" sz="1200" dirty="0">
                <a:latin typeface="Calibri" panose="020F0502020204030204" pitchFamily="34" charset="0"/>
                <a:cs typeface="Arial" charset="0"/>
              </a:rPr>
              <a:t>5. Asks difficult questions</a:t>
            </a:r>
          </a:p>
          <a:p>
            <a:pPr algn="l">
              <a:lnSpc>
                <a:spcPct val="70000"/>
              </a:lnSpc>
            </a:pPr>
            <a:r>
              <a:rPr lang="en-US" sz="1200" dirty="0">
                <a:latin typeface="Calibri" panose="020F0502020204030204" pitchFamily="34" charset="0"/>
                <a:cs typeface="Arial" charset="0"/>
              </a:rPr>
              <a:t>6. Watchful of important tasks</a:t>
            </a:r>
          </a:p>
          <a:p>
            <a:pPr algn="l">
              <a:lnSpc>
                <a:spcPct val="70000"/>
              </a:lnSpc>
            </a:pPr>
            <a:r>
              <a:rPr lang="en-US" sz="1200" dirty="0">
                <a:latin typeface="Calibri" panose="020F0502020204030204" pitchFamily="34" charset="0"/>
                <a:cs typeface="Arial" charset="0"/>
              </a:rPr>
              <a:t>7. Confronts problems</a:t>
            </a:r>
          </a:p>
        </p:txBody>
      </p:sp>
      <p:sp>
        <p:nvSpPr>
          <p:cNvPr id="296966" name="Text Box 6"/>
          <p:cNvSpPr txBox="1">
            <a:spLocks noChangeArrowheads="1"/>
          </p:cNvSpPr>
          <p:nvPr/>
        </p:nvSpPr>
        <p:spPr bwMode="auto">
          <a:xfrm>
            <a:off x="5486400" y="2857131"/>
            <a:ext cx="32512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Allows open dialogue</a:t>
            </a:r>
          </a:p>
          <a:p>
            <a:pPr algn="l">
              <a:lnSpc>
                <a:spcPct val="70000"/>
              </a:lnSpc>
            </a:pPr>
            <a:r>
              <a:rPr lang="en-US" sz="1200" dirty="0">
                <a:latin typeface="Calibri" panose="020F0502020204030204" pitchFamily="34" charset="0"/>
                <a:cs typeface="Arial" charset="0"/>
              </a:rPr>
              <a:t>2. Approachable</a:t>
            </a:r>
          </a:p>
          <a:p>
            <a:pPr algn="l">
              <a:lnSpc>
                <a:spcPct val="70000"/>
              </a:lnSpc>
            </a:pPr>
            <a:r>
              <a:rPr lang="en-US" sz="1200" dirty="0">
                <a:latin typeface="Calibri" panose="020F0502020204030204" pitchFamily="34" charset="0"/>
                <a:cs typeface="Arial" charset="0"/>
              </a:rPr>
              <a:t>3. Lets people do their jobs</a:t>
            </a:r>
          </a:p>
          <a:p>
            <a:pPr algn="l">
              <a:lnSpc>
                <a:spcPct val="70000"/>
              </a:lnSpc>
            </a:pPr>
            <a:r>
              <a:rPr lang="en-US" sz="1200" dirty="0">
                <a:latin typeface="Calibri" panose="020F0502020204030204" pitchFamily="34" charset="0"/>
                <a:cs typeface="Arial" charset="0"/>
              </a:rPr>
              <a:t>4. Strong relationship builder</a:t>
            </a:r>
          </a:p>
          <a:p>
            <a:pPr algn="l">
              <a:lnSpc>
                <a:spcPct val="70000"/>
              </a:lnSpc>
            </a:pPr>
            <a:r>
              <a:rPr lang="en-US" sz="1200" dirty="0">
                <a:latin typeface="Calibri" panose="020F0502020204030204" pitchFamily="34" charset="0"/>
                <a:cs typeface="Arial" charset="0"/>
              </a:rPr>
              <a:t>5. Transparent</a:t>
            </a:r>
          </a:p>
          <a:p>
            <a:pPr algn="l">
              <a:lnSpc>
                <a:spcPct val="70000"/>
              </a:lnSpc>
            </a:pPr>
            <a:r>
              <a:rPr lang="en-US" sz="1200" dirty="0">
                <a:latin typeface="Calibri" panose="020F0502020204030204" pitchFamily="34" charset="0"/>
                <a:cs typeface="Arial" charset="0"/>
              </a:rPr>
              <a:t>6. Openly shares knowledge</a:t>
            </a:r>
          </a:p>
          <a:p>
            <a:pPr algn="l">
              <a:lnSpc>
                <a:spcPct val="70000"/>
              </a:lnSpc>
            </a:pPr>
            <a:r>
              <a:rPr lang="en-US" sz="1200" dirty="0">
                <a:latin typeface="Calibri" panose="020F0502020204030204" pitchFamily="34" charset="0"/>
                <a:cs typeface="Arial" charset="0"/>
              </a:rPr>
              <a:t>7. Recognizes trust builds trust</a:t>
            </a:r>
          </a:p>
        </p:txBody>
      </p:sp>
      <p:sp>
        <p:nvSpPr>
          <p:cNvPr id="296967" name="Text Box 7"/>
          <p:cNvSpPr txBox="1">
            <a:spLocks noChangeArrowheads="1"/>
          </p:cNvSpPr>
          <p:nvPr/>
        </p:nvSpPr>
        <p:spPr bwMode="auto">
          <a:xfrm>
            <a:off x="635000" y="2423744"/>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Skeptical</a:t>
            </a:r>
          </a:p>
        </p:txBody>
      </p:sp>
      <p:sp>
        <p:nvSpPr>
          <p:cNvPr id="296968" name="Text Box 8"/>
          <p:cNvSpPr txBox="1">
            <a:spLocks noChangeArrowheads="1"/>
          </p:cNvSpPr>
          <p:nvPr/>
        </p:nvSpPr>
        <p:spPr bwMode="auto">
          <a:xfrm>
            <a:off x="5918200" y="2423744"/>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Trusting</a:t>
            </a:r>
          </a:p>
        </p:txBody>
      </p:sp>
      <p:sp>
        <p:nvSpPr>
          <p:cNvPr id="296969" name="Text Box 9"/>
          <p:cNvSpPr txBox="1">
            <a:spLocks noChangeArrowheads="1"/>
          </p:cNvSpPr>
          <p:nvPr/>
        </p:nvSpPr>
        <p:spPr bwMode="auto">
          <a:xfrm>
            <a:off x="723900" y="4771656"/>
            <a:ext cx="36957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Has difficulty letting go</a:t>
            </a:r>
          </a:p>
          <a:p>
            <a:pPr algn="l">
              <a:lnSpc>
                <a:spcPct val="70000"/>
              </a:lnSpc>
            </a:pPr>
            <a:r>
              <a:rPr lang="en-US" sz="1200" dirty="0">
                <a:latin typeface="Calibri" panose="020F0502020204030204" pitchFamily="34" charset="0"/>
                <a:cs typeface="Arial" charset="0"/>
              </a:rPr>
              <a:t>2. Finds it difficult to commit to others</a:t>
            </a:r>
          </a:p>
          <a:p>
            <a:pPr algn="l">
              <a:lnSpc>
                <a:spcPct val="70000"/>
              </a:lnSpc>
            </a:pPr>
            <a:r>
              <a:rPr lang="en-US" sz="1200" dirty="0">
                <a:latin typeface="Calibri" panose="020F0502020204030204" pitchFamily="34" charset="0"/>
                <a:cs typeface="Arial" charset="0"/>
              </a:rPr>
              <a:t>3. Does not share emotions and feelings</a:t>
            </a:r>
          </a:p>
          <a:p>
            <a:pPr algn="l">
              <a:lnSpc>
                <a:spcPct val="70000"/>
              </a:lnSpc>
            </a:pPr>
            <a:r>
              <a:rPr lang="en-US" sz="1200" dirty="0">
                <a:latin typeface="Calibri" panose="020F0502020204030204" pitchFamily="34" charset="0"/>
                <a:cs typeface="Arial" charset="0"/>
              </a:rPr>
              <a:t>4. Does not easily delegate</a:t>
            </a:r>
          </a:p>
          <a:p>
            <a:pPr algn="l">
              <a:lnSpc>
                <a:spcPct val="70000"/>
              </a:lnSpc>
            </a:pPr>
            <a:r>
              <a:rPr lang="en-US" sz="1200" dirty="0">
                <a:latin typeface="Calibri" panose="020F0502020204030204" pitchFamily="34" charset="0"/>
                <a:cs typeface="Arial" charset="0"/>
              </a:rPr>
              <a:t>5. Makes people uncomfortable</a:t>
            </a:r>
          </a:p>
          <a:p>
            <a:pPr algn="l">
              <a:lnSpc>
                <a:spcPct val="70000"/>
              </a:lnSpc>
            </a:pPr>
            <a:r>
              <a:rPr lang="en-US" sz="1200" dirty="0">
                <a:latin typeface="Calibri" panose="020F0502020204030204" pitchFamily="34" charset="0"/>
                <a:cs typeface="Arial" charset="0"/>
              </a:rPr>
              <a:t>6. Not easily forgiving</a:t>
            </a:r>
          </a:p>
          <a:p>
            <a:pPr algn="l">
              <a:lnSpc>
                <a:spcPct val="70000"/>
              </a:lnSpc>
            </a:pPr>
            <a:r>
              <a:rPr lang="en-US" sz="1200" dirty="0">
                <a:latin typeface="Calibri" panose="020F0502020204030204" pitchFamily="34" charset="0"/>
                <a:cs typeface="Arial" charset="0"/>
              </a:rPr>
              <a:t>7. Distrust breeds distrust</a:t>
            </a:r>
          </a:p>
        </p:txBody>
      </p:sp>
      <p:sp>
        <p:nvSpPr>
          <p:cNvPr id="296970" name="Text Box 10"/>
          <p:cNvSpPr txBox="1">
            <a:spLocks noChangeArrowheads="1"/>
          </p:cNvSpPr>
          <p:nvPr/>
        </p:nvSpPr>
        <p:spPr bwMode="auto">
          <a:xfrm>
            <a:off x="5455693" y="4719895"/>
            <a:ext cx="33147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b="1"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Easily taken advantage of</a:t>
            </a:r>
          </a:p>
          <a:p>
            <a:pPr algn="l">
              <a:lnSpc>
                <a:spcPct val="70000"/>
              </a:lnSpc>
            </a:pPr>
            <a:r>
              <a:rPr lang="en-US" sz="1200" dirty="0">
                <a:latin typeface="Calibri" panose="020F0502020204030204" pitchFamily="34" charset="0"/>
                <a:cs typeface="Arial" charset="0"/>
              </a:rPr>
              <a:t>2. Does not set boundaries</a:t>
            </a:r>
          </a:p>
          <a:p>
            <a:pPr algn="l">
              <a:lnSpc>
                <a:spcPct val="70000"/>
              </a:lnSpc>
            </a:pPr>
            <a:r>
              <a:rPr lang="en-US" sz="1200" dirty="0">
                <a:latin typeface="Calibri" panose="020F0502020204030204" pitchFamily="34" charset="0"/>
                <a:cs typeface="Arial" charset="0"/>
              </a:rPr>
              <a:t>3. Gets easily hurt</a:t>
            </a:r>
          </a:p>
          <a:p>
            <a:pPr algn="l">
              <a:lnSpc>
                <a:spcPct val="70000"/>
              </a:lnSpc>
            </a:pPr>
            <a:r>
              <a:rPr lang="en-US" sz="1200" dirty="0">
                <a:latin typeface="Calibri" panose="020F0502020204030204" pitchFamily="34" charset="0"/>
                <a:cs typeface="Arial" charset="0"/>
              </a:rPr>
              <a:t>4. Takes people for their word</a:t>
            </a:r>
          </a:p>
          <a:p>
            <a:pPr algn="l">
              <a:lnSpc>
                <a:spcPct val="70000"/>
              </a:lnSpc>
            </a:pPr>
            <a:r>
              <a:rPr lang="en-US" sz="1200" dirty="0">
                <a:latin typeface="Calibri" panose="020F0502020204030204" pitchFamily="34" charset="0"/>
                <a:cs typeface="Arial" charset="0"/>
              </a:rPr>
              <a:t>5. Too forgiving</a:t>
            </a:r>
          </a:p>
          <a:p>
            <a:pPr algn="l">
              <a:lnSpc>
                <a:spcPct val="70000"/>
              </a:lnSpc>
            </a:pPr>
            <a:r>
              <a:rPr lang="en-US" sz="1200" dirty="0">
                <a:latin typeface="Calibri" panose="020F0502020204030204" pitchFamily="34" charset="0"/>
                <a:cs typeface="Arial" charset="0"/>
              </a:rPr>
              <a:t>6. Fails to inspect work done</a:t>
            </a:r>
          </a:p>
          <a:p>
            <a:pPr algn="l">
              <a:lnSpc>
                <a:spcPct val="70000"/>
              </a:lnSpc>
            </a:pPr>
            <a:r>
              <a:rPr lang="en-US" sz="1200" dirty="0">
                <a:latin typeface="Calibri" panose="020F0502020204030204" pitchFamily="34" charset="0"/>
                <a:cs typeface="Arial" charset="0"/>
              </a:rPr>
              <a:t>7. Overly impressionable</a:t>
            </a:r>
          </a:p>
        </p:txBody>
      </p:sp>
      <p:sp>
        <p:nvSpPr>
          <p:cNvPr id="296971" name="Text Box 11"/>
          <p:cNvSpPr txBox="1">
            <a:spLocks noChangeArrowheads="1"/>
          </p:cNvSpPr>
          <p:nvPr/>
        </p:nvSpPr>
        <p:spPr bwMode="auto">
          <a:xfrm>
            <a:off x="9525" y="342901"/>
            <a:ext cx="9134475" cy="566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5: </a:t>
            </a:r>
            <a:r>
              <a:rPr lang="en-US" sz="3000" b="0" dirty="0" smtClean="0">
                <a:latin typeface="Calibri" panose="020F0502020204030204" pitchFamily="34" charset="0"/>
              </a:rPr>
              <a:t>Natural Trust</a:t>
            </a: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296972"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6973" name="Text Box 13"/>
          <p:cNvSpPr txBox="1">
            <a:spLocks noChangeArrowheads="1"/>
          </p:cNvSpPr>
          <p:nvPr/>
        </p:nvSpPr>
        <p:spPr bwMode="auto">
          <a:xfrm>
            <a:off x="889006" y="1733291"/>
            <a:ext cx="203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Questioning, Guarded, Wary</a:t>
            </a:r>
          </a:p>
        </p:txBody>
      </p:sp>
      <p:sp>
        <p:nvSpPr>
          <p:cNvPr id="296974" name="Text Box 14"/>
          <p:cNvSpPr txBox="1">
            <a:spLocks noChangeArrowheads="1"/>
          </p:cNvSpPr>
          <p:nvPr/>
        </p:nvSpPr>
        <p:spPr bwMode="auto">
          <a:xfrm>
            <a:off x="6210355" y="1799856"/>
            <a:ext cx="20113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Receptive, Believing, Forgiving</a:t>
            </a:r>
          </a:p>
        </p:txBody>
      </p:sp>
      <p:sp>
        <p:nvSpPr>
          <p:cNvPr id="296975" name="Line 15"/>
          <p:cNvSpPr>
            <a:spLocks noChangeShapeType="1"/>
          </p:cNvSpPr>
          <p:nvPr/>
        </p:nvSpPr>
        <p:spPr bwMode="auto">
          <a:xfrm flipH="1">
            <a:off x="2819402" y="2058619"/>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76" name="Line 16"/>
          <p:cNvSpPr>
            <a:spLocks noChangeShapeType="1"/>
          </p:cNvSpPr>
          <p:nvPr/>
        </p:nvSpPr>
        <p:spPr bwMode="auto">
          <a:xfrm>
            <a:off x="5867402" y="2058619"/>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77" name="Text Box 17"/>
          <p:cNvSpPr txBox="1">
            <a:spLocks noChangeArrowheads="1"/>
          </p:cNvSpPr>
          <p:nvPr/>
        </p:nvSpPr>
        <p:spPr bwMode="auto">
          <a:xfrm>
            <a:off x="3124202" y="1228360"/>
            <a:ext cx="299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200" b="1" dirty="0">
                <a:latin typeface="Calibri" panose="020F0502020204030204" pitchFamily="34" charset="0"/>
                <a:cs typeface="Arial" charset="0"/>
              </a:rPr>
              <a:t>This factor indicates a person’s ability to trust themselves and others, and be trusted</a:t>
            </a:r>
          </a:p>
        </p:txBody>
      </p:sp>
      <p:sp>
        <p:nvSpPr>
          <p:cNvPr id="296978" name="Text Box 18"/>
          <p:cNvSpPr txBox="1">
            <a:spLocks noChangeArrowheads="1"/>
          </p:cNvSpPr>
          <p:nvPr/>
        </p:nvSpPr>
        <p:spPr bwMode="auto">
          <a:xfrm>
            <a:off x="3022600" y="1920506"/>
            <a:ext cx="304800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2" name="Slide Number Placeholder 1"/>
          <p:cNvSpPr>
            <a:spLocks noGrp="1"/>
          </p:cNvSpPr>
          <p:nvPr>
            <p:ph type="sldNum" sz="quarter" idx="12"/>
          </p:nvPr>
        </p:nvSpPr>
        <p:spPr>
          <a:xfrm>
            <a:off x="6008427" y="6354282"/>
            <a:ext cx="2133600" cy="365125"/>
          </a:xfrm>
        </p:spPr>
        <p:txBody>
          <a:bodyPr/>
          <a:lstStyle/>
          <a:p>
            <a:fld id="{AABD4647-916A-4C9D-B493-B18B45A00261}" type="slidenum">
              <a:rPr lang="en-PH" smtClean="0"/>
              <a:t>22</a:t>
            </a:fld>
            <a:endParaRPr lang="en-PH" dirty="0"/>
          </a:p>
        </p:txBody>
      </p:sp>
    </p:spTree>
    <p:extLst>
      <p:ext uri="{BB962C8B-B14F-4D97-AF65-F5344CB8AC3E}">
        <p14:creationId xmlns:p14="http://schemas.microsoft.com/office/powerpoint/2010/main" val="4644326"/>
      </p:ext>
    </p:extLst>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Text Box 3"/>
          <p:cNvSpPr txBox="1">
            <a:spLocks noChangeArrowheads="1"/>
          </p:cNvSpPr>
          <p:nvPr/>
        </p:nvSpPr>
        <p:spPr bwMode="auto">
          <a:xfrm>
            <a:off x="3413646" y="1341805"/>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97988" name="Text Box 4"/>
          <p:cNvSpPr txBox="1">
            <a:spLocks noChangeArrowheads="1"/>
          </p:cNvSpPr>
          <p:nvPr/>
        </p:nvSpPr>
        <p:spPr bwMode="auto">
          <a:xfrm>
            <a:off x="4709046" y="1341805"/>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97989" name="Text Box 5"/>
          <p:cNvSpPr txBox="1">
            <a:spLocks noChangeArrowheads="1"/>
          </p:cNvSpPr>
          <p:nvPr/>
        </p:nvSpPr>
        <p:spPr bwMode="auto">
          <a:xfrm>
            <a:off x="653094" y="1629253"/>
            <a:ext cx="1006365"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Controlling</a:t>
            </a:r>
            <a:endParaRPr lang="en-AU" sz="1400" b="1" dirty="0">
              <a:latin typeface="Calibri" panose="020F0502020204030204" pitchFamily="34" charset="0"/>
              <a:cs typeface="Arial" charset="0"/>
              <a:sym typeface="Symbol" pitchFamily="18" charset="2"/>
            </a:endParaRPr>
          </a:p>
        </p:txBody>
      </p:sp>
      <p:sp>
        <p:nvSpPr>
          <p:cNvPr id="297990" name="Text Box 6"/>
          <p:cNvSpPr txBox="1">
            <a:spLocks noChangeArrowheads="1"/>
          </p:cNvSpPr>
          <p:nvPr/>
        </p:nvSpPr>
        <p:spPr bwMode="auto">
          <a:xfrm>
            <a:off x="695734" y="1864203"/>
            <a:ext cx="963725"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Suspicious</a:t>
            </a:r>
            <a:endParaRPr lang="en-AU" sz="1400" b="1" dirty="0">
              <a:latin typeface="Calibri" panose="020F0502020204030204" pitchFamily="34" charset="0"/>
              <a:cs typeface="Arial" charset="0"/>
              <a:sym typeface="Symbol" pitchFamily="18" charset="2"/>
            </a:endParaRPr>
          </a:p>
        </p:txBody>
      </p:sp>
      <p:grpSp>
        <p:nvGrpSpPr>
          <p:cNvPr id="297991" name="Group 7"/>
          <p:cNvGrpSpPr>
            <a:grpSpLocks/>
          </p:cNvGrpSpPr>
          <p:nvPr/>
        </p:nvGrpSpPr>
        <p:grpSpPr bwMode="auto">
          <a:xfrm>
            <a:off x="1795986" y="1645018"/>
            <a:ext cx="5383212" cy="228600"/>
            <a:chOff x="1166" y="1488"/>
            <a:chExt cx="3408" cy="192"/>
          </a:xfrm>
        </p:grpSpPr>
        <p:sp>
          <p:nvSpPr>
            <p:cNvPr id="298062" name="Rectangle 8"/>
            <p:cNvSpPr>
              <a:spLocks noChangeArrowheads="1"/>
            </p:cNvSpPr>
            <p:nvPr/>
          </p:nvSpPr>
          <p:spPr bwMode="auto">
            <a:xfrm>
              <a:off x="1166" y="1488"/>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8063" name="Rectangle 9"/>
            <p:cNvSpPr>
              <a:spLocks noChangeArrowheads="1"/>
            </p:cNvSpPr>
            <p:nvPr/>
          </p:nvSpPr>
          <p:spPr bwMode="auto">
            <a:xfrm>
              <a:off x="2318" y="1488"/>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297992" name="Group 10"/>
          <p:cNvGrpSpPr>
            <a:grpSpLocks/>
          </p:cNvGrpSpPr>
          <p:nvPr/>
        </p:nvGrpSpPr>
        <p:grpSpPr bwMode="auto">
          <a:xfrm>
            <a:off x="1795986" y="1873618"/>
            <a:ext cx="5383212" cy="228600"/>
            <a:chOff x="1166" y="1680"/>
            <a:chExt cx="3408" cy="192"/>
          </a:xfrm>
        </p:grpSpPr>
        <p:sp>
          <p:nvSpPr>
            <p:cNvPr id="298060" name="Rectangle 11"/>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8061" name="Rectangle 12"/>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97993" name="Text Box 13"/>
          <p:cNvSpPr txBox="1">
            <a:spLocks noChangeArrowheads="1"/>
          </p:cNvSpPr>
          <p:nvPr/>
        </p:nvSpPr>
        <p:spPr bwMode="auto">
          <a:xfrm>
            <a:off x="569482" y="2092803"/>
            <a:ext cx="1089977"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Questioning</a:t>
            </a:r>
            <a:endParaRPr lang="en-AU" sz="1400" b="1" dirty="0">
              <a:latin typeface="Calibri" panose="020F0502020204030204" pitchFamily="34" charset="0"/>
              <a:cs typeface="Arial" charset="0"/>
              <a:sym typeface="Symbol" pitchFamily="18" charset="2"/>
            </a:endParaRPr>
          </a:p>
        </p:txBody>
      </p:sp>
      <p:sp>
        <p:nvSpPr>
          <p:cNvPr id="297994" name="Rectangle 15"/>
          <p:cNvSpPr>
            <a:spLocks noChangeArrowheads="1"/>
          </p:cNvSpPr>
          <p:nvPr/>
        </p:nvSpPr>
        <p:spPr bwMode="auto">
          <a:xfrm>
            <a:off x="1792814" y="2102218"/>
            <a:ext cx="5381625" cy="2286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7995" name="Rectangle 16"/>
          <p:cNvSpPr>
            <a:spLocks noChangeArrowheads="1"/>
          </p:cNvSpPr>
          <p:nvPr/>
        </p:nvSpPr>
        <p:spPr bwMode="auto">
          <a:xfrm>
            <a:off x="3612084" y="2102218"/>
            <a:ext cx="1828800" cy="2286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7996" name="Text Box 17"/>
          <p:cNvSpPr txBox="1">
            <a:spLocks noChangeArrowheads="1"/>
          </p:cNvSpPr>
          <p:nvPr/>
        </p:nvSpPr>
        <p:spPr bwMode="auto">
          <a:xfrm flipH="1">
            <a:off x="2515122" y="1640255"/>
            <a:ext cx="374650" cy="25400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31</a:t>
            </a:r>
            <a:endParaRPr lang="en-AU" sz="1600" b="1" dirty="0">
              <a:latin typeface="Calibri" panose="020F0502020204030204" pitchFamily="34" charset="0"/>
              <a:cs typeface="Arial" charset="0"/>
              <a:sym typeface="Symbol" pitchFamily="18" charset="2"/>
            </a:endParaRPr>
          </a:p>
        </p:txBody>
      </p:sp>
      <p:sp>
        <p:nvSpPr>
          <p:cNvPr id="297997" name="Text Box 18"/>
          <p:cNvSpPr txBox="1">
            <a:spLocks noChangeArrowheads="1"/>
          </p:cNvSpPr>
          <p:nvPr/>
        </p:nvSpPr>
        <p:spPr bwMode="auto">
          <a:xfrm>
            <a:off x="2515122" y="1892668"/>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31</a:t>
            </a:r>
            <a:endParaRPr lang="en-AU" sz="1600" b="1" dirty="0">
              <a:latin typeface="Calibri" panose="020F0502020204030204" pitchFamily="34" charset="0"/>
              <a:cs typeface="Arial" charset="0"/>
              <a:sym typeface="Symbol" pitchFamily="18" charset="2"/>
            </a:endParaRPr>
          </a:p>
        </p:txBody>
      </p:sp>
      <p:sp>
        <p:nvSpPr>
          <p:cNvPr id="297998" name="Text Box 19"/>
          <p:cNvSpPr txBox="1">
            <a:spLocks noChangeArrowheads="1"/>
          </p:cNvSpPr>
          <p:nvPr/>
        </p:nvSpPr>
        <p:spPr bwMode="auto">
          <a:xfrm>
            <a:off x="2985022" y="2110155"/>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34</a:t>
            </a:r>
            <a:endParaRPr lang="en-AU" sz="1600" b="1" dirty="0">
              <a:latin typeface="Calibri" panose="020F0502020204030204" pitchFamily="34" charset="0"/>
              <a:cs typeface="Arial" charset="0"/>
              <a:sym typeface="Symbol" pitchFamily="18" charset="2"/>
            </a:endParaRPr>
          </a:p>
        </p:txBody>
      </p:sp>
      <p:sp>
        <p:nvSpPr>
          <p:cNvPr id="297999" name="Text Box 20"/>
          <p:cNvSpPr txBox="1">
            <a:spLocks noChangeArrowheads="1"/>
          </p:cNvSpPr>
          <p:nvPr/>
        </p:nvSpPr>
        <p:spPr bwMode="auto">
          <a:xfrm>
            <a:off x="5509146" y="1640255"/>
            <a:ext cx="495300" cy="22383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58</a:t>
            </a:r>
            <a:endParaRPr lang="en-AU" sz="1600" b="1" dirty="0">
              <a:latin typeface="Calibri" panose="020F0502020204030204" pitchFamily="34" charset="0"/>
              <a:cs typeface="Arial" charset="0"/>
              <a:sym typeface="Symbol" pitchFamily="18" charset="2"/>
            </a:endParaRPr>
          </a:p>
        </p:txBody>
      </p:sp>
      <p:sp>
        <p:nvSpPr>
          <p:cNvPr id="298000" name="Text Box 21"/>
          <p:cNvSpPr txBox="1">
            <a:spLocks noChangeArrowheads="1"/>
          </p:cNvSpPr>
          <p:nvPr/>
        </p:nvSpPr>
        <p:spPr bwMode="auto">
          <a:xfrm>
            <a:off x="6537849" y="1868855"/>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71</a:t>
            </a:r>
            <a:endParaRPr lang="en-AU" sz="1600" b="1" dirty="0">
              <a:latin typeface="Calibri" panose="020F0502020204030204" pitchFamily="34" charset="0"/>
              <a:cs typeface="Arial" charset="0"/>
              <a:sym typeface="Symbol" pitchFamily="18" charset="2"/>
            </a:endParaRPr>
          </a:p>
        </p:txBody>
      </p:sp>
      <p:sp>
        <p:nvSpPr>
          <p:cNvPr id="298001" name="Text Box 22"/>
          <p:cNvSpPr txBox="1">
            <a:spLocks noChangeArrowheads="1"/>
          </p:cNvSpPr>
          <p:nvPr/>
        </p:nvSpPr>
        <p:spPr bwMode="auto">
          <a:xfrm>
            <a:off x="3389834" y="2110155"/>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38</a:t>
            </a:r>
            <a:endParaRPr lang="en-AU" sz="1600" b="1" dirty="0">
              <a:latin typeface="Calibri" panose="020F0502020204030204" pitchFamily="34" charset="0"/>
              <a:cs typeface="Arial" charset="0"/>
              <a:sym typeface="Symbol" pitchFamily="18" charset="2"/>
            </a:endParaRPr>
          </a:p>
        </p:txBody>
      </p:sp>
      <p:sp>
        <p:nvSpPr>
          <p:cNvPr id="298002" name="Text Box 23"/>
          <p:cNvSpPr txBox="1">
            <a:spLocks noChangeArrowheads="1"/>
          </p:cNvSpPr>
          <p:nvPr/>
        </p:nvSpPr>
        <p:spPr bwMode="auto">
          <a:xfrm>
            <a:off x="7249046" y="1638778"/>
            <a:ext cx="1773238"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Delegator</a:t>
            </a:r>
            <a:endParaRPr lang="en-AU" sz="1400" b="1" dirty="0">
              <a:latin typeface="Calibri" panose="020F0502020204030204" pitchFamily="34" charset="0"/>
              <a:cs typeface="Arial" charset="0"/>
              <a:sym typeface="Symbol" pitchFamily="18" charset="2"/>
            </a:endParaRPr>
          </a:p>
        </p:txBody>
      </p:sp>
      <p:sp>
        <p:nvSpPr>
          <p:cNvPr id="298003" name="Text Box 24"/>
          <p:cNvSpPr txBox="1">
            <a:spLocks noChangeArrowheads="1"/>
          </p:cNvSpPr>
          <p:nvPr/>
        </p:nvSpPr>
        <p:spPr bwMode="auto">
          <a:xfrm>
            <a:off x="7249046" y="1856265"/>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Open</a:t>
            </a:r>
            <a:endParaRPr lang="en-AU" sz="1400" b="1" dirty="0">
              <a:latin typeface="Calibri" panose="020F0502020204030204" pitchFamily="34" charset="0"/>
              <a:cs typeface="Arial" charset="0"/>
              <a:sym typeface="Symbol" pitchFamily="18" charset="2"/>
            </a:endParaRPr>
          </a:p>
        </p:txBody>
      </p:sp>
      <p:sp>
        <p:nvSpPr>
          <p:cNvPr id="298004" name="Text Box 25"/>
          <p:cNvSpPr txBox="1">
            <a:spLocks noChangeArrowheads="1"/>
          </p:cNvSpPr>
          <p:nvPr/>
        </p:nvSpPr>
        <p:spPr bwMode="auto">
          <a:xfrm>
            <a:off x="7249046" y="2072165"/>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Approachable</a:t>
            </a:r>
            <a:endParaRPr lang="en-AU" sz="1400" b="1" dirty="0">
              <a:latin typeface="Calibri" panose="020F0502020204030204" pitchFamily="34" charset="0"/>
              <a:cs typeface="Arial" charset="0"/>
              <a:sym typeface="Symbol" pitchFamily="18" charset="2"/>
            </a:endParaRPr>
          </a:p>
        </p:txBody>
      </p:sp>
      <p:graphicFrame>
        <p:nvGraphicFramePr>
          <p:cNvPr id="2845827" name="Group 131"/>
          <p:cNvGraphicFramePr>
            <a:graphicFrameLocks noGrp="1"/>
          </p:cNvGraphicFramePr>
          <p:nvPr>
            <p:extLst>
              <p:ext uri="{D42A27DB-BD31-4B8C-83A1-F6EECF244321}">
                <p14:modId xmlns:p14="http://schemas.microsoft.com/office/powerpoint/2010/main" val="1536692768"/>
              </p:ext>
            </p:extLst>
          </p:nvPr>
        </p:nvGraphicFramePr>
        <p:xfrm>
          <a:off x="-13648" y="2666999"/>
          <a:ext cx="9144000" cy="4191000"/>
        </p:xfrm>
        <a:graphic>
          <a:graphicData uri="http://schemas.openxmlformats.org/drawingml/2006/table">
            <a:tbl>
              <a:tblPr/>
              <a:tblGrid>
                <a:gridCol w="1130300"/>
                <a:gridCol w="2984500"/>
                <a:gridCol w="869950"/>
                <a:gridCol w="3027363"/>
                <a:gridCol w="1131887"/>
              </a:tblGrid>
              <a:tr h="51468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Controlling</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Manages outcomes,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sets boundaries,  governs operations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Transfers responsibilities to others</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empowers others to make decisions</a:t>
                      </a: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Delegator</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468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Overbearing</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does not provide freedom to others, too restrictive, can be manipulative</a:t>
                      </a: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Not sufficiently involved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to properly manage tasks, loses sight of key information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8821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Suspicious</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Thinks before responding,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considers all angles</a:t>
                      </a: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 </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Transparent,</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shares knowledge and information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Open</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468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guarded,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not willing to share feelings or knowledge with others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Overly impressionable,</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may inappropriately share sensitive information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1468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Questioning</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Curious,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ability to probe with questions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Friendly</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agreeable, understanding, makes people feel comfortable</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Approachable</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68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Challenging,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makes people feel uncomfortable, potentially too critical</a:t>
                      </a: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Naïve at times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easily taken advantage of, does not set boundaries for others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14684">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Exacting</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Holds back,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moderate, careful, checks things out</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Unlocks people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does not micro manage</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Relaxed</a:t>
                      </a:r>
                    </a:p>
                  </a:txBody>
                  <a:tcPr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468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Over </a:t>
                      </a:r>
                      <a:r>
                        <a:rPr kumimoji="0" lang="en-AU" sz="1200" b="1" i="0" u="none" strike="noStrike" cap="none" normalizeH="0" baseline="0" dirty="0" err="1" smtClean="0">
                          <a:ln>
                            <a:noFill/>
                          </a:ln>
                          <a:solidFill>
                            <a:schemeClr val="tx1"/>
                          </a:solidFill>
                          <a:effectLst/>
                          <a:latin typeface="Calibri" panose="020F0502020204030204" pitchFamily="34" charset="0"/>
                          <a:cs typeface="Arial" pitchFamily="34" charset="0"/>
                        </a:rPr>
                        <a:t>analyzes</a:t>
                      </a: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 situations,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creates barriers, slows decisions down, resists ideas</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Too casual,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does not enforce high standards</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98053" name="Text Box 75"/>
          <p:cNvSpPr txBox="1">
            <a:spLocks noChangeArrowheads="1"/>
          </p:cNvSpPr>
          <p:nvPr/>
        </p:nvSpPr>
        <p:spPr bwMode="auto">
          <a:xfrm>
            <a:off x="5283203" y="6002338"/>
            <a:ext cx="3348038" cy="366712"/>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endParaRPr lang="en-US" sz="1800" dirty="0">
              <a:latin typeface="Calibri" panose="020F0502020204030204" pitchFamily="34" charset="0"/>
              <a:cs typeface="Arial" charset="0"/>
              <a:sym typeface="Symbol" pitchFamily="18" charset="2"/>
            </a:endParaRPr>
          </a:p>
        </p:txBody>
      </p:sp>
      <p:sp>
        <p:nvSpPr>
          <p:cNvPr id="298054" name="Rectangle 77"/>
          <p:cNvSpPr>
            <a:spLocks noChangeArrowheads="1"/>
          </p:cNvSpPr>
          <p:nvPr/>
        </p:nvSpPr>
        <p:spPr bwMode="auto">
          <a:xfrm>
            <a:off x="1789638" y="2319705"/>
            <a:ext cx="5383212" cy="228600"/>
          </a:xfrm>
          <a:prstGeom prst="rect">
            <a:avLst/>
          </a:prstGeom>
          <a:solidFill>
            <a:srgbClr val="0033CC"/>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8055" name="Rectangle 78"/>
          <p:cNvSpPr>
            <a:spLocks noChangeArrowheads="1"/>
          </p:cNvSpPr>
          <p:nvPr/>
        </p:nvSpPr>
        <p:spPr bwMode="auto">
          <a:xfrm>
            <a:off x="3608909" y="2319705"/>
            <a:ext cx="1828800" cy="228600"/>
          </a:xfrm>
          <a:prstGeom prst="rect">
            <a:avLst/>
          </a:prstGeom>
          <a:solidFill>
            <a:srgbClr val="6699FF"/>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98056" name="Text Box 79"/>
          <p:cNvSpPr txBox="1">
            <a:spLocks noChangeArrowheads="1"/>
          </p:cNvSpPr>
          <p:nvPr/>
        </p:nvSpPr>
        <p:spPr bwMode="auto">
          <a:xfrm>
            <a:off x="4247063" y="2338755"/>
            <a:ext cx="438150" cy="209550"/>
          </a:xfrm>
          <a:prstGeom prst="rect">
            <a:avLst/>
          </a:prstGeom>
          <a:solidFill>
            <a:srgbClr val="33CC33"/>
          </a:solidFill>
          <a:ln>
            <a:noFill/>
          </a:ln>
          <a:effectLst/>
          <a:extLs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45</a:t>
            </a:r>
            <a:endParaRPr lang="en-AU" sz="1600" b="1" dirty="0">
              <a:latin typeface="Calibri" panose="020F0502020204030204" pitchFamily="34" charset="0"/>
              <a:cs typeface="Arial" charset="0"/>
              <a:sym typeface="Symbol" pitchFamily="18" charset="2"/>
            </a:endParaRPr>
          </a:p>
        </p:txBody>
      </p:sp>
      <p:sp>
        <p:nvSpPr>
          <p:cNvPr id="298057" name="Text Box 80"/>
          <p:cNvSpPr txBox="1">
            <a:spLocks noChangeArrowheads="1"/>
          </p:cNvSpPr>
          <p:nvPr/>
        </p:nvSpPr>
        <p:spPr bwMode="auto">
          <a:xfrm>
            <a:off x="5966349" y="2326055"/>
            <a:ext cx="438150" cy="209550"/>
          </a:xfrm>
          <a:prstGeom prst="rect">
            <a:avLst/>
          </a:prstGeom>
          <a:solidFill>
            <a:srgbClr val="FFCC00"/>
          </a:solidFill>
          <a:ln>
            <a:noFill/>
          </a:ln>
          <a:effectLst/>
          <a:extLst>
            <a:ext uri="{91240B29-F687-4F45-9708-019B960494DF}">
              <a14:hiddenLine xmlns:a14="http://schemas.microsoft.com/office/drawing/2010/main" w="31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63</a:t>
            </a:r>
            <a:endParaRPr lang="en-AU" sz="1600" b="1" dirty="0">
              <a:latin typeface="Calibri" panose="020F0502020204030204" pitchFamily="34" charset="0"/>
              <a:cs typeface="Arial" charset="0"/>
              <a:sym typeface="Symbol" pitchFamily="18" charset="2"/>
            </a:endParaRPr>
          </a:p>
        </p:txBody>
      </p:sp>
      <p:sp>
        <p:nvSpPr>
          <p:cNvPr id="298058" name="Text Box 81"/>
          <p:cNvSpPr txBox="1">
            <a:spLocks noChangeArrowheads="1"/>
          </p:cNvSpPr>
          <p:nvPr/>
        </p:nvSpPr>
        <p:spPr bwMode="auto">
          <a:xfrm>
            <a:off x="795324" y="2322883"/>
            <a:ext cx="803810" cy="30777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Exacting</a:t>
            </a:r>
            <a:endParaRPr lang="en-AU" sz="1400" b="1" dirty="0">
              <a:latin typeface="Calibri" panose="020F0502020204030204" pitchFamily="34" charset="0"/>
              <a:cs typeface="Arial" charset="0"/>
              <a:sym typeface="Symbol" pitchFamily="18" charset="2"/>
            </a:endParaRPr>
          </a:p>
        </p:txBody>
      </p:sp>
      <p:sp>
        <p:nvSpPr>
          <p:cNvPr id="298059" name="Text Box 82"/>
          <p:cNvSpPr txBox="1">
            <a:spLocks noChangeArrowheads="1"/>
          </p:cNvSpPr>
          <p:nvPr/>
        </p:nvSpPr>
        <p:spPr bwMode="auto">
          <a:xfrm>
            <a:off x="7249046" y="2327645"/>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Relaxed</a:t>
            </a:r>
            <a:endParaRPr lang="en-AU" sz="1400" b="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2"/>
          </p:nvPr>
        </p:nvSpPr>
        <p:spPr>
          <a:xfrm>
            <a:off x="5890422" y="6413711"/>
            <a:ext cx="2133600" cy="365125"/>
          </a:xfrm>
        </p:spPr>
        <p:txBody>
          <a:bodyPr/>
          <a:lstStyle/>
          <a:p>
            <a:fld id="{AABD4647-916A-4C9D-B493-B18B45A00261}" type="slidenum">
              <a:rPr lang="en-PH" smtClean="0"/>
              <a:t>23</a:t>
            </a:fld>
            <a:endParaRPr lang="en-PH" dirty="0"/>
          </a:p>
        </p:txBody>
      </p:sp>
      <p:sp>
        <p:nvSpPr>
          <p:cNvPr id="34" name="Text Box 2"/>
          <p:cNvSpPr txBox="1">
            <a:spLocks noChangeArrowheads="1"/>
          </p:cNvSpPr>
          <p:nvPr/>
        </p:nvSpPr>
        <p:spPr bwMode="auto">
          <a:xfrm>
            <a:off x="0" y="342903"/>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5: Trust</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Tree>
    <p:extLst>
      <p:ext uri="{BB962C8B-B14F-4D97-AF65-F5344CB8AC3E}">
        <p14:creationId xmlns:p14="http://schemas.microsoft.com/office/powerpoint/2010/main" val="311413601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a:solidFill>
                  <a:prstClr val="white"/>
                </a:solidFill>
                <a:cs typeface="Arial" pitchFamily="34" charset="0"/>
              </a:rPr>
              <a:t>6</a:t>
            </a:r>
            <a:r>
              <a:rPr lang="en-US" sz="3200" b="0" cap="none" dirty="0" smtClean="0">
                <a:solidFill>
                  <a:prstClr val="white"/>
                </a:solidFill>
                <a:cs typeface="Arial" pitchFamily="34" charset="0"/>
              </a:rPr>
              <a:t>. The Pioneering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Pioneer and                       Content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338769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973945" y="2287590"/>
            <a:ext cx="821507"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Content</a:t>
            </a:r>
            <a:endParaRPr lang="en-AU" sz="1500" b="1" dirty="0">
              <a:latin typeface="Calibri" panose="020F0502020204030204" pitchFamily="34" charset="0"/>
              <a:cs typeface="Arial" charset="0"/>
              <a:sym typeface="Symbol" pitchFamily="18" charset="2"/>
            </a:endParaRPr>
          </a:p>
        </p:txBody>
      </p:sp>
      <p:sp>
        <p:nvSpPr>
          <p:cNvPr id="304131" name="Text Box 5"/>
          <p:cNvSpPr txBox="1">
            <a:spLocks noChangeArrowheads="1"/>
          </p:cNvSpPr>
          <p:nvPr/>
        </p:nvSpPr>
        <p:spPr bwMode="auto">
          <a:xfrm>
            <a:off x="7162844" y="2265367"/>
            <a:ext cx="801823"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Pioneer</a:t>
            </a:r>
            <a:endParaRPr lang="en-AU" sz="1500" b="1" dirty="0">
              <a:latin typeface="Calibri" panose="020F0502020204030204" pitchFamily="34" charset="0"/>
              <a:cs typeface="Arial" charset="0"/>
              <a:sym typeface="Symbol" pitchFamily="18" charset="2"/>
            </a:endParaRPr>
          </a:p>
        </p:txBody>
      </p:sp>
      <p:sp>
        <p:nvSpPr>
          <p:cNvPr id="304132" name="Rectangle 6"/>
          <p:cNvSpPr>
            <a:spLocks noChangeArrowheads="1"/>
          </p:cNvSpPr>
          <p:nvPr/>
        </p:nvSpPr>
        <p:spPr bwMode="auto">
          <a:xfrm>
            <a:off x="1776402" y="2285999"/>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4133" name="Rectangle 7"/>
          <p:cNvSpPr>
            <a:spLocks noChangeArrowheads="1"/>
          </p:cNvSpPr>
          <p:nvPr/>
        </p:nvSpPr>
        <p:spPr bwMode="auto">
          <a:xfrm>
            <a:off x="3605202" y="2285999"/>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4134" name="Text Box 12"/>
          <p:cNvSpPr txBox="1">
            <a:spLocks noChangeArrowheads="1"/>
          </p:cNvSpPr>
          <p:nvPr/>
        </p:nvSpPr>
        <p:spPr bwMode="auto">
          <a:xfrm>
            <a:off x="0" y="457200"/>
            <a:ext cx="914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6: Pioneering</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304135" name="Rectangle 16"/>
          <p:cNvSpPr>
            <a:spLocks noChangeArrowheads="1"/>
          </p:cNvSpPr>
          <p:nvPr/>
        </p:nvSpPr>
        <p:spPr bwMode="auto">
          <a:xfrm>
            <a:off x="381000" y="3657600"/>
            <a:ext cx="4049713"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Content</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Comfortable</a:t>
            </a:r>
            <a:r>
              <a:rPr lang="en-AU" sz="2000" b="1" dirty="0">
                <a:solidFill>
                  <a:srgbClr val="C00000"/>
                </a:solidFill>
                <a:latin typeface="Calibri" panose="020F0502020204030204" pitchFamily="34" charset="0"/>
                <a:cs typeface="Arial" charset="0"/>
              </a:rPr>
              <a:t>]</a:t>
            </a:r>
          </a:p>
          <a:p>
            <a:pPr algn="l" eaLnBrk="1" hangingPunct="1">
              <a:spcBef>
                <a:spcPct val="20000"/>
              </a:spcBef>
            </a:pPr>
            <a:r>
              <a:rPr lang="en-US" sz="2000" dirty="0">
                <a:latin typeface="Calibri" panose="020F0502020204030204" pitchFamily="34" charset="0"/>
                <a:cs typeface="Arial" charset="0"/>
              </a:rPr>
              <a:t>Uncomplaining</a:t>
            </a:r>
          </a:p>
          <a:p>
            <a:pPr algn="l" eaLnBrk="1" hangingPunct="1">
              <a:spcBef>
                <a:spcPct val="20000"/>
              </a:spcBef>
            </a:pPr>
            <a:r>
              <a:rPr lang="en-US" sz="2000" dirty="0">
                <a:latin typeface="Calibri" panose="020F0502020204030204" pitchFamily="34" charset="0"/>
                <a:cs typeface="Arial" charset="0"/>
              </a:rPr>
              <a:t>Not envious</a:t>
            </a:r>
          </a:p>
          <a:p>
            <a:pPr algn="l" eaLnBrk="1" hangingPunct="1">
              <a:spcBef>
                <a:spcPct val="20000"/>
              </a:spcBef>
            </a:pPr>
            <a:r>
              <a:rPr lang="en-US" sz="2000" dirty="0">
                <a:latin typeface="Calibri" panose="020F0502020204030204" pitchFamily="34" charset="0"/>
                <a:cs typeface="Arial" charset="0"/>
              </a:rPr>
              <a:t>Satisfied</a:t>
            </a:r>
          </a:p>
          <a:p>
            <a:pPr algn="l" eaLnBrk="1" hangingPunct="1">
              <a:spcBef>
                <a:spcPct val="20000"/>
              </a:spcBef>
            </a:pPr>
            <a:r>
              <a:rPr lang="en-US" sz="2000" dirty="0">
                <a:latin typeface="Calibri" panose="020F0502020204030204" pitchFamily="34" charset="0"/>
                <a:cs typeface="Arial" charset="0"/>
              </a:rPr>
              <a:t>Does not worry</a:t>
            </a:r>
          </a:p>
          <a:p>
            <a:pPr algn="l" eaLnBrk="1" hangingPunct="1">
              <a:spcBef>
                <a:spcPct val="20000"/>
              </a:spcBef>
            </a:pPr>
            <a:r>
              <a:rPr lang="en-US" sz="2000" dirty="0">
                <a:latin typeface="Calibri" panose="020F0502020204030204" pitchFamily="34" charset="0"/>
                <a:cs typeface="Arial" charset="0"/>
              </a:rPr>
              <a:t>Thankful</a:t>
            </a:r>
          </a:p>
          <a:p>
            <a:pPr algn="l" eaLnBrk="1" hangingPunct="1">
              <a:spcBef>
                <a:spcPct val="20000"/>
              </a:spcBef>
            </a:pPr>
            <a:r>
              <a:rPr lang="en-US" sz="2000" dirty="0">
                <a:latin typeface="Calibri" panose="020F0502020204030204" pitchFamily="34" charset="0"/>
                <a:cs typeface="Arial" charset="0"/>
              </a:rPr>
              <a:t>Easy-going</a:t>
            </a:r>
          </a:p>
          <a:p>
            <a:pPr algn="l" eaLnBrk="1" hangingPunct="1">
              <a:spcBef>
                <a:spcPct val="20000"/>
              </a:spcBef>
            </a:pP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Focus on life balance</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US" sz="2000" dirty="0">
              <a:solidFill>
                <a:schemeClr val="folHlink"/>
              </a:solidFill>
              <a:latin typeface="Calibri" panose="020F0502020204030204" pitchFamily="34" charset="0"/>
              <a:cs typeface="Arial" charset="0"/>
            </a:endParaRPr>
          </a:p>
          <a:p>
            <a:pPr algn="l" eaLnBrk="1" hangingPunct="1">
              <a:spcBef>
                <a:spcPct val="20000"/>
              </a:spcBef>
            </a:pPr>
            <a:r>
              <a:rPr lang="en-US" sz="2000" b="1" dirty="0">
                <a:solidFill>
                  <a:srgbClr val="000066"/>
                </a:solidFill>
                <a:latin typeface="Calibri" panose="020F0502020204030204" pitchFamily="34" charset="0"/>
                <a:cs typeface="Arial" charset="0"/>
              </a:rPr>
              <a:t>	</a:t>
            </a:r>
          </a:p>
        </p:txBody>
      </p:sp>
      <p:sp>
        <p:nvSpPr>
          <p:cNvPr id="304136" name="Rectangle 17"/>
          <p:cNvSpPr>
            <a:spLocks noChangeArrowheads="1"/>
          </p:cNvSpPr>
          <p:nvPr/>
        </p:nvSpPr>
        <p:spPr bwMode="auto">
          <a:xfrm>
            <a:off x="4495789" y="3086099"/>
            <a:ext cx="4114800"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solidFill>
                  <a:schemeClr val="bg2"/>
                </a:solidFill>
                <a:latin typeface="Calibri" panose="020F0502020204030204" pitchFamily="34" charset="0"/>
                <a:cs typeface="Arial" charset="0"/>
              </a:rPr>
              <a:t>			</a:t>
            </a:r>
            <a:r>
              <a:rPr lang="en-US" sz="2000" b="1" dirty="0" smtClean="0">
                <a:solidFill>
                  <a:schemeClr val="bg2"/>
                </a:solidFill>
                <a:latin typeface="Calibri" panose="020F0502020204030204" pitchFamily="34" charset="0"/>
                <a:cs typeface="Arial" charset="0"/>
              </a:rPr>
              <a:t>               </a:t>
            </a:r>
            <a:r>
              <a:rPr lang="en-US" sz="2000" b="1" dirty="0" smtClean="0">
                <a:latin typeface="Calibri" panose="020F0502020204030204" pitchFamily="34" charset="0"/>
                <a:cs typeface="Arial" charset="0"/>
              </a:rPr>
              <a:t>Pioneer</a:t>
            </a:r>
            <a:r>
              <a:rPr lang="en-US" sz="2000" dirty="0" smtClean="0">
                <a:latin typeface="Calibri" panose="020F0502020204030204" pitchFamily="34" charset="0"/>
                <a:cs typeface="Arial" charset="0"/>
              </a:rPr>
              <a:t> </a:t>
            </a:r>
            <a:r>
              <a:rPr lang="en-AU" sz="2000" b="1" dirty="0">
                <a:latin typeface="Calibri" panose="020F0502020204030204" pitchFamily="34" charset="0"/>
                <a:cs typeface="Arial" charset="0"/>
              </a:rPr>
              <a:t>	</a:t>
            </a:r>
            <a:r>
              <a:rPr lang="en-AU" sz="2000" b="1" dirty="0">
                <a:solidFill>
                  <a:schemeClr val="hlink"/>
                </a:solidFill>
                <a:latin typeface="Calibri" panose="020F0502020204030204" pitchFamily="34" charset="0"/>
                <a:cs typeface="Arial" charset="0"/>
              </a:rPr>
              <a:t>                   </a:t>
            </a: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Trailblazing</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marL="342900" indent="-342900" algn="r" eaLnBrk="1" hangingPunct="1">
              <a:spcBef>
                <a:spcPct val="20000"/>
              </a:spcBef>
            </a:pPr>
            <a:r>
              <a:rPr lang="en-US" sz="2000" dirty="0">
                <a:latin typeface="Calibri" panose="020F0502020204030204" pitchFamily="34" charset="0"/>
                <a:cs typeface="Arial" charset="0"/>
              </a:rPr>
              <a:t>Sets direction</a:t>
            </a:r>
          </a:p>
          <a:p>
            <a:pPr marL="342900" indent="-342900" algn="r" eaLnBrk="1" hangingPunct="1">
              <a:spcBef>
                <a:spcPct val="20000"/>
              </a:spcBef>
            </a:pPr>
            <a:r>
              <a:rPr lang="en-US" sz="2000" dirty="0">
                <a:latin typeface="Calibri" panose="020F0502020204030204" pitchFamily="34" charset="0"/>
                <a:cs typeface="Arial" charset="0"/>
              </a:rPr>
              <a:t>Commitment to Goals</a:t>
            </a:r>
          </a:p>
          <a:p>
            <a:pPr marL="342900" indent="-342900" algn="r" eaLnBrk="1" hangingPunct="1">
              <a:spcBef>
                <a:spcPct val="20000"/>
              </a:spcBef>
            </a:pPr>
            <a:r>
              <a:rPr lang="en-US" sz="2000" dirty="0">
                <a:latin typeface="Calibri" panose="020F0502020204030204" pitchFamily="34" charset="0"/>
                <a:cs typeface="Arial" charset="0"/>
              </a:rPr>
              <a:t>Ambitious</a:t>
            </a:r>
          </a:p>
          <a:p>
            <a:pPr marL="342900" indent="-342900" algn="r" eaLnBrk="1" hangingPunct="1">
              <a:spcBef>
                <a:spcPct val="20000"/>
              </a:spcBef>
            </a:pPr>
            <a:r>
              <a:rPr lang="en-US" sz="2000" dirty="0">
                <a:latin typeface="Calibri" panose="020F0502020204030204" pitchFamily="34" charset="0"/>
                <a:cs typeface="Arial" charset="0"/>
              </a:rPr>
              <a:t>Follows through</a:t>
            </a:r>
          </a:p>
          <a:p>
            <a:pPr marL="342900" indent="-342900" algn="r" eaLnBrk="1" hangingPunct="1">
              <a:spcBef>
                <a:spcPct val="20000"/>
              </a:spcBef>
            </a:pPr>
            <a:r>
              <a:rPr lang="en-US" sz="2000" dirty="0">
                <a:latin typeface="Calibri" panose="020F0502020204030204" pitchFamily="34" charset="0"/>
                <a:cs typeface="Arial" charset="0"/>
              </a:rPr>
              <a:t>Progressive</a:t>
            </a:r>
          </a:p>
          <a:p>
            <a:pPr marL="342900" indent="-342900" algn="r" eaLnBrk="1" hangingPunct="1">
              <a:spcBef>
                <a:spcPct val="20000"/>
              </a:spcBef>
            </a:pPr>
            <a:r>
              <a:rPr lang="en-US" sz="2000" dirty="0">
                <a:latin typeface="Calibri" panose="020F0502020204030204" pitchFamily="34" charset="0"/>
                <a:cs typeface="Arial" charset="0"/>
              </a:rPr>
              <a:t>Driven</a:t>
            </a:r>
          </a:p>
          <a:p>
            <a:pPr marL="342900" indent="-342900" algn="r" eaLnBrk="1" hangingPunct="1">
              <a:spcBef>
                <a:spcPct val="20000"/>
              </a:spcBef>
            </a:pP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Provide the big picture</a:t>
            </a:r>
            <a:endParaRPr lang="en-US" sz="2000" dirty="0">
              <a:solidFill>
                <a:srgbClr val="00B050"/>
              </a:solidFill>
              <a:latin typeface="Calibri" panose="020F0502020204030204" pitchFamily="34" charset="0"/>
              <a:cs typeface="Arial" charset="0"/>
            </a:endParaRPr>
          </a:p>
          <a:p>
            <a:pPr marL="342900" indent="-342900" algn="r" eaLnBrk="1" hangingPunct="1">
              <a:spcBef>
                <a:spcPct val="20000"/>
              </a:spcBef>
            </a:pPr>
            <a:endParaRPr lang="en-AU" sz="2000" b="1" dirty="0">
              <a:solidFill>
                <a:srgbClr val="00B050"/>
              </a:solidFill>
              <a:latin typeface="Calibri" panose="020F0502020204030204" pitchFamily="34" charset="0"/>
              <a:cs typeface="Arial" charset="0"/>
            </a:endParaRPr>
          </a:p>
        </p:txBody>
      </p:sp>
      <p:sp>
        <p:nvSpPr>
          <p:cNvPr id="304137" name="Text Box 18"/>
          <p:cNvSpPr txBox="1">
            <a:spLocks noChangeArrowheads="1"/>
          </p:cNvSpPr>
          <p:nvPr/>
        </p:nvSpPr>
        <p:spPr bwMode="auto">
          <a:xfrm>
            <a:off x="2438393" y="2286002"/>
            <a:ext cx="442913" cy="32475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36</a:t>
            </a:r>
          </a:p>
        </p:txBody>
      </p:sp>
      <p:sp>
        <p:nvSpPr>
          <p:cNvPr id="304138" name="Text Box 19"/>
          <p:cNvSpPr txBox="1">
            <a:spLocks noChangeArrowheads="1"/>
          </p:cNvSpPr>
          <p:nvPr/>
        </p:nvSpPr>
        <p:spPr bwMode="auto">
          <a:xfrm>
            <a:off x="5753093" y="2286002"/>
            <a:ext cx="442913" cy="324753"/>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79</a:t>
            </a:r>
            <a:endParaRPr lang="en-AU" sz="1600" b="1" dirty="0">
              <a:latin typeface="Calibri" panose="020F0502020204030204" pitchFamily="34" charset="0"/>
              <a:cs typeface="Arial" charset="0"/>
              <a:sym typeface="Symbol" pitchFamily="18" charset="2"/>
            </a:endParaRPr>
          </a:p>
        </p:txBody>
      </p:sp>
      <p:sp>
        <p:nvSpPr>
          <p:cNvPr id="304139" name="Text Box 26"/>
          <p:cNvSpPr txBox="1">
            <a:spLocks noChangeArrowheads="1"/>
          </p:cNvSpPr>
          <p:nvPr/>
        </p:nvSpPr>
        <p:spPr bwMode="auto">
          <a:xfrm>
            <a:off x="3294052" y="1438278"/>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solidFill>
                  <a:srgbClr val="003366"/>
                </a:solidFill>
                <a:latin typeface="Calibri" panose="020F0502020204030204" pitchFamily="34" charset="0"/>
                <a:cs typeface="Arial" charset="0"/>
                <a:sym typeface="Symbol" pitchFamily="18" charset="2"/>
              </a:rPr>
              <a:t>Chris</a:t>
            </a:r>
            <a:endParaRPr lang="en-AU" sz="1600" b="1" i="1" dirty="0">
              <a:solidFill>
                <a:srgbClr val="003366"/>
              </a:solidFill>
              <a:latin typeface="Calibri" panose="020F0502020204030204" pitchFamily="34" charset="0"/>
              <a:cs typeface="Arial" charset="0"/>
              <a:sym typeface="Symbol" pitchFamily="18" charset="2"/>
            </a:endParaRPr>
          </a:p>
        </p:txBody>
      </p:sp>
      <p:sp>
        <p:nvSpPr>
          <p:cNvPr id="304140" name="Text Box 27"/>
          <p:cNvSpPr txBox="1">
            <a:spLocks noChangeArrowheads="1"/>
          </p:cNvSpPr>
          <p:nvPr/>
        </p:nvSpPr>
        <p:spPr bwMode="auto">
          <a:xfrm>
            <a:off x="4589452" y="1438278"/>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solidFill>
                  <a:srgbClr val="003366"/>
                </a:solidFill>
                <a:latin typeface="Calibri" panose="020F0502020204030204" pitchFamily="34" charset="0"/>
                <a:cs typeface="Arial" charset="0"/>
                <a:sym typeface="Symbol" pitchFamily="18" charset="2"/>
              </a:rPr>
              <a:t>Helen</a:t>
            </a:r>
            <a:endParaRPr lang="en-AU" sz="1600" b="1" i="1" dirty="0">
              <a:solidFill>
                <a:srgbClr val="003366"/>
              </a:solidFill>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839028" y="6340474"/>
            <a:ext cx="2133600" cy="365125"/>
          </a:xfrm>
        </p:spPr>
        <p:txBody>
          <a:bodyPr/>
          <a:lstStyle/>
          <a:p>
            <a:fld id="{AABD4647-916A-4C9D-B493-B18B45A00261}" type="slidenum">
              <a:rPr lang="en-PH" smtClean="0"/>
              <a:t>25</a:t>
            </a:fld>
            <a:endParaRPr lang="en-PH" dirty="0"/>
          </a:p>
        </p:txBody>
      </p:sp>
    </p:spTree>
    <p:extLst>
      <p:ext uri="{BB962C8B-B14F-4D97-AF65-F5344CB8AC3E}">
        <p14:creationId xmlns:p14="http://schemas.microsoft.com/office/powerpoint/2010/main" val="270429933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730534" y="2594778"/>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5155" name="Rectangle 3"/>
          <p:cNvSpPr>
            <a:spLocks noChangeArrowheads="1"/>
          </p:cNvSpPr>
          <p:nvPr/>
        </p:nvSpPr>
        <p:spPr bwMode="auto">
          <a:xfrm>
            <a:off x="3351496" y="2585253"/>
            <a:ext cx="2459038" cy="347662"/>
          </a:xfrm>
          <a:prstGeom prst="rect">
            <a:avLst/>
          </a:prstGeom>
          <a:solidFill>
            <a:srgbClr val="6699FF"/>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5156" name="Text Box 4"/>
          <p:cNvSpPr txBox="1">
            <a:spLocks noChangeArrowheads="1"/>
          </p:cNvSpPr>
          <p:nvPr/>
        </p:nvSpPr>
        <p:spPr bwMode="auto">
          <a:xfrm>
            <a:off x="3351496" y="2596365"/>
            <a:ext cx="2459038"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400" b="1" dirty="0">
                <a:solidFill>
                  <a:schemeClr val="bg2"/>
                </a:solidFill>
                <a:latin typeface="Calibri" panose="020F0502020204030204" pitchFamily="34" charset="0"/>
                <a:cs typeface="Arial" charset="0"/>
              </a:rPr>
              <a:t>Mid-Range</a:t>
            </a:r>
          </a:p>
        </p:txBody>
      </p:sp>
      <p:sp>
        <p:nvSpPr>
          <p:cNvPr id="305157" name="Text Box 5"/>
          <p:cNvSpPr txBox="1">
            <a:spLocks noChangeArrowheads="1"/>
          </p:cNvSpPr>
          <p:nvPr/>
        </p:nvSpPr>
        <p:spPr bwMode="auto">
          <a:xfrm>
            <a:off x="628934" y="3082140"/>
            <a:ext cx="36576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Follows the set agenda</a:t>
            </a:r>
          </a:p>
          <a:p>
            <a:pPr algn="l">
              <a:lnSpc>
                <a:spcPct val="70000"/>
              </a:lnSpc>
            </a:pPr>
            <a:r>
              <a:rPr lang="en-US" sz="1200" dirty="0">
                <a:latin typeface="Calibri" panose="020F0502020204030204" pitchFamily="34" charset="0"/>
                <a:cs typeface="Arial" charset="0"/>
              </a:rPr>
              <a:t>2. Focused on realities</a:t>
            </a:r>
          </a:p>
          <a:p>
            <a:pPr algn="l">
              <a:lnSpc>
                <a:spcPct val="70000"/>
              </a:lnSpc>
            </a:pPr>
            <a:r>
              <a:rPr lang="en-US" sz="1200" dirty="0">
                <a:latin typeface="Calibri" panose="020F0502020204030204" pitchFamily="34" charset="0"/>
                <a:cs typeface="Arial" charset="0"/>
              </a:rPr>
              <a:t>3. Concentrates on balanced life</a:t>
            </a:r>
          </a:p>
          <a:p>
            <a:pPr algn="l">
              <a:lnSpc>
                <a:spcPct val="70000"/>
              </a:lnSpc>
            </a:pPr>
            <a:r>
              <a:rPr lang="en-US" sz="1200" dirty="0">
                <a:latin typeface="Calibri" panose="020F0502020204030204" pitchFamily="34" charset="0"/>
                <a:cs typeface="Arial" charset="0"/>
              </a:rPr>
              <a:t>4. </a:t>
            </a:r>
            <a:r>
              <a:rPr lang="en-US" sz="1200" dirty="0" smtClean="0">
                <a:latin typeface="Calibri" panose="020F0502020204030204" pitchFamily="34" charset="0"/>
              </a:rPr>
              <a:t>Accepts </a:t>
            </a:r>
            <a:r>
              <a:rPr lang="en-US" sz="1200" dirty="0">
                <a:latin typeface="Calibri" panose="020F0502020204030204" pitchFamily="34" charset="0"/>
              </a:rPr>
              <a:t>the current environment as it is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5. Creates a steady environment</a:t>
            </a:r>
          </a:p>
          <a:p>
            <a:pPr algn="l">
              <a:lnSpc>
                <a:spcPct val="70000"/>
              </a:lnSpc>
            </a:pPr>
            <a:r>
              <a:rPr lang="en-US" sz="1200" dirty="0">
                <a:latin typeface="Calibri" panose="020F0502020204030204" pitchFamily="34" charset="0"/>
                <a:cs typeface="Arial" charset="0"/>
              </a:rPr>
              <a:t>6. Happy and cheerful</a:t>
            </a:r>
          </a:p>
          <a:p>
            <a:pPr algn="l">
              <a:lnSpc>
                <a:spcPct val="70000"/>
              </a:lnSpc>
            </a:pPr>
            <a:r>
              <a:rPr lang="en-US" sz="1200" dirty="0">
                <a:latin typeface="Calibri" panose="020F0502020204030204" pitchFamily="34" charset="0"/>
                <a:cs typeface="Arial" charset="0"/>
              </a:rPr>
              <a:t>7. Can enjoy small successes</a:t>
            </a:r>
          </a:p>
        </p:txBody>
      </p:sp>
      <p:sp>
        <p:nvSpPr>
          <p:cNvPr id="305158" name="Text Box 6"/>
          <p:cNvSpPr txBox="1">
            <a:spLocks noChangeArrowheads="1"/>
          </p:cNvSpPr>
          <p:nvPr/>
        </p:nvSpPr>
        <p:spPr bwMode="auto">
          <a:xfrm>
            <a:off x="5200934" y="3094842"/>
            <a:ext cx="362426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Takes initiative</a:t>
            </a:r>
          </a:p>
          <a:p>
            <a:pPr algn="l">
              <a:lnSpc>
                <a:spcPct val="70000"/>
              </a:lnSpc>
            </a:pPr>
            <a:r>
              <a:rPr lang="en-US" sz="1200" dirty="0">
                <a:latin typeface="Calibri" panose="020F0502020204030204" pitchFamily="34" charset="0"/>
                <a:cs typeface="Arial" charset="0"/>
              </a:rPr>
              <a:t>2. Launches new programs</a:t>
            </a:r>
          </a:p>
          <a:p>
            <a:pPr algn="l">
              <a:lnSpc>
                <a:spcPct val="70000"/>
              </a:lnSpc>
            </a:pPr>
            <a:r>
              <a:rPr lang="en-US" sz="1200" dirty="0">
                <a:latin typeface="Calibri" panose="020F0502020204030204" pitchFamily="34" charset="0"/>
                <a:cs typeface="Arial" charset="0"/>
              </a:rPr>
              <a:t>3. Goal driven</a:t>
            </a:r>
          </a:p>
          <a:p>
            <a:pPr algn="l">
              <a:lnSpc>
                <a:spcPct val="70000"/>
              </a:lnSpc>
            </a:pPr>
            <a:r>
              <a:rPr lang="en-US" sz="1200" dirty="0">
                <a:latin typeface="Calibri" panose="020F0502020204030204" pitchFamily="34" charset="0"/>
                <a:cs typeface="Arial" charset="0"/>
              </a:rPr>
              <a:t>4. Sees tasks through to completion</a:t>
            </a:r>
          </a:p>
          <a:p>
            <a:pPr algn="l">
              <a:lnSpc>
                <a:spcPct val="70000"/>
              </a:lnSpc>
            </a:pPr>
            <a:r>
              <a:rPr lang="en-US" sz="1200" dirty="0">
                <a:latin typeface="Calibri" panose="020F0502020204030204" pitchFamily="34" charset="0"/>
                <a:cs typeface="Arial" charset="0"/>
              </a:rPr>
              <a:t>5. Competitive and confident</a:t>
            </a:r>
          </a:p>
          <a:p>
            <a:pPr algn="l">
              <a:lnSpc>
                <a:spcPct val="70000"/>
              </a:lnSpc>
            </a:pPr>
            <a:r>
              <a:rPr lang="en-US" sz="1200" dirty="0">
                <a:latin typeface="Calibri" panose="020F0502020204030204" pitchFamily="34" charset="0"/>
                <a:cs typeface="Arial" charset="0"/>
              </a:rPr>
              <a:t>6. Accepts challenges</a:t>
            </a:r>
          </a:p>
          <a:p>
            <a:pPr algn="l">
              <a:lnSpc>
                <a:spcPct val="70000"/>
              </a:lnSpc>
            </a:pPr>
            <a:r>
              <a:rPr lang="en-US" sz="1200" dirty="0">
                <a:latin typeface="Calibri" panose="020F0502020204030204" pitchFamily="34" charset="0"/>
                <a:cs typeface="Arial" charset="0"/>
              </a:rPr>
              <a:t>7. Makes things happen</a:t>
            </a:r>
          </a:p>
        </p:txBody>
      </p:sp>
      <p:sp>
        <p:nvSpPr>
          <p:cNvPr id="305159" name="Text Box 7"/>
          <p:cNvSpPr txBox="1">
            <a:spLocks noChangeArrowheads="1"/>
          </p:cNvSpPr>
          <p:nvPr/>
        </p:nvSpPr>
        <p:spPr bwMode="auto">
          <a:xfrm>
            <a:off x="730534" y="2639228"/>
            <a:ext cx="3048000" cy="3667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Content</a:t>
            </a:r>
          </a:p>
        </p:txBody>
      </p:sp>
      <p:sp>
        <p:nvSpPr>
          <p:cNvPr id="305160" name="Text Box 8"/>
          <p:cNvSpPr txBox="1">
            <a:spLocks noChangeArrowheads="1"/>
          </p:cNvSpPr>
          <p:nvPr/>
        </p:nvSpPr>
        <p:spPr bwMode="auto">
          <a:xfrm>
            <a:off x="6013734" y="2639228"/>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Pioneer</a:t>
            </a:r>
          </a:p>
        </p:txBody>
      </p:sp>
      <p:sp>
        <p:nvSpPr>
          <p:cNvPr id="305161" name="Text Box 9"/>
          <p:cNvSpPr txBox="1">
            <a:spLocks noChangeArrowheads="1"/>
          </p:cNvSpPr>
          <p:nvPr/>
        </p:nvSpPr>
        <p:spPr bwMode="auto">
          <a:xfrm>
            <a:off x="608299" y="4996775"/>
            <a:ext cx="37798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Does not push forward enough</a:t>
            </a:r>
          </a:p>
          <a:p>
            <a:pPr algn="l">
              <a:lnSpc>
                <a:spcPct val="70000"/>
              </a:lnSpc>
            </a:pPr>
            <a:r>
              <a:rPr lang="en-US" sz="1200" dirty="0">
                <a:latin typeface="Calibri" panose="020F0502020204030204" pitchFamily="34" charset="0"/>
                <a:cs typeface="Arial" charset="0"/>
              </a:rPr>
              <a:t>2. Prone to be complacent</a:t>
            </a:r>
          </a:p>
          <a:p>
            <a:pPr algn="l">
              <a:lnSpc>
                <a:spcPct val="70000"/>
              </a:lnSpc>
            </a:pPr>
            <a:r>
              <a:rPr lang="en-US" sz="1200" dirty="0">
                <a:latin typeface="Calibri" panose="020F0502020204030204" pitchFamily="34" charset="0"/>
                <a:cs typeface="Arial" charset="0"/>
              </a:rPr>
              <a:t>3. Stays in comfort zone </a:t>
            </a:r>
          </a:p>
          <a:p>
            <a:pPr algn="l">
              <a:lnSpc>
                <a:spcPct val="70000"/>
              </a:lnSpc>
            </a:pPr>
            <a:r>
              <a:rPr lang="en-US" sz="1200" dirty="0">
                <a:latin typeface="Calibri" panose="020F0502020204030204" pitchFamily="34" charset="0"/>
                <a:cs typeface="Arial" charset="0"/>
              </a:rPr>
              <a:t>4. Not progressive</a:t>
            </a:r>
          </a:p>
          <a:p>
            <a:pPr algn="l">
              <a:lnSpc>
                <a:spcPct val="70000"/>
              </a:lnSpc>
            </a:pPr>
            <a:r>
              <a:rPr lang="en-US" sz="1200" dirty="0">
                <a:latin typeface="Calibri" panose="020F0502020204030204" pitchFamily="34" charset="0"/>
                <a:cs typeface="Arial" charset="0"/>
              </a:rPr>
              <a:t>5. Can be unreliable and irregular</a:t>
            </a:r>
          </a:p>
          <a:p>
            <a:pPr algn="l">
              <a:lnSpc>
                <a:spcPct val="70000"/>
              </a:lnSpc>
            </a:pPr>
            <a:r>
              <a:rPr lang="en-US" sz="1200" dirty="0">
                <a:latin typeface="Calibri" panose="020F0502020204030204" pitchFamily="34" charset="0"/>
                <a:cs typeface="Arial" charset="0"/>
              </a:rPr>
              <a:t>6. Lacks accountability</a:t>
            </a:r>
          </a:p>
          <a:p>
            <a:pPr algn="l">
              <a:lnSpc>
                <a:spcPct val="70000"/>
              </a:lnSpc>
            </a:pPr>
            <a:r>
              <a:rPr lang="en-US" sz="1200" dirty="0">
                <a:latin typeface="Calibri" panose="020F0502020204030204" pitchFamily="34" charset="0"/>
                <a:cs typeface="Arial" charset="0"/>
              </a:rPr>
              <a:t>7. Wavers in commitment</a:t>
            </a:r>
          </a:p>
        </p:txBody>
      </p:sp>
      <p:sp>
        <p:nvSpPr>
          <p:cNvPr id="305162" name="Text Box 10"/>
          <p:cNvSpPr txBox="1">
            <a:spLocks noChangeArrowheads="1"/>
          </p:cNvSpPr>
          <p:nvPr/>
        </p:nvSpPr>
        <p:spPr bwMode="auto">
          <a:xfrm>
            <a:off x="5180296" y="4996775"/>
            <a:ext cx="39830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Too aggressive</a:t>
            </a:r>
          </a:p>
          <a:p>
            <a:pPr algn="l">
              <a:lnSpc>
                <a:spcPct val="70000"/>
              </a:lnSpc>
            </a:pPr>
            <a:r>
              <a:rPr lang="en-US" sz="1200" dirty="0">
                <a:latin typeface="Calibri" panose="020F0502020204030204" pitchFamily="34" charset="0"/>
                <a:cs typeface="Arial" charset="0"/>
              </a:rPr>
              <a:t>2. May sacrifice a balanced life</a:t>
            </a:r>
          </a:p>
          <a:p>
            <a:pPr algn="l">
              <a:lnSpc>
                <a:spcPct val="70000"/>
              </a:lnSpc>
            </a:pPr>
            <a:r>
              <a:rPr lang="en-US" sz="1200" dirty="0">
                <a:latin typeface="Calibri" panose="020F0502020204030204" pitchFamily="34" charset="0"/>
                <a:cs typeface="Arial" charset="0"/>
              </a:rPr>
              <a:t>3. Overly vigorous</a:t>
            </a:r>
          </a:p>
          <a:p>
            <a:pPr algn="l">
              <a:lnSpc>
                <a:spcPct val="70000"/>
              </a:lnSpc>
            </a:pPr>
            <a:r>
              <a:rPr lang="en-US" sz="1200" dirty="0">
                <a:latin typeface="Calibri" panose="020F0502020204030204" pitchFamily="34" charset="0"/>
                <a:cs typeface="Arial" charset="0"/>
              </a:rPr>
              <a:t>4. Greedy</a:t>
            </a:r>
          </a:p>
          <a:p>
            <a:pPr algn="l">
              <a:lnSpc>
                <a:spcPct val="70000"/>
              </a:lnSpc>
            </a:pPr>
            <a:r>
              <a:rPr lang="en-US" sz="1200" dirty="0">
                <a:latin typeface="Calibri" panose="020F0502020204030204" pitchFamily="34" charset="0"/>
                <a:cs typeface="Arial" charset="0"/>
              </a:rPr>
              <a:t>5. Cuts corners</a:t>
            </a:r>
          </a:p>
          <a:p>
            <a:pPr algn="l">
              <a:lnSpc>
                <a:spcPct val="70000"/>
              </a:lnSpc>
            </a:pPr>
            <a:r>
              <a:rPr lang="en-US" sz="1200" dirty="0">
                <a:latin typeface="Calibri" panose="020F0502020204030204" pitchFamily="34" charset="0"/>
                <a:cs typeface="Arial" charset="0"/>
              </a:rPr>
              <a:t>6. Overly focused on success</a:t>
            </a:r>
          </a:p>
          <a:p>
            <a:pPr algn="l">
              <a:lnSpc>
                <a:spcPct val="70000"/>
              </a:lnSpc>
            </a:pPr>
            <a:r>
              <a:rPr lang="en-US" sz="1200" dirty="0">
                <a:latin typeface="Calibri" panose="020F0502020204030204" pitchFamily="34" charset="0"/>
                <a:cs typeface="Arial" charset="0"/>
              </a:rPr>
              <a:t>7. Forgets to recognize others needs</a:t>
            </a:r>
          </a:p>
        </p:txBody>
      </p:sp>
      <p:sp>
        <p:nvSpPr>
          <p:cNvPr id="305163" name="Text Box 11"/>
          <p:cNvSpPr txBox="1">
            <a:spLocks noChangeArrowheads="1"/>
          </p:cNvSpPr>
          <p:nvPr/>
        </p:nvSpPr>
        <p:spPr bwMode="auto">
          <a:xfrm rot="10800000" flipV="1">
            <a:off x="0" y="374008"/>
            <a:ext cx="91439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6: </a:t>
            </a:r>
            <a:r>
              <a:rPr lang="en-US" sz="3000" b="0" dirty="0" smtClean="0">
                <a:latin typeface="Calibri" panose="020F0502020204030204" pitchFamily="34" charset="0"/>
              </a:rPr>
              <a:t>Pioneering</a:t>
            </a:r>
          </a:p>
          <a:p>
            <a:r>
              <a:rPr lang="en-US" sz="3000" b="0" dirty="0" smtClean="0">
                <a:solidFill>
                  <a:srgbClr val="BDDEFF"/>
                </a:solidFill>
                <a:latin typeface="Calibri" panose="020F0502020204030204" pitchFamily="34" charset="0"/>
              </a:rPr>
              <a:t>General Description</a:t>
            </a:r>
            <a:endParaRPr lang="en-US" sz="3000" b="0" dirty="0">
              <a:solidFill>
                <a:srgbClr val="BDDEFF"/>
              </a:solidFill>
              <a:latin typeface="Calibri" panose="020F0502020204030204" pitchFamily="34" charset="0"/>
            </a:endParaRPr>
          </a:p>
        </p:txBody>
      </p:sp>
      <p:sp>
        <p:nvSpPr>
          <p:cNvPr id="305164"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5165" name="Text Box 13"/>
          <p:cNvSpPr txBox="1">
            <a:spLocks noChangeArrowheads="1"/>
          </p:cNvSpPr>
          <p:nvPr/>
        </p:nvSpPr>
        <p:spPr bwMode="auto">
          <a:xfrm>
            <a:off x="3016534" y="2121703"/>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305166" name="Text Box 14"/>
          <p:cNvSpPr txBox="1">
            <a:spLocks noChangeArrowheads="1"/>
          </p:cNvSpPr>
          <p:nvPr/>
        </p:nvSpPr>
        <p:spPr bwMode="auto">
          <a:xfrm>
            <a:off x="722596" y="2024865"/>
            <a:ext cx="2171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Satisfied, Balanced, Easy Going</a:t>
            </a:r>
          </a:p>
        </p:txBody>
      </p:sp>
      <p:sp>
        <p:nvSpPr>
          <p:cNvPr id="305167" name="Text Box 15"/>
          <p:cNvSpPr txBox="1">
            <a:spLocks noChangeArrowheads="1"/>
          </p:cNvSpPr>
          <p:nvPr/>
        </p:nvSpPr>
        <p:spPr bwMode="auto">
          <a:xfrm>
            <a:off x="6551896" y="2024865"/>
            <a:ext cx="172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Goal Oriented, Ambitious, Driven</a:t>
            </a:r>
          </a:p>
        </p:txBody>
      </p:sp>
      <p:sp>
        <p:nvSpPr>
          <p:cNvPr id="305168" name="Text Box 16"/>
          <p:cNvSpPr txBox="1">
            <a:spLocks noChangeArrowheads="1"/>
          </p:cNvSpPr>
          <p:nvPr/>
        </p:nvSpPr>
        <p:spPr bwMode="auto">
          <a:xfrm>
            <a:off x="2894296" y="1453367"/>
            <a:ext cx="33480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200" b="1" dirty="0">
                <a:latin typeface="Calibri" panose="020F0502020204030204" pitchFamily="34" charset="0"/>
                <a:cs typeface="Arial" charset="0"/>
              </a:rPr>
              <a:t>This factor indicates a person’s willingness to set ambitious goals and pursue them</a:t>
            </a:r>
          </a:p>
        </p:txBody>
      </p:sp>
      <p:sp>
        <p:nvSpPr>
          <p:cNvPr id="305169" name="Line 17"/>
          <p:cNvSpPr>
            <a:spLocks noChangeShapeType="1"/>
          </p:cNvSpPr>
          <p:nvPr/>
        </p:nvSpPr>
        <p:spPr bwMode="auto">
          <a:xfrm flipH="1">
            <a:off x="2813334" y="2259815"/>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170" name="Line 18"/>
          <p:cNvSpPr>
            <a:spLocks noChangeShapeType="1"/>
          </p:cNvSpPr>
          <p:nvPr/>
        </p:nvSpPr>
        <p:spPr bwMode="auto">
          <a:xfrm>
            <a:off x="5861334" y="2259815"/>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a:xfrm>
            <a:off x="5972601" y="6373813"/>
            <a:ext cx="2133600" cy="365125"/>
          </a:xfrm>
        </p:spPr>
        <p:txBody>
          <a:bodyPr/>
          <a:lstStyle/>
          <a:p>
            <a:fld id="{AABD4647-916A-4C9D-B493-B18B45A00261}" type="slidenum">
              <a:rPr lang="en-PH" smtClean="0"/>
              <a:t>26</a:t>
            </a:fld>
            <a:endParaRPr lang="en-PH" dirty="0"/>
          </a:p>
        </p:txBody>
      </p:sp>
    </p:spTree>
    <p:extLst>
      <p:ext uri="{BB962C8B-B14F-4D97-AF65-F5344CB8AC3E}">
        <p14:creationId xmlns:p14="http://schemas.microsoft.com/office/powerpoint/2010/main" val="2488650207"/>
      </p:ext>
    </p:extLst>
  </p:cSld>
  <p:clrMapOvr>
    <a:masterClrMapping/>
  </p:clrMapOvr>
  <p:transition spd="med">
    <p:blinds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6"/>
          <p:cNvSpPr>
            <a:spLocks noChangeArrowheads="1"/>
          </p:cNvSpPr>
          <p:nvPr/>
        </p:nvSpPr>
        <p:spPr bwMode="auto">
          <a:xfrm>
            <a:off x="7790369" y="5943709"/>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sp>
        <p:nvSpPr>
          <p:cNvPr id="306179" name="Text Box 2"/>
          <p:cNvSpPr txBox="1">
            <a:spLocks noChangeArrowheads="1"/>
          </p:cNvSpPr>
          <p:nvPr/>
        </p:nvSpPr>
        <p:spPr bwMode="auto">
          <a:xfrm>
            <a:off x="60324" y="333376"/>
            <a:ext cx="9083675"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6:  Pioneering</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306180" name="Text Box 3"/>
          <p:cNvSpPr txBox="1">
            <a:spLocks noChangeArrowheads="1"/>
          </p:cNvSpPr>
          <p:nvPr/>
        </p:nvSpPr>
        <p:spPr bwMode="auto">
          <a:xfrm>
            <a:off x="3456047" y="1230206"/>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306181" name="Text Box 4"/>
          <p:cNvSpPr txBox="1">
            <a:spLocks noChangeArrowheads="1"/>
          </p:cNvSpPr>
          <p:nvPr/>
        </p:nvSpPr>
        <p:spPr bwMode="auto">
          <a:xfrm>
            <a:off x="4751447" y="1230206"/>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306182" name="Text Box 5"/>
          <p:cNvSpPr txBox="1">
            <a:spLocks noChangeArrowheads="1"/>
          </p:cNvSpPr>
          <p:nvPr/>
        </p:nvSpPr>
        <p:spPr bwMode="auto">
          <a:xfrm>
            <a:off x="1066800" y="1752600"/>
            <a:ext cx="689035"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Steady</a:t>
            </a:r>
            <a:endParaRPr lang="en-AU" sz="1400" b="1" dirty="0">
              <a:latin typeface="Calibri" panose="020F0502020204030204" pitchFamily="34" charset="0"/>
              <a:cs typeface="Arial" charset="0"/>
              <a:sym typeface="Symbol" pitchFamily="18" charset="2"/>
            </a:endParaRPr>
          </a:p>
        </p:txBody>
      </p:sp>
      <p:sp>
        <p:nvSpPr>
          <p:cNvPr id="306183" name="Text Box 6"/>
          <p:cNvSpPr txBox="1">
            <a:spLocks noChangeArrowheads="1"/>
          </p:cNvSpPr>
          <p:nvPr/>
        </p:nvSpPr>
        <p:spPr bwMode="auto">
          <a:xfrm>
            <a:off x="891495" y="1987445"/>
            <a:ext cx="864339"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Balanced</a:t>
            </a:r>
            <a:endParaRPr lang="en-AU" sz="1400" b="1" dirty="0">
              <a:latin typeface="Calibri" panose="020F0502020204030204" pitchFamily="34" charset="0"/>
              <a:cs typeface="Arial" charset="0"/>
              <a:sym typeface="Symbol" pitchFamily="18" charset="2"/>
            </a:endParaRPr>
          </a:p>
        </p:txBody>
      </p:sp>
      <p:grpSp>
        <p:nvGrpSpPr>
          <p:cNvPr id="306184" name="Group 7"/>
          <p:cNvGrpSpPr>
            <a:grpSpLocks/>
          </p:cNvGrpSpPr>
          <p:nvPr/>
        </p:nvGrpSpPr>
        <p:grpSpPr bwMode="auto">
          <a:xfrm>
            <a:off x="1893951" y="1768365"/>
            <a:ext cx="5381625" cy="228600"/>
            <a:chOff x="1166" y="1488"/>
            <a:chExt cx="3408" cy="192"/>
          </a:xfrm>
        </p:grpSpPr>
        <p:sp>
          <p:nvSpPr>
            <p:cNvPr id="306239" name="Rectangle 8"/>
            <p:cNvSpPr>
              <a:spLocks noChangeArrowheads="1"/>
            </p:cNvSpPr>
            <p:nvPr/>
          </p:nvSpPr>
          <p:spPr bwMode="auto">
            <a:xfrm>
              <a:off x="1166" y="1488"/>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6240" name="Rectangle 9"/>
            <p:cNvSpPr>
              <a:spLocks noChangeArrowheads="1"/>
            </p:cNvSpPr>
            <p:nvPr/>
          </p:nvSpPr>
          <p:spPr bwMode="auto">
            <a:xfrm>
              <a:off x="2318" y="1488"/>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306185" name="Group 10"/>
          <p:cNvGrpSpPr>
            <a:grpSpLocks/>
          </p:cNvGrpSpPr>
          <p:nvPr/>
        </p:nvGrpSpPr>
        <p:grpSpPr bwMode="auto">
          <a:xfrm>
            <a:off x="1893951" y="1996965"/>
            <a:ext cx="5381625" cy="228600"/>
            <a:chOff x="1166" y="1680"/>
            <a:chExt cx="3408" cy="192"/>
          </a:xfrm>
        </p:grpSpPr>
        <p:sp>
          <p:nvSpPr>
            <p:cNvPr id="306237" name="Rectangle 11"/>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6238" name="Rectangle 12"/>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306186" name="Text Box 13"/>
          <p:cNvSpPr txBox="1">
            <a:spLocks noChangeArrowheads="1"/>
          </p:cNvSpPr>
          <p:nvPr/>
        </p:nvSpPr>
        <p:spPr bwMode="auto">
          <a:xfrm>
            <a:off x="1000114" y="2216044"/>
            <a:ext cx="755720"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Flexible</a:t>
            </a:r>
          </a:p>
        </p:txBody>
      </p:sp>
      <p:grpSp>
        <p:nvGrpSpPr>
          <p:cNvPr id="306187" name="Group 14"/>
          <p:cNvGrpSpPr>
            <a:grpSpLocks/>
          </p:cNvGrpSpPr>
          <p:nvPr/>
        </p:nvGrpSpPr>
        <p:grpSpPr bwMode="auto">
          <a:xfrm>
            <a:off x="1893947" y="2225569"/>
            <a:ext cx="5378450" cy="219075"/>
            <a:chOff x="1167" y="1872"/>
            <a:chExt cx="3405" cy="184"/>
          </a:xfrm>
        </p:grpSpPr>
        <p:sp>
          <p:nvSpPr>
            <p:cNvPr id="306235" name="Rectangle 15"/>
            <p:cNvSpPr>
              <a:spLocks noChangeArrowheads="1"/>
            </p:cNvSpPr>
            <p:nvPr/>
          </p:nvSpPr>
          <p:spPr bwMode="auto">
            <a:xfrm>
              <a:off x="1167" y="1872"/>
              <a:ext cx="3405" cy="184"/>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06236" name="Rectangle 16"/>
            <p:cNvSpPr>
              <a:spLocks noChangeArrowheads="1"/>
            </p:cNvSpPr>
            <p:nvPr/>
          </p:nvSpPr>
          <p:spPr bwMode="auto">
            <a:xfrm>
              <a:off x="2319" y="1872"/>
              <a:ext cx="1151" cy="184"/>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306188" name="Text Box 17"/>
          <p:cNvSpPr txBox="1">
            <a:spLocks noChangeArrowheads="1"/>
          </p:cNvSpPr>
          <p:nvPr/>
        </p:nvSpPr>
        <p:spPr bwMode="auto">
          <a:xfrm flipH="1">
            <a:off x="6710863" y="1756437"/>
            <a:ext cx="374650" cy="25400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76</a:t>
            </a:r>
            <a:endParaRPr lang="en-AU" sz="1600" b="1" dirty="0">
              <a:latin typeface="Calibri" panose="020F0502020204030204" pitchFamily="34" charset="0"/>
              <a:cs typeface="Arial" charset="0"/>
              <a:sym typeface="Symbol" pitchFamily="18" charset="2"/>
            </a:endParaRPr>
          </a:p>
        </p:txBody>
      </p:sp>
      <p:sp>
        <p:nvSpPr>
          <p:cNvPr id="306189" name="Text Box 18"/>
          <p:cNvSpPr txBox="1">
            <a:spLocks noChangeArrowheads="1"/>
          </p:cNvSpPr>
          <p:nvPr/>
        </p:nvSpPr>
        <p:spPr bwMode="auto">
          <a:xfrm>
            <a:off x="6053638" y="2010437"/>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67</a:t>
            </a:r>
            <a:endParaRPr lang="en-AU" sz="1600" b="1" dirty="0">
              <a:latin typeface="Calibri" panose="020F0502020204030204" pitchFamily="34" charset="0"/>
              <a:cs typeface="Arial" charset="0"/>
              <a:sym typeface="Symbol" pitchFamily="18" charset="2"/>
            </a:endParaRPr>
          </a:p>
        </p:txBody>
      </p:sp>
      <p:sp>
        <p:nvSpPr>
          <p:cNvPr id="306190" name="Text Box 19"/>
          <p:cNvSpPr txBox="1">
            <a:spLocks noChangeArrowheads="1"/>
          </p:cNvSpPr>
          <p:nvPr/>
        </p:nvSpPr>
        <p:spPr bwMode="auto">
          <a:xfrm>
            <a:off x="5766136" y="2244617"/>
            <a:ext cx="438150" cy="2095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61</a:t>
            </a:r>
            <a:endParaRPr lang="en-AU" sz="1600" b="1" dirty="0">
              <a:latin typeface="Calibri" panose="020F0502020204030204" pitchFamily="34" charset="0"/>
              <a:cs typeface="Arial" charset="0"/>
              <a:sym typeface="Symbol" pitchFamily="18" charset="2"/>
            </a:endParaRPr>
          </a:p>
        </p:txBody>
      </p:sp>
      <p:sp>
        <p:nvSpPr>
          <p:cNvPr id="306191" name="Text Box 20"/>
          <p:cNvSpPr txBox="1">
            <a:spLocks noChangeArrowheads="1"/>
          </p:cNvSpPr>
          <p:nvPr/>
        </p:nvSpPr>
        <p:spPr bwMode="auto">
          <a:xfrm>
            <a:off x="2808347" y="1766782"/>
            <a:ext cx="495300" cy="22066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36</a:t>
            </a:r>
            <a:endParaRPr lang="en-AU" sz="1600" b="1" dirty="0">
              <a:latin typeface="Calibri" panose="020F0502020204030204" pitchFamily="34" charset="0"/>
              <a:cs typeface="Arial" charset="0"/>
              <a:sym typeface="Symbol" pitchFamily="18" charset="2"/>
            </a:endParaRPr>
          </a:p>
        </p:txBody>
      </p:sp>
      <p:sp>
        <p:nvSpPr>
          <p:cNvPr id="306192" name="Text Box 21"/>
          <p:cNvSpPr txBox="1">
            <a:spLocks noChangeArrowheads="1"/>
          </p:cNvSpPr>
          <p:nvPr/>
        </p:nvSpPr>
        <p:spPr bwMode="auto">
          <a:xfrm>
            <a:off x="3171887" y="1997839"/>
            <a:ext cx="438150" cy="23177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41</a:t>
            </a:r>
          </a:p>
        </p:txBody>
      </p:sp>
      <p:sp>
        <p:nvSpPr>
          <p:cNvPr id="306193" name="Text Box 22"/>
          <p:cNvSpPr txBox="1">
            <a:spLocks noChangeArrowheads="1"/>
          </p:cNvSpPr>
          <p:nvPr/>
        </p:nvSpPr>
        <p:spPr bwMode="auto">
          <a:xfrm>
            <a:off x="2244784" y="2235090"/>
            <a:ext cx="438150" cy="2095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29</a:t>
            </a:r>
          </a:p>
        </p:txBody>
      </p:sp>
      <p:sp>
        <p:nvSpPr>
          <p:cNvPr id="306194" name="Text Box 23"/>
          <p:cNvSpPr txBox="1">
            <a:spLocks noChangeArrowheads="1"/>
          </p:cNvSpPr>
          <p:nvPr/>
        </p:nvSpPr>
        <p:spPr bwMode="auto">
          <a:xfrm>
            <a:off x="7345447" y="1762125"/>
            <a:ext cx="1774825"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Initiator</a:t>
            </a:r>
            <a:endParaRPr lang="en-AU" sz="1400" b="1" dirty="0">
              <a:latin typeface="Calibri" panose="020F0502020204030204" pitchFamily="34" charset="0"/>
              <a:cs typeface="Arial" charset="0"/>
              <a:sym typeface="Symbol" pitchFamily="18" charset="2"/>
            </a:endParaRPr>
          </a:p>
        </p:txBody>
      </p:sp>
      <p:sp>
        <p:nvSpPr>
          <p:cNvPr id="306195" name="Text Box 24"/>
          <p:cNvSpPr txBox="1">
            <a:spLocks noChangeArrowheads="1"/>
          </p:cNvSpPr>
          <p:nvPr/>
        </p:nvSpPr>
        <p:spPr bwMode="auto">
          <a:xfrm>
            <a:off x="7345422" y="1979504"/>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Competitive</a:t>
            </a:r>
            <a:endParaRPr lang="en-AU" sz="1400" b="1" dirty="0">
              <a:latin typeface="Calibri" panose="020F0502020204030204" pitchFamily="34" charset="0"/>
              <a:cs typeface="Arial" charset="0"/>
              <a:sym typeface="Symbol" pitchFamily="18" charset="2"/>
            </a:endParaRPr>
          </a:p>
        </p:txBody>
      </p:sp>
      <p:sp>
        <p:nvSpPr>
          <p:cNvPr id="306196" name="Text Box 25"/>
          <p:cNvSpPr txBox="1">
            <a:spLocks noChangeArrowheads="1"/>
          </p:cNvSpPr>
          <p:nvPr/>
        </p:nvSpPr>
        <p:spPr bwMode="auto">
          <a:xfrm>
            <a:off x="7345422" y="2195405"/>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Determined</a:t>
            </a:r>
            <a:endParaRPr lang="en-AU" sz="1400" b="1" dirty="0">
              <a:latin typeface="Calibri" panose="020F0502020204030204" pitchFamily="34" charset="0"/>
              <a:cs typeface="Arial" charset="0"/>
              <a:sym typeface="Symbol" pitchFamily="18" charset="2"/>
            </a:endParaRPr>
          </a:p>
        </p:txBody>
      </p:sp>
      <p:graphicFrame>
        <p:nvGraphicFramePr>
          <p:cNvPr id="2851913" name="Group 73"/>
          <p:cNvGraphicFramePr>
            <a:graphicFrameLocks noGrp="1"/>
          </p:cNvGraphicFramePr>
          <p:nvPr>
            <p:extLst>
              <p:ext uri="{D42A27DB-BD31-4B8C-83A1-F6EECF244321}">
                <p14:modId xmlns:p14="http://schemas.microsoft.com/office/powerpoint/2010/main" val="1411559035"/>
              </p:ext>
            </p:extLst>
          </p:nvPr>
        </p:nvGraphicFramePr>
        <p:xfrm>
          <a:off x="268286" y="2575903"/>
          <a:ext cx="8667750" cy="3807542"/>
        </p:xfrm>
        <a:graphic>
          <a:graphicData uri="http://schemas.openxmlformats.org/drawingml/2006/table">
            <a:tbl>
              <a:tblPr/>
              <a:tblGrid>
                <a:gridCol w="1071562"/>
                <a:gridCol w="2868613"/>
                <a:gridCol w="787400"/>
                <a:gridCol w="2865437"/>
                <a:gridCol w="1074738"/>
              </a:tblGrid>
              <a:tr h="69986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Steady</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Follows others lead</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keeps the status quo, provides a calm influence, maintains foundations already established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Sets goals</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enjoys new challenges, energetic, triggers action, progressive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Initiator</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002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Inactive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does not take action unless instructed, works passively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aggressive,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forceful, attacking, impetuous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6027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Balanced</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Satisfied,</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typically takes pride in being consistent, balanced life focus, cheerful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Success-driven</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opportunistic, motivated, ambitious, driven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Competitive</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434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Avoids challenging goals</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undervalues talents, can be complacent, not driven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Overly goal focused,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sacrifice a balanced life for success, too vigorous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558921">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Flexible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Changeful</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willing to adjust for the situation, can handle unpredictable events, goes with the flow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Follows through</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productive, pursues goals, single-minded, persistent, committed to plans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Determined</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9986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Inconsistent approach,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can lack full commitment to reaching goals and waver in accomplishing desired results, easily becomes restless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0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focused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inflexible, neglect health, family and needs of others, does not change a plan when needed</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a:xfrm>
            <a:off x="5766136" y="6384022"/>
            <a:ext cx="2133600" cy="365125"/>
          </a:xfrm>
        </p:spPr>
        <p:txBody>
          <a:bodyPr/>
          <a:lstStyle/>
          <a:p>
            <a:fld id="{AABD4647-916A-4C9D-B493-B18B45A00261}" type="slidenum">
              <a:rPr lang="en-PH" smtClean="0"/>
              <a:t>27</a:t>
            </a:fld>
            <a:endParaRPr lang="en-PH" dirty="0"/>
          </a:p>
        </p:txBody>
      </p:sp>
    </p:spTree>
    <p:extLst>
      <p:ext uri="{BB962C8B-B14F-4D97-AF65-F5344CB8AC3E}">
        <p14:creationId xmlns:p14="http://schemas.microsoft.com/office/powerpoint/2010/main" val="288334936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a:solidFill>
                  <a:prstClr val="white"/>
                </a:solidFill>
                <a:cs typeface="Arial" pitchFamily="34" charset="0"/>
              </a:rPr>
              <a:t>7</a:t>
            </a:r>
            <a:r>
              <a:rPr lang="en-US" sz="3200" b="0" cap="none" dirty="0" smtClean="0">
                <a:solidFill>
                  <a:prstClr val="white"/>
                </a:solidFill>
                <a:cs typeface="Arial" pitchFamily="34" charset="0"/>
              </a:rPr>
              <a:t>. The Risk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Risk-Taker and                       Cautious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66943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976559" y="2249489"/>
            <a:ext cx="881972"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Cautious</a:t>
            </a:r>
            <a:endParaRPr lang="en-AU" sz="1500" b="1" dirty="0">
              <a:latin typeface="Calibri" panose="020F0502020204030204" pitchFamily="34" charset="0"/>
              <a:cs typeface="Arial" charset="0"/>
              <a:sym typeface="Symbol" pitchFamily="18" charset="2"/>
            </a:endParaRPr>
          </a:p>
        </p:txBody>
      </p:sp>
      <p:sp>
        <p:nvSpPr>
          <p:cNvPr id="311299" name="Text Box 5"/>
          <p:cNvSpPr txBox="1">
            <a:spLocks noChangeArrowheads="1"/>
          </p:cNvSpPr>
          <p:nvPr/>
        </p:nvSpPr>
        <p:spPr bwMode="auto">
          <a:xfrm>
            <a:off x="7384626" y="2249489"/>
            <a:ext cx="980781"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Risk Taker</a:t>
            </a:r>
            <a:endParaRPr lang="en-AU" sz="1500" b="1" dirty="0">
              <a:latin typeface="Calibri" panose="020F0502020204030204" pitchFamily="34" charset="0"/>
              <a:cs typeface="Arial" charset="0"/>
              <a:sym typeface="Symbol" pitchFamily="18" charset="2"/>
            </a:endParaRPr>
          </a:p>
        </p:txBody>
      </p:sp>
      <p:sp>
        <p:nvSpPr>
          <p:cNvPr id="311300" name="Rectangle 6"/>
          <p:cNvSpPr>
            <a:spLocks noChangeArrowheads="1"/>
          </p:cNvSpPr>
          <p:nvPr/>
        </p:nvSpPr>
        <p:spPr bwMode="auto">
          <a:xfrm>
            <a:off x="1839481" y="2247898"/>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1301" name="Rectangle 7"/>
          <p:cNvSpPr>
            <a:spLocks noChangeArrowheads="1"/>
          </p:cNvSpPr>
          <p:nvPr/>
        </p:nvSpPr>
        <p:spPr bwMode="auto">
          <a:xfrm>
            <a:off x="3668281" y="2247898"/>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1302" name="Text Box 12"/>
          <p:cNvSpPr txBox="1">
            <a:spLocks noChangeArrowheads="1"/>
          </p:cNvSpPr>
          <p:nvPr/>
        </p:nvSpPr>
        <p:spPr bwMode="auto">
          <a:xfrm>
            <a:off x="0" y="3905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7: Risk</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311303" name="Rectangle 13"/>
          <p:cNvSpPr>
            <a:spLocks noChangeArrowheads="1"/>
          </p:cNvSpPr>
          <p:nvPr/>
        </p:nvSpPr>
        <p:spPr bwMode="auto">
          <a:xfrm>
            <a:off x="228600" y="3276600"/>
            <a:ext cx="4278313" cy="297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Cautious</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Safety</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Take ‘safety’ options</a:t>
            </a:r>
          </a:p>
          <a:p>
            <a:pPr algn="l" eaLnBrk="1" hangingPunct="1">
              <a:spcBef>
                <a:spcPct val="20000"/>
              </a:spcBef>
            </a:pPr>
            <a:r>
              <a:rPr lang="en-US" sz="2000" dirty="0">
                <a:latin typeface="Calibri" panose="020F0502020204030204" pitchFamily="34" charset="0"/>
                <a:cs typeface="Arial" charset="0"/>
              </a:rPr>
              <a:t>Pessimistic</a:t>
            </a:r>
          </a:p>
          <a:p>
            <a:pPr algn="l" eaLnBrk="1" hangingPunct="1">
              <a:spcBef>
                <a:spcPct val="20000"/>
              </a:spcBef>
            </a:pPr>
            <a:r>
              <a:rPr lang="en-US" sz="2000" dirty="0">
                <a:latin typeface="Calibri" panose="020F0502020204030204" pitchFamily="34" charset="0"/>
                <a:cs typeface="Arial" charset="0"/>
              </a:rPr>
              <a:t>Seeks stability</a:t>
            </a:r>
          </a:p>
          <a:p>
            <a:pPr algn="l" eaLnBrk="1" hangingPunct="1">
              <a:spcBef>
                <a:spcPct val="20000"/>
              </a:spcBef>
            </a:pPr>
            <a:r>
              <a:rPr lang="en-US" sz="2000" dirty="0">
                <a:latin typeface="Calibri" panose="020F0502020204030204" pitchFamily="34" charset="0"/>
                <a:cs typeface="Arial" charset="0"/>
              </a:rPr>
              <a:t>Prefer to follow proven paths</a:t>
            </a:r>
          </a:p>
          <a:p>
            <a:pPr algn="l" eaLnBrk="1" hangingPunct="1">
              <a:spcBef>
                <a:spcPct val="20000"/>
              </a:spcBef>
            </a:pPr>
            <a:r>
              <a:rPr lang="en-US" sz="2000" dirty="0">
                <a:latin typeface="Calibri" panose="020F0502020204030204" pitchFamily="34" charset="0"/>
                <a:cs typeface="Arial" charset="0"/>
              </a:rPr>
              <a:t>Focused on certainties</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Minimize risks</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US" sz="2000" dirty="0">
              <a:solidFill>
                <a:schemeClr val="folHlink"/>
              </a:solidFill>
              <a:latin typeface="Calibri" panose="020F0502020204030204" pitchFamily="34" charset="0"/>
              <a:cs typeface="Arial" charset="0"/>
            </a:endParaRPr>
          </a:p>
        </p:txBody>
      </p:sp>
      <p:sp>
        <p:nvSpPr>
          <p:cNvPr id="311304" name="Rectangle 14"/>
          <p:cNvSpPr>
            <a:spLocks noChangeArrowheads="1"/>
          </p:cNvSpPr>
          <p:nvPr/>
        </p:nvSpPr>
        <p:spPr bwMode="auto">
          <a:xfrm>
            <a:off x="4444568" y="3276600"/>
            <a:ext cx="4375150"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Risk Taker</a:t>
            </a:r>
            <a:r>
              <a:rPr lang="en-US" sz="2000" dirty="0">
                <a:latin typeface="Calibri" panose="020F0502020204030204" pitchFamily="34" charset="0"/>
                <a:cs typeface="Arial" charset="0"/>
              </a:rPr>
              <a:t> </a:t>
            </a:r>
          </a:p>
          <a:p>
            <a:pPr marL="342900" indent="-342900" algn="r" eaLnBrk="1" hangingPunct="1">
              <a:spcBef>
                <a:spcPct val="20000"/>
              </a:spcBef>
            </a:pPr>
            <a:r>
              <a:rPr lang="en-AU" sz="2000" b="1" dirty="0">
                <a:solidFill>
                  <a:srgbClr val="FF0000"/>
                </a:solidFill>
                <a:latin typeface="Calibri" panose="020F0502020204030204" pitchFamily="34" charset="0"/>
                <a:cs typeface="Arial" charset="0"/>
              </a:rPr>
              <a:t>[</a:t>
            </a:r>
            <a:r>
              <a:rPr lang="en-AU" sz="2000" b="1" i="1" dirty="0">
                <a:solidFill>
                  <a:srgbClr val="FF0000"/>
                </a:solidFill>
                <a:latin typeface="Calibri" panose="020F0502020204030204" pitchFamily="34" charset="0"/>
                <a:cs typeface="Arial" charset="0"/>
              </a:rPr>
              <a:t>Risk</a:t>
            </a:r>
            <a:r>
              <a:rPr lang="en-AU" sz="2000" b="1" dirty="0">
                <a:solidFill>
                  <a:srgbClr val="FF0000"/>
                </a:solidFill>
                <a:latin typeface="Calibri" panose="020F0502020204030204" pitchFamily="34" charset="0"/>
                <a:cs typeface="Arial" charset="0"/>
              </a:rPr>
              <a:t>]</a:t>
            </a:r>
            <a:endParaRPr lang="en-US" sz="2000" b="1" dirty="0">
              <a:solidFill>
                <a:srgbClr val="FF0000"/>
              </a:solidFill>
              <a:latin typeface="Calibri" panose="020F0502020204030204" pitchFamily="34" charset="0"/>
              <a:cs typeface="Arial" charset="0"/>
            </a:endParaRPr>
          </a:p>
          <a:p>
            <a:pPr marL="342900" indent="-342900" algn="r" eaLnBrk="1" hangingPunct="1">
              <a:spcBef>
                <a:spcPct val="20000"/>
              </a:spcBef>
            </a:pPr>
            <a:r>
              <a:rPr lang="en-US" sz="2000" dirty="0">
                <a:latin typeface="Calibri" panose="020F0502020204030204" pitchFamily="34" charset="0"/>
                <a:cs typeface="Arial" charset="0"/>
              </a:rPr>
              <a:t>Takes chances</a:t>
            </a:r>
          </a:p>
          <a:p>
            <a:pPr marL="342900" indent="-342900" algn="r" eaLnBrk="1" hangingPunct="1">
              <a:spcBef>
                <a:spcPct val="20000"/>
              </a:spcBef>
            </a:pPr>
            <a:r>
              <a:rPr lang="en-US" sz="2000" dirty="0">
                <a:latin typeface="Calibri" panose="020F0502020204030204" pitchFamily="34" charset="0"/>
                <a:cs typeface="Arial" charset="0"/>
              </a:rPr>
              <a:t>Venturesome</a:t>
            </a:r>
          </a:p>
          <a:p>
            <a:pPr marL="342900" indent="-342900" algn="r" eaLnBrk="1" hangingPunct="1">
              <a:spcBef>
                <a:spcPct val="20000"/>
              </a:spcBef>
            </a:pPr>
            <a:r>
              <a:rPr lang="en-US" sz="2000" dirty="0">
                <a:latin typeface="Calibri" panose="020F0502020204030204" pitchFamily="34" charset="0"/>
                <a:cs typeface="Arial" charset="0"/>
              </a:rPr>
              <a:t>Speculative</a:t>
            </a:r>
          </a:p>
          <a:p>
            <a:pPr marL="342900" indent="-342900" algn="r" eaLnBrk="1" hangingPunct="1">
              <a:spcBef>
                <a:spcPct val="20000"/>
              </a:spcBef>
            </a:pPr>
            <a:r>
              <a:rPr lang="en-US" sz="2000" dirty="0">
                <a:latin typeface="Calibri" panose="020F0502020204030204" pitchFamily="34" charset="0"/>
                <a:cs typeface="Arial" charset="0"/>
              </a:rPr>
              <a:t>Impulsive</a:t>
            </a:r>
          </a:p>
          <a:p>
            <a:pPr marL="342900" indent="-342900" algn="r" eaLnBrk="1" hangingPunct="1">
              <a:spcBef>
                <a:spcPct val="20000"/>
              </a:spcBef>
            </a:pPr>
            <a:r>
              <a:rPr lang="en-US" sz="2000" dirty="0">
                <a:latin typeface="Calibri" panose="020F0502020204030204" pitchFamily="34" charset="0"/>
                <a:cs typeface="Arial" charset="0"/>
              </a:rPr>
              <a:t>Optimistic</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Present risk/return</a:t>
            </a:r>
            <a:endParaRPr lang="en-US" sz="2000" dirty="0">
              <a:solidFill>
                <a:srgbClr val="00B050"/>
              </a:solidFill>
              <a:latin typeface="Calibri" panose="020F0502020204030204" pitchFamily="34" charset="0"/>
              <a:cs typeface="Arial" charset="0"/>
            </a:endParaRPr>
          </a:p>
          <a:p>
            <a:pPr marL="342900" indent="-342900" algn="l" eaLnBrk="1" hangingPunct="1">
              <a:spcBef>
                <a:spcPct val="20000"/>
              </a:spcBef>
            </a:pPr>
            <a:endParaRPr lang="en-AU" sz="2000" dirty="0">
              <a:solidFill>
                <a:schemeClr val="bg2"/>
              </a:solidFill>
              <a:latin typeface="Calibri" panose="020F0502020204030204" pitchFamily="34" charset="0"/>
              <a:cs typeface="Arial" charset="0"/>
            </a:endParaRPr>
          </a:p>
        </p:txBody>
      </p:sp>
      <p:sp>
        <p:nvSpPr>
          <p:cNvPr id="311305" name="Text Box 15"/>
          <p:cNvSpPr txBox="1">
            <a:spLocks noChangeArrowheads="1"/>
          </p:cNvSpPr>
          <p:nvPr/>
        </p:nvSpPr>
        <p:spPr bwMode="auto">
          <a:xfrm>
            <a:off x="4101672" y="2273298"/>
            <a:ext cx="442913" cy="26035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54</a:t>
            </a:r>
            <a:endParaRPr lang="en-AU" sz="1600" b="1" dirty="0">
              <a:latin typeface="Calibri" panose="020F0502020204030204" pitchFamily="34" charset="0"/>
              <a:cs typeface="Arial" charset="0"/>
              <a:sym typeface="Symbol" pitchFamily="18" charset="2"/>
            </a:endParaRPr>
          </a:p>
        </p:txBody>
      </p:sp>
      <p:sp>
        <p:nvSpPr>
          <p:cNvPr id="311306" name="Text Box 16"/>
          <p:cNvSpPr txBox="1">
            <a:spLocks noChangeArrowheads="1"/>
          </p:cNvSpPr>
          <p:nvPr/>
        </p:nvSpPr>
        <p:spPr bwMode="auto">
          <a:xfrm>
            <a:off x="6675006" y="2266948"/>
            <a:ext cx="441325" cy="26035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72</a:t>
            </a:r>
            <a:endParaRPr lang="en-AU" sz="1600" b="1" dirty="0">
              <a:latin typeface="Calibri" panose="020F0502020204030204" pitchFamily="34" charset="0"/>
              <a:cs typeface="Arial" charset="0"/>
              <a:sym typeface="Symbol" pitchFamily="18" charset="2"/>
            </a:endParaRPr>
          </a:p>
        </p:txBody>
      </p:sp>
      <p:sp>
        <p:nvSpPr>
          <p:cNvPr id="311307" name="Text Box 21"/>
          <p:cNvSpPr txBox="1">
            <a:spLocks noChangeArrowheads="1"/>
          </p:cNvSpPr>
          <p:nvPr/>
        </p:nvSpPr>
        <p:spPr bwMode="auto">
          <a:xfrm>
            <a:off x="3357131" y="1400177"/>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311308" name="Text Box 22"/>
          <p:cNvSpPr txBox="1">
            <a:spLocks noChangeArrowheads="1"/>
          </p:cNvSpPr>
          <p:nvPr/>
        </p:nvSpPr>
        <p:spPr bwMode="auto">
          <a:xfrm>
            <a:off x="4652531" y="1400177"/>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943600" y="6415538"/>
            <a:ext cx="2133600" cy="365125"/>
          </a:xfrm>
        </p:spPr>
        <p:txBody>
          <a:bodyPr/>
          <a:lstStyle/>
          <a:p>
            <a:fld id="{AABD4647-916A-4C9D-B493-B18B45A00261}" type="slidenum">
              <a:rPr lang="en-PH" smtClean="0"/>
              <a:t>29</a:t>
            </a:fld>
            <a:endParaRPr lang="en-PH" dirty="0"/>
          </a:p>
        </p:txBody>
      </p:sp>
    </p:spTree>
    <p:extLst>
      <p:ext uri="{BB962C8B-B14F-4D97-AF65-F5344CB8AC3E}">
        <p14:creationId xmlns:p14="http://schemas.microsoft.com/office/powerpoint/2010/main" val="11391915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Bell Curve reverse w %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543" y="1447800"/>
            <a:ext cx="8570913" cy="46640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0947" name="Rectangle 3"/>
          <p:cNvSpPr>
            <a:spLocks noGrp="1" noChangeArrowheads="1"/>
          </p:cNvSpPr>
          <p:nvPr>
            <p:ph type="title"/>
          </p:nvPr>
        </p:nvSpPr>
        <p:spPr>
          <a:xfrm>
            <a:off x="152400" y="0"/>
            <a:ext cx="9144000" cy="147731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2" tIns="45716" rIns="91432" bIns="45716">
            <a:spAutoFit/>
          </a:bodyPr>
          <a:lstStyle/>
          <a:p>
            <a:pPr>
              <a:spcBef>
                <a:spcPct val="50000"/>
              </a:spcBef>
            </a:pPr>
            <a:r>
              <a:rPr lang="en-US" sz="3000" dirty="0">
                <a:cs typeface="Arial" charset="0"/>
              </a:rPr>
              <a:t>Bell Curve Distribution of Behavioral Factors</a:t>
            </a:r>
            <a:br>
              <a:rPr lang="en-US" sz="3000" dirty="0">
                <a:cs typeface="Arial" charset="0"/>
              </a:rPr>
            </a:br>
            <a:r>
              <a:rPr lang="en-US" sz="3000" dirty="0">
                <a:solidFill>
                  <a:srgbClr val="BDDEFF"/>
                </a:solidFill>
                <a:cs typeface="Arial" charset="0"/>
              </a:rPr>
              <a:t>Driving of Profile Factor Trait Intensity</a:t>
            </a:r>
            <a:r>
              <a:rPr lang="en-US" sz="3000" dirty="0">
                <a:cs typeface="Arial" charset="0"/>
              </a:rPr>
              <a:t/>
            </a:r>
            <a:br>
              <a:rPr lang="en-US" sz="3000" dirty="0">
                <a:cs typeface="Arial" charset="0"/>
              </a:rPr>
            </a:br>
            <a:endParaRPr lang="en-US" sz="3000" kern="1200" dirty="0">
              <a:solidFill>
                <a:srgbClr val="BDDEFF"/>
              </a:solidFill>
              <a:ea typeface="+mn-ea"/>
              <a:cs typeface="Arial" charset="0"/>
            </a:endParaRPr>
          </a:p>
        </p:txBody>
      </p:sp>
    </p:spTree>
    <p:custDataLst>
      <p:tags r:id="rId1"/>
    </p:custDataLst>
    <p:extLst>
      <p:ext uri="{BB962C8B-B14F-4D97-AF65-F5344CB8AC3E}">
        <p14:creationId xmlns:p14="http://schemas.microsoft.com/office/powerpoint/2010/main" val="3485680103"/>
      </p:ext>
    </p:extLst>
  </p:cSld>
  <p:clrMapOvr>
    <a:masterClrMapping/>
  </p:clrMapOvr>
  <p:transition spd="med">
    <p:blinds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702837" y="2570180"/>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2323" name="Rectangle 3"/>
          <p:cNvSpPr>
            <a:spLocks noChangeArrowheads="1"/>
          </p:cNvSpPr>
          <p:nvPr/>
        </p:nvSpPr>
        <p:spPr bwMode="auto">
          <a:xfrm>
            <a:off x="3344437" y="2570180"/>
            <a:ext cx="2438400" cy="3429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2324" name="Text Box 4"/>
          <p:cNvSpPr txBox="1">
            <a:spLocks noChangeArrowheads="1"/>
          </p:cNvSpPr>
          <p:nvPr/>
        </p:nvSpPr>
        <p:spPr bwMode="auto">
          <a:xfrm>
            <a:off x="3323799" y="2571767"/>
            <a:ext cx="2438400"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400" b="1" dirty="0">
                <a:solidFill>
                  <a:schemeClr val="bg2"/>
                </a:solidFill>
                <a:latin typeface="Calibri" panose="020F0502020204030204" pitchFamily="34" charset="0"/>
                <a:cs typeface="Arial" charset="0"/>
              </a:rPr>
              <a:t>Mid-Range</a:t>
            </a:r>
          </a:p>
        </p:txBody>
      </p:sp>
      <p:sp>
        <p:nvSpPr>
          <p:cNvPr id="312325" name="Text Box 5"/>
          <p:cNvSpPr txBox="1">
            <a:spLocks noChangeArrowheads="1"/>
          </p:cNvSpPr>
          <p:nvPr/>
        </p:nvSpPr>
        <p:spPr bwMode="auto">
          <a:xfrm>
            <a:off x="601237" y="3057542"/>
            <a:ext cx="3657600"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Plans initiatives carefully</a:t>
            </a:r>
          </a:p>
          <a:p>
            <a:pPr algn="l">
              <a:lnSpc>
                <a:spcPct val="70000"/>
              </a:lnSpc>
            </a:pPr>
            <a:r>
              <a:rPr lang="en-US" sz="1200" dirty="0">
                <a:latin typeface="Calibri" panose="020F0502020204030204" pitchFamily="34" charset="0"/>
                <a:cs typeface="Arial" charset="0"/>
              </a:rPr>
              <a:t>2. Preserving</a:t>
            </a:r>
          </a:p>
          <a:p>
            <a:pPr algn="l">
              <a:lnSpc>
                <a:spcPct val="70000"/>
              </a:lnSpc>
            </a:pPr>
            <a:r>
              <a:rPr lang="en-US" sz="1200" dirty="0">
                <a:latin typeface="Calibri" panose="020F0502020204030204" pitchFamily="34" charset="0"/>
                <a:cs typeface="Arial" charset="0"/>
              </a:rPr>
              <a:t>3. Sees potential dangers</a:t>
            </a:r>
          </a:p>
          <a:p>
            <a:pPr algn="l">
              <a:lnSpc>
                <a:spcPct val="70000"/>
              </a:lnSpc>
            </a:pPr>
            <a:r>
              <a:rPr lang="en-US" sz="1200" dirty="0">
                <a:latin typeface="Calibri" panose="020F0502020204030204" pitchFamily="34" charset="0"/>
                <a:cs typeface="Arial" charset="0"/>
              </a:rPr>
              <a:t>4. Surveys situations well</a:t>
            </a:r>
          </a:p>
          <a:p>
            <a:pPr algn="l">
              <a:lnSpc>
                <a:spcPct val="70000"/>
              </a:lnSpc>
            </a:pPr>
            <a:r>
              <a:rPr lang="en-US" sz="1200" dirty="0">
                <a:latin typeface="Calibri" panose="020F0502020204030204" pitchFamily="34" charset="0"/>
                <a:cs typeface="Arial" charset="0"/>
              </a:rPr>
              <a:t>5. Follows proven paths</a:t>
            </a:r>
          </a:p>
          <a:p>
            <a:pPr algn="l">
              <a:lnSpc>
                <a:spcPct val="70000"/>
              </a:lnSpc>
            </a:pPr>
            <a:r>
              <a:rPr lang="en-US" sz="1200" dirty="0">
                <a:latin typeface="Calibri" panose="020F0502020204030204" pitchFamily="34" charset="0"/>
                <a:cs typeface="Arial" charset="0"/>
              </a:rPr>
              <a:t>6. Calculated decision-maker</a:t>
            </a:r>
          </a:p>
          <a:p>
            <a:pPr algn="l">
              <a:lnSpc>
                <a:spcPct val="70000"/>
              </a:lnSpc>
            </a:pPr>
            <a:r>
              <a:rPr lang="en-US" sz="1200" dirty="0">
                <a:latin typeface="Calibri" panose="020F0502020204030204" pitchFamily="34" charset="0"/>
                <a:cs typeface="Arial" charset="0"/>
              </a:rPr>
              <a:t>7. Safety-first approach</a:t>
            </a:r>
          </a:p>
        </p:txBody>
      </p:sp>
      <p:sp>
        <p:nvSpPr>
          <p:cNvPr id="312326" name="Text Box 6"/>
          <p:cNvSpPr txBox="1">
            <a:spLocks noChangeArrowheads="1"/>
          </p:cNvSpPr>
          <p:nvPr/>
        </p:nvSpPr>
        <p:spPr bwMode="auto">
          <a:xfrm>
            <a:off x="5173237" y="3070244"/>
            <a:ext cx="362426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Willing to take chances</a:t>
            </a:r>
          </a:p>
          <a:p>
            <a:pPr algn="l">
              <a:lnSpc>
                <a:spcPct val="70000"/>
              </a:lnSpc>
            </a:pPr>
            <a:r>
              <a:rPr lang="en-US" sz="1200" dirty="0">
                <a:latin typeface="Calibri" panose="020F0502020204030204" pitchFamily="34" charset="0"/>
                <a:cs typeface="Arial" charset="0"/>
              </a:rPr>
              <a:t>2. Ventures into new areas</a:t>
            </a:r>
          </a:p>
          <a:p>
            <a:pPr algn="l">
              <a:lnSpc>
                <a:spcPct val="70000"/>
              </a:lnSpc>
            </a:pPr>
            <a:r>
              <a:rPr lang="en-US" sz="1200" dirty="0">
                <a:latin typeface="Calibri" panose="020F0502020204030204" pitchFamily="34" charset="0"/>
                <a:cs typeface="Arial" charset="0"/>
              </a:rPr>
              <a:t>3. Faces danger comfortably</a:t>
            </a:r>
          </a:p>
          <a:p>
            <a:pPr algn="l">
              <a:lnSpc>
                <a:spcPct val="70000"/>
              </a:lnSpc>
            </a:pPr>
            <a:r>
              <a:rPr lang="en-US" sz="1200" dirty="0">
                <a:latin typeface="Calibri" panose="020F0502020204030204" pitchFamily="34" charset="0"/>
                <a:cs typeface="Arial" charset="0"/>
              </a:rPr>
              <a:t>4. Pursues opportunities</a:t>
            </a:r>
          </a:p>
          <a:p>
            <a:pPr algn="l">
              <a:lnSpc>
                <a:spcPct val="70000"/>
              </a:lnSpc>
            </a:pPr>
            <a:r>
              <a:rPr lang="en-US" sz="1200" dirty="0">
                <a:latin typeface="Calibri" panose="020F0502020204030204" pitchFamily="34" charset="0"/>
                <a:cs typeface="Arial" charset="0"/>
              </a:rPr>
              <a:t>5. Demonstrates courage</a:t>
            </a:r>
          </a:p>
          <a:p>
            <a:pPr algn="l">
              <a:lnSpc>
                <a:spcPct val="70000"/>
              </a:lnSpc>
            </a:pPr>
            <a:r>
              <a:rPr lang="en-US" sz="1200" dirty="0">
                <a:latin typeface="Calibri" panose="020F0502020204030204" pitchFamily="34" charset="0"/>
                <a:cs typeface="Arial" charset="0"/>
              </a:rPr>
              <a:t>6. Can make audacious decisions</a:t>
            </a:r>
          </a:p>
          <a:p>
            <a:pPr algn="l">
              <a:lnSpc>
                <a:spcPct val="70000"/>
              </a:lnSpc>
            </a:pPr>
            <a:r>
              <a:rPr lang="en-US" sz="1200" dirty="0">
                <a:latin typeface="Calibri" panose="020F0502020204030204" pitchFamily="34" charset="0"/>
                <a:cs typeface="Arial" charset="0"/>
              </a:rPr>
              <a:t>7. Lacks fear</a:t>
            </a:r>
          </a:p>
        </p:txBody>
      </p:sp>
      <p:sp>
        <p:nvSpPr>
          <p:cNvPr id="312327" name="Text Box 7"/>
          <p:cNvSpPr txBox="1">
            <a:spLocks noChangeArrowheads="1"/>
          </p:cNvSpPr>
          <p:nvPr/>
        </p:nvSpPr>
        <p:spPr bwMode="auto">
          <a:xfrm>
            <a:off x="702837" y="2614630"/>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Cautious</a:t>
            </a:r>
          </a:p>
        </p:txBody>
      </p:sp>
      <p:sp>
        <p:nvSpPr>
          <p:cNvPr id="312328" name="Text Box 8"/>
          <p:cNvSpPr txBox="1">
            <a:spLocks noChangeArrowheads="1"/>
          </p:cNvSpPr>
          <p:nvPr/>
        </p:nvSpPr>
        <p:spPr bwMode="auto">
          <a:xfrm>
            <a:off x="5986037" y="2614630"/>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Risk Taker</a:t>
            </a:r>
          </a:p>
        </p:txBody>
      </p:sp>
      <p:sp>
        <p:nvSpPr>
          <p:cNvPr id="312329" name="Text Box 9"/>
          <p:cNvSpPr txBox="1">
            <a:spLocks noChangeArrowheads="1"/>
          </p:cNvSpPr>
          <p:nvPr/>
        </p:nvSpPr>
        <p:spPr bwMode="auto">
          <a:xfrm>
            <a:off x="580602" y="4972067"/>
            <a:ext cx="3779838" cy="177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miss opportunities</a:t>
            </a:r>
          </a:p>
          <a:p>
            <a:pPr algn="l">
              <a:lnSpc>
                <a:spcPct val="70000"/>
              </a:lnSpc>
            </a:pPr>
            <a:r>
              <a:rPr lang="en-US" sz="1200" dirty="0">
                <a:latin typeface="Calibri" panose="020F0502020204030204" pitchFamily="34" charset="0"/>
                <a:cs typeface="Arial" charset="0"/>
              </a:rPr>
              <a:t>2. Overly cautious</a:t>
            </a:r>
          </a:p>
          <a:p>
            <a:pPr algn="l">
              <a:lnSpc>
                <a:spcPct val="70000"/>
              </a:lnSpc>
            </a:pPr>
            <a:r>
              <a:rPr lang="en-US" sz="1200" dirty="0">
                <a:latin typeface="Calibri" panose="020F0502020204030204" pitchFamily="34" charset="0"/>
                <a:cs typeface="Arial" charset="0"/>
              </a:rPr>
              <a:t>3. Often resists change</a:t>
            </a:r>
          </a:p>
          <a:p>
            <a:pPr algn="l">
              <a:lnSpc>
                <a:spcPct val="70000"/>
              </a:lnSpc>
            </a:pPr>
            <a:r>
              <a:rPr lang="en-US" sz="1200" dirty="0">
                <a:latin typeface="Calibri" panose="020F0502020204030204" pitchFamily="34" charset="0"/>
                <a:cs typeface="Arial" charset="0"/>
              </a:rPr>
              <a:t>4. Slow to take action</a:t>
            </a:r>
          </a:p>
          <a:p>
            <a:pPr algn="l">
              <a:lnSpc>
                <a:spcPct val="70000"/>
              </a:lnSpc>
            </a:pPr>
            <a:r>
              <a:rPr lang="en-US" sz="1200" dirty="0">
                <a:latin typeface="Calibri" panose="020F0502020204030204" pitchFamily="34" charset="0"/>
                <a:cs typeface="Arial" charset="0"/>
              </a:rPr>
              <a:t>5. May be too hesitant</a:t>
            </a:r>
          </a:p>
          <a:p>
            <a:pPr algn="l">
              <a:lnSpc>
                <a:spcPct val="70000"/>
              </a:lnSpc>
            </a:pPr>
            <a:r>
              <a:rPr lang="en-US" sz="1200" dirty="0">
                <a:latin typeface="Calibri" panose="020F0502020204030204" pitchFamily="34" charset="0"/>
                <a:cs typeface="Arial" charset="0"/>
              </a:rPr>
              <a:t>6. Expects guaranteed outcomes</a:t>
            </a:r>
          </a:p>
          <a:p>
            <a:pPr algn="l">
              <a:lnSpc>
                <a:spcPct val="70000"/>
              </a:lnSpc>
            </a:pPr>
            <a:r>
              <a:rPr lang="en-US" sz="1200" dirty="0">
                <a:latin typeface="Calibri" panose="020F0502020204030204" pitchFamily="34" charset="0"/>
                <a:cs typeface="Arial" charset="0"/>
              </a:rPr>
              <a:t>7. Overly fearful</a:t>
            </a:r>
          </a:p>
        </p:txBody>
      </p:sp>
      <p:sp>
        <p:nvSpPr>
          <p:cNvPr id="312330" name="Text Box 10"/>
          <p:cNvSpPr txBox="1">
            <a:spLocks noChangeArrowheads="1"/>
          </p:cNvSpPr>
          <p:nvPr/>
        </p:nvSpPr>
        <p:spPr bwMode="auto">
          <a:xfrm>
            <a:off x="5143500" y="4970480"/>
            <a:ext cx="39830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take unnecessary risks</a:t>
            </a:r>
          </a:p>
          <a:p>
            <a:pPr algn="l">
              <a:lnSpc>
                <a:spcPct val="70000"/>
              </a:lnSpc>
            </a:pPr>
            <a:r>
              <a:rPr lang="en-US" sz="1200" dirty="0">
                <a:latin typeface="Calibri" panose="020F0502020204030204" pitchFamily="34" charset="0"/>
                <a:cs typeface="Arial" charset="0"/>
              </a:rPr>
              <a:t>2. Gambles against the odds</a:t>
            </a:r>
          </a:p>
          <a:p>
            <a:pPr algn="l">
              <a:lnSpc>
                <a:spcPct val="70000"/>
              </a:lnSpc>
            </a:pPr>
            <a:r>
              <a:rPr lang="en-US" sz="1200" dirty="0">
                <a:latin typeface="Calibri" panose="020F0502020204030204" pitchFamily="34" charset="0"/>
                <a:cs typeface="Arial" charset="0"/>
              </a:rPr>
              <a:t>3. Creates exposures</a:t>
            </a:r>
          </a:p>
          <a:p>
            <a:pPr algn="l">
              <a:lnSpc>
                <a:spcPct val="70000"/>
              </a:lnSpc>
            </a:pPr>
            <a:r>
              <a:rPr lang="en-US" sz="1200" dirty="0">
                <a:latin typeface="Calibri" panose="020F0502020204030204" pitchFamily="34" charset="0"/>
                <a:cs typeface="Arial" charset="0"/>
              </a:rPr>
              <a:t>4. May not see dangers</a:t>
            </a:r>
          </a:p>
          <a:p>
            <a:pPr algn="l">
              <a:lnSpc>
                <a:spcPct val="70000"/>
              </a:lnSpc>
            </a:pPr>
            <a:r>
              <a:rPr lang="en-US" sz="1200" dirty="0">
                <a:latin typeface="Calibri" panose="020F0502020204030204" pitchFamily="34" charset="0"/>
                <a:cs typeface="Arial" charset="0"/>
              </a:rPr>
              <a:t>5. Too speculative</a:t>
            </a:r>
          </a:p>
          <a:p>
            <a:pPr algn="l">
              <a:lnSpc>
                <a:spcPct val="70000"/>
              </a:lnSpc>
            </a:pPr>
            <a:r>
              <a:rPr lang="en-US" sz="1200" dirty="0">
                <a:latin typeface="Calibri" panose="020F0502020204030204" pitchFamily="34" charset="0"/>
                <a:cs typeface="Arial" charset="0"/>
              </a:rPr>
              <a:t>6. Overlooks some details</a:t>
            </a:r>
          </a:p>
          <a:p>
            <a:pPr algn="l">
              <a:lnSpc>
                <a:spcPct val="70000"/>
              </a:lnSpc>
            </a:pPr>
            <a:r>
              <a:rPr lang="en-US" sz="1200" dirty="0">
                <a:latin typeface="Calibri" panose="020F0502020204030204" pitchFamily="34" charset="0"/>
                <a:cs typeface="Arial" charset="0"/>
              </a:rPr>
              <a:t>7. Leaps before looking</a:t>
            </a:r>
          </a:p>
        </p:txBody>
      </p:sp>
      <p:sp>
        <p:nvSpPr>
          <p:cNvPr id="312331" name="Text Box 11"/>
          <p:cNvSpPr txBox="1">
            <a:spLocks noChangeArrowheads="1"/>
          </p:cNvSpPr>
          <p:nvPr/>
        </p:nvSpPr>
        <p:spPr bwMode="auto">
          <a:xfrm rot="10800000" flipV="1">
            <a:off x="0" y="383530"/>
            <a:ext cx="9126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7</a:t>
            </a:r>
            <a:r>
              <a:rPr lang="en-US" sz="3000" b="0" dirty="0" smtClean="0">
                <a:latin typeface="Calibri" panose="020F0502020204030204" pitchFamily="34" charset="0"/>
              </a:rPr>
              <a:t>: Risk </a:t>
            </a: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312332"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2333" name="Text Box 13"/>
          <p:cNvSpPr txBox="1">
            <a:spLocks noChangeArrowheads="1"/>
          </p:cNvSpPr>
          <p:nvPr/>
        </p:nvSpPr>
        <p:spPr bwMode="auto">
          <a:xfrm>
            <a:off x="2988837" y="2097105"/>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312334" name="Text Box 14"/>
          <p:cNvSpPr txBox="1">
            <a:spLocks noChangeArrowheads="1"/>
          </p:cNvSpPr>
          <p:nvPr/>
        </p:nvSpPr>
        <p:spPr bwMode="auto">
          <a:xfrm>
            <a:off x="351999" y="2000267"/>
            <a:ext cx="2514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Calculated, Conservative, Certainty</a:t>
            </a:r>
          </a:p>
        </p:txBody>
      </p:sp>
      <p:sp>
        <p:nvSpPr>
          <p:cNvPr id="312335" name="Text Box 15"/>
          <p:cNvSpPr txBox="1">
            <a:spLocks noChangeArrowheads="1"/>
          </p:cNvSpPr>
          <p:nvPr/>
        </p:nvSpPr>
        <p:spPr bwMode="auto">
          <a:xfrm>
            <a:off x="6181299" y="1973282"/>
            <a:ext cx="2286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Daring, Courageous, Over Confident </a:t>
            </a:r>
          </a:p>
        </p:txBody>
      </p:sp>
      <p:sp>
        <p:nvSpPr>
          <p:cNvPr id="312336" name="Text Box 16"/>
          <p:cNvSpPr txBox="1">
            <a:spLocks noChangeArrowheads="1"/>
          </p:cNvSpPr>
          <p:nvPr/>
        </p:nvSpPr>
        <p:spPr bwMode="auto">
          <a:xfrm>
            <a:off x="2980899" y="1428771"/>
            <a:ext cx="323373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200" b="1" dirty="0">
                <a:latin typeface="Calibri" panose="020F0502020204030204" pitchFamily="34" charset="0"/>
                <a:cs typeface="Arial" charset="0"/>
              </a:rPr>
              <a:t>This factor indicates a person’s willingness to take chances and their ability to live the consequences</a:t>
            </a:r>
          </a:p>
        </p:txBody>
      </p:sp>
      <p:sp>
        <p:nvSpPr>
          <p:cNvPr id="312337" name="Line 17"/>
          <p:cNvSpPr>
            <a:spLocks noChangeShapeType="1"/>
          </p:cNvSpPr>
          <p:nvPr/>
        </p:nvSpPr>
        <p:spPr bwMode="auto">
          <a:xfrm flipH="1">
            <a:off x="2460199" y="2235217"/>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2338" name="Line 18"/>
          <p:cNvSpPr>
            <a:spLocks noChangeShapeType="1"/>
          </p:cNvSpPr>
          <p:nvPr/>
        </p:nvSpPr>
        <p:spPr bwMode="auto">
          <a:xfrm>
            <a:off x="5833637" y="2235217"/>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a:xfrm>
            <a:off x="5868273" y="6398563"/>
            <a:ext cx="2133600" cy="365125"/>
          </a:xfrm>
        </p:spPr>
        <p:txBody>
          <a:bodyPr/>
          <a:lstStyle/>
          <a:p>
            <a:fld id="{AABD4647-916A-4C9D-B493-B18B45A00261}" type="slidenum">
              <a:rPr lang="en-PH" smtClean="0"/>
              <a:t>30</a:t>
            </a:fld>
            <a:endParaRPr lang="en-PH" dirty="0"/>
          </a:p>
        </p:txBody>
      </p:sp>
    </p:spTree>
    <p:extLst>
      <p:ext uri="{BB962C8B-B14F-4D97-AF65-F5344CB8AC3E}">
        <p14:creationId xmlns:p14="http://schemas.microsoft.com/office/powerpoint/2010/main" val="1262731405"/>
      </p:ext>
    </p:extLst>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Text Box 2"/>
          <p:cNvSpPr txBox="1">
            <a:spLocks noChangeArrowheads="1"/>
          </p:cNvSpPr>
          <p:nvPr/>
        </p:nvSpPr>
        <p:spPr bwMode="auto">
          <a:xfrm>
            <a:off x="0" y="132260"/>
            <a:ext cx="9143999"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 </a:t>
            </a:r>
          </a:p>
          <a:p>
            <a:r>
              <a:rPr lang="en-AU" sz="3000" b="0" dirty="0" smtClean="0">
                <a:latin typeface="Calibri" panose="020F0502020204030204" pitchFamily="34" charset="0"/>
                <a:sym typeface="Symbol" pitchFamily="18" charset="2"/>
              </a:rPr>
              <a:t>Factor 7: Risk</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313347" name="Text Box 3"/>
          <p:cNvSpPr txBox="1">
            <a:spLocks noChangeArrowheads="1"/>
          </p:cNvSpPr>
          <p:nvPr/>
        </p:nvSpPr>
        <p:spPr bwMode="auto">
          <a:xfrm>
            <a:off x="3364575" y="1371600"/>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313348" name="Text Box 4"/>
          <p:cNvSpPr txBox="1">
            <a:spLocks noChangeArrowheads="1"/>
          </p:cNvSpPr>
          <p:nvPr/>
        </p:nvSpPr>
        <p:spPr bwMode="auto">
          <a:xfrm>
            <a:off x="4659975" y="1371600"/>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313349" name="Text Box 5"/>
          <p:cNvSpPr txBox="1">
            <a:spLocks noChangeArrowheads="1"/>
          </p:cNvSpPr>
          <p:nvPr/>
        </p:nvSpPr>
        <p:spPr bwMode="auto">
          <a:xfrm>
            <a:off x="680118" y="1941619"/>
            <a:ext cx="963613"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Careful</a:t>
            </a:r>
          </a:p>
        </p:txBody>
      </p:sp>
      <p:sp>
        <p:nvSpPr>
          <p:cNvPr id="313350" name="Text Box 6"/>
          <p:cNvSpPr txBox="1">
            <a:spLocks noChangeArrowheads="1"/>
          </p:cNvSpPr>
          <p:nvPr/>
        </p:nvSpPr>
        <p:spPr bwMode="auto">
          <a:xfrm>
            <a:off x="946692" y="2143126"/>
            <a:ext cx="649409"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Stable</a:t>
            </a:r>
            <a:endParaRPr lang="en-AU" sz="1400" b="1" dirty="0">
              <a:latin typeface="Calibri" panose="020F0502020204030204" pitchFamily="34" charset="0"/>
              <a:cs typeface="Arial" charset="0"/>
              <a:sym typeface="Symbol" pitchFamily="18" charset="2"/>
            </a:endParaRPr>
          </a:p>
        </p:txBody>
      </p:sp>
      <p:grpSp>
        <p:nvGrpSpPr>
          <p:cNvPr id="313351" name="Group 7"/>
          <p:cNvGrpSpPr>
            <a:grpSpLocks/>
          </p:cNvGrpSpPr>
          <p:nvPr/>
        </p:nvGrpSpPr>
        <p:grpSpPr bwMode="auto">
          <a:xfrm>
            <a:off x="1894550" y="1952621"/>
            <a:ext cx="5321300" cy="228600"/>
            <a:chOff x="1166" y="1488"/>
            <a:chExt cx="3408" cy="192"/>
          </a:xfrm>
        </p:grpSpPr>
        <p:sp>
          <p:nvSpPr>
            <p:cNvPr id="313389" name="Rectangle 8"/>
            <p:cNvSpPr>
              <a:spLocks noChangeArrowheads="1"/>
            </p:cNvSpPr>
            <p:nvPr/>
          </p:nvSpPr>
          <p:spPr bwMode="auto">
            <a:xfrm>
              <a:off x="1166" y="1488"/>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3390" name="Rectangle 9"/>
            <p:cNvSpPr>
              <a:spLocks noChangeArrowheads="1"/>
            </p:cNvSpPr>
            <p:nvPr/>
          </p:nvSpPr>
          <p:spPr bwMode="auto">
            <a:xfrm>
              <a:off x="2318" y="1488"/>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313352" name="Group 10"/>
          <p:cNvGrpSpPr>
            <a:grpSpLocks/>
          </p:cNvGrpSpPr>
          <p:nvPr/>
        </p:nvGrpSpPr>
        <p:grpSpPr bwMode="auto">
          <a:xfrm>
            <a:off x="1894550" y="2181221"/>
            <a:ext cx="5321300" cy="228600"/>
            <a:chOff x="1166" y="1680"/>
            <a:chExt cx="3408" cy="192"/>
          </a:xfrm>
        </p:grpSpPr>
        <p:sp>
          <p:nvSpPr>
            <p:cNvPr id="313387" name="Rectangle 11"/>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3388" name="Rectangle 12"/>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313353" name="Text Box 13"/>
          <p:cNvSpPr txBox="1">
            <a:spLocks noChangeArrowheads="1"/>
          </p:cNvSpPr>
          <p:nvPr/>
        </p:nvSpPr>
        <p:spPr bwMode="auto">
          <a:xfrm>
            <a:off x="6603076" y="1960669"/>
            <a:ext cx="377825" cy="234949"/>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70</a:t>
            </a:r>
            <a:endParaRPr lang="en-AU" sz="1600" b="1" dirty="0">
              <a:latin typeface="Calibri" panose="020F0502020204030204" pitchFamily="34" charset="0"/>
              <a:cs typeface="Arial" charset="0"/>
              <a:sym typeface="Symbol" pitchFamily="18" charset="2"/>
            </a:endParaRPr>
          </a:p>
        </p:txBody>
      </p:sp>
      <p:sp>
        <p:nvSpPr>
          <p:cNvPr id="313354" name="Text Box 14"/>
          <p:cNvSpPr txBox="1">
            <a:spLocks noChangeArrowheads="1"/>
          </p:cNvSpPr>
          <p:nvPr/>
        </p:nvSpPr>
        <p:spPr bwMode="auto">
          <a:xfrm>
            <a:off x="6738067" y="2181221"/>
            <a:ext cx="379413" cy="238131"/>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72</a:t>
            </a:r>
            <a:endParaRPr lang="en-AU" sz="1600" b="1" dirty="0">
              <a:latin typeface="Calibri" panose="020F0502020204030204" pitchFamily="34" charset="0"/>
              <a:cs typeface="Arial" charset="0"/>
              <a:sym typeface="Symbol" pitchFamily="18" charset="2"/>
            </a:endParaRPr>
          </a:p>
        </p:txBody>
      </p:sp>
      <p:sp>
        <p:nvSpPr>
          <p:cNvPr id="313355" name="Text Box 15"/>
          <p:cNvSpPr txBox="1">
            <a:spLocks noChangeArrowheads="1"/>
          </p:cNvSpPr>
          <p:nvPr/>
        </p:nvSpPr>
        <p:spPr bwMode="auto">
          <a:xfrm>
            <a:off x="3751925" y="1960669"/>
            <a:ext cx="376237" cy="23973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46</a:t>
            </a:r>
          </a:p>
        </p:txBody>
      </p:sp>
      <p:sp>
        <p:nvSpPr>
          <p:cNvPr id="313356" name="Text Box 16"/>
          <p:cNvSpPr txBox="1">
            <a:spLocks noChangeArrowheads="1"/>
          </p:cNvSpPr>
          <p:nvPr/>
        </p:nvSpPr>
        <p:spPr bwMode="auto">
          <a:xfrm>
            <a:off x="5595067" y="2181221"/>
            <a:ext cx="379413" cy="238132"/>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62</a:t>
            </a:r>
            <a:endParaRPr lang="en-AU" sz="1600" b="1" dirty="0">
              <a:latin typeface="Calibri" panose="020F0502020204030204" pitchFamily="34" charset="0"/>
              <a:cs typeface="Arial" charset="0"/>
              <a:sym typeface="Symbol" pitchFamily="18" charset="2"/>
            </a:endParaRPr>
          </a:p>
        </p:txBody>
      </p:sp>
      <p:sp>
        <p:nvSpPr>
          <p:cNvPr id="313357" name="Text Box 17"/>
          <p:cNvSpPr txBox="1">
            <a:spLocks noChangeArrowheads="1"/>
          </p:cNvSpPr>
          <p:nvPr/>
        </p:nvSpPr>
        <p:spPr bwMode="auto">
          <a:xfrm>
            <a:off x="7309512" y="1941619"/>
            <a:ext cx="18288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Bold</a:t>
            </a:r>
            <a:endParaRPr lang="en-AU" sz="1400" b="1" dirty="0">
              <a:latin typeface="Calibri" panose="020F0502020204030204" pitchFamily="34" charset="0"/>
              <a:cs typeface="Arial" charset="0"/>
              <a:sym typeface="Symbol" pitchFamily="18" charset="2"/>
            </a:endParaRPr>
          </a:p>
        </p:txBody>
      </p:sp>
      <p:sp>
        <p:nvSpPr>
          <p:cNvPr id="313358" name="Text Box 18"/>
          <p:cNvSpPr txBox="1">
            <a:spLocks noChangeArrowheads="1"/>
          </p:cNvSpPr>
          <p:nvPr/>
        </p:nvSpPr>
        <p:spPr bwMode="auto">
          <a:xfrm>
            <a:off x="7309567" y="2143125"/>
            <a:ext cx="1611313"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Risk Tolerant</a:t>
            </a:r>
            <a:endParaRPr lang="en-AU" sz="1400" b="1" dirty="0">
              <a:latin typeface="Calibri" panose="020F0502020204030204" pitchFamily="34" charset="0"/>
              <a:cs typeface="Arial" charset="0"/>
              <a:sym typeface="Symbol" pitchFamily="18" charset="2"/>
            </a:endParaRPr>
          </a:p>
        </p:txBody>
      </p:sp>
      <p:graphicFrame>
        <p:nvGraphicFramePr>
          <p:cNvPr id="2858037" name="Group 53"/>
          <p:cNvGraphicFramePr>
            <a:graphicFrameLocks noGrp="1"/>
          </p:cNvGraphicFramePr>
          <p:nvPr>
            <p:extLst>
              <p:ext uri="{D42A27DB-BD31-4B8C-83A1-F6EECF244321}">
                <p14:modId xmlns:p14="http://schemas.microsoft.com/office/powerpoint/2010/main" val="3731885447"/>
              </p:ext>
            </p:extLst>
          </p:nvPr>
        </p:nvGraphicFramePr>
        <p:xfrm>
          <a:off x="280066" y="2959096"/>
          <a:ext cx="8585200" cy="3146426"/>
        </p:xfrm>
        <a:graphic>
          <a:graphicData uri="http://schemas.openxmlformats.org/drawingml/2006/table">
            <a:tbl>
              <a:tblPr/>
              <a:tblGrid>
                <a:gridCol w="1058863"/>
                <a:gridCol w="2835275"/>
                <a:gridCol w="779462"/>
                <a:gridCol w="2849563"/>
                <a:gridCol w="1062037"/>
              </a:tblGrid>
              <a:tr h="803275">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Careful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Careful</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tends to avoid taking chances, able to see the pitfalls in an idea or course of action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Courageous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daring, optimistic, venturesome, takes chances, initiate bold action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Bold</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00100">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May resist change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and miss out on opportunities by being overly cautious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Takes unnecessary risks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sometimes does not see dangers</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82708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Stable</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Needs certainty,</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desire for stability, safety first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Resilient</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rationalizes losses, accepts consequences of losses, moves on quickly, confident with decisions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Risk-Tolerant</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15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Expects guarantees,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regrets decisions afterwards, emotional with losses</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Too care free, </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does not sufficiently recognize the consequences of bad decisions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 name="Slide Number Placeholder 1"/>
          <p:cNvSpPr>
            <a:spLocks noGrp="1"/>
          </p:cNvSpPr>
          <p:nvPr>
            <p:ph type="sldNum" sz="quarter" idx="12"/>
          </p:nvPr>
        </p:nvSpPr>
        <p:spPr>
          <a:xfrm>
            <a:off x="6547512" y="6746871"/>
            <a:ext cx="2133600" cy="365125"/>
          </a:xfrm>
        </p:spPr>
        <p:txBody>
          <a:bodyPr/>
          <a:lstStyle/>
          <a:p>
            <a:fld id="{AABD4647-916A-4C9D-B493-B18B45A00261}" type="slidenum">
              <a:rPr lang="en-PH" smtClean="0"/>
              <a:t>31</a:t>
            </a:fld>
            <a:endParaRPr lang="en-PH"/>
          </a:p>
        </p:txBody>
      </p:sp>
    </p:spTree>
    <p:extLst>
      <p:ext uri="{BB962C8B-B14F-4D97-AF65-F5344CB8AC3E}">
        <p14:creationId xmlns:p14="http://schemas.microsoft.com/office/powerpoint/2010/main" val="36586742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smtClean="0">
                <a:solidFill>
                  <a:prstClr val="white"/>
                </a:solidFill>
                <a:cs typeface="Arial" pitchFamily="34" charset="0"/>
              </a:rPr>
              <a:t>8. The Creativity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Creative and                       Anchored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341706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381000" y="1905000"/>
            <a:ext cx="1406525" cy="320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Anchored</a:t>
            </a:r>
            <a:endParaRPr lang="en-AU" sz="1500" b="1" dirty="0">
              <a:latin typeface="Calibri" panose="020F0502020204030204" pitchFamily="34" charset="0"/>
              <a:cs typeface="Arial" charset="0"/>
              <a:sym typeface="Symbol" pitchFamily="18" charset="2"/>
            </a:endParaRPr>
          </a:p>
        </p:txBody>
      </p:sp>
      <p:sp>
        <p:nvSpPr>
          <p:cNvPr id="317443" name="Text Box 5"/>
          <p:cNvSpPr txBox="1">
            <a:spLocks noChangeArrowheads="1"/>
          </p:cNvSpPr>
          <p:nvPr/>
        </p:nvSpPr>
        <p:spPr bwMode="auto">
          <a:xfrm>
            <a:off x="7146913" y="1904999"/>
            <a:ext cx="842538"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Creative</a:t>
            </a:r>
            <a:endParaRPr lang="en-AU" sz="1500" b="1" dirty="0">
              <a:latin typeface="Calibri" panose="020F0502020204030204" pitchFamily="34" charset="0"/>
              <a:cs typeface="Arial" charset="0"/>
              <a:sym typeface="Symbol" pitchFamily="18" charset="2"/>
            </a:endParaRPr>
          </a:p>
        </p:txBody>
      </p:sp>
      <p:sp>
        <p:nvSpPr>
          <p:cNvPr id="317444" name="Rectangle 6"/>
          <p:cNvSpPr>
            <a:spLocks noChangeArrowheads="1"/>
          </p:cNvSpPr>
          <p:nvPr/>
        </p:nvSpPr>
        <p:spPr bwMode="auto">
          <a:xfrm>
            <a:off x="1768460" y="1903302"/>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7445" name="Rectangle 7"/>
          <p:cNvSpPr>
            <a:spLocks noChangeArrowheads="1"/>
          </p:cNvSpPr>
          <p:nvPr/>
        </p:nvSpPr>
        <p:spPr bwMode="auto">
          <a:xfrm>
            <a:off x="3597260" y="1903302"/>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7446" name="Text Box 12"/>
          <p:cNvSpPr txBox="1">
            <a:spLocks noChangeArrowheads="1"/>
          </p:cNvSpPr>
          <p:nvPr/>
        </p:nvSpPr>
        <p:spPr bwMode="auto">
          <a:xfrm>
            <a:off x="23824" y="397834"/>
            <a:ext cx="9143978" cy="40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8:  Creativity</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317447" name="Rectangle 13"/>
          <p:cNvSpPr>
            <a:spLocks noChangeArrowheads="1"/>
          </p:cNvSpPr>
          <p:nvPr/>
        </p:nvSpPr>
        <p:spPr bwMode="auto">
          <a:xfrm>
            <a:off x="258747" y="3474932"/>
            <a:ext cx="4335463" cy="260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Anchored</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Practical</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Proven methods</a:t>
            </a:r>
          </a:p>
          <a:p>
            <a:pPr algn="l" eaLnBrk="1" hangingPunct="1">
              <a:spcBef>
                <a:spcPct val="20000"/>
              </a:spcBef>
            </a:pPr>
            <a:r>
              <a:rPr lang="en-US" sz="2000" dirty="0">
                <a:latin typeface="Calibri" panose="020F0502020204030204" pitchFamily="34" charset="0"/>
                <a:cs typeface="Arial" charset="0"/>
              </a:rPr>
              <a:t>Solution driven</a:t>
            </a:r>
          </a:p>
          <a:p>
            <a:pPr algn="l" eaLnBrk="1" hangingPunct="1">
              <a:spcBef>
                <a:spcPct val="20000"/>
              </a:spcBef>
            </a:pPr>
            <a:r>
              <a:rPr lang="en-US" sz="2000" dirty="0">
                <a:latin typeface="Calibri" panose="020F0502020204030204" pitchFamily="34" charset="0"/>
                <a:cs typeface="Arial" charset="0"/>
              </a:rPr>
              <a:t>Evidence – facts, figures</a:t>
            </a:r>
          </a:p>
          <a:p>
            <a:pPr algn="l" eaLnBrk="1" hangingPunct="1">
              <a:spcBef>
                <a:spcPct val="20000"/>
              </a:spcBef>
            </a:pPr>
            <a:r>
              <a:rPr lang="en-US" sz="2000" dirty="0">
                <a:latin typeface="Calibri" panose="020F0502020204030204" pitchFamily="34" charset="0"/>
                <a:cs typeface="Arial" charset="0"/>
              </a:rPr>
              <a:t>Experience</a:t>
            </a:r>
          </a:p>
          <a:p>
            <a:pPr algn="l" eaLnBrk="1" hangingPunct="1">
              <a:spcBef>
                <a:spcPct val="20000"/>
              </a:spcBef>
            </a:pPr>
            <a:r>
              <a:rPr lang="en-US" sz="2000" dirty="0">
                <a:latin typeface="Calibri" panose="020F0502020204030204" pitchFamily="34" charset="0"/>
                <a:cs typeface="Arial" charset="0"/>
              </a:rPr>
              <a:t>Execution focus</a:t>
            </a:r>
          </a:p>
          <a:p>
            <a:pPr algn="l" eaLnBrk="1" hangingPunct="1">
              <a:spcBef>
                <a:spcPct val="20000"/>
              </a:spcBef>
            </a:pPr>
            <a:r>
              <a:rPr lang="en-US" sz="2000" dirty="0">
                <a:latin typeface="Calibri" panose="020F0502020204030204" pitchFamily="34" charset="0"/>
                <a:cs typeface="Arial" charset="0"/>
              </a:rPr>
              <a:t>Provide the steps</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Keep it tangible</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AU" sz="2000" dirty="0">
              <a:solidFill>
                <a:schemeClr val="folHlink"/>
              </a:solidFill>
              <a:latin typeface="Calibri" panose="020F0502020204030204" pitchFamily="34" charset="0"/>
              <a:cs typeface="Arial" charset="0"/>
            </a:endParaRPr>
          </a:p>
          <a:p>
            <a:pPr algn="l" eaLnBrk="1" hangingPunct="1">
              <a:spcBef>
                <a:spcPct val="20000"/>
              </a:spcBef>
            </a:pPr>
            <a:endParaRPr lang="en-US" sz="2000" b="1" dirty="0">
              <a:solidFill>
                <a:schemeClr val="bg2"/>
              </a:solidFill>
              <a:latin typeface="Calibri" panose="020F0502020204030204" pitchFamily="34" charset="0"/>
              <a:cs typeface="Arial" charset="0"/>
            </a:endParaRPr>
          </a:p>
        </p:txBody>
      </p:sp>
      <p:sp>
        <p:nvSpPr>
          <p:cNvPr id="317448" name="Rectangle 14"/>
          <p:cNvSpPr>
            <a:spLocks noChangeArrowheads="1"/>
          </p:cNvSpPr>
          <p:nvPr/>
        </p:nvSpPr>
        <p:spPr bwMode="auto">
          <a:xfrm>
            <a:off x="4373547" y="3817833"/>
            <a:ext cx="42354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Creative</a:t>
            </a:r>
          </a:p>
          <a:p>
            <a:pPr marL="342900" indent="-342900" algn="r"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Ideas</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marL="342900" indent="-342900" algn="r" eaLnBrk="1" hangingPunct="1">
              <a:spcBef>
                <a:spcPct val="20000"/>
              </a:spcBef>
            </a:pPr>
            <a:r>
              <a:rPr lang="en-US" sz="2000" dirty="0">
                <a:latin typeface="Calibri" panose="020F0502020204030204" pitchFamily="34" charset="0"/>
                <a:cs typeface="Arial" charset="0"/>
              </a:rPr>
              <a:t>New methods</a:t>
            </a:r>
          </a:p>
          <a:p>
            <a:pPr marL="342900" indent="-342900" algn="r" eaLnBrk="1" hangingPunct="1">
              <a:spcBef>
                <a:spcPct val="20000"/>
              </a:spcBef>
            </a:pPr>
            <a:r>
              <a:rPr lang="en-US" sz="2000" dirty="0">
                <a:latin typeface="Calibri" panose="020F0502020204030204" pitchFamily="34" charset="0"/>
                <a:cs typeface="Arial" charset="0"/>
              </a:rPr>
              <a:t>Ideas driven</a:t>
            </a:r>
          </a:p>
          <a:p>
            <a:pPr marL="342900" indent="-342900" algn="r" eaLnBrk="1" hangingPunct="1">
              <a:spcBef>
                <a:spcPct val="20000"/>
              </a:spcBef>
            </a:pPr>
            <a:r>
              <a:rPr lang="en-US" sz="2000" dirty="0">
                <a:latin typeface="Calibri" panose="020F0502020204030204" pitchFamily="34" charset="0"/>
                <a:cs typeface="Arial" charset="0"/>
              </a:rPr>
              <a:t>Connect “dots”</a:t>
            </a:r>
          </a:p>
          <a:p>
            <a:pPr marL="342900" indent="-342900" algn="r" eaLnBrk="1" hangingPunct="1">
              <a:spcBef>
                <a:spcPct val="20000"/>
              </a:spcBef>
            </a:pPr>
            <a:r>
              <a:rPr lang="en-US" sz="2000" dirty="0">
                <a:latin typeface="Calibri" panose="020F0502020204030204" pitchFamily="34" charset="0"/>
                <a:cs typeface="Arial" charset="0"/>
              </a:rPr>
              <a:t>Explores possibilities</a:t>
            </a:r>
          </a:p>
          <a:p>
            <a:pPr marL="342900" indent="-342900" algn="r" eaLnBrk="1" hangingPunct="1">
              <a:spcBef>
                <a:spcPct val="20000"/>
              </a:spcBef>
            </a:pPr>
            <a:r>
              <a:rPr lang="en-US" sz="2000" dirty="0">
                <a:latin typeface="Calibri" panose="020F0502020204030204" pitchFamily="34" charset="0"/>
                <a:cs typeface="Arial" charset="0"/>
              </a:rPr>
              <a:t>Brainstorming process</a:t>
            </a:r>
          </a:p>
          <a:p>
            <a:pPr marL="342900" indent="-342900" algn="r" eaLnBrk="1" hangingPunct="1">
              <a:spcBef>
                <a:spcPct val="20000"/>
              </a:spcBef>
            </a:pPr>
            <a:r>
              <a:rPr lang="en-US" sz="2000" dirty="0">
                <a:latin typeface="Calibri" panose="020F0502020204030204" pitchFamily="34" charset="0"/>
                <a:cs typeface="Arial" charset="0"/>
              </a:rPr>
              <a:t>Innovative</a:t>
            </a:r>
            <a:br>
              <a:rPr lang="en-US" sz="2000" dirty="0">
                <a:latin typeface="Calibri" panose="020F0502020204030204" pitchFamily="34" charset="0"/>
                <a:cs typeface="Arial" charset="0"/>
              </a:rPr>
            </a:b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Encourage brainstorming</a:t>
            </a:r>
            <a:endParaRPr lang="en-US" sz="2000" dirty="0">
              <a:solidFill>
                <a:srgbClr val="00B050"/>
              </a:solidFill>
              <a:latin typeface="Calibri" panose="020F0502020204030204" pitchFamily="34" charset="0"/>
              <a:cs typeface="Arial" charset="0"/>
            </a:endParaRPr>
          </a:p>
          <a:p>
            <a:pPr marL="342900" indent="-342900" algn="l" eaLnBrk="1" hangingPunct="1">
              <a:spcBef>
                <a:spcPct val="20000"/>
              </a:spcBef>
            </a:pPr>
            <a:endParaRPr lang="en-AU" sz="2000" dirty="0">
              <a:solidFill>
                <a:schemeClr val="bg2"/>
              </a:solidFill>
              <a:latin typeface="Calibri" panose="020F0502020204030204" pitchFamily="34" charset="0"/>
              <a:cs typeface="Arial" charset="0"/>
            </a:endParaRPr>
          </a:p>
          <a:p>
            <a:pPr marL="342900" indent="-342900" algn="l" eaLnBrk="1" hangingPunct="1">
              <a:spcBef>
                <a:spcPct val="20000"/>
              </a:spcBef>
            </a:pPr>
            <a:endParaRPr lang="en-AU" sz="2000" dirty="0">
              <a:solidFill>
                <a:schemeClr val="bg2"/>
              </a:solidFill>
              <a:latin typeface="Calibri" panose="020F0502020204030204" pitchFamily="34" charset="0"/>
              <a:cs typeface="Arial" charset="0"/>
            </a:endParaRPr>
          </a:p>
        </p:txBody>
      </p:sp>
      <p:sp>
        <p:nvSpPr>
          <p:cNvPr id="317449" name="Text Box 15"/>
          <p:cNvSpPr txBox="1">
            <a:spLocks noChangeArrowheads="1"/>
          </p:cNvSpPr>
          <p:nvPr/>
        </p:nvSpPr>
        <p:spPr bwMode="auto">
          <a:xfrm>
            <a:off x="6410315" y="1903302"/>
            <a:ext cx="439737" cy="304800"/>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68</a:t>
            </a:r>
            <a:endParaRPr lang="en-AU" sz="1600" b="1" dirty="0">
              <a:latin typeface="Calibri" panose="020F0502020204030204" pitchFamily="34" charset="0"/>
              <a:cs typeface="Arial" charset="0"/>
              <a:sym typeface="Symbol" pitchFamily="18" charset="2"/>
            </a:endParaRPr>
          </a:p>
        </p:txBody>
      </p:sp>
      <p:sp>
        <p:nvSpPr>
          <p:cNvPr id="317450" name="Text Box 16"/>
          <p:cNvSpPr txBox="1">
            <a:spLocks noChangeArrowheads="1"/>
          </p:cNvSpPr>
          <p:nvPr/>
        </p:nvSpPr>
        <p:spPr bwMode="auto">
          <a:xfrm>
            <a:off x="4759316" y="1905000"/>
            <a:ext cx="441325" cy="303102"/>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a:t>
            </a:r>
            <a:r>
              <a:rPr lang="en-AU" sz="1600" b="1" dirty="0" smtClean="0">
                <a:latin typeface="Calibri" panose="020F0502020204030204" pitchFamily="34" charset="0"/>
                <a:cs typeface="Arial" charset="0"/>
                <a:sym typeface="Symbol" pitchFamily="18" charset="2"/>
              </a:rPr>
              <a:t>3</a:t>
            </a:r>
            <a:endParaRPr lang="en-AU" sz="1600" b="1" dirty="0">
              <a:latin typeface="Calibri" panose="020F0502020204030204" pitchFamily="34" charset="0"/>
              <a:cs typeface="Arial" charset="0"/>
              <a:sym typeface="Symbol" pitchFamily="18" charset="2"/>
            </a:endParaRPr>
          </a:p>
        </p:txBody>
      </p:sp>
      <p:sp>
        <p:nvSpPr>
          <p:cNvPr id="317451" name="Text Box 21"/>
          <p:cNvSpPr txBox="1">
            <a:spLocks noChangeArrowheads="1"/>
          </p:cNvSpPr>
          <p:nvPr/>
        </p:nvSpPr>
        <p:spPr bwMode="auto">
          <a:xfrm>
            <a:off x="3286110" y="1369906"/>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317452" name="Text Box 22"/>
          <p:cNvSpPr txBox="1">
            <a:spLocks noChangeArrowheads="1"/>
          </p:cNvSpPr>
          <p:nvPr/>
        </p:nvSpPr>
        <p:spPr bwMode="auto">
          <a:xfrm>
            <a:off x="4581510" y="1369906"/>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855851" y="6286396"/>
            <a:ext cx="2133600" cy="365125"/>
          </a:xfrm>
        </p:spPr>
        <p:txBody>
          <a:bodyPr/>
          <a:lstStyle/>
          <a:p>
            <a:fld id="{AABD4647-916A-4C9D-B493-B18B45A00261}" type="slidenum">
              <a:rPr lang="en-PH" smtClean="0"/>
              <a:t>33</a:t>
            </a:fld>
            <a:endParaRPr lang="en-PH" dirty="0"/>
          </a:p>
        </p:txBody>
      </p:sp>
    </p:spTree>
    <p:extLst>
      <p:ext uri="{BB962C8B-B14F-4D97-AF65-F5344CB8AC3E}">
        <p14:creationId xmlns:p14="http://schemas.microsoft.com/office/powerpoint/2010/main" val="16803441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748364" y="2528413"/>
            <a:ext cx="7721600" cy="342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8467" name="Rectangle 3"/>
          <p:cNvSpPr>
            <a:spLocks noChangeArrowheads="1"/>
          </p:cNvSpPr>
          <p:nvPr/>
        </p:nvSpPr>
        <p:spPr bwMode="auto">
          <a:xfrm>
            <a:off x="3389964" y="2528413"/>
            <a:ext cx="2438400" cy="342900"/>
          </a:xfrm>
          <a:prstGeom prst="rect">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8468" name="Text Box 4"/>
          <p:cNvSpPr txBox="1">
            <a:spLocks noChangeArrowheads="1"/>
          </p:cNvSpPr>
          <p:nvPr/>
        </p:nvSpPr>
        <p:spPr bwMode="auto">
          <a:xfrm>
            <a:off x="3389964" y="2585563"/>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solidFill>
                  <a:schemeClr val="bg2"/>
                </a:solidFill>
                <a:latin typeface="Calibri" panose="020F0502020204030204" pitchFamily="34" charset="0"/>
                <a:cs typeface="Arial" charset="0"/>
              </a:rPr>
              <a:t>Mid-Range</a:t>
            </a:r>
          </a:p>
        </p:txBody>
      </p:sp>
      <p:sp>
        <p:nvSpPr>
          <p:cNvPr id="318469" name="Text Box 5"/>
          <p:cNvSpPr txBox="1">
            <a:spLocks noChangeArrowheads="1"/>
          </p:cNvSpPr>
          <p:nvPr/>
        </p:nvSpPr>
        <p:spPr bwMode="auto">
          <a:xfrm>
            <a:off x="646764" y="3015775"/>
            <a:ext cx="3657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Orthodox approach</a:t>
            </a:r>
          </a:p>
          <a:p>
            <a:pPr algn="l">
              <a:lnSpc>
                <a:spcPct val="70000"/>
              </a:lnSpc>
            </a:pPr>
            <a:r>
              <a:rPr lang="en-US" sz="1200" dirty="0">
                <a:latin typeface="Calibri" panose="020F0502020204030204" pitchFamily="34" charset="0"/>
                <a:cs typeface="Arial" charset="0"/>
              </a:rPr>
              <a:t>2. Focuses on practical realities</a:t>
            </a:r>
          </a:p>
          <a:p>
            <a:pPr algn="l">
              <a:lnSpc>
                <a:spcPct val="70000"/>
              </a:lnSpc>
            </a:pPr>
            <a:r>
              <a:rPr lang="en-US" sz="1200" dirty="0">
                <a:latin typeface="Calibri" panose="020F0502020204030204" pitchFamily="34" charset="0"/>
                <a:cs typeface="Arial" charset="0"/>
              </a:rPr>
              <a:t>3. Follows established procedures</a:t>
            </a:r>
          </a:p>
          <a:p>
            <a:pPr algn="l">
              <a:lnSpc>
                <a:spcPct val="70000"/>
              </a:lnSpc>
            </a:pPr>
            <a:r>
              <a:rPr lang="en-US" sz="1200" dirty="0">
                <a:latin typeface="Calibri" panose="020F0502020204030204" pitchFamily="34" charset="0"/>
                <a:cs typeface="Arial" charset="0"/>
              </a:rPr>
              <a:t>4. Operates using evidence</a:t>
            </a:r>
          </a:p>
          <a:p>
            <a:pPr algn="l">
              <a:lnSpc>
                <a:spcPct val="70000"/>
              </a:lnSpc>
            </a:pPr>
            <a:r>
              <a:rPr lang="en-US" sz="1200" dirty="0">
                <a:latin typeface="Calibri" panose="020F0502020204030204" pitchFamily="34" charset="0"/>
                <a:cs typeface="Arial" charset="0"/>
              </a:rPr>
              <a:t>5. Consistent implementation and execution</a:t>
            </a:r>
          </a:p>
          <a:p>
            <a:pPr algn="l">
              <a:lnSpc>
                <a:spcPct val="70000"/>
              </a:lnSpc>
            </a:pPr>
            <a:r>
              <a:rPr lang="en-US" sz="1200" dirty="0">
                <a:latin typeface="Calibri" panose="020F0502020204030204" pitchFamily="34" charset="0"/>
                <a:cs typeface="Arial" charset="0"/>
              </a:rPr>
              <a:t>6. Deliberate and persevering</a:t>
            </a:r>
          </a:p>
          <a:p>
            <a:pPr algn="l">
              <a:lnSpc>
                <a:spcPct val="70000"/>
              </a:lnSpc>
            </a:pPr>
            <a:r>
              <a:rPr lang="en-US" sz="1200" dirty="0">
                <a:latin typeface="Calibri" panose="020F0502020204030204" pitchFamily="34" charset="0"/>
                <a:cs typeface="Arial" charset="0"/>
              </a:rPr>
              <a:t>7. Handles tangible issues well</a:t>
            </a:r>
          </a:p>
        </p:txBody>
      </p:sp>
      <p:sp>
        <p:nvSpPr>
          <p:cNvPr id="318470" name="Text Box 6"/>
          <p:cNvSpPr txBox="1">
            <a:spLocks noChangeArrowheads="1"/>
          </p:cNvSpPr>
          <p:nvPr/>
        </p:nvSpPr>
        <p:spPr bwMode="auto">
          <a:xfrm>
            <a:off x="5218764" y="3028477"/>
            <a:ext cx="362426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Relies on intuitive thoughts</a:t>
            </a:r>
          </a:p>
          <a:p>
            <a:pPr algn="l">
              <a:lnSpc>
                <a:spcPct val="70000"/>
              </a:lnSpc>
            </a:pPr>
            <a:r>
              <a:rPr lang="en-US" sz="1200" dirty="0">
                <a:latin typeface="Calibri" panose="020F0502020204030204" pitchFamily="34" charset="0"/>
                <a:cs typeface="Arial" charset="0"/>
              </a:rPr>
              <a:t>2. Likes to brainstorm</a:t>
            </a:r>
          </a:p>
          <a:p>
            <a:pPr algn="l">
              <a:lnSpc>
                <a:spcPct val="70000"/>
              </a:lnSpc>
            </a:pPr>
            <a:r>
              <a:rPr lang="en-US" sz="1200" dirty="0">
                <a:latin typeface="Calibri" panose="020F0502020204030204" pitchFamily="34" charset="0"/>
                <a:cs typeface="Arial" charset="0"/>
              </a:rPr>
              <a:t>3. Develops new methods</a:t>
            </a:r>
          </a:p>
          <a:p>
            <a:pPr algn="l">
              <a:lnSpc>
                <a:spcPct val="70000"/>
              </a:lnSpc>
            </a:pPr>
            <a:r>
              <a:rPr lang="en-US" sz="1200" dirty="0">
                <a:latin typeface="Calibri" panose="020F0502020204030204" pitchFamily="34" charset="0"/>
                <a:cs typeface="Arial" charset="0"/>
              </a:rPr>
              <a:t>4. Open to unusual ideas</a:t>
            </a:r>
          </a:p>
          <a:p>
            <a:pPr algn="l">
              <a:lnSpc>
                <a:spcPct val="70000"/>
              </a:lnSpc>
            </a:pPr>
            <a:r>
              <a:rPr lang="en-US" sz="1200" dirty="0">
                <a:latin typeface="Calibri" panose="020F0502020204030204" pitchFamily="34" charset="0"/>
                <a:cs typeface="Arial" charset="0"/>
              </a:rPr>
              <a:t>5. Imagines new possibilities</a:t>
            </a:r>
          </a:p>
          <a:p>
            <a:pPr algn="l">
              <a:lnSpc>
                <a:spcPct val="70000"/>
              </a:lnSpc>
            </a:pPr>
            <a:r>
              <a:rPr lang="en-US" sz="1200" dirty="0">
                <a:latin typeface="Calibri" panose="020F0502020204030204" pitchFamily="34" charset="0"/>
                <a:cs typeface="Arial" charset="0"/>
              </a:rPr>
              <a:t>6. Works with abstract concepts</a:t>
            </a:r>
          </a:p>
          <a:p>
            <a:pPr algn="l">
              <a:lnSpc>
                <a:spcPct val="70000"/>
              </a:lnSpc>
            </a:pPr>
            <a:r>
              <a:rPr lang="en-US" sz="1200" dirty="0">
                <a:latin typeface="Calibri" panose="020F0502020204030204" pitchFamily="34" charset="0"/>
                <a:cs typeface="Arial" charset="0"/>
              </a:rPr>
              <a:t>7. Highly curious</a:t>
            </a:r>
          </a:p>
        </p:txBody>
      </p:sp>
      <p:sp>
        <p:nvSpPr>
          <p:cNvPr id="318471" name="Text Box 7"/>
          <p:cNvSpPr txBox="1">
            <a:spLocks noChangeArrowheads="1"/>
          </p:cNvSpPr>
          <p:nvPr/>
        </p:nvSpPr>
        <p:spPr bwMode="auto">
          <a:xfrm>
            <a:off x="748364" y="2572863"/>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Anchored</a:t>
            </a:r>
          </a:p>
        </p:txBody>
      </p:sp>
      <p:sp>
        <p:nvSpPr>
          <p:cNvPr id="318472" name="Text Box 8"/>
          <p:cNvSpPr txBox="1">
            <a:spLocks noChangeArrowheads="1"/>
          </p:cNvSpPr>
          <p:nvPr/>
        </p:nvSpPr>
        <p:spPr bwMode="auto">
          <a:xfrm>
            <a:off x="6031564" y="2572863"/>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Creative</a:t>
            </a:r>
          </a:p>
        </p:txBody>
      </p:sp>
      <p:sp>
        <p:nvSpPr>
          <p:cNvPr id="318473" name="Text Box 9"/>
          <p:cNvSpPr txBox="1">
            <a:spLocks noChangeArrowheads="1"/>
          </p:cNvSpPr>
          <p:nvPr/>
        </p:nvSpPr>
        <p:spPr bwMode="auto">
          <a:xfrm>
            <a:off x="626129" y="5044710"/>
            <a:ext cx="3779838"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discount unconventional ideas</a:t>
            </a:r>
          </a:p>
          <a:p>
            <a:pPr algn="l">
              <a:lnSpc>
                <a:spcPct val="70000"/>
              </a:lnSpc>
            </a:pPr>
            <a:r>
              <a:rPr lang="en-US" sz="1200" dirty="0">
                <a:latin typeface="Calibri" panose="020F0502020204030204" pitchFamily="34" charset="0"/>
                <a:cs typeface="Arial" charset="0"/>
              </a:rPr>
              <a:t>2. May overly rely on proven procedures</a:t>
            </a:r>
          </a:p>
          <a:p>
            <a:pPr algn="l">
              <a:lnSpc>
                <a:spcPct val="70000"/>
              </a:lnSpc>
            </a:pPr>
            <a:r>
              <a:rPr lang="en-US" sz="1200" dirty="0">
                <a:latin typeface="Calibri" panose="020F0502020204030204" pitchFamily="34" charset="0"/>
                <a:cs typeface="Arial" charset="0"/>
              </a:rPr>
              <a:t>3. May procrastinate on open-ended tasks</a:t>
            </a:r>
          </a:p>
          <a:p>
            <a:pPr algn="l">
              <a:lnSpc>
                <a:spcPct val="70000"/>
              </a:lnSpc>
            </a:pPr>
            <a:r>
              <a:rPr lang="en-US" sz="1200" dirty="0">
                <a:latin typeface="Calibri" panose="020F0502020204030204" pitchFamily="34" charset="0"/>
                <a:cs typeface="Arial" charset="0"/>
              </a:rPr>
              <a:t>4. Can be hesitant to act on new ideas</a:t>
            </a:r>
          </a:p>
          <a:p>
            <a:pPr algn="l">
              <a:lnSpc>
                <a:spcPct val="70000"/>
              </a:lnSpc>
            </a:pPr>
            <a:r>
              <a:rPr lang="en-US" sz="1200" dirty="0">
                <a:latin typeface="Calibri" panose="020F0502020204030204" pitchFamily="34" charset="0"/>
                <a:cs typeface="Arial" charset="0"/>
              </a:rPr>
              <a:t>5. Can be overly conservative</a:t>
            </a:r>
          </a:p>
          <a:p>
            <a:pPr algn="l">
              <a:lnSpc>
                <a:spcPct val="70000"/>
              </a:lnSpc>
            </a:pPr>
            <a:r>
              <a:rPr lang="en-US" sz="1200" dirty="0">
                <a:latin typeface="Calibri" panose="020F0502020204030204" pitchFamily="34" charset="0"/>
                <a:cs typeface="Arial" charset="0"/>
              </a:rPr>
              <a:t>6. Can overlook some possibilities</a:t>
            </a:r>
          </a:p>
          <a:p>
            <a:pPr algn="l">
              <a:lnSpc>
                <a:spcPct val="70000"/>
              </a:lnSpc>
            </a:pPr>
            <a:r>
              <a:rPr lang="en-US" sz="1200" dirty="0">
                <a:latin typeface="Calibri" panose="020F0502020204030204" pitchFamily="34" charset="0"/>
                <a:cs typeface="Arial" charset="0"/>
              </a:rPr>
              <a:t>7. May look to past experience instead of future potential</a:t>
            </a:r>
          </a:p>
        </p:txBody>
      </p:sp>
      <p:sp>
        <p:nvSpPr>
          <p:cNvPr id="318474" name="Text Box 10"/>
          <p:cNvSpPr txBox="1">
            <a:spLocks noChangeArrowheads="1"/>
          </p:cNvSpPr>
          <p:nvPr/>
        </p:nvSpPr>
        <p:spPr bwMode="auto">
          <a:xfrm>
            <a:off x="5198126" y="5044710"/>
            <a:ext cx="39830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undervalue proven methods</a:t>
            </a:r>
          </a:p>
          <a:p>
            <a:pPr algn="l">
              <a:lnSpc>
                <a:spcPct val="70000"/>
              </a:lnSpc>
            </a:pPr>
            <a:r>
              <a:rPr lang="en-US" sz="1200" dirty="0">
                <a:latin typeface="Calibri" panose="020F0502020204030204" pitchFamily="34" charset="0"/>
                <a:cs typeface="Arial" charset="0"/>
              </a:rPr>
              <a:t>2. May lack focus</a:t>
            </a:r>
          </a:p>
          <a:p>
            <a:pPr algn="l">
              <a:lnSpc>
                <a:spcPct val="70000"/>
              </a:lnSpc>
            </a:pPr>
            <a:r>
              <a:rPr lang="en-US" sz="1200" dirty="0">
                <a:latin typeface="Calibri" panose="020F0502020204030204" pitchFamily="34" charset="0"/>
                <a:cs typeface="Arial" charset="0"/>
              </a:rPr>
              <a:t>3. Difficulty with following set procedures</a:t>
            </a:r>
          </a:p>
          <a:p>
            <a:pPr algn="l">
              <a:lnSpc>
                <a:spcPct val="70000"/>
              </a:lnSpc>
            </a:pPr>
            <a:r>
              <a:rPr lang="en-US" sz="1200" dirty="0">
                <a:latin typeface="Calibri" panose="020F0502020204030204" pitchFamily="34" charset="0"/>
                <a:cs typeface="Arial" charset="0"/>
              </a:rPr>
              <a:t>4. Can become bored easily</a:t>
            </a:r>
          </a:p>
          <a:p>
            <a:pPr algn="l">
              <a:lnSpc>
                <a:spcPct val="70000"/>
              </a:lnSpc>
            </a:pPr>
            <a:r>
              <a:rPr lang="en-US" sz="1200" dirty="0">
                <a:latin typeface="Calibri" panose="020F0502020204030204" pitchFamily="34" charset="0"/>
                <a:cs typeface="Arial" charset="0"/>
              </a:rPr>
              <a:t>5. Sometimes forgets reality</a:t>
            </a:r>
          </a:p>
          <a:p>
            <a:pPr algn="l">
              <a:lnSpc>
                <a:spcPct val="70000"/>
              </a:lnSpc>
            </a:pPr>
            <a:r>
              <a:rPr lang="en-US" sz="1200" dirty="0">
                <a:latin typeface="Calibri" panose="020F0502020204030204" pitchFamily="34" charset="0"/>
                <a:cs typeface="Arial" charset="0"/>
              </a:rPr>
              <a:t>6. Fails to make ideas concrete</a:t>
            </a:r>
          </a:p>
          <a:p>
            <a:pPr algn="l">
              <a:lnSpc>
                <a:spcPct val="70000"/>
              </a:lnSpc>
            </a:pPr>
            <a:r>
              <a:rPr lang="en-US" sz="1200" dirty="0">
                <a:latin typeface="Calibri" panose="020F0502020204030204" pitchFamily="34" charset="0"/>
                <a:cs typeface="Arial" charset="0"/>
              </a:rPr>
              <a:t>7. Difficulty with consistent execution</a:t>
            </a:r>
          </a:p>
        </p:txBody>
      </p:sp>
      <p:sp>
        <p:nvSpPr>
          <p:cNvPr id="318475" name="Text Box 11"/>
          <p:cNvSpPr txBox="1">
            <a:spLocks noChangeArrowheads="1"/>
          </p:cNvSpPr>
          <p:nvPr/>
        </p:nvSpPr>
        <p:spPr bwMode="auto">
          <a:xfrm rot="10800000" flipV="1">
            <a:off x="-8731" y="342900"/>
            <a:ext cx="9126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8: </a:t>
            </a:r>
            <a:r>
              <a:rPr lang="en-US" sz="3000" b="0" dirty="0" smtClean="0">
                <a:latin typeface="Calibri" panose="020F0502020204030204" pitchFamily="34" charset="0"/>
              </a:rPr>
              <a:t>Creativity</a:t>
            </a: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318476"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8477" name="Text Box 13"/>
          <p:cNvSpPr txBox="1">
            <a:spLocks noChangeArrowheads="1"/>
          </p:cNvSpPr>
          <p:nvPr/>
        </p:nvSpPr>
        <p:spPr bwMode="auto">
          <a:xfrm>
            <a:off x="3034364" y="2055338"/>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318478" name="Text Box 14"/>
          <p:cNvSpPr txBox="1">
            <a:spLocks noChangeArrowheads="1"/>
          </p:cNvSpPr>
          <p:nvPr/>
        </p:nvSpPr>
        <p:spPr bwMode="auto">
          <a:xfrm>
            <a:off x="511826" y="1891935"/>
            <a:ext cx="2400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Consistent, Experience Driven, Tied To Old Ways </a:t>
            </a:r>
          </a:p>
        </p:txBody>
      </p:sp>
      <p:sp>
        <p:nvSpPr>
          <p:cNvPr id="318479" name="Text Box 15"/>
          <p:cNvSpPr txBox="1">
            <a:spLocks noChangeArrowheads="1"/>
          </p:cNvSpPr>
          <p:nvPr/>
        </p:nvSpPr>
        <p:spPr bwMode="auto">
          <a:xfrm>
            <a:off x="6260164" y="1929926"/>
            <a:ext cx="24606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Original, Imaginative, </a:t>
            </a:r>
            <a:endParaRPr lang="en-US" sz="1400" b="1" dirty="0" smtClean="0">
              <a:latin typeface="Calibri" panose="020F0502020204030204" pitchFamily="34" charset="0"/>
              <a:cs typeface="Arial" charset="0"/>
            </a:endParaRPr>
          </a:p>
          <a:p>
            <a:r>
              <a:rPr lang="en-US" sz="1400" b="1" dirty="0" smtClean="0">
                <a:latin typeface="Calibri" panose="020F0502020204030204" pitchFamily="34" charset="0"/>
                <a:cs typeface="Arial" charset="0"/>
              </a:rPr>
              <a:t>Abstract</a:t>
            </a:r>
            <a:endParaRPr lang="en-US" sz="1400" b="1" dirty="0">
              <a:latin typeface="Calibri" panose="020F0502020204030204" pitchFamily="34" charset="0"/>
              <a:cs typeface="Arial" charset="0"/>
            </a:endParaRPr>
          </a:p>
        </p:txBody>
      </p:sp>
      <p:sp>
        <p:nvSpPr>
          <p:cNvPr id="318480" name="Text Box 16"/>
          <p:cNvSpPr txBox="1">
            <a:spLocks noChangeArrowheads="1"/>
          </p:cNvSpPr>
          <p:nvPr/>
        </p:nvSpPr>
        <p:spPr bwMode="auto">
          <a:xfrm>
            <a:off x="2912126" y="1387002"/>
            <a:ext cx="33480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200" b="1" dirty="0">
                <a:latin typeface="Calibri" panose="020F0502020204030204" pitchFamily="34" charset="0"/>
                <a:cs typeface="Arial" charset="0"/>
              </a:rPr>
              <a:t>This factor indicates a person’s capacity to be innovative and work with new ideas</a:t>
            </a:r>
          </a:p>
        </p:txBody>
      </p:sp>
      <p:sp>
        <p:nvSpPr>
          <p:cNvPr id="318481" name="Line 17"/>
          <p:cNvSpPr>
            <a:spLocks noChangeShapeType="1"/>
          </p:cNvSpPr>
          <p:nvPr/>
        </p:nvSpPr>
        <p:spPr bwMode="auto">
          <a:xfrm flipH="1">
            <a:off x="2831164" y="2193450"/>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2" name="Line 18"/>
          <p:cNvSpPr>
            <a:spLocks noChangeShapeType="1"/>
          </p:cNvSpPr>
          <p:nvPr/>
        </p:nvSpPr>
        <p:spPr bwMode="auto">
          <a:xfrm>
            <a:off x="5879164" y="2193450"/>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a:xfrm>
            <a:off x="5879164" y="6354764"/>
            <a:ext cx="2133600" cy="365125"/>
          </a:xfrm>
        </p:spPr>
        <p:txBody>
          <a:bodyPr/>
          <a:lstStyle/>
          <a:p>
            <a:fld id="{AABD4647-916A-4C9D-B493-B18B45A00261}" type="slidenum">
              <a:rPr lang="en-PH" smtClean="0"/>
              <a:t>34</a:t>
            </a:fld>
            <a:endParaRPr lang="en-PH" dirty="0"/>
          </a:p>
        </p:txBody>
      </p:sp>
    </p:spTree>
    <p:extLst>
      <p:ext uri="{BB962C8B-B14F-4D97-AF65-F5344CB8AC3E}">
        <p14:creationId xmlns:p14="http://schemas.microsoft.com/office/powerpoint/2010/main" val="2657496494"/>
      </p:ext>
    </p:extLst>
  </p:cSld>
  <p:clrMapOvr>
    <a:masterClrMapping/>
  </p:clrMapOvr>
  <p:transition spd="med">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6"/>
          <p:cNvSpPr>
            <a:spLocks noChangeArrowheads="1"/>
          </p:cNvSpPr>
          <p:nvPr/>
        </p:nvSpPr>
        <p:spPr bwMode="auto">
          <a:xfrm>
            <a:off x="7790369" y="5943709"/>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grpSp>
        <p:nvGrpSpPr>
          <p:cNvPr id="319491" name="Group 2"/>
          <p:cNvGrpSpPr>
            <a:grpSpLocks/>
          </p:cNvGrpSpPr>
          <p:nvPr/>
        </p:nvGrpSpPr>
        <p:grpSpPr bwMode="auto">
          <a:xfrm>
            <a:off x="1905000" y="2133600"/>
            <a:ext cx="5321300" cy="228600"/>
            <a:chOff x="1166" y="1680"/>
            <a:chExt cx="3408" cy="192"/>
          </a:xfrm>
        </p:grpSpPr>
        <p:sp>
          <p:nvSpPr>
            <p:cNvPr id="319551" name="Rectangle 3"/>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9552" name="Rectangle 4"/>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grpSp>
        <p:nvGrpSpPr>
          <p:cNvPr id="319492" name="Group 5"/>
          <p:cNvGrpSpPr>
            <a:grpSpLocks/>
          </p:cNvGrpSpPr>
          <p:nvPr/>
        </p:nvGrpSpPr>
        <p:grpSpPr bwMode="auto">
          <a:xfrm>
            <a:off x="1905000" y="1905000"/>
            <a:ext cx="5321300" cy="228600"/>
            <a:chOff x="1166" y="1680"/>
            <a:chExt cx="3408" cy="192"/>
          </a:xfrm>
        </p:grpSpPr>
        <p:sp>
          <p:nvSpPr>
            <p:cNvPr id="319549" name="Rectangle 6"/>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9550" name="Rectangle 7"/>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319493" name="Text Box 8"/>
          <p:cNvSpPr txBox="1">
            <a:spLocks noChangeArrowheads="1"/>
          </p:cNvSpPr>
          <p:nvPr/>
        </p:nvSpPr>
        <p:spPr bwMode="auto">
          <a:xfrm>
            <a:off x="0" y="361951"/>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8:  Creativity</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sp>
        <p:nvSpPr>
          <p:cNvPr id="319494" name="Text Box 9"/>
          <p:cNvSpPr txBox="1">
            <a:spLocks noChangeArrowheads="1"/>
          </p:cNvSpPr>
          <p:nvPr/>
        </p:nvSpPr>
        <p:spPr bwMode="auto">
          <a:xfrm>
            <a:off x="3476625" y="1333504"/>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319495" name="Text Box 10"/>
          <p:cNvSpPr txBox="1">
            <a:spLocks noChangeArrowheads="1"/>
          </p:cNvSpPr>
          <p:nvPr/>
        </p:nvSpPr>
        <p:spPr bwMode="auto">
          <a:xfrm>
            <a:off x="4772025" y="1333504"/>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319496" name="Text Box 11"/>
          <p:cNvSpPr txBox="1">
            <a:spLocks noChangeArrowheads="1"/>
          </p:cNvSpPr>
          <p:nvPr/>
        </p:nvSpPr>
        <p:spPr bwMode="auto">
          <a:xfrm>
            <a:off x="774904" y="1836740"/>
            <a:ext cx="1095172" cy="480131"/>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lnSpc>
                <a:spcPct val="90000"/>
              </a:lnSpc>
              <a:spcBef>
                <a:spcPct val="0"/>
              </a:spcBef>
            </a:pPr>
            <a:r>
              <a:rPr lang="en-AU" sz="1400" b="1" dirty="0">
                <a:latin typeface="Calibri" panose="020F0502020204030204" pitchFamily="34" charset="0"/>
                <a:cs typeface="Arial" charset="0"/>
                <a:sym typeface="Symbol" pitchFamily="18" charset="2"/>
              </a:rPr>
              <a:t>Experience- </a:t>
            </a:r>
          </a:p>
          <a:p>
            <a:pPr algn="r" eaLnBrk="1" hangingPunct="1">
              <a:lnSpc>
                <a:spcPct val="90000"/>
              </a:lnSpc>
              <a:spcBef>
                <a:spcPct val="0"/>
              </a:spcBef>
            </a:pPr>
            <a:r>
              <a:rPr lang="en-US" sz="1400" b="1" dirty="0">
                <a:latin typeface="Calibri" panose="020F0502020204030204" pitchFamily="34" charset="0"/>
                <a:cs typeface="Arial" charset="0"/>
                <a:sym typeface="Symbol" pitchFamily="18" charset="2"/>
              </a:rPr>
              <a:t>based</a:t>
            </a:r>
            <a:endParaRPr lang="en-AU" sz="1400" b="1" dirty="0">
              <a:latin typeface="Calibri" panose="020F0502020204030204" pitchFamily="34" charset="0"/>
              <a:cs typeface="Arial" charset="0"/>
              <a:sym typeface="Symbol" pitchFamily="18" charset="2"/>
            </a:endParaRPr>
          </a:p>
        </p:txBody>
      </p:sp>
      <p:sp>
        <p:nvSpPr>
          <p:cNvPr id="319497" name="Text Box 12"/>
          <p:cNvSpPr txBox="1">
            <a:spLocks noChangeArrowheads="1"/>
          </p:cNvSpPr>
          <p:nvPr/>
        </p:nvSpPr>
        <p:spPr bwMode="auto">
          <a:xfrm>
            <a:off x="1084157" y="2154242"/>
            <a:ext cx="819262"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Practical</a:t>
            </a:r>
            <a:endParaRPr lang="en-AU" sz="1400" b="1" dirty="0">
              <a:latin typeface="Calibri" panose="020F0502020204030204" pitchFamily="34" charset="0"/>
              <a:cs typeface="Arial" charset="0"/>
              <a:sym typeface="Symbol" pitchFamily="18" charset="2"/>
            </a:endParaRPr>
          </a:p>
        </p:txBody>
      </p:sp>
      <p:sp>
        <p:nvSpPr>
          <p:cNvPr id="319498" name="Text Box 13"/>
          <p:cNvSpPr txBox="1">
            <a:spLocks noChangeArrowheads="1"/>
          </p:cNvSpPr>
          <p:nvPr/>
        </p:nvSpPr>
        <p:spPr bwMode="auto">
          <a:xfrm>
            <a:off x="4302125" y="1926187"/>
            <a:ext cx="469900" cy="228600"/>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46</a:t>
            </a:r>
            <a:endParaRPr lang="en-AU" sz="1600" b="1" dirty="0">
              <a:latin typeface="Calibri" panose="020F0502020204030204" pitchFamily="34" charset="0"/>
              <a:cs typeface="Arial" charset="0"/>
              <a:sym typeface="Symbol" pitchFamily="18" charset="2"/>
            </a:endParaRPr>
          </a:p>
        </p:txBody>
      </p:sp>
      <p:sp>
        <p:nvSpPr>
          <p:cNvPr id="319499" name="Text Box 14"/>
          <p:cNvSpPr txBox="1">
            <a:spLocks noChangeArrowheads="1"/>
          </p:cNvSpPr>
          <p:nvPr/>
        </p:nvSpPr>
        <p:spPr bwMode="auto">
          <a:xfrm>
            <a:off x="4160520" y="2154787"/>
            <a:ext cx="463550" cy="195263"/>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45</a:t>
            </a:r>
            <a:endParaRPr lang="en-AU" sz="1600" b="1" dirty="0">
              <a:latin typeface="Calibri" panose="020F0502020204030204" pitchFamily="34" charset="0"/>
              <a:cs typeface="Arial" charset="0"/>
              <a:sym typeface="Symbol" pitchFamily="18" charset="2"/>
            </a:endParaRPr>
          </a:p>
        </p:txBody>
      </p:sp>
      <p:sp>
        <p:nvSpPr>
          <p:cNvPr id="319500" name="Text Box 15"/>
          <p:cNvSpPr txBox="1">
            <a:spLocks noChangeArrowheads="1"/>
          </p:cNvSpPr>
          <p:nvPr/>
        </p:nvSpPr>
        <p:spPr bwMode="auto">
          <a:xfrm>
            <a:off x="6181725" y="1914635"/>
            <a:ext cx="463550" cy="20161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67</a:t>
            </a:r>
          </a:p>
        </p:txBody>
      </p:sp>
      <p:sp>
        <p:nvSpPr>
          <p:cNvPr id="319501" name="Text Box 16"/>
          <p:cNvSpPr txBox="1">
            <a:spLocks noChangeArrowheads="1"/>
          </p:cNvSpPr>
          <p:nvPr/>
        </p:nvSpPr>
        <p:spPr bwMode="auto">
          <a:xfrm>
            <a:off x="6181725" y="2143126"/>
            <a:ext cx="463550" cy="201613"/>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67</a:t>
            </a:r>
          </a:p>
        </p:txBody>
      </p:sp>
      <p:sp>
        <p:nvSpPr>
          <p:cNvPr id="319502" name="Text Box 17"/>
          <p:cNvSpPr txBox="1">
            <a:spLocks noChangeArrowheads="1"/>
          </p:cNvSpPr>
          <p:nvPr/>
        </p:nvSpPr>
        <p:spPr bwMode="auto">
          <a:xfrm>
            <a:off x="7362880" y="1860660"/>
            <a:ext cx="1641475"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Original</a:t>
            </a:r>
            <a:endParaRPr lang="en-AU" sz="1400" b="1" dirty="0">
              <a:latin typeface="Calibri" panose="020F0502020204030204" pitchFamily="34" charset="0"/>
              <a:cs typeface="Arial" charset="0"/>
              <a:sym typeface="Symbol" pitchFamily="18" charset="2"/>
            </a:endParaRPr>
          </a:p>
        </p:txBody>
      </p:sp>
      <p:sp>
        <p:nvSpPr>
          <p:cNvPr id="319503" name="Text Box 18"/>
          <p:cNvSpPr txBox="1">
            <a:spLocks noChangeArrowheads="1"/>
          </p:cNvSpPr>
          <p:nvPr/>
        </p:nvSpPr>
        <p:spPr bwMode="auto">
          <a:xfrm>
            <a:off x="7334256" y="2130425"/>
            <a:ext cx="1660525"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Enterprising</a:t>
            </a:r>
            <a:endParaRPr lang="en-AU" sz="1400" b="1" dirty="0">
              <a:latin typeface="Calibri" panose="020F0502020204030204" pitchFamily="34" charset="0"/>
              <a:cs typeface="Arial" charset="0"/>
              <a:sym typeface="Symbol" pitchFamily="18" charset="2"/>
            </a:endParaRPr>
          </a:p>
        </p:txBody>
      </p:sp>
      <p:graphicFrame>
        <p:nvGraphicFramePr>
          <p:cNvPr id="4304915" name="Group 19"/>
          <p:cNvGraphicFramePr>
            <a:graphicFrameLocks noGrp="1"/>
          </p:cNvGraphicFramePr>
          <p:nvPr>
            <p:extLst>
              <p:ext uri="{D42A27DB-BD31-4B8C-83A1-F6EECF244321}">
                <p14:modId xmlns:p14="http://schemas.microsoft.com/office/powerpoint/2010/main" val="5070569"/>
              </p:ext>
            </p:extLst>
          </p:nvPr>
        </p:nvGraphicFramePr>
        <p:xfrm>
          <a:off x="91281" y="2755901"/>
          <a:ext cx="8961437" cy="3686541"/>
        </p:xfrm>
        <a:graphic>
          <a:graphicData uri="http://schemas.openxmlformats.org/drawingml/2006/table">
            <a:tbl>
              <a:tblPr/>
              <a:tblGrid>
                <a:gridCol w="1111250"/>
                <a:gridCol w="2946400"/>
                <a:gridCol w="814387"/>
                <a:gridCol w="2973388"/>
                <a:gridCol w="1116012"/>
              </a:tblGrid>
              <a:tr h="6171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Experience based</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Experience driven</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likes to deal with concrete issues and routine problems, based on past experience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Innovative</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imaginative, original, artistic, new ideas driven</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Original</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6643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Fixed,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may rely too much on past experience and proven strategies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Easily bored</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find it difficult to operate within a set of rules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171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Implementer</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Implements </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existing solutions, good at following routines and dealing with tangible issues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Resourceful</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comprehends theoretical ideas, solution driven,  inventive, abstract concepts</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Enterprising</a:t>
                      </a:r>
                      <a:endPar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31">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200" b="1" i="0" u="none" strike="noStrike" cap="none" normalizeH="0" baseline="0" dirty="0" smtClean="0">
                          <a:ln>
                            <a:noFill/>
                          </a:ln>
                          <a:solidFill>
                            <a:schemeClr val="tx1"/>
                          </a:solidFill>
                          <a:effectLst/>
                          <a:latin typeface="Calibri" panose="020F0502020204030204" pitchFamily="34" charset="0"/>
                          <a:cs typeface="Arial" pitchFamily="34" charset="0"/>
                        </a:rPr>
                        <a:t>Lacks initiative</a:t>
                      </a:r>
                      <a:r>
                        <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rPr>
                        <a:t>, may undervalue personal abilities and hesitate to act on good ideas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Undervalues proven methods,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impatient with those who do not catch on fast</a:t>
                      </a:r>
                      <a:endParaRPr kumimoji="0" lang="en-AU" sz="12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4908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Left-brained</a:t>
                      </a:r>
                    </a:p>
                  </a:txBody>
                  <a:tcPr marT="45712" marB="4571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Responds to written instructions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logical, planned, learn by lecture, discussion, reasoning, rationalization, talk</a:t>
                      </a:r>
                      <a:endPar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Learns by stories,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diagrams, illustrations, demonstrations, gestures, feelings, quick minded</a:t>
                      </a:r>
                      <a:endPar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Right-brained</a:t>
                      </a:r>
                    </a:p>
                  </a:txBody>
                  <a:tcPr marT="45712" marB="4571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714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Gatekeepers,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tends to resist unproven new ideas, skeptical of anything new, tend to see the flaws in everything</a:t>
                      </a:r>
                      <a:endPar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Does not follow</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a:t>
                      </a:r>
                      <a:r>
                        <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rPr>
                        <a:t>logical steps</a:t>
                      </a:r>
                      <a:r>
                        <a:rPr kumimoji="0" lang="en-US" sz="1200" b="0" i="0" u="none" strike="noStrike" cap="none" normalizeH="0" baseline="0" dirty="0" smtClean="0">
                          <a:ln>
                            <a:noFill/>
                          </a:ln>
                          <a:solidFill>
                            <a:schemeClr val="tx1"/>
                          </a:solidFill>
                          <a:effectLst/>
                          <a:latin typeface="Calibri" panose="020F0502020204030204" pitchFamily="34" charset="0"/>
                          <a:cs typeface="Arial" pitchFamily="34" charset="0"/>
                        </a:rPr>
                        <a:t>, too trusting, fantasy based</a:t>
                      </a:r>
                      <a:endParaRPr kumimoji="0" lang="en-US" sz="12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pSp>
        <p:nvGrpSpPr>
          <p:cNvPr id="319542" name="Group 58"/>
          <p:cNvGrpSpPr>
            <a:grpSpLocks/>
          </p:cNvGrpSpPr>
          <p:nvPr/>
        </p:nvGrpSpPr>
        <p:grpSpPr bwMode="auto">
          <a:xfrm>
            <a:off x="1903412" y="2351088"/>
            <a:ext cx="5321300" cy="228600"/>
            <a:chOff x="1166" y="1680"/>
            <a:chExt cx="3408" cy="192"/>
          </a:xfrm>
        </p:grpSpPr>
        <p:sp>
          <p:nvSpPr>
            <p:cNvPr id="319547" name="Rectangle 59"/>
            <p:cNvSpPr>
              <a:spLocks noChangeArrowheads="1"/>
            </p:cNvSpPr>
            <p:nvPr/>
          </p:nvSpPr>
          <p:spPr bwMode="auto">
            <a:xfrm>
              <a:off x="1166" y="1680"/>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319548" name="Rectangle 60"/>
            <p:cNvSpPr>
              <a:spLocks noChangeArrowheads="1"/>
            </p:cNvSpPr>
            <p:nvPr/>
          </p:nvSpPr>
          <p:spPr bwMode="auto">
            <a:xfrm>
              <a:off x="2318" y="1680"/>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319543" name="Text Box 61"/>
          <p:cNvSpPr txBox="1">
            <a:spLocks noChangeArrowheads="1"/>
          </p:cNvSpPr>
          <p:nvPr/>
        </p:nvSpPr>
        <p:spPr bwMode="auto">
          <a:xfrm>
            <a:off x="3922395" y="2362200"/>
            <a:ext cx="469900" cy="217487"/>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43</a:t>
            </a:r>
            <a:endParaRPr lang="en-AU" sz="1600" b="1" dirty="0">
              <a:latin typeface="Calibri" panose="020F0502020204030204" pitchFamily="34" charset="0"/>
              <a:cs typeface="Arial" charset="0"/>
              <a:sym typeface="Symbol" pitchFamily="18" charset="2"/>
            </a:endParaRPr>
          </a:p>
        </p:txBody>
      </p:sp>
      <p:sp>
        <p:nvSpPr>
          <p:cNvPr id="319544" name="Text Box 62"/>
          <p:cNvSpPr txBox="1">
            <a:spLocks noChangeArrowheads="1"/>
          </p:cNvSpPr>
          <p:nvPr/>
        </p:nvSpPr>
        <p:spPr bwMode="auto">
          <a:xfrm>
            <a:off x="6278562" y="2371727"/>
            <a:ext cx="577850" cy="207961"/>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a:latin typeface="Calibri" panose="020F0502020204030204" pitchFamily="34" charset="0"/>
                <a:cs typeface="Arial" charset="0"/>
                <a:sym typeface="Symbol" pitchFamily="18" charset="2"/>
              </a:rPr>
              <a:t>68</a:t>
            </a:r>
            <a:endParaRPr lang="en-AU" sz="1600" b="1" dirty="0">
              <a:latin typeface="Calibri" panose="020F0502020204030204" pitchFamily="34" charset="0"/>
              <a:cs typeface="Arial" charset="0"/>
              <a:sym typeface="Symbol" pitchFamily="18" charset="2"/>
            </a:endParaRPr>
          </a:p>
        </p:txBody>
      </p:sp>
      <p:sp>
        <p:nvSpPr>
          <p:cNvPr id="319545" name="Text Box 63"/>
          <p:cNvSpPr txBox="1">
            <a:spLocks noChangeArrowheads="1"/>
          </p:cNvSpPr>
          <p:nvPr/>
        </p:nvSpPr>
        <p:spPr bwMode="auto">
          <a:xfrm>
            <a:off x="827824" y="2370138"/>
            <a:ext cx="1093055"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Left-brained</a:t>
            </a:r>
            <a:endParaRPr lang="en-AU" sz="1400" b="1" dirty="0">
              <a:latin typeface="Calibri" panose="020F0502020204030204" pitchFamily="34" charset="0"/>
              <a:cs typeface="Arial" charset="0"/>
              <a:sym typeface="Symbol" pitchFamily="18" charset="2"/>
            </a:endParaRPr>
          </a:p>
        </p:txBody>
      </p:sp>
      <p:sp>
        <p:nvSpPr>
          <p:cNvPr id="319546" name="Text Box 64"/>
          <p:cNvSpPr txBox="1">
            <a:spLocks noChangeArrowheads="1"/>
          </p:cNvSpPr>
          <p:nvPr/>
        </p:nvSpPr>
        <p:spPr bwMode="auto">
          <a:xfrm>
            <a:off x="7332662" y="2379667"/>
            <a:ext cx="19177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Right-brained</a:t>
            </a:r>
            <a:endParaRPr lang="en-AU" sz="1400" b="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2"/>
          </p:nvPr>
        </p:nvSpPr>
        <p:spPr>
          <a:xfrm>
            <a:off x="5851525" y="6340904"/>
            <a:ext cx="2133600" cy="365125"/>
          </a:xfrm>
        </p:spPr>
        <p:txBody>
          <a:bodyPr/>
          <a:lstStyle/>
          <a:p>
            <a:fld id="{AABD4647-916A-4C9D-B493-B18B45A00261}" type="slidenum">
              <a:rPr lang="en-PH" smtClean="0"/>
              <a:t>35</a:t>
            </a:fld>
            <a:endParaRPr lang="en-PH" dirty="0"/>
          </a:p>
        </p:txBody>
      </p:sp>
    </p:spTree>
    <p:extLst>
      <p:ext uri="{BB962C8B-B14F-4D97-AF65-F5344CB8AC3E}">
        <p14:creationId xmlns:p14="http://schemas.microsoft.com/office/powerpoint/2010/main" val="249832278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838200" y="1951038"/>
            <a:ext cx="4038600" cy="3916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pPr>
            <a:r>
              <a:rPr lang="en-US" sz="1800" dirty="0" smtClean="0">
                <a:solidFill>
                  <a:schemeClr val="tx1">
                    <a:lumMod val="75000"/>
                    <a:lumOff val="25000"/>
                  </a:schemeClr>
                </a:solidFill>
                <a:latin typeface="+mj-lt"/>
                <a:cs typeface="Arial" charset="0"/>
              </a:rPr>
              <a:t>For </a:t>
            </a:r>
            <a:r>
              <a:rPr lang="en-US" sz="1800" dirty="0">
                <a:solidFill>
                  <a:schemeClr val="tx1">
                    <a:lumMod val="75000"/>
                    <a:lumOff val="25000"/>
                  </a:schemeClr>
                </a:solidFill>
                <a:latin typeface="+mj-lt"/>
                <a:cs typeface="Arial" charset="0"/>
              </a:rPr>
              <a:t>more information </a:t>
            </a:r>
            <a:r>
              <a:rPr lang="en-US" sz="1800" dirty="0" smtClean="0">
                <a:solidFill>
                  <a:schemeClr val="tx1">
                    <a:lumMod val="75000"/>
                    <a:lumOff val="25000"/>
                  </a:schemeClr>
                </a:solidFill>
                <a:latin typeface="+mj-lt"/>
                <a:cs typeface="Arial" charset="0"/>
              </a:rPr>
              <a:t>about the </a:t>
            </a:r>
            <a:br>
              <a:rPr lang="en-US" sz="1800" dirty="0" smtClean="0">
                <a:solidFill>
                  <a:schemeClr val="tx1">
                    <a:lumMod val="75000"/>
                    <a:lumOff val="25000"/>
                  </a:schemeClr>
                </a:solidFill>
                <a:latin typeface="+mj-lt"/>
                <a:cs typeface="Arial" charset="0"/>
              </a:rPr>
            </a:br>
            <a:r>
              <a:rPr lang="en-US" sz="1800" dirty="0" smtClean="0">
                <a:solidFill>
                  <a:schemeClr val="tx1">
                    <a:lumMod val="75000"/>
                    <a:lumOff val="25000"/>
                  </a:schemeClr>
                </a:solidFill>
                <a:latin typeface="+mj-lt"/>
                <a:cs typeface="Arial" charset="0"/>
              </a:rPr>
              <a:t>Financial DNA Solutions and Training:</a:t>
            </a:r>
            <a:endParaRPr lang="en-US" sz="1800"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 </a:t>
            </a:r>
            <a:endParaRPr lang="en-US" sz="1800" dirty="0" smtClean="0">
              <a:solidFill>
                <a:schemeClr val="tx1">
                  <a:lumMod val="75000"/>
                  <a:lumOff val="25000"/>
                </a:schemeClr>
              </a:solidFill>
              <a:latin typeface="+mj-lt"/>
              <a:cs typeface="Arial" charset="0"/>
            </a:endParaRPr>
          </a:p>
          <a:p>
            <a:pPr>
              <a:spcBef>
                <a:spcPts val="0"/>
              </a:spcBef>
              <a:buFontTx/>
              <a:buNone/>
            </a:pPr>
            <a:endParaRPr lang="en-US" sz="1800" dirty="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Contact</a:t>
            </a:r>
            <a:r>
              <a:rPr lang="en-US" sz="1800" dirty="0" smtClean="0">
                <a:solidFill>
                  <a:schemeClr val="tx1">
                    <a:lumMod val="75000"/>
                    <a:lumOff val="25000"/>
                  </a:schemeClr>
                </a:solidFill>
                <a:latin typeface="+mj-lt"/>
                <a:cs typeface="Arial" charset="0"/>
              </a:rPr>
              <a:t>:                                           </a:t>
            </a:r>
          </a:p>
          <a:p>
            <a:pPr marL="0" indent="0">
              <a:spcBef>
                <a:spcPts val="300"/>
              </a:spcBef>
              <a:buFontTx/>
              <a:buNone/>
            </a:pPr>
            <a:r>
              <a:rPr lang="en-US" sz="1800" dirty="0" smtClean="0">
                <a:solidFill>
                  <a:schemeClr val="tx1">
                    <a:lumMod val="75000"/>
                    <a:lumOff val="25000"/>
                  </a:schemeClr>
                </a:solidFill>
                <a:latin typeface="+mj-lt"/>
                <a:cs typeface="Arial" charset="0"/>
              </a:rPr>
              <a:t>DNA Behavior International</a:t>
            </a:r>
          </a:p>
          <a:p>
            <a:pPr>
              <a:spcBef>
                <a:spcPts val="300"/>
              </a:spcBef>
              <a:buFontTx/>
              <a:buNone/>
            </a:pPr>
            <a:r>
              <a:rPr lang="en-US" sz="1800" dirty="0" smtClean="0">
                <a:solidFill>
                  <a:schemeClr val="tx1">
                    <a:lumMod val="75000"/>
                    <a:lumOff val="25000"/>
                  </a:schemeClr>
                </a:solidFill>
                <a:latin typeface="+mj-lt"/>
                <a:cs typeface="Arial" charset="0"/>
              </a:rPr>
              <a:t>5901-A Peachtree Dunwoody Rd</a:t>
            </a:r>
          </a:p>
          <a:p>
            <a:pPr>
              <a:spcBef>
                <a:spcPts val="0"/>
              </a:spcBef>
              <a:buFontTx/>
              <a:buNone/>
            </a:pPr>
            <a:r>
              <a:rPr lang="en-US" sz="1800" dirty="0" smtClean="0">
                <a:solidFill>
                  <a:schemeClr val="tx1">
                    <a:lumMod val="75000"/>
                    <a:lumOff val="25000"/>
                  </a:schemeClr>
                </a:solidFill>
                <a:latin typeface="+mj-lt"/>
                <a:cs typeface="Arial" charset="0"/>
              </a:rPr>
              <a:t>Suite 375</a:t>
            </a:r>
          </a:p>
          <a:p>
            <a:pPr>
              <a:spcBef>
                <a:spcPts val="0"/>
              </a:spcBef>
              <a:buFontTx/>
              <a:buNone/>
            </a:pPr>
            <a:r>
              <a:rPr lang="en-US" sz="1800" dirty="0" smtClean="0">
                <a:solidFill>
                  <a:schemeClr val="tx1">
                    <a:lumMod val="75000"/>
                    <a:lumOff val="25000"/>
                  </a:schemeClr>
                </a:solidFill>
                <a:latin typeface="+mj-lt"/>
                <a:cs typeface="Arial" charset="0"/>
              </a:rPr>
              <a:t>Atlanta, GA 30328</a:t>
            </a:r>
          </a:p>
          <a:p>
            <a:pPr>
              <a:spcBef>
                <a:spcPts val="0"/>
              </a:spcBef>
              <a:buFontTx/>
              <a:buNone/>
            </a:pPr>
            <a:r>
              <a:rPr lang="en-US" sz="1800" dirty="0" smtClean="0">
                <a:solidFill>
                  <a:schemeClr val="tx1">
                    <a:lumMod val="75000"/>
                    <a:lumOff val="25000"/>
                  </a:schemeClr>
                </a:solidFill>
                <a:latin typeface="+mj-lt"/>
                <a:cs typeface="Arial" charset="0"/>
              </a:rPr>
              <a:t>1-866-791-8992</a:t>
            </a:r>
            <a:br>
              <a:rPr lang="en-US" sz="1800" dirty="0" smtClean="0">
                <a:solidFill>
                  <a:schemeClr val="tx1">
                    <a:lumMod val="75000"/>
                    <a:lumOff val="25000"/>
                  </a:schemeClr>
                </a:solidFill>
                <a:latin typeface="+mj-lt"/>
                <a:cs typeface="Arial" charset="0"/>
              </a:rPr>
            </a:br>
            <a:endParaRPr lang="en-US" sz="1800" dirty="0" smtClean="0">
              <a:solidFill>
                <a:schemeClr val="tx1">
                  <a:lumMod val="75000"/>
                  <a:lumOff val="25000"/>
                </a:schemeClr>
              </a:solidFill>
              <a:latin typeface="+mj-lt"/>
              <a:cs typeface="Arial" charset="0"/>
            </a:endParaRPr>
          </a:p>
          <a:p>
            <a:pPr>
              <a:spcBef>
                <a:spcPts val="0"/>
              </a:spcBef>
              <a:buFontTx/>
              <a:buNone/>
            </a:pPr>
            <a:r>
              <a:rPr lang="en-US" sz="1800" dirty="0">
                <a:solidFill>
                  <a:schemeClr val="tx1">
                    <a:lumMod val="75000"/>
                    <a:lumOff val="25000"/>
                  </a:schemeClr>
                </a:solidFill>
                <a:latin typeface="+mj-lt"/>
                <a:cs typeface="Arial" charset="0"/>
              </a:rPr>
              <a:t>i</a:t>
            </a:r>
            <a:r>
              <a:rPr lang="en-US" sz="1800" dirty="0" smtClean="0">
                <a:solidFill>
                  <a:schemeClr val="tx1">
                    <a:lumMod val="75000"/>
                    <a:lumOff val="25000"/>
                  </a:schemeClr>
                </a:solidFill>
                <a:latin typeface="+mj-lt"/>
                <a:cs typeface="Arial" charset="0"/>
              </a:rPr>
              <a:t>nquiries@dnabehavior.com</a:t>
            </a:r>
          </a:p>
          <a:p>
            <a:pPr>
              <a:spcBef>
                <a:spcPts val="0"/>
              </a:spcBef>
              <a:buFontTx/>
              <a:buNone/>
            </a:pPr>
            <a:r>
              <a:rPr lang="en-US" sz="1800" dirty="0" smtClean="0">
                <a:solidFill>
                  <a:schemeClr val="tx1">
                    <a:lumMod val="75000"/>
                    <a:lumOff val="25000"/>
                  </a:schemeClr>
                </a:solidFill>
                <a:latin typeface="+mj-lt"/>
                <a:cs typeface="Arial" charset="0"/>
                <a:hlinkClick r:id="rId3"/>
              </a:rPr>
              <a:t>www.financialdna.com</a:t>
            </a:r>
            <a:endParaRPr lang="en-US" sz="1800" dirty="0" smtClean="0">
              <a:solidFill>
                <a:schemeClr val="tx1">
                  <a:lumMod val="75000"/>
                  <a:lumOff val="25000"/>
                </a:schemeClr>
              </a:solidFill>
              <a:latin typeface="+mj-lt"/>
              <a:cs typeface="Arial" charset="0"/>
            </a:endParaRPr>
          </a:p>
          <a:p>
            <a:pPr>
              <a:spcBef>
                <a:spcPts val="0"/>
              </a:spcBef>
              <a:buFontTx/>
              <a:buNone/>
            </a:pPr>
            <a:endParaRPr lang="en-US" sz="1800" dirty="0" smtClean="0">
              <a:solidFill>
                <a:schemeClr val="tx1">
                  <a:lumMod val="75000"/>
                  <a:lumOff val="25000"/>
                </a:schemeClr>
              </a:solidFill>
              <a:latin typeface="+mj-lt"/>
              <a:cs typeface="Arial" charset="0"/>
            </a:endParaRPr>
          </a:p>
          <a:p>
            <a:pPr>
              <a:spcBef>
                <a:spcPts val="0"/>
              </a:spcBef>
              <a:buFontTx/>
              <a:buNone/>
            </a:pPr>
            <a:endParaRPr lang="en-US" sz="1800" dirty="0" smtClean="0">
              <a:solidFill>
                <a:schemeClr val="tx1">
                  <a:lumMod val="75000"/>
                  <a:lumOff val="25000"/>
                </a:schemeClr>
              </a:solidFill>
              <a:latin typeface="+mj-lt"/>
              <a:cs typeface="Arial" charset="0"/>
            </a:endParaRPr>
          </a:p>
          <a:p>
            <a:pPr>
              <a:spcBef>
                <a:spcPts val="0"/>
              </a:spcBef>
              <a:buFontTx/>
              <a:buNone/>
            </a:pPr>
            <a:endParaRPr lang="en-US" sz="1800" dirty="0">
              <a:solidFill>
                <a:schemeClr val="tx1">
                  <a:lumMod val="75000"/>
                  <a:lumOff val="25000"/>
                </a:schemeClr>
              </a:solidFill>
              <a:latin typeface="+mj-lt"/>
              <a:cs typeface="Arial" charset="0"/>
            </a:endParaRPr>
          </a:p>
          <a:p>
            <a:pPr marL="0" indent="0">
              <a:spcBef>
                <a:spcPts val="0"/>
              </a:spcBef>
              <a:buNone/>
            </a:pPr>
            <a:endParaRPr lang="en-US" sz="1800" u="sng" dirty="0" smtClean="0">
              <a:solidFill>
                <a:schemeClr val="tx1">
                  <a:lumMod val="75000"/>
                  <a:lumOff val="25000"/>
                </a:schemeClr>
              </a:solidFill>
              <a:latin typeface="+mj-lt"/>
              <a:cs typeface="Arial" charset="0"/>
            </a:endParaRPr>
          </a:p>
          <a:p>
            <a:pPr>
              <a:spcBef>
                <a:spcPts val="0"/>
              </a:spcBef>
              <a:buFontTx/>
              <a:buNone/>
            </a:pPr>
            <a:r>
              <a:rPr lang="en-US" sz="1800" dirty="0" smtClean="0">
                <a:solidFill>
                  <a:schemeClr val="tx1">
                    <a:lumMod val="75000"/>
                    <a:lumOff val="25000"/>
                  </a:schemeClr>
                </a:solidFill>
                <a:latin typeface="+mj-lt"/>
                <a:cs typeface="Arial" charset="0"/>
              </a:rPr>
              <a:t>`</a:t>
            </a:r>
            <a:endParaRPr lang="en-US" sz="1800" dirty="0">
              <a:solidFill>
                <a:schemeClr val="tx1">
                  <a:lumMod val="75000"/>
                  <a:lumOff val="25000"/>
                </a:schemeClr>
              </a:solidFill>
              <a:latin typeface="+mj-lt"/>
              <a:cs typeface="Arial" charset="0"/>
            </a:endParaRPr>
          </a:p>
        </p:txBody>
      </p:sp>
      <p:sp>
        <p:nvSpPr>
          <p:cNvPr id="7" name="Title 6"/>
          <p:cNvSpPr>
            <a:spLocks noGrp="1"/>
          </p:cNvSpPr>
          <p:nvPr>
            <p:ph type="title"/>
          </p:nvPr>
        </p:nvSpPr>
        <p:spPr>
          <a:xfrm>
            <a:off x="457200" y="152400"/>
            <a:ext cx="8229600" cy="990600"/>
          </a:xfrm>
        </p:spPr>
        <p:txBody>
          <a:bodyPr>
            <a:normAutofit/>
          </a:bodyPr>
          <a:lstStyle/>
          <a:p>
            <a:r>
              <a:rPr lang="en-PH" sz="3000" dirty="0" smtClean="0"/>
              <a:t>Contact Us</a:t>
            </a:r>
            <a:endParaRPr lang="en-PH" sz="3000" dirty="0"/>
          </a:p>
        </p:txBody>
      </p:sp>
      <p:cxnSp>
        <p:nvCxnSpPr>
          <p:cNvPr id="9" name="Straight Connector 8"/>
          <p:cNvCxnSpPr/>
          <p:nvPr/>
        </p:nvCxnSpPr>
        <p:spPr>
          <a:xfrm>
            <a:off x="914400" y="2865438"/>
            <a:ext cx="335280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257800" y="1775548"/>
            <a:ext cx="2814803" cy="4625252"/>
            <a:chOff x="5334000" y="1725356"/>
            <a:chExt cx="2814803" cy="4625252"/>
          </a:xfrm>
        </p:grpSpPr>
        <p:pic>
          <p:nvPicPr>
            <p:cNvPr id="10" name="Picture 2" descr="D:\For You\shado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01006"/>
              <a:ext cx="2777821" cy="34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images.kalahari.net/img/2005/08/26/28387844_0_Img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725356"/>
              <a:ext cx="2814803" cy="427565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AABD4647-916A-4C9D-B493-B18B45A00261}" type="slidenum">
              <a:rPr lang="en-PH" smtClean="0"/>
              <a:t>36</a:t>
            </a:fld>
            <a:endParaRPr lang="en-PH"/>
          </a:p>
        </p:txBody>
      </p:sp>
    </p:spTree>
    <p:extLst>
      <p:ext uri="{BB962C8B-B14F-4D97-AF65-F5344CB8AC3E}">
        <p14:creationId xmlns:p14="http://schemas.microsoft.com/office/powerpoint/2010/main" val="1223484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smtClean="0">
                <a:solidFill>
                  <a:prstClr val="white"/>
                </a:solidFill>
                <a:cs typeface="Arial" pitchFamily="34" charset="0"/>
              </a:rPr>
              <a:t>1. </a:t>
            </a:r>
            <a:r>
              <a:rPr lang="en-US" sz="3200" b="0" cap="none" smtClean="0">
                <a:solidFill>
                  <a:prstClr val="white"/>
                </a:solidFill>
                <a:cs typeface="Arial" pitchFamily="34" charset="0"/>
              </a:rPr>
              <a:t>The </a:t>
            </a:r>
            <a:r>
              <a:rPr lang="en-US" sz="3200" b="0" cap="none" smtClean="0">
                <a:solidFill>
                  <a:prstClr val="white"/>
                </a:solidFill>
                <a:cs typeface="Arial" pitchFamily="34" charset="0"/>
              </a:rPr>
              <a:t>Commanding </a:t>
            </a:r>
            <a:r>
              <a:rPr lang="en-US" sz="3200" b="0" cap="none" dirty="0" smtClean="0">
                <a:solidFill>
                  <a:prstClr val="white"/>
                </a:solidFill>
                <a:cs typeface="Arial" pitchFamily="34" charset="0"/>
              </a:rPr>
              <a:t>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Take Charge and                       Co-operative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264055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696381" y="1840022"/>
            <a:ext cx="1151469"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Cooperative</a:t>
            </a:r>
            <a:endParaRPr lang="en-AU" sz="1500" b="1" dirty="0">
              <a:latin typeface="Calibri" panose="020F0502020204030204" pitchFamily="34" charset="0"/>
              <a:cs typeface="Arial" charset="0"/>
              <a:sym typeface="Symbol" pitchFamily="18" charset="2"/>
            </a:endParaRPr>
          </a:p>
        </p:txBody>
      </p:sp>
      <p:sp>
        <p:nvSpPr>
          <p:cNvPr id="267267" name="Text Box 5"/>
          <p:cNvSpPr txBox="1">
            <a:spLocks noChangeArrowheads="1"/>
          </p:cNvSpPr>
          <p:nvPr/>
        </p:nvSpPr>
        <p:spPr bwMode="auto">
          <a:xfrm>
            <a:off x="7227888" y="1840022"/>
            <a:ext cx="1138389"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Take Charge</a:t>
            </a:r>
            <a:endParaRPr lang="en-AU" sz="1500" b="1" dirty="0">
              <a:latin typeface="Calibri" panose="020F0502020204030204" pitchFamily="34" charset="0"/>
              <a:cs typeface="Arial" charset="0"/>
              <a:sym typeface="Symbol" pitchFamily="18" charset="2"/>
            </a:endParaRPr>
          </a:p>
        </p:txBody>
      </p:sp>
      <p:sp>
        <p:nvSpPr>
          <p:cNvPr id="267268" name="Rectangle 6"/>
          <p:cNvSpPr>
            <a:spLocks noChangeArrowheads="1"/>
          </p:cNvSpPr>
          <p:nvPr/>
        </p:nvSpPr>
        <p:spPr bwMode="auto">
          <a:xfrm>
            <a:off x="1828800" y="1838325"/>
            <a:ext cx="5410200" cy="3048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7269" name="Rectangle 7"/>
          <p:cNvSpPr>
            <a:spLocks noChangeArrowheads="1"/>
          </p:cNvSpPr>
          <p:nvPr/>
        </p:nvSpPr>
        <p:spPr bwMode="auto">
          <a:xfrm>
            <a:off x="3657600" y="1838325"/>
            <a:ext cx="1828800" cy="3048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7270" name="Text Box 12"/>
          <p:cNvSpPr txBox="1">
            <a:spLocks noChangeArrowheads="1"/>
          </p:cNvSpPr>
          <p:nvPr/>
        </p:nvSpPr>
        <p:spPr bwMode="auto">
          <a:xfrm>
            <a:off x="0" y="342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1: Commanding:</a:t>
            </a:r>
          </a:p>
          <a:p>
            <a:r>
              <a:rPr lang="en-AU" sz="3000" b="0" dirty="0" smtClean="0">
                <a:solidFill>
                  <a:srgbClr val="BDDEFF"/>
                </a:solidFill>
                <a:latin typeface="Calibri" panose="020F0502020204030204" pitchFamily="34" charset="0"/>
                <a:sym typeface="Symbol" pitchFamily="18" charset="2"/>
              </a:rPr>
              <a:t>General Description</a:t>
            </a:r>
            <a:endParaRPr lang="en-AU" sz="3000" b="0" dirty="0">
              <a:solidFill>
                <a:srgbClr val="BDDEFF"/>
              </a:solidFill>
              <a:latin typeface="Calibri" panose="020F0502020204030204" pitchFamily="34" charset="0"/>
              <a:sym typeface="Symbol" pitchFamily="18" charset="2"/>
            </a:endParaRPr>
          </a:p>
        </p:txBody>
      </p:sp>
      <p:sp>
        <p:nvSpPr>
          <p:cNvPr id="267271" name="Text Box 13"/>
          <p:cNvSpPr txBox="1">
            <a:spLocks noChangeArrowheads="1"/>
          </p:cNvSpPr>
          <p:nvPr/>
        </p:nvSpPr>
        <p:spPr bwMode="auto">
          <a:xfrm>
            <a:off x="3048003" y="1857375"/>
            <a:ext cx="439737" cy="28098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42</a:t>
            </a:r>
          </a:p>
        </p:txBody>
      </p:sp>
      <p:sp>
        <p:nvSpPr>
          <p:cNvPr id="267272" name="Text Box 14"/>
          <p:cNvSpPr txBox="1">
            <a:spLocks noChangeArrowheads="1"/>
          </p:cNvSpPr>
          <p:nvPr/>
        </p:nvSpPr>
        <p:spPr bwMode="auto">
          <a:xfrm>
            <a:off x="5927725" y="1857375"/>
            <a:ext cx="441325" cy="280988"/>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69</a:t>
            </a:r>
            <a:endParaRPr lang="en-AU" sz="1600" b="1" dirty="0">
              <a:latin typeface="Calibri" panose="020F0502020204030204" pitchFamily="34" charset="0"/>
              <a:cs typeface="Arial" charset="0"/>
              <a:sym typeface="Symbol" pitchFamily="18" charset="2"/>
            </a:endParaRPr>
          </a:p>
        </p:txBody>
      </p:sp>
      <p:sp>
        <p:nvSpPr>
          <p:cNvPr id="267273" name="Rectangle 24"/>
          <p:cNvSpPr>
            <a:spLocks noChangeArrowheads="1"/>
          </p:cNvSpPr>
          <p:nvPr/>
        </p:nvSpPr>
        <p:spPr bwMode="auto">
          <a:xfrm>
            <a:off x="304800" y="2971800"/>
            <a:ext cx="42291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1800" b="1" dirty="0">
                <a:latin typeface="Calibri" panose="020F0502020204030204" pitchFamily="34" charset="0"/>
                <a:cs typeface="Arial" charset="0"/>
              </a:rPr>
              <a:t>Cooperative    </a:t>
            </a:r>
          </a:p>
          <a:p>
            <a:pPr algn="l" eaLnBrk="1" hangingPunct="1">
              <a:spcBef>
                <a:spcPct val="20000"/>
              </a:spcBef>
            </a:pPr>
            <a:r>
              <a:rPr lang="en-AU" sz="1800" b="1" dirty="0">
                <a:solidFill>
                  <a:srgbClr val="C00000"/>
                </a:solidFill>
                <a:latin typeface="Calibri" panose="020F0502020204030204" pitchFamily="34" charset="0"/>
                <a:cs typeface="Arial" charset="0"/>
              </a:rPr>
              <a:t>[</a:t>
            </a:r>
            <a:r>
              <a:rPr lang="en-AU" sz="1800" b="1" i="1" dirty="0">
                <a:solidFill>
                  <a:srgbClr val="C00000"/>
                </a:solidFill>
                <a:latin typeface="Calibri" panose="020F0502020204030204" pitchFamily="34" charset="0"/>
                <a:cs typeface="Arial" charset="0"/>
              </a:rPr>
              <a:t>Agreeable</a:t>
            </a:r>
            <a:r>
              <a:rPr lang="en-AU" sz="1800" b="1" dirty="0">
                <a:solidFill>
                  <a:srgbClr val="C00000"/>
                </a:solidFill>
                <a:latin typeface="Calibri" panose="020F0502020204030204" pitchFamily="34" charset="0"/>
                <a:cs typeface="Arial" charset="0"/>
              </a:rPr>
              <a:t>]</a:t>
            </a:r>
            <a:endParaRPr lang="en-US" sz="1800" b="1" i="1" dirty="0">
              <a:solidFill>
                <a:srgbClr val="C00000"/>
              </a:solidFill>
              <a:latin typeface="Calibri" panose="020F0502020204030204" pitchFamily="34" charset="0"/>
              <a:cs typeface="Arial" charset="0"/>
            </a:endParaRPr>
          </a:p>
          <a:p>
            <a:pPr algn="l" eaLnBrk="1" hangingPunct="1">
              <a:spcBef>
                <a:spcPct val="20000"/>
              </a:spcBef>
            </a:pPr>
            <a:r>
              <a:rPr lang="en-US" sz="1800" dirty="0">
                <a:latin typeface="Calibri" panose="020F0502020204030204" pitchFamily="34" charset="0"/>
                <a:cs typeface="Arial" charset="0"/>
              </a:rPr>
              <a:t>Desire to work with others</a:t>
            </a:r>
          </a:p>
          <a:p>
            <a:pPr algn="l" eaLnBrk="1" hangingPunct="1">
              <a:spcBef>
                <a:spcPct val="20000"/>
              </a:spcBef>
            </a:pPr>
            <a:r>
              <a:rPr lang="en-US" sz="1800" dirty="0">
                <a:latin typeface="Calibri" panose="020F0502020204030204" pitchFamily="34" charset="0"/>
                <a:cs typeface="Arial" charset="0"/>
              </a:rPr>
              <a:t>Fits in well</a:t>
            </a:r>
          </a:p>
          <a:p>
            <a:pPr algn="l" eaLnBrk="1" hangingPunct="1">
              <a:spcBef>
                <a:spcPct val="20000"/>
              </a:spcBef>
            </a:pPr>
            <a:r>
              <a:rPr lang="en-US" sz="1800" dirty="0">
                <a:latin typeface="Calibri" panose="020F0502020204030204" pitchFamily="34" charset="0"/>
                <a:cs typeface="Arial" charset="0"/>
              </a:rPr>
              <a:t>Compliance</a:t>
            </a:r>
          </a:p>
          <a:p>
            <a:pPr algn="l" eaLnBrk="1" hangingPunct="1">
              <a:spcBef>
                <a:spcPct val="20000"/>
              </a:spcBef>
            </a:pPr>
            <a:r>
              <a:rPr lang="en-US" sz="1800" dirty="0">
                <a:latin typeface="Calibri" panose="020F0502020204030204" pitchFamily="34" charset="0"/>
                <a:cs typeface="Arial" charset="0"/>
              </a:rPr>
              <a:t>Focus on procedures</a:t>
            </a:r>
          </a:p>
          <a:p>
            <a:pPr algn="l" eaLnBrk="1" hangingPunct="1">
              <a:spcBef>
                <a:spcPct val="20000"/>
              </a:spcBef>
            </a:pPr>
            <a:r>
              <a:rPr lang="en-US" sz="1800" dirty="0">
                <a:latin typeface="Calibri" panose="020F0502020204030204" pitchFamily="34" charset="0"/>
                <a:cs typeface="Arial" charset="0"/>
              </a:rPr>
              <a:t>Flexible in approach</a:t>
            </a:r>
          </a:p>
          <a:p>
            <a:pPr algn="l" eaLnBrk="1" hangingPunct="1">
              <a:spcBef>
                <a:spcPct val="20000"/>
              </a:spcBef>
            </a:pPr>
            <a:r>
              <a:rPr lang="en-US" sz="1800" dirty="0">
                <a:latin typeface="Calibri" panose="020F0502020204030204" pitchFamily="34" charset="0"/>
                <a:cs typeface="Arial" charset="0"/>
              </a:rPr>
              <a:t>Teamwork</a:t>
            </a:r>
            <a:r>
              <a:rPr lang="en-US" sz="1800" dirty="0">
                <a:solidFill>
                  <a:schemeClr val="bg2"/>
                </a:solidFill>
                <a:latin typeface="Calibri" panose="020F0502020204030204" pitchFamily="34" charset="0"/>
                <a:cs typeface="Arial" charset="0"/>
              </a:rPr>
              <a:t/>
            </a:r>
            <a:br>
              <a:rPr lang="en-US" sz="1800" dirty="0">
                <a:solidFill>
                  <a:schemeClr val="bg2"/>
                </a:solidFill>
                <a:latin typeface="Calibri" panose="020F0502020204030204" pitchFamily="34" charset="0"/>
                <a:cs typeface="Arial" charset="0"/>
              </a:rPr>
            </a:br>
            <a:r>
              <a:rPr lang="en-US" sz="18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1800" i="1" dirty="0">
                <a:solidFill>
                  <a:srgbClr val="00B050"/>
                </a:solidFill>
                <a:latin typeface="Calibri" panose="020F0502020204030204" pitchFamily="34" charset="0"/>
                <a:cs typeface="Arial" charset="0"/>
              </a:rPr>
              <a:t>Encourage input</a:t>
            </a:r>
            <a:endParaRPr lang="en-US" sz="1800" dirty="0">
              <a:solidFill>
                <a:srgbClr val="00B050"/>
              </a:solidFill>
              <a:latin typeface="Calibri" panose="020F0502020204030204" pitchFamily="34" charset="0"/>
              <a:cs typeface="Arial" charset="0"/>
            </a:endParaRPr>
          </a:p>
          <a:p>
            <a:pPr algn="l" eaLnBrk="1" hangingPunct="1">
              <a:spcBef>
                <a:spcPct val="20000"/>
              </a:spcBef>
            </a:pPr>
            <a:r>
              <a:rPr lang="en-US" sz="1800" b="1" dirty="0">
                <a:solidFill>
                  <a:schemeClr val="bg2"/>
                </a:solidFill>
                <a:latin typeface="Calibri" panose="020F0502020204030204" pitchFamily="34" charset="0"/>
                <a:cs typeface="Arial" charset="0"/>
              </a:rPr>
              <a:t>	</a:t>
            </a:r>
            <a:endParaRPr lang="en-US" sz="2800" dirty="0">
              <a:solidFill>
                <a:schemeClr val="bg2"/>
              </a:solidFill>
              <a:latin typeface="Calibri" panose="020F0502020204030204" pitchFamily="34" charset="0"/>
              <a:cs typeface="Arial" charset="0"/>
            </a:endParaRPr>
          </a:p>
        </p:txBody>
      </p:sp>
      <p:sp>
        <p:nvSpPr>
          <p:cNvPr id="267274" name="Rectangle 25"/>
          <p:cNvSpPr>
            <a:spLocks noChangeArrowheads="1"/>
          </p:cNvSpPr>
          <p:nvPr/>
        </p:nvSpPr>
        <p:spPr bwMode="auto">
          <a:xfrm>
            <a:off x="4548187" y="4000500"/>
            <a:ext cx="43434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1800" b="1" dirty="0">
                <a:latin typeface="Calibri" panose="020F0502020204030204" pitchFamily="34" charset="0"/>
                <a:cs typeface="Arial" charset="0"/>
              </a:rPr>
              <a:t>Take Charge</a:t>
            </a:r>
            <a:r>
              <a:rPr lang="en-US" sz="2000" dirty="0">
                <a:latin typeface="Calibri" panose="020F0502020204030204" pitchFamily="34" charset="0"/>
                <a:cs typeface="Arial" charset="0"/>
              </a:rPr>
              <a:t> </a:t>
            </a:r>
            <a:r>
              <a:rPr lang="en-US" sz="2000" dirty="0">
                <a:solidFill>
                  <a:schemeClr val="bg2"/>
                </a:solidFill>
                <a:latin typeface="Calibri" panose="020F0502020204030204" pitchFamily="34" charset="0"/>
                <a:cs typeface="Arial" charset="0"/>
              </a:rPr>
              <a:t/>
            </a:r>
            <a:br>
              <a:rPr lang="en-US" sz="2000" dirty="0">
                <a:solidFill>
                  <a:schemeClr val="bg2"/>
                </a:solidFill>
                <a:latin typeface="Calibri" panose="020F0502020204030204" pitchFamily="34" charset="0"/>
                <a:cs typeface="Arial" charset="0"/>
              </a:rPr>
            </a:br>
            <a:r>
              <a:rPr lang="en-US" sz="1800" b="1" dirty="0">
                <a:solidFill>
                  <a:srgbClr val="C00000"/>
                </a:solidFill>
                <a:latin typeface="Calibri" panose="020F0502020204030204" pitchFamily="34" charset="0"/>
                <a:cs typeface="Arial" charset="0"/>
              </a:rPr>
              <a:t>[</a:t>
            </a:r>
            <a:r>
              <a:rPr lang="en-US" sz="1800" b="1" i="1" dirty="0">
                <a:solidFill>
                  <a:srgbClr val="C00000"/>
                </a:solidFill>
                <a:latin typeface="Calibri" panose="020F0502020204030204" pitchFamily="34" charset="0"/>
                <a:cs typeface="Arial" charset="0"/>
              </a:rPr>
              <a:t>Visionary</a:t>
            </a:r>
            <a:r>
              <a:rPr lang="en-US" sz="1800" b="1" dirty="0">
                <a:solidFill>
                  <a:srgbClr val="C00000"/>
                </a:solidFill>
                <a:latin typeface="Calibri" panose="020F0502020204030204" pitchFamily="34" charset="0"/>
                <a:cs typeface="Arial" charset="0"/>
              </a:rPr>
              <a:t>]</a:t>
            </a:r>
            <a:endParaRPr lang="en-US" sz="1800" dirty="0">
              <a:solidFill>
                <a:srgbClr val="C00000"/>
              </a:solidFill>
              <a:latin typeface="Calibri" panose="020F0502020204030204" pitchFamily="34" charset="0"/>
              <a:cs typeface="Arial" charset="0"/>
            </a:endParaRPr>
          </a:p>
          <a:p>
            <a:pPr marL="342900" indent="-342900" algn="r" eaLnBrk="1" hangingPunct="1">
              <a:spcBef>
                <a:spcPct val="20000"/>
              </a:spcBef>
            </a:pPr>
            <a:r>
              <a:rPr lang="en-US" sz="1800" dirty="0">
                <a:latin typeface="Calibri" panose="020F0502020204030204" pitchFamily="34" charset="0"/>
                <a:cs typeface="Arial" charset="0"/>
              </a:rPr>
              <a:t>Desire for control</a:t>
            </a:r>
          </a:p>
          <a:p>
            <a:pPr marL="342900" indent="-342900" algn="r" eaLnBrk="1" hangingPunct="1">
              <a:spcBef>
                <a:spcPct val="20000"/>
              </a:spcBef>
            </a:pPr>
            <a:r>
              <a:rPr lang="en-US" sz="1800" dirty="0">
                <a:latin typeface="Calibri" panose="020F0502020204030204" pitchFamily="34" charset="0"/>
                <a:cs typeface="Arial" charset="0"/>
              </a:rPr>
              <a:t>Visionary thinking</a:t>
            </a:r>
          </a:p>
          <a:p>
            <a:pPr marL="342900" indent="-342900" algn="r" eaLnBrk="1" hangingPunct="1">
              <a:spcBef>
                <a:spcPct val="20000"/>
              </a:spcBef>
            </a:pPr>
            <a:r>
              <a:rPr lang="en-US" sz="1800" dirty="0">
                <a:latin typeface="Calibri" panose="020F0502020204030204" pitchFamily="34" charset="0"/>
                <a:cs typeface="Arial" charset="0"/>
              </a:rPr>
              <a:t>Determination</a:t>
            </a:r>
          </a:p>
          <a:p>
            <a:pPr marL="342900" indent="-342900" algn="r" eaLnBrk="1" hangingPunct="1">
              <a:spcBef>
                <a:spcPct val="20000"/>
              </a:spcBef>
            </a:pPr>
            <a:r>
              <a:rPr lang="en-US" sz="1800" dirty="0">
                <a:latin typeface="Calibri" panose="020F0502020204030204" pitchFamily="34" charset="0"/>
                <a:cs typeface="Arial" charset="0"/>
              </a:rPr>
              <a:t>Focus on outcomes</a:t>
            </a:r>
          </a:p>
          <a:p>
            <a:pPr marL="342900" indent="-342900" algn="r" eaLnBrk="1" hangingPunct="1">
              <a:spcBef>
                <a:spcPct val="20000"/>
              </a:spcBef>
            </a:pPr>
            <a:r>
              <a:rPr lang="en-US" sz="1800" dirty="0">
                <a:latin typeface="Calibri" panose="020F0502020204030204" pitchFamily="34" charset="0"/>
                <a:cs typeface="Arial" charset="0"/>
              </a:rPr>
              <a:t>Definite in approach</a:t>
            </a:r>
          </a:p>
          <a:p>
            <a:pPr marL="342900" indent="-342900" algn="r" eaLnBrk="1" hangingPunct="1">
              <a:spcBef>
                <a:spcPct val="20000"/>
              </a:spcBef>
            </a:pPr>
            <a:r>
              <a:rPr lang="en-US" sz="1800" dirty="0">
                <a:latin typeface="Calibri" panose="020F0502020204030204" pitchFamily="34" charset="0"/>
                <a:cs typeface="Arial" charset="0"/>
              </a:rPr>
              <a:t>Confrontation</a:t>
            </a:r>
            <a:br>
              <a:rPr lang="en-US" sz="1800" dirty="0">
                <a:latin typeface="Calibri" panose="020F0502020204030204" pitchFamily="34" charset="0"/>
                <a:cs typeface="Arial" charset="0"/>
              </a:rPr>
            </a:br>
            <a:r>
              <a:rPr lang="en-US" sz="18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1800" i="1" dirty="0">
                <a:solidFill>
                  <a:srgbClr val="00B050"/>
                </a:solidFill>
                <a:latin typeface="Calibri" panose="020F0502020204030204" pitchFamily="34" charset="0"/>
                <a:cs typeface="Arial" charset="0"/>
              </a:rPr>
              <a:t>Provide options</a:t>
            </a:r>
            <a:endParaRPr lang="en-AU" sz="2800" dirty="0">
              <a:solidFill>
                <a:srgbClr val="00B050"/>
              </a:solidFill>
              <a:latin typeface="Calibri" panose="020F0502020204030204" pitchFamily="34" charset="0"/>
              <a:cs typeface="Arial" charset="0"/>
            </a:endParaRPr>
          </a:p>
        </p:txBody>
      </p:sp>
      <p:sp>
        <p:nvSpPr>
          <p:cNvPr id="267275" name="Text Box 26"/>
          <p:cNvSpPr txBox="1">
            <a:spLocks noChangeArrowheads="1"/>
          </p:cNvSpPr>
          <p:nvPr/>
        </p:nvSpPr>
        <p:spPr bwMode="auto">
          <a:xfrm>
            <a:off x="3346450" y="1323979"/>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67276" name="Text Box 27"/>
          <p:cNvSpPr txBox="1">
            <a:spLocks noChangeArrowheads="1"/>
          </p:cNvSpPr>
          <p:nvPr/>
        </p:nvSpPr>
        <p:spPr bwMode="auto">
          <a:xfrm>
            <a:off x="4641850" y="1323979"/>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927725" y="6326306"/>
            <a:ext cx="2133600" cy="365125"/>
          </a:xfrm>
        </p:spPr>
        <p:txBody>
          <a:bodyPr/>
          <a:lstStyle/>
          <a:p>
            <a:fld id="{AABD4647-916A-4C9D-B493-B18B45A00261}" type="slidenum">
              <a:rPr lang="en-PH" smtClean="0"/>
              <a:t>5</a:t>
            </a:fld>
            <a:endParaRPr lang="en-PH"/>
          </a:p>
        </p:txBody>
      </p:sp>
    </p:spTree>
    <p:extLst>
      <p:ext uri="{BB962C8B-B14F-4D97-AF65-F5344CB8AC3E}">
        <p14:creationId xmlns:p14="http://schemas.microsoft.com/office/powerpoint/2010/main" val="34650025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691462" y="2651649"/>
            <a:ext cx="7721600" cy="3444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8291" name="Rectangle 3"/>
          <p:cNvSpPr>
            <a:spLocks noChangeArrowheads="1"/>
          </p:cNvSpPr>
          <p:nvPr/>
        </p:nvSpPr>
        <p:spPr bwMode="auto">
          <a:xfrm>
            <a:off x="3333062" y="2651645"/>
            <a:ext cx="2438400" cy="347662"/>
          </a:xfrm>
          <a:prstGeom prst="rect">
            <a:avLst/>
          </a:prstGeom>
          <a:solidFill>
            <a:srgbClr val="6699FF"/>
          </a:solidFill>
          <a:ln w="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8292" name="Text Box 4"/>
          <p:cNvSpPr txBox="1">
            <a:spLocks noChangeArrowheads="1"/>
          </p:cNvSpPr>
          <p:nvPr/>
        </p:nvSpPr>
        <p:spPr bwMode="auto">
          <a:xfrm>
            <a:off x="3312424" y="2653232"/>
            <a:ext cx="2438400" cy="304800"/>
          </a:xfrm>
          <a:prstGeom prst="rect">
            <a:avLst/>
          </a:prstGeom>
          <a:noFill/>
          <a:ln>
            <a:noFill/>
          </a:ln>
          <a:effectLst/>
          <a:extLst>
            <a:ext uri="{909E8E84-426E-40DD-AFC4-6F175D3DCCD1}">
              <a14:hiddenFill xmlns:a14="http://schemas.microsoft.com/office/drawing/2010/main">
                <a:solidFill>
                  <a:srgbClr val="66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400" dirty="0">
                <a:solidFill>
                  <a:schemeClr val="bg2"/>
                </a:solidFill>
                <a:latin typeface="Calibri" panose="020F0502020204030204" pitchFamily="34" charset="0"/>
                <a:cs typeface="Arial" charset="0"/>
              </a:rPr>
              <a:t>Mid-Range</a:t>
            </a:r>
          </a:p>
        </p:txBody>
      </p:sp>
      <p:sp>
        <p:nvSpPr>
          <p:cNvPr id="268293" name="Text Box 5"/>
          <p:cNvSpPr txBox="1">
            <a:spLocks noChangeArrowheads="1"/>
          </p:cNvSpPr>
          <p:nvPr/>
        </p:nvSpPr>
        <p:spPr bwMode="auto">
          <a:xfrm>
            <a:off x="589862" y="3139007"/>
            <a:ext cx="36576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Follows the established agenda</a:t>
            </a:r>
          </a:p>
          <a:p>
            <a:pPr algn="l">
              <a:lnSpc>
                <a:spcPct val="70000"/>
              </a:lnSpc>
            </a:pPr>
            <a:r>
              <a:rPr lang="en-US" sz="1200" dirty="0">
                <a:latin typeface="Calibri" panose="020F0502020204030204" pitchFamily="34" charset="0"/>
                <a:cs typeface="Arial" charset="0"/>
              </a:rPr>
              <a:t>2. Process-oriented</a:t>
            </a:r>
          </a:p>
          <a:p>
            <a:pPr algn="l">
              <a:lnSpc>
                <a:spcPct val="70000"/>
              </a:lnSpc>
            </a:pPr>
            <a:r>
              <a:rPr lang="en-US" sz="1200" dirty="0">
                <a:latin typeface="Calibri" panose="020F0502020204030204" pitchFamily="34" charset="0"/>
                <a:cs typeface="Arial" charset="0"/>
              </a:rPr>
              <a:t>3. Speaks diplomatically</a:t>
            </a:r>
          </a:p>
          <a:p>
            <a:pPr algn="l">
              <a:lnSpc>
                <a:spcPct val="70000"/>
              </a:lnSpc>
            </a:pPr>
            <a:r>
              <a:rPr lang="en-US" sz="1200" dirty="0">
                <a:latin typeface="Calibri" panose="020F0502020204030204" pitchFamily="34" charset="0"/>
                <a:cs typeface="Arial" charset="0"/>
              </a:rPr>
              <a:t>4. Promotes stability through cooperation</a:t>
            </a:r>
          </a:p>
          <a:p>
            <a:pPr algn="l">
              <a:lnSpc>
                <a:spcPct val="70000"/>
              </a:lnSpc>
            </a:pPr>
            <a:r>
              <a:rPr lang="en-US" sz="1200" dirty="0">
                <a:latin typeface="Calibri" panose="020F0502020204030204" pitchFamily="34" charset="0"/>
                <a:cs typeface="Arial" charset="0"/>
              </a:rPr>
              <a:t>5. Moves cautiously into new areas</a:t>
            </a:r>
          </a:p>
          <a:p>
            <a:pPr algn="l">
              <a:lnSpc>
                <a:spcPct val="70000"/>
              </a:lnSpc>
            </a:pPr>
            <a:r>
              <a:rPr lang="en-US" sz="1200" dirty="0">
                <a:latin typeface="Calibri" panose="020F0502020204030204" pitchFamily="34" charset="0"/>
                <a:cs typeface="Arial" charset="0"/>
              </a:rPr>
              <a:t>6. Likes to focus on one thing at a time</a:t>
            </a:r>
          </a:p>
          <a:p>
            <a:pPr algn="l">
              <a:lnSpc>
                <a:spcPct val="70000"/>
              </a:lnSpc>
            </a:pPr>
            <a:r>
              <a:rPr lang="en-US" sz="1200" dirty="0">
                <a:latin typeface="Calibri" panose="020F0502020204030204" pitchFamily="34" charset="0"/>
                <a:cs typeface="Arial" charset="0"/>
              </a:rPr>
              <a:t>7. Sees the practical in the present</a:t>
            </a:r>
          </a:p>
        </p:txBody>
      </p:sp>
      <p:sp>
        <p:nvSpPr>
          <p:cNvPr id="268294" name="Text Box 6"/>
          <p:cNvSpPr txBox="1">
            <a:spLocks noChangeArrowheads="1"/>
          </p:cNvSpPr>
          <p:nvPr/>
        </p:nvSpPr>
        <p:spPr bwMode="auto">
          <a:xfrm>
            <a:off x="5161862" y="3151709"/>
            <a:ext cx="3624262"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STRENGTHS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Takes the lead, wants to set the agenda</a:t>
            </a:r>
          </a:p>
          <a:p>
            <a:pPr algn="l">
              <a:lnSpc>
                <a:spcPct val="70000"/>
              </a:lnSpc>
            </a:pPr>
            <a:r>
              <a:rPr lang="en-US" sz="1200" dirty="0">
                <a:latin typeface="Calibri" panose="020F0502020204030204" pitchFamily="34" charset="0"/>
                <a:cs typeface="Arial" charset="0"/>
              </a:rPr>
              <a:t>2. Results-oriented</a:t>
            </a:r>
          </a:p>
          <a:p>
            <a:pPr algn="l">
              <a:lnSpc>
                <a:spcPct val="70000"/>
              </a:lnSpc>
            </a:pPr>
            <a:r>
              <a:rPr lang="en-US" sz="1200" dirty="0">
                <a:latin typeface="Calibri" panose="020F0502020204030204" pitchFamily="34" charset="0"/>
                <a:cs typeface="Arial" charset="0"/>
              </a:rPr>
              <a:t>3. Speaks candidly</a:t>
            </a:r>
          </a:p>
          <a:p>
            <a:pPr algn="l">
              <a:lnSpc>
                <a:spcPct val="70000"/>
              </a:lnSpc>
            </a:pPr>
            <a:r>
              <a:rPr lang="en-US" sz="1200" dirty="0">
                <a:latin typeface="Calibri" panose="020F0502020204030204" pitchFamily="34" charset="0"/>
                <a:cs typeface="Arial" charset="0"/>
              </a:rPr>
              <a:t>4. Eager to take on new challenges</a:t>
            </a:r>
          </a:p>
          <a:p>
            <a:pPr algn="l">
              <a:lnSpc>
                <a:spcPct val="70000"/>
              </a:lnSpc>
            </a:pPr>
            <a:r>
              <a:rPr lang="en-US" sz="1200" dirty="0">
                <a:latin typeface="Calibri" panose="020F0502020204030204" pitchFamily="34" charset="0"/>
                <a:cs typeface="Arial" charset="0"/>
              </a:rPr>
              <a:t>5. Acts with assurance and confidence</a:t>
            </a:r>
          </a:p>
          <a:p>
            <a:pPr algn="l">
              <a:lnSpc>
                <a:spcPct val="70000"/>
              </a:lnSpc>
            </a:pPr>
            <a:r>
              <a:rPr lang="en-US" sz="1200" dirty="0">
                <a:latin typeface="Calibri" panose="020F0502020204030204" pitchFamily="34" charset="0"/>
                <a:cs typeface="Arial" charset="0"/>
              </a:rPr>
              <a:t>6. Prefers to handle various projects</a:t>
            </a:r>
          </a:p>
          <a:p>
            <a:pPr algn="l">
              <a:lnSpc>
                <a:spcPct val="70000"/>
              </a:lnSpc>
            </a:pPr>
            <a:r>
              <a:rPr lang="en-US" sz="1200" dirty="0">
                <a:latin typeface="Calibri" panose="020F0502020204030204" pitchFamily="34" charset="0"/>
                <a:cs typeface="Arial" charset="0"/>
              </a:rPr>
              <a:t>7. Sees the strategic/future vision</a:t>
            </a:r>
          </a:p>
        </p:txBody>
      </p:sp>
      <p:sp>
        <p:nvSpPr>
          <p:cNvPr id="268295" name="Text Box 7"/>
          <p:cNvSpPr txBox="1">
            <a:spLocks noChangeArrowheads="1"/>
          </p:cNvSpPr>
          <p:nvPr/>
        </p:nvSpPr>
        <p:spPr bwMode="auto">
          <a:xfrm>
            <a:off x="691462" y="2639630"/>
            <a:ext cx="3048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Cooperative</a:t>
            </a:r>
          </a:p>
        </p:txBody>
      </p:sp>
      <p:sp>
        <p:nvSpPr>
          <p:cNvPr id="268296" name="Text Box 8"/>
          <p:cNvSpPr txBox="1">
            <a:spLocks noChangeArrowheads="1"/>
          </p:cNvSpPr>
          <p:nvPr/>
        </p:nvSpPr>
        <p:spPr bwMode="auto">
          <a:xfrm>
            <a:off x="6003340" y="2639630"/>
            <a:ext cx="223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800" b="1" dirty="0">
                <a:latin typeface="Calibri" panose="020F0502020204030204" pitchFamily="34" charset="0"/>
                <a:cs typeface="Arial" charset="0"/>
              </a:rPr>
              <a:t>Take Charge</a:t>
            </a:r>
          </a:p>
        </p:txBody>
      </p:sp>
      <p:sp>
        <p:nvSpPr>
          <p:cNvPr id="268297" name="Text Box 9"/>
          <p:cNvSpPr txBox="1">
            <a:spLocks noChangeArrowheads="1"/>
          </p:cNvSpPr>
          <p:nvPr/>
        </p:nvSpPr>
        <p:spPr bwMode="auto">
          <a:xfrm>
            <a:off x="569226" y="5167942"/>
            <a:ext cx="37592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Can be unassertive or timid</a:t>
            </a:r>
          </a:p>
          <a:p>
            <a:pPr algn="l">
              <a:lnSpc>
                <a:spcPct val="70000"/>
              </a:lnSpc>
            </a:pPr>
            <a:r>
              <a:rPr lang="en-US" sz="1200" dirty="0">
                <a:latin typeface="Calibri" panose="020F0502020204030204" pitchFamily="34" charset="0"/>
                <a:cs typeface="Arial" charset="0"/>
              </a:rPr>
              <a:t>2. May tend toward being passive</a:t>
            </a:r>
          </a:p>
          <a:p>
            <a:pPr algn="l">
              <a:lnSpc>
                <a:spcPct val="70000"/>
              </a:lnSpc>
            </a:pPr>
            <a:r>
              <a:rPr lang="en-US" sz="1200" dirty="0">
                <a:latin typeface="Calibri" panose="020F0502020204030204" pitchFamily="34" charset="0"/>
                <a:cs typeface="Arial" charset="0"/>
              </a:rPr>
              <a:t>3. May be hesitant to speak out</a:t>
            </a:r>
          </a:p>
          <a:p>
            <a:pPr algn="l">
              <a:lnSpc>
                <a:spcPct val="70000"/>
              </a:lnSpc>
            </a:pPr>
            <a:r>
              <a:rPr lang="en-US" sz="1200" dirty="0">
                <a:latin typeface="Calibri" panose="020F0502020204030204" pitchFamily="34" charset="0"/>
                <a:cs typeface="Arial" charset="0"/>
              </a:rPr>
              <a:t>4. Not inclined to take charge</a:t>
            </a:r>
          </a:p>
          <a:p>
            <a:pPr algn="l">
              <a:lnSpc>
                <a:spcPct val="70000"/>
              </a:lnSpc>
            </a:pPr>
            <a:r>
              <a:rPr lang="en-US" sz="1200" dirty="0">
                <a:latin typeface="Calibri" panose="020F0502020204030204" pitchFamily="34" charset="0"/>
                <a:cs typeface="Arial" charset="0"/>
              </a:rPr>
              <a:t>5. Can underestimate own abilities</a:t>
            </a:r>
          </a:p>
          <a:p>
            <a:pPr algn="l">
              <a:lnSpc>
                <a:spcPct val="70000"/>
              </a:lnSpc>
            </a:pPr>
            <a:r>
              <a:rPr lang="en-US" sz="1200" dirty="0">
                <a:latin typeface="Calibri" panose="020F0502020204030204" pitchFamily="34" charset="0"/>
                <a:cs typeface="Arial" charset="0"/>
              </a:rPr>
              <a:t>6. May first consent but later disagree</a:t>
            </a:r>
          </a:p>
          <a:p>
            <a:pPr algn="l">
              <a:lnSpc>
                <a:spcPct val="70000"/>
              </a:lnSpc>
            </a:pPr>
            <a:r>
              <a:rPr lang="en-US" sz="1200" dirty="0">
                <a:latin typeface="Calibri" panose="020F0502020204030204" pitchFamily="34" charset="0"/>
                <a:cs typeface="Arial" charset="0"/>
              </a:rPr>
              <a:t>7. May not see the strategic/future potential</a:t>
            </a:r>
          </a:p>
        </p:txBody>
      </p:sp>
      <p:sp>
        <p:nvSpPr>
          <p:cNvPr id="268298" name="Text Box 10"/>
          <p:cNvSpPr txBox="1">
            <a:spLocks noChangeArrowheads="1"/>
          </p:cNvSpPr>
          <p:nvPr/>
        </p:nvSpPr>
        <p:spPr bwMode="auto">
          <a:xfrm>
            <a:off x="5141224" y="5167942"/>
            <a:ext cx="39830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a:lnSpc>
                <a:spcPct val="70000"/>
              </a:lnSpc>
            </a:pPr>
            <a:r>
              <a:rPr lang="en-US" sz="1200" b="1" u="sng" dirty="0">
                <a:latin typeface="Calibri" panose="020F0502020204030204" pitchFamily="34" charset="0"/>
                <a:cs typeface="Arial" charset="0"/>
              </a:rPr>
              <a:t>STRUGGLES</a:t>
            </a:r>
            <a:endParaRPr lang="en-US" sz="1200" dirty="0">
              <a:latin typeface="Calibri" panose="020F0502020204030204" pitchFamily="34" charset="0"/>
              <a:cs typeface="Arial" charset="0"/>
            </a:endParaRPr>
          </a:p>
          <a:p>
            <a:pPr algn="l">
              <a:lnSpc>
                <a:spcPct val="70000"/>
              </a:lnSpc>
            </a:pPr>
            <a:r>
              <a:rPr lang="en-US" sz="1200" dirty="0">
                <a:latin typeface="Calibri" panose="020F0502020204030204" pitchFamily="34" charset="0"/>
                <a:cs typeface="Arial" charset="0"/>
              </a:rPr>
              <a:t>1. May be opinionated and ignore outside input</a:t>
            </a:r>
          </a:p>
          <a:p>
            <a:pPr algn="l">
              <a:lnSpc>
                <a:spcPct val="70000"/>
              </a:lnSpc>
            </a:pPr>
            <a:r>
              <a:rPr lang="en-US" sz="1200" dirty="0">
                <a:latin typeface="Calibri" panose="020F0502020204030204" pitchFamily="34" charset="0"/>
                <a:cs typeface="Arial" charset="0"/>
              </a:rPr>
              <a:t>2. Can assume control without realizing it</a:t>
            </a:r>
          </a:p>
          <a:p>
            <a:pPr algn="l">
              <a:lnSpc>
                <a:spcPct val="70000"/>
              </a:lnSpc>
            </a:pPr>
            <a:r>
              <a:rPr lang="en-US" sz="1200" dirty="0">
                <a:latin typeface="Calibri" panose="020F0502020204030204" pitchFamily="34" charset="0"/>
                <a:cs typeface="Arial" charset="0"/>
              </a:rPr>
              <a:t>3. May not listen well to others</a:t>
            </a:r>
          </a:p>
          <a:p>
            <a:pPr algn="l">
              <a:lnSpc>
                <a:spcPct val="70000"/>
              </a:lnSpc>
            </a:pPr>
            <a:r>
              <a:rPr lang="en-US" sz="1200" dirty="0">
                <a:latin typeface="Calibri" panose="020F0502020204030204" pitchFamily="34" charset="0"/>
                <a:cs typeface="Arial" charset="0"/>
              </a:rPr>
              <a:t>4. Often avoids routine and details</a:t>
            </a:r>
          </a:p>
          <a:p>
            <a:pPr algn="l">
              <a:lnSpc>
                <a:spcPct val="70000"/>
              </a:lnSpc>
            </a:pPr>
            <a:r>
              <a:rPr lang="en-US" sz="1200" dirty="0">
                <a:latin typeface="Calibri" panose="020F0502020204030204" pitchFamily="34" charset="0"/>
                <a:cs typeface="Arial" charset="0"/>
              </a:rPr>
              <a:t>5. May be uncomfortable taking direction from others</a:t>
            </a:r>
          </a:p>
          <a:p>
            <a:pPr algn="l">
              <a:lnSpc>
                <a:spcPct val="70000"/>
              </a:lnSpc>
            </a:pPr>
            <a:r>
              <a:rPr lang="en-US" sz="1200" dirty="0">
                <a:latin typeface="Calibri" panose="020F0502020204030204" pitchFamily="34" charset="0"/>
                <a:cs typeface="Arial" charset="0"/>
              </a:rPr>
              <a:t>6. May over commit to what goals can be achieved</a:t>
            </a:r>
          </a:p>
          <a:p>
            <a:pPr algn="l">
              <a:lnSpc>
                <a:spcPct val="70000"/>
              </a:lnSpc>
            </a:pPr>
            <a:r>
              <a:rPr lang="en-US" sz="1200" dirty="0">
                <a:latin typeface="Calibri" panose="020F0502020204030204" pitchFamily="34" charset="0"/>
                <a:cs typeface="Arial" charset="0"/>
              </a:rPr>
              <a:t>7. May speak without considering the impact</a:t>
            </a:r>
          </a:p>
        </p:txBody>
      </p:sp>
      <p:sp>
        <p:nvSpPr>
          <p:cNvPr id="268299" name="Text Box 11"/>
          <p:cNvSpPr txBox="1">
            <a:spLocks noChangeArrowheads="1"/>
          </p:cNvSpPr>
          <p:nvPr/>
        </p:nvSpPr>
        <p:spPr bwMode="auto">
          <a:xfrm rot="10800000" flipV="1">
            <a:off x="3174" y="367659"/>
            <a:ext cx="9123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US" sz="3000" b="0" dirty="0">
                <a:latin typeface="Calibri" panose="020F0502020204030204" pitchFamily="34" charset="0"/>
              </a:rPr>
              <a:t>Factor 1</a:t>
            </a:r>
            <a:r>
              <a:rPr lang="en-US" sz="3000" b="0" dirty="0" smtClean="0">
                <a:latin typeface="Calibri" panose="020F0502020204030204" pitchFamily="34" charset="0"/>
              </a:rPr>
              <a:t>: Commanding </a:t>
            </a:r>
            <a:endParaRPr lang="en-US" sz="3000" b="0" dirty="0">
              <a:latin typeface="Calibri" panose="020F0502020204030204" pitchFamily="34" charset="0"/>
            </a:endParaRPr>
          </a:p>
          <a:p>
            <a:r>
              <a:rPr lang="en-US" sz="3000" b="0" dirty="0" smtClean="0">
                <a:solidFill>
                  <a:srgbClr val="BDDEFF"/>
                </a:solidFill>
                <a:latin typeface="Calibri" panose="020F0502020204030204" pitchFamily="34" charset="0"/>
              </a:rPr>
              <a:t>Strengths and Struggles</a:t>
            </a:r>
            <a:endParaRPr lang="en-US" sz="3000" b="0" dirty="0">
              <a:solidFill>
                <a:srgbClr val="BDDEFF"/>
              </a:solidFill>
              <a:latin typeface="Calibri" panose="020F0502020204030204" pitchFamily="34" charset="0"/>
            </a:endParaRPr>
          </a:p>
        </p:txBody>
      </p:sp>
      <p:sp>
        <p:nvSpPr>
          <p:cNvPr id="268300" name="Rectangle 12"/>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8301" name="Text Box 13"/>
          <p:cNvSpPr txBox="1">
            <a:spLocks noChangeArrowheads="1"/>
          </p:cNvSpPr>
          <p:nvPr/>
        </p:nvSpPr>
        <p:spPr bwMode="auto">
          <a:xfrm>
            <a:off x="2977462" y="2178570"/>
            <a:ext cx="3149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600" b="1" dirty="0">
                <a:latin typeface="Calibri" panose="020F0502020204030204" pitchFamily="34" charset="0"/>
                <a:cs typeface="Arial" charset="0"/>
              </a:rPr>
              <a:t>M o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v a t </a:t>
            </a:r>
            <a:r>
              <a:rPr lang="en-US" sz="1600" b="1" dirty="0" err="1">
                <a:latin typeface="Calibri" panose="020F0502020204030204" pitchFamily="34" charset="0"/>
                <a:cs typeface="Arial" charset="0"/>
              </a:rPr>
              <a:t>i</a:t>
            </a:r>
            <a:r>
              <a:rPr lang="en-US" sz="1600" b="1" dirty="0">
                <a:latin typeface="Calibri" panose="020F0502020204030204" pitchFamily="34" charset="0"/>
                <a:cs typeface="Arial" charset="0"/>
              </a:rPr>
              <a:t> o n</a:t>
            </a:r>
            <a:endParaRPr lang="en-US" sz="1600" dirty="0">
              <a:latin typeface="Calibri" panose="020F0502020204030204" pitchFamily="34" charset="0"/>
              <a:cs typeface="Arial" charset="0"/>
            </a:endParaRPr>
          </a:p>
        </p:txBody>
      </p:sp>
      <p:sp>
        <p:nvSpPr>
          <p:cNvPr id="268302" name="Text Box 14"/>
          <p:cNvSpPr txBox="1">
            <a:spLocks noChangeArrowheads="1"/>
          </p:cNvSpPr>
          <p:nvPr/>
        </p:nvSpPr>
        <p:spPr bwMode="auto">
          <a:xfrm>
            <a:off x="683524" y="2081732"/>
            <a:ext cx="205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Practical, Hesitant, Diplomatic</a:t>
            </a:r>
          </a:p>
        </p:txBody>
      </p:sp>
      <p:sp>
        <p:nvSpPr>
          <p:cNvPr id="268303" name="Text Box 15"/>
          <p:cNvSpPr txBox="1">
            <a:spLocks noChangeArrowheads="1"/>
          </p:cNvSpPr>
          <p:nvPr/>
        </p:nvSpPr>
        <p:spPr bwMode="auto">
          <a:xfrm>
            <a:off x="6512824" y="2081732"/>
            <a:ext cx="1727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r>
              <a:rPr lang="en-US" sz="1400" b="1" dirty="0">
                <a:latin typeface="Calibri" panose="020F0502020204030204" pitchFamily="34" charset="0"/>
                <a:cs typeface="Arial" charset="0"/>
              </a:rPr>
              <a:t>Visionary, Decisive, Blunt</a:t>
            </a:r>
          </a:p>
        </p:txBody>
      </p:sp>
      <p:sp>
        <p:nvSpPr>
          <p:cNvPr id="268304" name="Text Box 16"/>
          <p:cNvSpPr txBox="1">
            <a:spLocks noChangeArrowheads="1"/>
          </p:cNvSpPr>
          <p:nvPr/>
        </p:nvSpPr>
        <p:spPr bwMode="auto">
          <a:xfrm>
            <a:off x="2925121" y="1377677"/>
            <a:ext cx="33274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a:r>
              <a:rPr lang="en-US" sz="1300" b="1" dirty="0">
                <a:latin typeface="Calibri" panose="020F0502020204030204" pitchFamily="34" charset="0"/>
                <a:cs typeface="Arial" charset="0"/>
              </a:rPr>
              <a:t>This factor indicates a person’s desire to control the agenda, willingness to assert, and need to make decisions</a:t>
            </a:r>
          </a:p>
        </p:txBody>
      </p:sp>
      <p:sp>
        <p:nvSpPr>
          <p:cNvPr id="268305" name="Line 17"/>
          <p:cNvSpPr>
            <a:spLocks noChangeShapeType="1"/>
          </p:cNvSpPr>
          <p:nvPr/>
        </p:nvSpPr>
        <p:spPr bwMode="auto">
          <a:xfrm flipH="1">
            <a:off x="2774262" y="2316682"/>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6" name="Line 18"/>
          <p:cNvSpPr>
            <a:spLocks noChangeShapeType="1"/>
          </p:cNvSpPr>
          <p:nvPr/>
        </p:nvSpPr>
        <p:spPr bwMode="auto">
          <a:xfrm>
            <a:off x="5822262" y="2316682"/>
            <a:ext cx="406400" cy="0"/>
          </a:xfrm>
          <a:prstGeom prst="line">
            <a:avLst/>
          </a:prstGeom>
          <a:noFill/>
          <a:ln w="571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a:xfrm>
            <a:off x="5933731" y="6327324"/>
            <a:ext cx="2133600" cy="365125"/>
          </a:xfrm>
        </p:spPr>
        <p:txBody>
          <a:bodyPr/>
          <a:lstStyle/>
          <a:p>
            <a:fld id="{AABD4647-916A-4C9D-B493-B18B45A00261}" type="slidenum">
              <a:rPr lang="en-PH" smtClean="0"/>
              <a:t>6</a:t>
            </a:fld>
            <a:endParaRPr lang="en-PH"/>
          </a:p>
        </p:txBody>
      </p:sp>
    </p:spTree>
    <p:extLst>
      <p:ext uri="{BB962C8B-B14F-4D97-AF65-F5344CB8AC3E}">
        <p14:creationId xmlns:p14="http://schemas.microsoft.com/office/powerpoint/2010/main" val="512180224"/>
      </p:ext>
    </p:extLst>
  </p:cSld>
  <p:clrMapOvr>
    <a:masterClrMapping/>
  </p:clrMapOvr>
  <p:transition spd="med">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
          <p:cNvSpPr>
            <a:spLocks noChangeArrowheads="1"/>
          </p:cNvSpPr>
          <p:nvPr/>
        </p:nvSpPr>
        <p:spPr bwMode="auto">
          <a:xfrm>
            <a:off x="7790369" y="5943709"/>
            <a:ext cx="184731" cy="24622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spAutoFit/>
          </a:bodyPr>
          <a:lstStyle/>
          <a:p>
            <a:endParaRPr lang="en-US"/>
          </a:p>
        </p:txBody>
      </p:sp>
      <p:sp>
        <p:nvSpPr>
          <p:cNvPr id="269315" name="Rectangle 2"/>
          <p:cNvSpPr>
            <a:spLocks noChangeArrowheads="1"/>
          </p:cNvSpPr>
          <p:nvPr/>
        </p:nvSpPr>
        <p:spPr bwMode="auto">
          <a:xfrm>
            <a:off x="1676402" y="1724704"/>
            <a:ext cx="5897563" cy="2286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16" name="Rectangle 3"/>
          <p:cNvSpPr>
            <a:spLocks noChangeArrowheads="1"/>
          </p:cNvSpPr>
          <p:nvPr/>
        </p:nvSpPr>
        <p:spPr bwMode="auto">
          <a:xfrm>
            <a:off x="1676402" y="1953304"/>
            <a:ext cx="5897563" cy="2286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17" name="Rectangle 4"/>
          <p:cNvSpPr>
            <a:spLocks noChangeArrowheads="1"/>
          </p:cNvSpPr>
          <p:nvPr/>
        </p:nvSpPr>
        <p:spPr bwMode="auto">
          <a:xfrm>
            <a:off x="1676400" y="2181904"/>
            <a:ext cx="5899150" cy="228600"/>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18" name="Rectangle 5"/>
          <p:cNvSpPr>
            <a:spLocks noChangeArrowheads="1"/>
          </p:cNvSpPr>
          <p:nvPr/>
        </p:nvSpPr>
        <p:spPr bwMode="auto">
          <a:xfrm>
            <a:off x="3619502" y="1724704"/>
            <a:ext cx="1995488" cy="2286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19" name="Rectangle 6"/>
          <p:cNvSpPr>
            <a:spLocks noChangeArrowheads="1"/>
          </p:cNvSpPr>
          <p:nvPr/>
        </p:nvSpPr>
        <p:spPr bwMode="auto">
          <a:xfrm>
            <a:off x="3619502" y="1953304"/>
            <a:ext cx="1995488" cy="2286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20" name="Rectangle 7"/>
          <p:cNvSpPr>
            <a:spLocks noChangeArrowheads="1"/>
          </p:cNvSpPr>
          <p:nvPr/>
        </p:nvSpPr>
        <p:spPr bwMode="auto">
          <a:xfrm>
            <a:off x="3619500" y="2181904"/>
            <a:ext cx="1993900" cy="228600"/>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69321" name="Text Box 8"/>
          <p:cNvSpPr txBox="1">
            <a:spLocks noChangeArrowheads="1"/>
          </p:cNvSpPr>
          <p:nvPr/>
        </p:nvSpPr>
        <p:spPr bwMode="auto">
          <a:xfrm>
            <a:off x="0" y="342903"/>
            <a:ext cx="9144000" cy="46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1: Commanding</a:t>
            </a:r>
          </a:p>
          <a:p>
            <a:r>
              <a:rPr lang="en-AU" sz="3000" b="0" dirty="0" smtClean="0">
                <a:solidFill>
                  <a:srgbClr val="BDDEFF"/>
                </a:solidFill>
                <a:latin typeface="Calibri" panose="020F0502020204030204" pitchFamily="34" charset="0"/>
                <a:sym typeface="Symbol" pitchFamily="18" charset="2"/>
              </a:rPr>
              <a:t>Sub-factors</a:t>
            </a:r>
            <a:endParaRPr lang="en-AU" sz="3000" b="0" dirty="0">
              <a:solidFill>
                <a:srgbClr val="BDDEFF"/>
              </a:solidFill>
              <a:latin typeface="Calibri" panose="020F0502020204030204" pitchFamily="34" charset="0"/>
              <a:sym typeface="Symbol" pitchFamily="18" charset="2"/>
            </a:endParaRPr>
          </a:p>
        </p:txBody>
      </p:sp>
      <p:graphicFrame>
        <p:nvGraphicFramePr>
          <p:cNvPr id="2821187" name="Group 67"/>
          <p:cNvGraphicFramePr>
            <a:graphicFrameLocks noGrp="1"/>
          </p:cNvGraphicFramePr>
          <p:nvPr>
            <p:extLst>
              <p:ext uri="{D42A27DB-BD31-4B8C-83A1-F6EECF244321}">
                <p14:modId xmlns:p14="http://schemas.microsoft.com/office/powerpoint/2010/main" val="3848127753"/>
              </p:ext>
            </p:extLst>
          </p:nvPr>
        </p:nvGraphicFramePr>
        <p:xfrm>
          <a:off x="388144" y="2570929"/>
          <a:ext cx="8555038" cy="4113921"/>
        </p:xfrm>
        <a:graphic>
          <a:graphicData uri="http://schemas.openxmlformats.org/drawingml/2006/table">
            <a:tbl>
              <a:tblPr/>
              <a:tblGrid>
                <a:gridCol w="1058863"/>
                <a:gridCol w="2827337"/>
                <a:gridCol w="779463"/>
                <a:gridCol w="2827337"/>
                <a:gridCol w="1062038"/>
              </a:tblGrid>
              <a:tr h="703109">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Consensus Seeking</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Relaxed</a:t>
                      </a: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 enjoys supporting the established agenda, prefers supporting others rather than directing them, loyal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Self assured</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takes charge, forceful, influencing, visionary, sets agenda </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err="1" smtClean="0">
                          <a:ln>
                            <a:noFill/>
                          </a:ln>
                          <a:solidFill>
                            <a:schemeClr val="tx1"/>
                          </a:solidFill>
                          <a:effectLst/>
                          <a:latin typeface="Calibri" panose="020F0502020204030204" pitchFamily="34" charset="0"/>
                          <a:cs typeface="Arial" pitchFamily="34" charset="0"/>
                        </a:rPr>
                        <a:t>Authori-tative</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88362">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Underestimates self</a:t>
                      </a: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 can be intimidated by people and situations, too submissive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Too forceful</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discounts opinions of others, or alienates others, insistent, intimidating</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6858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Group Orientated</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Consensus builder</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 Prefers to operate with others, team builder, partnering </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Self willed</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confident in own abilities, prefers to operate alone </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Self Reliant</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0157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Hesitant</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in making decisions and needs a lot of direction before taking action</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Forgets others</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uncomfortable taking direction from others, lacks accountability</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71603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Diplomatic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Tactful</a:t>
                      </a: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 when dealing with others, will think carefully before speaking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Strengths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Direct</a:t>
                      </a: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 frank, clear communicator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Frank</a:t>
                      </a:r>
                      <a:endPar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19044">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1100" b="1" i="0" u="none" strike="noStrike" cap="none" normalizeH="0" baseline="0" dirty="0" smtClean="0">
                          <a:ln>
                            <a:noFill/>
                          </a:ln>
                          <a:solidFill>
                            <a:schemeClr val="tx1"/>
                          </a:solidFill>
                          <a:effectLst/>
                          <a:latin typeface="Calibri" panose="020F0502020204030204" pitchFamily="34" charset="0"/>
                          <a:cs typeface="Arial" pitchFamily="34" charset="0"/>
                        </a:rPr>
                        <a:t>Too indirect, </a:t>
                      </a: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may withhold true opinions or information, agree and then regret 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rPr>
                        <a:t>Struggles</a:t>
                      </a:r>
                    </a:p>
                  </a:txBody>
                  <a:tcPr marL="90000" marR="90000" marT="46800" marB="468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cs typeface="Arial" pitchFamily="34" charset="0"/>
                        </a:rPr>
                        <a:t>Harsh</a:t>
                      </a:r>
                      <a:r>
                        <a:rPr kumimoji="0" lang="en-US" sz="1100" b="0" i="0" u="none" strike="noStrike" cap="none" normalizeH="0" baseline="0" dirty="0" smtClean="0">
                          <a:ln>
                            <a:noFill/>
                          </a:ln>
                          <a:solidFill>
                            <a:schemeClr val="tx1"/>
                          </a:solidFill>
                          <a:effectLst/>
                          <a:latin typeface="Calibri" panose="020F0502020204030204" pitchFamily="34" charset="0"/>
                          <a:cs typeface="Arial" pitchFamily="34" charset="0"/>
                        </a:rPr>
                        <a:t>, not diplomatic, does not think before talking, hurtful</a:t>
                      </a:r>
                      <a:endParaRPr kumimoji="0" lang="en-AU" sz="1100" b="0" i="0" u="none" strike="noStrike" cap="none" normalizeH="0" baseline="0" dirty="0" smtClean="0">
                        <a:ln>
                          <a:noFill/>
                        </a:ln>
                        <a:solidFill>
                          <a:schemeClr val="tx1"/>
                        </a:solidFill>
                        <a:effectLst/>
                        <a:latin typeface="Calibri" panose="020F0502020204030204"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269360" name="Text Box 48"/>
          <p:cNvSpPr txBox="1">
            <a:spLocks noChangeArrowheads="1"/>
          </p:cNvSpPr>
          <p:nvPr/>
        </p:nvSpPr>
        <p:spPr bwMode="auto">
          <a:xfrm>
            <a:off x="76200" y="1666381"/>
            <a:ext cx="1600200" cy="307777"/>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Consensus Seeking</a:t>
            </a:r>
          </a:p>
        </p:txBody>
      </p:sp>
      <p:sp>
        <p:nvSpPr>
          <p:cNvPr id="269361" name="Text Box 49"/>
          <p:cNvSpPr txBox="1">
            <a:spLocks noChangeArrowheads="1"/>
          </p:cNvSpPr>
          <p:nvPr/>
        </p:nvSpPr>
        <p:spPr bwMode="auto">
          <a:xfrm>
            <a:off x="-381000" y="1953305"/>
            <a:ext cx="20574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400" b="1" dirty="0">
                <a:latin typeface="Calibri" panose="020F0502020204030204" pitchFamily="34" charset="0"/>
                <a:cs typeface="Arial" charset="0"/>
                <a:sym typeface="Symbol" pitchFamily="18" charset="2"/>
              </a:rPr>
              <a:t>Group Orientated</a:t>
            </a:r>
          </a:p>
        </p:txBody>
      </p:sp>
      <p:sp>
        <p:nvSpPr>
          <p:cNvPr id="269362" name="Text Box 50"/>
          <p:cNvSpPr txBox="1">
            <a:spLocks noChangeArrowheads="1"/>
          </p:cNvSpPr>
          <p:nvPr/>
        </p:nvSpPr>
        <p:spPr bwMode="auto">
          <a:xfrm>
            <a:off x="6019801" y="1724704"/>
            <a:ext cx="439738" cy="217488"/>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67</a:t>
            </a:r>
            <a:endParaRPr lang="en-AU" sz="1600" b="1" dirty="0">
              <a:latin typeface="Calibri" panose="020F0502020204030204" pitchFamily="34" charset="0"/>
              <a:cs typeface="Arial" charset="0"/>
              <a:sym typeface="Symbol" pitchFamily="18" charset="2"/>
            </a:endParaRPr>
          </a:p>
        </p:txBody>
      </p:sp>
      <p:sp>
        <p:nvSpPr>
          <p:cNvPr id="269363" name="Text Box 51"/>
          <p:cNvSpPr txBox="1">
            <a:spLocks noChangeArrowheads="1"/>
          </p:cNvSpPr>
          <p:nvPr/>
        </p:nvSpPr>
        <p:spPr bwMode="auto">
          <a:xfrm>
            <a:off x="5170486" y="1942192"/>
            <a:ext cx="442913" cy="250824"/>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59</a:t>
            </a:r>
            <a:endParaRPr lang="en-AU" sz="1600" b="1" dirty="0">
              <a:latin typeface="Calibri" panose="020F0502020204030204" pitchFamily="34" charset="0"/>
              <a:cs typeface="Arial" charset="0"/>
              <a:sym typeface="Symbol" pitchFamily="18" charset="2"/>
            </a:endParaRPr>
          </a:p>
        </p:txBody>
      </p:sp>
      <p:sp>
        <p:nvSpPr>
          <p:cNvPr id="269364" name="Text Box 52"/>
          <p:cNvSpPr txBox="1">
            <a:spLocks noChangeArrowheads="1"/>
          </p:cNvSpPr>
          <p:nvPr/>
        </p:nvSpPr>
        <p:spPr bwMode="auto">
          <a:xfrm>
            <a:off x="2590804" y="1724704"/>
            <a:ext cx="442913" cy="21748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36</a:t>
            </a:r>
          </a:p>
        </p:txBody>
      </p:sp>
      <p:sp>
        <p:nvSpPr>
          <p:cNvPr id="269365" name="Text Box 53"/>
          <p:cNvSpPr txBox="1">
            <a:spLocks noChangeArrowheads="1"/>
          </p:cNvSpPr>
          <p:nvPr/>
        </p:nvSpPr>
        <p:spPr bwMode="auto">
          <a:xfrm>
            <a:off x="4625975" y="1964417"/>
            <a:ext cx="442913" cy="217488"/>
          </a:xfrm>
          <a:prstGeom prst="rect">
            <a:avLst/>
          </a:prstGeom>
          <a:solidFill>
            <a:srgbClr val="FF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57</a:t>
            </a:r>
          </a:p>
        </p:txBody>
      </p:sp>
      <p:sp>
        <p:nvSpPr>
          <p:cNvPr id="269366" name="Text Box 54"/>
          <p:cNvSpPr txBox="1">
            <a:spLocks noChangeArrowheads="1"/>
          </p:cNvSpPr>
          <p:nvPr/>
        </p:nvSpPr>
        <p:spPr bwMode="auto">
          <a:xfrm>
            <a:off x="550868" y="2181905"/>
            <a:ext cx="1125537"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AU" sz="1400" b="1" dirty="0">
                <a:latin typeface="Calibri" panose="020F0502020204030204" pitchFamily="34" charset="0"/>
                <a:cs typeface="Arial" charset="0"/>
                <a:sym typeface="Symbol" pitchFamily="18" charset="2"/>
              </a:rPr>
              <a:t>Diplomatic</a:t>
            </a:r>
          </a:p>
        </p:txBody>
      </p:sp>
      <p:sp>
        <p:nvSpPr>
          <p:cNvPr id="269367" name="Text Box 55"/>
          <p:cNvSpPr txBox="1">
            <a:spLocks noChangeArrowheads="1"/>
          </p:cNvSpPr>
          <p:nvPr/>
        </p:nvSpPr>
        <p:spPr bwMode="auto">
          <a:xfrm>
            <a:off x="5849567" y="2193016"/>
            <a:ext cx="442913" cy="217488"/>
          </a:xfrm>
          <a:prstGeom prst="rect">
            <a:avLst/>
          </a:prstGeom>
          <a:solidFill>
            <a:srgbClr val="33CC33"/>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66</a:t>
            </a:r>
          </a:p>
        </p:txBody>
      </p:sp>
      <p:sp>
        <p:nvSpPr>
          <p:cNvPr id="269368" name="Text Box 56"/>
          <p:cNvSpPr txBox="1">
            <a:spLocks noChangeArrowheads="1"/>
          </p:cNvSpPr>
          <p:nvPr/>
        </p:nvSpPr>
        <p:spPr bwMode="auto">
          <a:xfrm>
            <a:off x="3048004" y="2192625"/>
            <a:ext cx="442913" cy="217488"/>
          </a:xfrm>
          <a:prstGeom prst="rect">
            <a:avLst/>
          </a:prstGeom>
          <a:solidFill>
            <a:srgbClr val="FFCC00"/>
          </a:solidFill>
          <a:ln>
            <a:noFill/>
          </a:ln>
          <a:effectLst/>
          <a:extLs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a:latin typeface="Calibri" panose="020F0502020204030204" pitchFamily="34" charset="0"/>
                <a:cs typeface="Arial" charset="0"/>
                <a:sym typeface="Symbol" pitchFamily="18" charset="2"/>
              </a:rPr>
              <a:t>42</a:t>
            </a:r>
          </a:p>
        </p:txBody>
      </p:sp>
      <p:sp>
        <p:nvSpPr>
          <p:cNvPr id="269369" name="Text Box 57"/>
          <p:cNvSpPr txBox="1">
            <a:spLocks noChangeArrowheads="1"/>
          </p:cNvSpPr>
          <p:nvPr/>
        </p:nvSpPr>
        <p:spPr bwMode="auto">
          <a:xfrm>
            <a:off x="7620000" y="1724814"/>
            <a:ext cx="171450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AU" sz="1400" b="1" dirty="0">
                <a:latin typeface="Calibri" panose="020F0502020204030204" pitchFamily="34" charset="0"/>
                <a:cs typeface="Arial" charset="0"/>
                <a:sym typeface="Symbol" pitchFamily="18" charset="2"/>
              </a:rPr>
              <a:t>Authoritative</a:t>
            </a:r>
          </a:p>
        </p:txBody>
      </p:sp>
      <p:sp>
        <p:nvSpPr>
          <p:cNvPr id="269370" name="Text Box 58"/>
          <p:cNvSpPr txBox="1">
            <a:spLocks noChangeArrowheads="1"/>
          </p:cNvSpPr>
          <p:nvPr/>
        </p:nvSpPr>
        <p:spPr bwMode="auto">
          <a:xfrm>
            <a:off x="7620001" y="1953305"/>
            <a:ext cx="167005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Self Reliant</a:t>
            </a:r>
            <a:endParaRPr lang="en-AU" sz="1400" b="1" dirty="0">
              <a:latin typeface="Calibri" panose="020F0502020204030204" pitchFamily="34" charset="0"/>
              <a:cs typeface="Arial" charset="0"/>
              <a:sym typeface="Symbol" pitchFamily="18" charset="2"/>
            </a:endParaRPr>
          </a:p>
        </p:txBody>
      </p:sp>
      <p:sp>
        <p:nvSpPr>
          <p:cNvPr id="269371" name="Text Box 59"/>
          <p:cNvSpPr txBox="1">
            <a:spLocks noChangeArrowheads="1"/>
          </p:cNvSpPr>
          <p:nvPr/>
        </p:nvSpPr>
        <p:spPr bwMode="auto">
          <a:xfrm>
            <a:off x="7620000" y="2181905"/>
            <a:ext cx="1174750" cy="3079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400" b="1" dirty="0">
                <a:latin typeface="Calibri" panose="020F0502020204030204" pitchFamily="34" charset="0"/>
                <a:cs typeface="Arial" charset="0"/>
                <a:sym typeface="Symbol" pitchFamily="18" charset="2"/>
              </a:rPr>
              <a:t>Frank</a:t>
            </a:r>
            <a:endParaRPr lang="en-AU" sz="1400" b="1" dirty="0">
              <a:latin typeface="Calibri" panose="020F0502020204030204" pitchFamily="34" charset="0"/>
              <a:cs typeface="Arial" charset="0"/>
              <a:sym typeface="Symbol" pitchFamily="18" charset="2"/>
            </a:endParaRPr>
          </a:p>
        </p:txBody>
      </p:sp>
      <p:sp>
        <p:nvSpPr>
          <p:cNvPr id="269372" name="Text Box 60"/>
          <p:cNvSpPr txBox="1">
            <a:spLocks noChangeArrowheads="1"/>
          </p:cNvSpPr>
          <p:nvPr/>
        </p:nvSpPr>
        <p:spPr bwMode="auto">
          <a:xfrm>
            <a:off x="3446463" y="1334183"/>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69373" name="Text Box 61"/>
          <p:cNvSpPr txBox="1">
            <a:spLocks noChangeArrowheads="1"/>
          </p:cNvSpPr>
          <p:nvPr/>
        </p:nvSpPr>
        <p:spPr bwMode="auto">
          <a:xfrm>
            <a:off x="4741863" y="1334183"/>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2"/>
          </p:nvPr>
        </p:nvSpPr>
        <p:spPr>
          <a:xfrm>
            <a:off x="5849567" y="6346801"/>
            <a:ext cx="2133600" cy="365125"/>
          </a:xfrm>
        </p:spPr>
        <p:txBody>
          <a:bodyPr/>
          <a:lstStyle/>
          <a:p>
            <a:fld id="{AABD4647-916A-4C9D-B493-B18B45A00261}" type="slidenum">
              <a:rPr lang="en-PH" smtClean="0"/>
              <a:t>7</a:t>
            </a:fld>
            <a:endParaRPr lang="en-PH" dirty="0"/>
          </a:p>
        </p:txBody>
      </p:sp>
    </p:spTree>
    <p:extLst>
      <p:ext uri="{BB962C8B-B14F-4D97-AF65-F5344CB8AC3E}">
        <p14:creationId xmlns:p14="http://schemas.microsoft.com/office/powerpoint/2010/main" val="388121479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438400"/>
            <a:ext cx="8040687" cy="1362075"/>
          </a:xfrm>
        </p:spPr>
        <p:txBody>
          <a:bodyPr>
            <a:noAutofit/>
          </a:bodyPr>
          <a:lstStyle/>
          <a:p>
            <a:r>
              <a:rPr lang="en-US" sz="3200" b="0" cap="none" dirty="0">
                <a:solidFill>
                  <a:prstClr val="white"/>
                </a:solidFill>
                <a:cs typeface="Arial" pitchFamily="34" charset="0"/>
              </a:rPr>
              <a:t>2</a:t>
            </a:r>
            <a:r>
              <a:rPr lang="en-US" sz="3200" b="0" cap="none" dirty="0" smtClean="0">
                <a:solidFill>
                  <a:prstClr val="white"/>
                </a:solidFill>
                <a:cs typeface="Arial" pitchFamily="34" charset="0"/>
              </a:rPr>
              <a:t>. The People Factor  </a:t>
            </a:r>
            <a:br>
              <a:rPr lang="en-US" sz="3200" b="0" cap="none" dirty="0" smtClean="0">
                <a:solidFill>
                  <a:prstClr val="white"/>
                </a:solidFill>
                <a:cs typeface="Arial" pitchFamily="34" charset="0"/>
              </a:rPr>
            </a:br>
            <a:r>
              <a:rPr lang="en-US" sz="3200" b="0" cap="none" dirty="0" smtClean="0">
                <a:solidFill>
                  <a:srgbClr val="BDDEFF"/>
                </a:solidFill>
                <a:cs typeface="Arial" pitchFamily="34" charset="0"/>
              </a:rPr>
              <a:t>Understanding the Outgoing and                       Reserved Strengths and Struggles</a:t>
            </a:r>
            <a:r>
              <a:rPr lang="en-US" sz="3200" b="0" cap="none" dirty="0">
                <a:solidFill>
                  <a:prstClr val="white"/>
                </a:solidFill>
                <a:cs typeface="Arial" pitchFamily="34" charset="0"/>
              </a:rPr>
              <a:t/>
            </a:r>
            <a:br>
              <a:rPr lang="en-US" sz="3200" b="0" cap="none" dirty="0">
                <a:solidFill>
                  <a:prstClr val="white"/>
                </a:solidFill>
                <a:cs typeface="Arial" pitchFamily="34" charset="0"/>
              </a:rPr>
            </a:br>
            <a:endParaRPr lang="en-US" sz="3200" b="0" cap="none" dirty="0"/>
          </a:p>
        </p:txBody>
      </p:sp>
    </p:spTree>
    <p:extLst>
      <p:ext uri="{BB962C8B-B14F-4D97-AF65-F5344CB8AC3E}">
        <p14:creationId xmlns:p14="http://schemas.microsoft.com/office/powerpoint/2010/main" val="201507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ext Box 2"/>
          <p:cNvSpPr txBox="1">
            <a:spLocks noChangeArrowheads="1"/>
          </p:cNvSpPr>
          <p:nvPr/>
        </p:nvSpPr>
        <p:spPr bwMode="auto">
          <a:xfrm>
            <a:off x="684277" y="2220912"/>
            <a:ext cx="919098" cy="32316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r" eaLnBrk="1" hangingPunct="1">
              <a:spcBef>
                <a:spcPct val="0"/>
              </a:spcBef>
            </a:pPr>
            <a:r>
              <a:rPr lang="en-US" sz="1500" b="1" dirty="0">
                <a:latin typeface="Calibri" panose="020F0502020204030204" pitchFamily="34" charset="0"/>
                <a:cs typeface="Arial" charset="0"/>
                <a:sym typeface="Symbol" pitchFamily="18" charset="2"/>
              </a:rPr>
              <a:t>Reserved</a:t>
            </a:r>
            <a:endParaRPr lang="en-AU" sz="1500" b="1" dirty="0">
              <a:latin typeface="Calibri" panose="020F0502020204030204" pitchFamily="34" charset="0"/>
              <a:cs typeface="Arial" charset="0"/>
              <a:sym typeface="Symbol" pitchFamily="18" charset="2"/>
            </a:endParaRPr>
          </a:p>
        </p:txBody>
      </p:sp>
      <p:sp>
        <p:nvSpPr>
          <p:cNvPr id="274435" name="Text Box 5"/>
          <p:cNvSpPr txBox="1">
            <a:spLocks noChangeArrowheads="1"/>
          </p:cNvSpPr>
          <p:nvPr/>
        </p:nvSpPr>
        <p:spPr bwMode="auto">
          <a:xfrm>
            <a:off x="6953305" y="2220912"/>
            <a:ext cx="1260475" cy="320675"/>
          </a:xfrm>
          <a:prstGeom prst="rect">
            <a:avLst/>
          </a:prstGeom>
          <a:noFill/>
          <a:ln>
            <a:noFill/>
          </a:ln>
          <a:effectLst/>
          <a:extLst>
            <a:ext uri="{909E8E84-426E-40DD-AFC4-6F175D3DCCD1}">
              <a14:hiddenFill xmlns:a14="http://schemas.microsoft.com/office/drawing/2010/main">
                <a:gradFill rotWithShape="0">
                  <a:gsLst>
                    <a:gs pos="0">
                      <a:schemeClr val="folHlink"/>
                    </a:gs>
                    <a:gs pos="100000">
                      <a:schemeClr val="accent2"/>
                    </a:gs>
                  </a:gsLst>
                  <a:path path="shape">
                    <a:fillToRect l="50000" t="50000" r="50000" b="50000"/>
                  </a:path>
                </a:gra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l" eaLnBrk="1" hangingPunct="1">
              <a:spcBef>
                <a:spcPct val="0"/>
              </a:spcBef>
            </a:pPr>
            <a:r>
              <a:rPr lang="en-US" sz="1500" b="1" dirty="0">
                <a:latin typeface="Calibri" panose="020F0502020204030204" pitchFamily="34" charset="0"/>
                <a:cs typeface="Arial" charset="0"/>
                <a:sym typeface="Symbol" pitchFamily="18" charset="2"/>
              </a:rPr>
              <a:t>Outgoing</a:t>
            </a:r>
            <a:endParaRPr lang="en-AU" sz="1500" b="1" dirty="0">
              <a:latin typeface="Calibri" panose="020F0502020204030204" pitchFamily="34" charset="0"/>
              <a:cs typeface="Arial" charset="0"/>
              <a:sym typeface="Symbol" pitchFamily="18" charset="2"/>
            </a:endParaRPr>
          </a:p>
        </p:txBody>
      </p:sp>
      <p:grpSp>
        <p:nvGrpSpPr>
          <p:cNvPr id="274436" name="Group 6"/>
          <p:cNvGrpSpPr>
            <a:grpSpLocks/>
          </p:cNvGrpSpPr>
          <p:nvPr/>
        </p:nvGrpSpPr>
        <p:grpSpPr bwMode="auto">
          <a:xfrm>
            <a:off x="1584325" y="2219321"/>
            <a:ext cx="5410200" cy="304800"/>
            <a:chOff x="1166" y="1152"/>
            <a:chExt cx="3408" cy="192"/>
          </a:xfrm>
        </p:grpSpPr>
        <p:sp>
          <p:nvSpPr>
            <p:cNvPr id="274444" name="Rectangle 7"/>
            <p:cNvSpPr>
              <a:spLocks noChangeArrowheads="1"/>
            </p:cNvSpPr>
            <p:nvPr/>
          </p:nvSpPr>
          <p:spPr bwMode="auto">
            <a:xfrm>
              <a:off x="1166" y="1152"/>
              <a:ext cx="3408" cy="192"/>
            </a:xfrm>
            <a:prstGeom prst="rect">
              <a:avLst/>
            </a:prstGeom>
            <a:solidFill>
              <a:srgbClr val="0033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sp>
          <p:nvSpPr>
            <p:cNvPr id="274445" name="Rectangle 8"/>
            <p:cNvSpPr>
              <a:spLocks noChangeArrowheads="1"/>
            </p:cNvSpPr>
            <p:nvPr/>
          </p:nvSpPr>
          <p:spPr bwMode="auto">
            <a:xfrm>
              <a:off x="2318" y="1152"/>
              <a:ext cx="1152" cy="192"/>
            </a:xfrm>
            <a:prstGeom prst="rect">
              <a:avLst/>
            </a:prstGeom>
            <a:solidFill>
              <a:srgbClr val="66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Arial" charset="0"/>
              </a:endParaRPr>
            </a:p>
          </p:txBody>
        </p:sp>
      </p:grpSp>
      <p:sp>
        <p:nvSpPr>
          <p:cNvPr id="274437" name="Text Box 13"/>
          <p:cNvSpPr txBox="1">
            <a:spLocks noChangeArrowheads="1"/>
          </p:cNvSpPr>
          <p:nvPr/>
        </p:nvSpPr>
        <p:spPr bwMode="auto">
          <a:xfrm>
            <a:off x="-19050" y="533400"/>
            <a:ext cx="916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marL="190500" indent="-3175" algn="l" eaLnBrk="1" hangingPunct="1">
              <a:spcBef>
                <a:spcPct val="0"/>
              </a:spcBef>
              <a:defRPr sz="2400" b="1">
                <a:solidFill>
                  <a:schemeClr val="bg1"/>
                </a:solidFill>
                <a:latin typeface="Arial" charset="0"/>
                <a:ea typeface="+mj-ea"/>
                <a:cs typeface="Arial" charset="0"/>
              </a:defRPr>
            </a:lvl1pPr>
            <a:lvl2pPr marL="190500" indent="-3175" algn="l">
              <a:spcBef>
                <a:spcPct val="0"/>
              </a:spcBef>
              <a:defRPr sz="3000" b="1">
                <a:solidFill>
                  <a:schemeClr val="bg1"/>
                </a:solidFill>
                <a:latin typeface="Arial" charset="0"/>
                <a:cs typeface="Arial" charset="0"/>
              </a:defRPr>
            </a:lvl2pPr>
            <a:lvl3pPr marL="190500" indent="-3175" algn="l">
              <a:spcBef>
                <a:spcPct val="0"/>
              </a:spcBef>
              <a:defRPr sz="3000" b="1">
                <a:solidFill>
                  <a:schemeClr val="bg1"/>
                </a:solidFill>
                <a:latin typeface="Arial" charset="0"/>
                <a:cs typeface="Arial" charset="0"/>
              </a:defRPr>
            </a:lvl3pPr>
            <a:lvl4pPr marL="190500" indent="-3175" algn="l">
              <a:spcBef>
                <a:spcPct val="0"/>
              </a:spcBef>
              <a:defRPr sz="3000" b="1">
                <a:solidFill>
                  <a:schemeClr val="bg1"/>
                </a:solidFill>
                <a:latin typeface="Arial" charset="0"/>
                <a:cs typeface="Arial" charset="0"/>
              </a:defRPr>
            </a:lvl4pPr>
            <a:lvl5pPr marL="190500" indent="-3175" algn="l">
              <a:spcBef>
                <a:spcPct val="0"/>
              </a:spcBef>
              <a:defRPr sz="3000" b="1">
                <a:solidFill>
                  <a:schemeClr val="bg1"/>
                </a:solidFill>
                <a:latin typeface="Arial" charset="0"/>
                <a:cs typeface="Arial" charset="0"/>
              </a:defRPr>
            </a:lvl5pPr>
            <a:lvl6pPr marL="647700" indent="-3175" fontAlgn="base">
              <a:spcBef>
                <a:spcPct val="0"/>
              </a:spcBef>
              <a:spcAft>
                <a:spcPct val="0"/>
              </a:spcAft>
              <a:defRPr sz="2800" b="1">
                <a:solidFill>
                  <a:srgbClr val="AC8B38"/>
                </a:solidFill>
              </a:defRPr>
            </a:lvl6pPr>
            <a:lvl7pPr marL="1104900" indent="-3175" fontAlgn="base">
              <a:spcBef>
                <a:spcPct val="0"/>
              </a:spcBef>
              <a:spcAft>
                <a:spcPct val="0"/>
              </a:spcAft>
              <a:defRPr sz="2800" b="1">
                <a:solidFill>
                  <a:srgbClr val="AC8B38"/>
                </a:solidFill>
              </a:defRPr>
            </a:lvl7pPr>
            <a:lvl8pPr marL="1562100" indent="-3175" fontAlgn="base">
              <a:spcBef>
                <a:spcPct val="0"/>
              </a:spcBef>
              <a:spcAft>
                <a:spcPct val="0"/>
              </a:spcAft>
              <a:defRPr sz="2800" b="1">
                <a:solidFill>
                  <a:srgbClr val="AC8B38"/>
                </a:solidFill>
              </a:defRPr>
            </a:lvl8pPr>
            <a:lvl9pPr marL="2019300" indent="-3175" fontAlgn="base">
              <a:spcBef>
                <a:spcPct val="0"/>
              </a:spcBef>
              <a:spcAft>
                <a:spcPct val="0"/>
              </a:spcAft>
              <a:defRPr sz="2800" b="1">
                <a:solidFill>
                  <a:srgbClr val="AC8B38"/>
                </a:solidFill>
              </a:defRPr>
            </a:lvl9pPr>
          </a:lstStyle>
          <a:p>
            <a:r>
              <a:rPr lang="en-AU" sz="3000" b="0" dirty="0" smtClean="0">
                <a:latin typeface="Calibri" panose="020F0502020204030204" pitchFamily="34" charset="0"/>
                <a:sym typeface="Symbol" pitchFamily="18" charset="2"/>
              </a:rPr>
              <a:t>Factor 2: People</a:t>
            </a:r>
          </a:p>
          <a:p>
            <a:r>
              <a:rPr lang="en-AU" sz="3000" b="0" dirty="0" smtClean="0">
                <a:solidFill>
                  <a:srgbClr val="BDDEFF"/>
                </a:solidFill>
                <a:latin typeface="Calibri" panose="020F0502020204030204" pitchFamily="34" charset="0"/>
                <a:sym typeface="Symbol" pitchFamily="18" charset="2"/>
              </a:rPr>
              <a:t>General Description</a:t>
            </a:r>
          </a:p>
          <a:p>
            <a:endParaRPr lang="en-AU" sz="3000" b="0" dirty="0">
              <a:solidFill>
                <a:srgbClr val="BDDEFF"/>
              </a:solidFill>
              <a:latin typeface="Calibri" panose="020F0502020204030204" pitchFamily="34" charset="0"/>
              <a:sym typeface="Symbol" pitchFamily="18" charset="2"/>
            </a:endParaRPr>
          </a:p>
        </p:txBody>
      </p:sp>
      <p:sp>
        <p:nvSpPr>
          <p:cNvPr id="274438" name="Text Box 14"/>
          <p:cNvSpPr txBox="1">
            <a:spLocks noChangeArrowheads="1"/>
          </p:cNvSpPr>
          <p:nvPr/>
        </p:nvSpPr>
        <p:spPr bwMode="auto">
          <a:xfrm>
            <a:off x="2911475" y="2265358"/>
            <a:ext cx="441325" cy="258763"/>
          </a:xfrm>
          <a:prstGeom prst="rect">
            <a:avLst/>
          </a:prstGeom>
          <a:solidFill>
            <a:srgbClr val="00B050"/>
          </a:solidFill>
          <a:ln>
            <a:noFill/>
          </a:ln>
          <a:effectLs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AU" sz="1600" b="1" dirty="0" smtClean="0">
                <a:latin typeface="Calibri" panose="020F0502020204030204" pitchFamily="34" charset="0"/>
                <a:cs typeface="Arial" charset="0"/>
                <a:sym typeface="Symbol" pitchFamily="18" charset="2"/>
              </a:rPr>
              <a:t>31</a:t>
            </a:r>
            <a:endParaRPr lang="en-AU" sz="1600" b="1" dirty="0">
              <a:latin typeface="Calibri" panose="020F0502020204030204" pitchFamily="34" charset="0"/>
              <a:cs typeface="Arial" charset="0"/>
              <a:sym typeface="Symbol" pitchFamily="18" charset="2"/>
            </a:endParaRPr>
          </a:p>
        </p:txBody>
      </p:sp>
      <p:sp>
        <p:nvSpPr>
          <p:cNvPr id="274439" name="Text Box 15"/>
          <p:cNvSpPr txBox="1">
            <a:spLocks noChangeArrowheads="1"/>
          </p:cNvSpPr>
          <p:nvPr/>
        </p:nvSpPr>
        <p:spPr bwMode="auto">
          <a:xfrm>
            <a:off x="5684842" y="2249484"/>
            <a:ext cx="439738" cy="258762"/>
          </a:xfrm>
          <a:prstGeom prst="rect">
            <a:avLst/>
          </a:prstGeom>
          <a:solidFill>
            <a:srgbClr val="FFC000"/>
          </a:solidFill>
          <a:ln>
            <a:noFill/>
          </a:ln>
          <a:effectLst/>
          <a:extLst/>
        </p:spPr>
        <p:txBody>
          <a:bodyPr wrap="none" tIns="0" bIns="0" anchor="ct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eaLnBrk="1" hangingPunct="1">
              <a:spcBef>
                <a:spcPct val="0"/>
              </a:spcBef>
            </a:pPr>
            <a:r>
              <a:rPr lang="en-US" sz="1600" b="1" dirty="0" smtClean="0">
                <a:latin typeface="Calibri" panose="020F0502020204030204" pitchFamily="34" charset="0"/>
                <a:cs typeface="Arial" charset="0"/>
                <a:sym typeface="Symbol" pitchFamily="18" charset="2"/>
              </a:rPr>
              <a:t>71</a:t>
            </a:r>
            <a:endParaRPr lang="en-AU" sz="1600" b="1" dirty="0">
              <a:latin typeface="Calibri" panose="020F0502020204030204" pitchFamily="34" charset="0"/>
              <a:cs typeface="Arial" charset="0"/>
              <a:sym typeface="Symbol" pitchFamily="18" charset="2"/>
            </a:endParaRPr>
          </a:p>
        </p:txBody>
      </p:sp>
      <p:sp>
        <p:nvSpPr>
          <p:cNvPr id="274440" name="Rectangle 19"/>
          <p:cNvSpPr>
            <a:spLocks noChangeArrowheads="1"/>
          </p:cNvSpPr>
          <p:nvPr/>
        </p:nvSpPr>
        <p:spPr bwMode="auto">
          <a:xfrm>
            <a:off x="325443" y="3019421"/>
            <a:ext cx="4164013"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algn="l" eaLnBrk="1" hangingPunct="1">
              <a:spcBef>
                <a:spcPct val="20000"/>
              </a:spcBef>
            </a:pPr>
            <a:r>
              <a:rPr lang="en-US" sz="2000" b="1" dirty="0">
                <a:latin typeface="Calibri" panose="020F0502020204030204" pitchFamily="34" charset="0"/>
                <a:cs typeface="Arial" charset="0"/>
              </a:rPr>
              <a:t>Reserved</a:t>
            </a:r>
          </a:p>
          <a:p>
            <a:pPr algn="l" eaLnBrk="1" hangingPunct="1">
              <a:spcBef>
                <a:spcPct val="20000"/>
              </a:spcBef>
            </a:pPr>
            <a:r>
              <a:rPr lang="en-AU" sz="2000" b="1" dirty="0">
                <a:solidFill>
                  <a:srgbClr val="C00000"/>
                </a:solidFill>
                <a:latin typeface="Calibri" panose="020F0502020204030204" pitchFamily="34" charset="0"/>
                <a:cs typeface="Arial" charset="0"/>
              </a:rPr>
              <a:t>[</a:t>
            </a:r>
            <a:r>
              <a:rPr lang="en-AU" sz="2000" b="1" i="1" dirty="0">
                <a:solidFill>
                  <a:srgbClr val="C00000"/>
                </a:solidFill>
                <a:latin typeface="Calibri" panose="020F0502020204030204" pitchFamily="34" charset="0"/>
                <a:cs typeface="Arial" charset="0"/>
              </a:rPr>
              <a:t>Focused</a:t>
            </a:r>
            <a:r>
              <a:rPr lang="en-AU" sz="2000" b="1" dirty="0">
                <a:solidFill>
                  <a:srgbClr val="C00000"/>
                </a:solidFill>
                <a:latin typeface="Calibri" panose="020F0502020204030204" pitchFamily="34" charset="0"/>
                <a:cs typeface="Arial" charset="0"/>
              </a:rPr>
              <a:t>]</a:t>
            </a:r>
            <a:endParaRPr lang="en-US" sz="2000" b="1" dirty="0">
              <a:solidFill>
                <a:srgbClr val="C00000"/>
              </a:solidFill>
              <a:latin typeface="Calibri" panose="020F0502020204030204" pitchFamily="34" charset="0"/>
              <a:cs typeface="Arial" charset="0"/>
            </a:endParaRPr>
          </a:p>
          <a:p>
            <a:pPr algn="l" eaLnBrk="1" hangingPunct="1">
              <a:spcBef>
                <a:spcPct val="20000"/>
              </a:spcBef>
            </a:pPr>
            <a:r>
              <a:rPr lang="en-US" sz="2000" dirty="0">
                <a:latin typeface="Calibri" panose="020F0502020204030204" pitchFamily="34" charset="0"/>
                <a:cs typeface="Arial" charset="0"/>
              </a:rPr>
              <a:t>Reservation about new ideas</a:t>
            </a:r>
          </a:p>
          <a:p>
            <a:pPr algn="l" eaLnBrk="1" hangingPunct="1">
              <a:spcBef>
                <a:spcPct val="20000"/>
              </a:spcBef>
            </a:pPr>
            <a:r>
              <a:rPr lang="en-US" sz="2000" dirty="0">
                <a:latin typeface="Calibri" panose="020F0502020204030204" pitchFamily="34" charset="0"/>
                <a:cs typeface="Arial" charset="0"/>
              </a:rPr>
              <a:t>Propensity to think/reflect</a:t>
            </a:r>
          </a:p>
          <a:p>
            <a:pPr algn="l" eaLnBrk="1" hangingPunct="1">
              <a:spcBef>
                <a:spcPct val="20000"/>
              </a:spcBef>
            </a:pPr>
            <a:r>
              <a:rPr lang="en-US" sz="2000" dirty="0">
                <a:latin typeface="Calibri" panose="020F0502020204030204" pitchFamily="34" charset="0"/>
                <a:cs typeface="Arial" charset="0"/>
              </a:rPr>
              <a:t>Considers/analyzes/questions</a:t>
            </a:r>
          </a:p>
          <a:p>
            <a:pPr algn="l" eaLnBrk="1" hangingPunct="1">
              <a:spcBef>
                <a:spcPct val="20000"/>
              </a:spcBef>
            </a:pPr>
            <a:r>
              <a:rPr lang="en-US" sz="2000" dirty="0">
                <a:latin typeface="Calibri" panose="020F0502020204030204" pitchFamily="34" charset="0"/>
                <a:cs typeface="Arial" charset="0"/>
              </a:rPr>
              <a:t>Withdrawn</a:t>
            </a:r>
          </a:p>
          <a:p>
            <a:pPr algn="l" eaLnBrk="1" hangingPunct="1">
              <a:spcBef>
                <a:spcPct val="20000"/>
              </a:spcBef>
            </a:pPr>
            <a:r>
              <a:rPr lang="en-US" sz="2000" dirty="0">
                <a:latin typeface="Calibri" panose="020F0502020204030204" pitchFamily="34" charset="0"/>
                <a:cs typeface="Arial" charset="0"/>
              </a:rPr>
              <a:t>Guardedness</a:t>
            </a:r>
          </a:p>
          <a:p>
            <a:pPr algn="l" eaLnBrk="1" hangingPunct="1">
              <a:spcBef>
                <a:spcPct val="20000"/>
              </a:spcBef>
            </a:pPr>
            <a:r>
              <a:rPr lang="en-US" sz="2000" b="1" i="1" dirty="0">
                <a:solidFill>
                  <a:srgbClr val="00B050"/>
                </a:solidFill>
                <a:latin typeface="Calibri" panose="020F0502020204030204" pitchFamily="34" charset="0"/>
                <a:cs typeface="Arial" charset="0"/>
              </a:rPr>
              <a:t>Communication Key:</a:t>
            </a:r>
          </a:p>
          <a:p>
            <a:pPr algn="l" eaLnBrk="1" hangingPunct="1">
              <a:spcBef>
                <a:spcPct val="20000"/>
              </a:spcBef>
            </a:pPr>
            <a:r>
              <a:rPr lang="en-US" sz="2000" i="1" dirty="0">
                <a:solidFill>
                  <a:srgbClr val="00B050"/>
                </a:solidFill>
                <a:latin typeface="Calibri" panose="020F0502020204030204" pitchFamily="34" charset="0"/>
                <a:cs typeface="Arial" charset="0"/>
              </a:rPr>
              <a:t>Allow reflection time</a:t>
            </a:r>
            <a:endParaRPr lang="en-US" sz="2000" dirty="0">
              <a:solidFill>
                <a:srgbClr val="00B050"/>
              </a:solidFill>
              <a:latin typeface="Calibri" panose="020F0502020204030204" pitchFamily="34" charset="0"/>
              <a:cs typeface="Arial" charset="0"/>
            </a:endParaRPr>
          </a:p>
          <a:p>
            <a:pPr algn="l" eaLnBrk="1" hangingPunct="1">
              <a:spcBef>
                <a:spcPct val="20000"/>
              </a:spcBef>
            </a:pPr>
            <a:endParaRPr lang="en-US" sz="2000" dirty="0">
              <a:solidFill>
                <a:schemeClr val="folHlink"/>
              </a:solidFill>
              <a:latin typeface="Calibri" panose="020F0502020204030204" pitchFamily="34" charset="0"/>
              <a:cs typeface="Arial" charset="0"/>
            </a:endParaRPr>
          </a:p>
        </p:txBody>
      </p:sp>
      <p:sp>
        <p:nvSpPr>
          <p:cNvPr id="274441" name="Rectangle 20"/>
          <p:cNvSpPr>
            <a:spLocks noChangeArrowheads="1"/>
          </p:cNvSpPr>
          <p:nvPr/>
        </p:nvSpPr>
        <p:spPr bwMode="auto">
          <a:xfrm>
            <a:off x="4325937" y="3362321"/>
            <a:ext cx="4572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marL="342900" indent="-342900" algn="r" eaLnBrk="1" hangingPunct="1">
              <a:spcBef>
                <a:spcPct val="20000"/>
              </a:spcBef>
            </a:pPr>
            <a:r>
              <a:rPr lang="en-US" sz="2000" b="1" dirty="0">
                <a:latin typeface="Calibri" panose="020F0502020204030204" pitchFamily="34" charset="0"/>
                <a:cs typeface="Arial" charset="0"/>
              </a:rPr>
              <a:t>Outgoing</a:t>
            </a:r>
            <a:r>
              <a:rPr lang="en-US" sz="2000" dirty="0">
                <a:solidFill>
                  <a:schemeClr val="bg2"/>
                </a:solidFill>
                <a:latin typeface="Calibri" panose="020F0502020204030204" pitchFamily="34" charset="0"/>
                <a:cs typeface="Arial" charset="0"/>
              </a:rPr>
              <a:t> </a:t>
            </a:r>
            <a:br>
              <a:rPr lang="en-US" sz="2000" dirty="0">
                <a:solidFill>
                  <a:schemeClr val="bg2"/>
                </a:solidFill>
                <a:latin typeface="Calibri" panose="020F0502020204030204" pitchFamily="34" charset="0"/>
                <a:cs typeface="Arial" charset="0"/>
              </a:rPr>
            </a:br>
            <a:r>
              <a:rPr lang="en-US" sz="2000" dirty="0">
                <a:solidFill>
                  <a:srgbClr val="003366"/>
                </a:solidFill>
                <a:latin typeface="Calibri" panose="020F0502020204030204" pitchFamily="34" charset="0"/>
                <a:cs typeface="Arial" charset="0"/>
              </a:rPr>
              <a:t>	</a:t>
            </a:r>
            <a:r>
              <a:rPr lang="en-US" sz="2000" b="1" dirty="0">
                <a:solidFill>
                  <a:srgbClr val="C00000"/>
                </a:solidFill>
                <a:latin typeface="Calibri" panose="020F0502020204030204" pitchFamily="34" charset="0"/>
                <a:cs typeface="Arial" charset="0"/>
              </a:rPr>
              <a:t>[</a:t>
            </a:r>
            <a:r>
              <a:rPr lang="en-US" sz="2000" b="1" i="1" dirty="0">
                <a:solidFill>
                  <a:srgbClr val="C00000"/>
                </a:solidFill>
                <a:latin typeface="Calibri" panose="020F0502020204030204" pitchFamily="34" charset="0"/>
                <a:cs typeface="Arial" charset="0"/>
              </a:rPr>
              <a:t>People Connection</a:t>
            </a:r>
            <a:r>
              <a:rPr lang="en-US" sz="2000" b="1" dirty="0">
                <a:solidFill>
                  <a:srgbClr val="C00000"/>
                </a:solidFill>
                <a:latin typeface="Calibri" panose="020F0502020204030204" pitchFamily="34" charset="0"/>
                <a:cs typeface="Arial" charset="0"/>
              </a:rPr>
              <a:t>]</a:t>
            </a:r>
            <a:r>
              <a:rPr lang="en-US" sz="2000" dirty="0">
                <a:solidFill>
                  <a:srgbClr val="003366"/>
                </a:solidFill>
                <a:latin typeface="Calibri" panose="020F0502020204030204" pitchFamily="34" charset="0"/>
                <a:cs typeface="Arial" charset="0"/>
              </a:rPr>
              <a:t>	</a:t>
            </a:r>
            <a:r>
              <a:rPr lang="en-US" sz="2000" dirty="0">
                <a:latin typeface="Calibri" panose="020F0502020204030204" pitchFamily="34" charset="0"/>
                <a:cs typeface="Arial" charset="0"/>
              </a:rPr>
              <a:t>Enthusiasm for ideas</a:t>
            </a:r>
          </a:p>
          <a:p>
            <a:pPr marL="342900" indent="-342900" algn="r" eaLnBrk="1" hangingPunct="1">
              <a:spcBef>
                <a:spcPct val="20000"/>
              </a:spcBef>
            </a:pPr>
            <a:r>
              <a:rPr lang="en-US" sz="2000" dirty="0">
                <a:latin typeface="Calibri" panose="020F0502020204030204" pitchFamily="34" charset="0"/>
                <a:cs typeface="Arial" charset="0"/>
              </a:rPr>
              <a:t>	Propensity to express view</a:t>
            </a:r>
          </a:p>
          <a:p>
            <a:pPr marL="342900" indent="-342900" algn="r" eaLnBrk="1" hangingPunct="1">
              <a:spcBef>
                <a:spcPct val="20000"/>
              </a:spcBef>
            </a:pPr>
            <a:r>
              <a:rPr lang="en-US" sz="2000" dirty="0">
                <a:latin typeface="Calibri" panose="020F0502020204030204" pitchFamily="34" charset="0"/>
                <a:cs typeface="Arial" charset="0"/>
              </a:rPr>
              <a:t>	Ask questions</a:t>
            </a:r>
          </a:p>
          <a:p>
            <a:pPr marL="342900" indent="-342900" algn="r" eaLnBrk="1" hangingPunct="1">
              <a:spcBef>
                <a:spcPct val="20000"/>
              </a:spcBef>
            </a:pPr>
            <a:r>
              <a:rPr lang="en-US" sz="2000" dirty="0">
                <a:latin typeface="Calibri" panose="020F0502020204030204" pitchFamily="34" charset="0"/>
                <a:cs typeface="Arial" charset="0"/>
              </a:rPr>
              <a:t>	People, networking approach</a:t>
            </a:r>
          </a:p>
          <a:p>
            <a:pPr marL="342900" indent="-342900" algn="r" eaLnBrk="1" hangingPunct="1">
              <a:spcBef>
                <a:spcPct val="20000"/>
              </a:spcBef>
            </a:pPr>
            <a:r>
              <a:rPr lang="en-US" sz="2000" dirty="0">
                <a:latin typeface="Calibri" panose="020F0502020204030204" pitchFamily="34" charset="0"/>
                <a:cs typeface="Arial" charset="0"/>
              </a:rPr>
              <a:t>Openness</a:t>
            </a:r>
          </a:p>
          <a:p>
            <a:pPr marL="342900" indent="-342900" algn="r" eaLnBrk="1" hangingPunct="1">
              <a:spcBef>
                <a:spcPct val="20000"/>
              </a:spcBef>
            </a:pPr>
            <a:r>
              <a:rPr lang="en-US" sz="2000" b="1" i="1" dirty="0">
                <a:solidFill>
                  <a:srgbClr val="00B050"/>
                </a:solidFill>
                <a:latin typeface="Calibri" panose="020F0502020204030204" pitchFamily="34" charset="0"/>
                <a:cs typeface="Arial" charset="0"/>
              </a:rPr>
              <a:t>Communication Key:</a:t>
            </a:r>
          </a:p>
          <a:p>
            <a:pPr marL="342900" indent="-342900" algn="r" eaLnBrk="1" hangingPunct="1">
              <a:spcBef>
                <a:spcPct val="20000"/>
              </a:spcBef>
            </a:pPr>
            <a:r>
              <a:rPr lang="en-US" sz="2000" i="1" dirty="0">
                <a:solidFill>
                  <a:srgbClr val="00B050"/>
                </a:solidFill>
                <a:latin typeface="Calibri" panose="020F0502020204030204" pitchFamily="34" charset="0"/>
                <a:cs typeface="Arial" charset="0"/>
              </a:rPr>
              <a:t>Tell me who is involved</a:t>
            </a:r>
            <a:endParaRPr lang="en-US" sz="2000" dirty="0">
              <a:solidFill>
                <a:srgbClr val="00B050"/>
              </a:solidFill>
              <a:latin typeface="Calibri" panose="020F0502020204030204" pitchFamily="34" charset="0"/>
              <a:cs typeface="Arial" charset="0"/>
            </a:endParaRPr>
          </a:p>
          <a:p>
            <a:pPr marL="342900" indent="-342900" algn="r" eaLnBrk="1" hangingPunct="1">
              <a:spcBef>
                <a:spcPct val="20000"/>
              </a:spcBef>
            </a:pPr>
            <a:endParaRPr lang="en-AU" sz="2000" dirty="0">
              <a:solidFill>
                <a:schemeClr val="folHlink"/>
              </a:solidFill>
              <a:latin typeface="Calibri" panose="020F0502020204030204" pitchFamily="34" charset="0"/>
              <a:cs typeface="Arial" charset="0"/>
            </a:endParaRPr>
          </a:p>
        </p:txBody>
      </p:sp>
      <p:sp>
        <p:nvSpPr>
          <p:cNvPr id="274442" name="Text Box 27"/>
          <p:cNvSpPr txBox="1">
            <a:spLocks noChangeArrowheads="1"/>
          </p:cNvSpPr>
          <p:nvPr/>
        </p:nvSpPr>
        <p:spPr bwMode="auto">
          <a:xfrm>
            <a:off x="3352800" y="1371600"/>
            <a:ext cx="1079500" cy="282575"/>
          </a:xfrm>
          <a:prstGeom prst="rect">
            <a:avLst/>
          </a:prstGeom>
          <a:solidFill>
            <a:srgbClr val="33CC33"/>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Chris</a:t>
            </a:r>
            <a:endParaRPr lang="en-AU" sz="1600" b="1" i="1" dirty="0">
              <a:latin typeface="Calibri" panose="020F0502020204030204" pitchFamily="34" charset="0"/>
              <a:cs typeface="Arial" charset="0"/>
              <a:sym typeface="Symbol" pitchFamily="18" charset="2"/>
            </a:endParaRPr>
          </a:p>
        </p:txBody>
      </p:sp>
      <p:sp>
        <p:nvSpPr>
          <p:cNvPr id="274443" name="Text Box 28"/>
          <p:cNvSpPr txBox="1">
            <a:spLocks noChangeArrowheads="1"/>
          </p:cNvSpPr>
          <p:nvPr/>
        </p:nvSpPr>
        <p:spPr bwMode="auto">
          <a:xfrm>
            <a:off x="4648200" y="1371600"/>
            <a:ext cx="1079500" cy="282575"/>
          </a:xfrm>
          <a:prstGeom prst="rect">
            <a:avLst/>
          </a:prstGeom>
          <a:solidFill>
            <a:srgbClr val="FFCC0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algn="ctr" eaLnBrk="0" fontAlgn="base" hangingPunct="0">
              <a:spcBef>
                <a:spcPct val="50000"/>
              </a:spcBef>
              <a:spcAft>
                <a:spcPct val="0"/>
              </a:spcAft>
              <a:defRPr sz="1000">
                <a:solidFill>
                  <a:schemeClr val="tx1"/>
                </a:solidFill>
                <a:latin typeface="Times New Roman" pitchFamily="18" charset="0"/>
              </a:defRPr>
            </a:lvl6pPr>
            <a:lvl7pPr marL="2971800" indent="-228600" algn="ctr" eaLnBrk="0" fontAlgn="base" hangingPunct="0">
              <a:spcBef>
                <a:spcPct val="50000"/>
              </a:spcBef>
              <a:spcAft>
                <a:spcPct val="0"/>
              </a:spcAft>
              <a:defRPr sz="1000">
                <a:solidFill>
                  <a:schemeClr val="tx1"/>
                </a:solidFill>
                <a:latin typeface="Times New Roman" pitchFamily="18" charset="0"/>
              </a:defRPr>
            </a:lvl7pPr>
            <a:lvl8pPr marL="3429000" indent="-228600" algn="ctr" eaLnBrk="0" fontAlgn="base" hangingPunct="0">
              <a:spcBef>
                <a:spcPct val="50000"/>
              </a:spcBef>
              <a:spcAft>
                <a:spcPct val="0"/>
              </a:spcAft>
              <a:defRPr sz="1000">
                <a:solidFill>
                  <a:schemeClr val="tx1"/>
                </a:solidFill>
                <a:latin typeface="Times New Roman" pitchFamily="18" charset="0"/>
              </a:defRPr>
            </a:lvl8pPr>
            <a:lvl9pPr marL="3886200" indent="-228600" algn="ctr" eaLnBrk="0" fontAlgn="base" hangingPunct="0">
              <a:spcBef>
                <a:spcPct val="50000"/>
              </a:spcBef>
              <a:spcAft>
                <a:spcPct val="0"/>
              </a:spcAft>
              <a:defRPr sz="1000">
                <a:solidFill>
                  <a:schemeClr val="tx1"/>
                </a:solidFill>
                <a:latin typeface="Times New Roman" pitchFamily="18" charset="0"/>
              </a:defRPr>
            </a:lvl9pPr>
          </a:lstStyle>
          <a:p>
            <a:pPr algn="ctr" eaLnBrk="1" hangingPunct="1">
              <a:spcBef>
                <a:spcPct val="0"/>
              </a:spcBef>
            </a:pPr>
            <a:r>
              <a:rPr lang="en-US" sz="1600" b="1" i="1" dirty="0">
                <a:latin typeface="Calibri" panose="020F0502020204030204" pitchFamily="34" charset="0"/>
                <a:cs typeface="Arial" charset="0"/>
                <a:sym typeface="Symbol" pitchFamily="18" charset="2"/>
              </a:rPr>
              <a:t>Helen</a:t>
            </a:r>
            <a:endParaRPr lang="en-AU" sz="1600" b="1" i="1" dirty="0">
              <a:latin typeface="Calibri" panose="020F0502020204030204" pitchFamily="34" charset="0"/>
              <a:cs typeface="Arial" charset="0"/>
              <a:sym typeface="Symbol" pitchFamily="18" charset="2"/>
            </a:endParaRPr>
          </a:p>
        </p:txBody>
      </p:sp>
      <p:sp>
        <p:nvSpPr>
          <p:cNvPr id="2" name="Slide Number Placeholder 1"/>
          <p:cNvSpPr>
            <a:spLocks noGrp="1"/>
          </p:cNvSpPr>
          <p:nvPr>
            <p:ph type="sldNum" sz="quarter" idx="11"/>
          </p:nvPr>
        </p:nvSpPr>
        <p:spPr>
          <a:xfrm>
            <a:off x="5927725" y="6361246"/>
            <a:ext cx="2133600" cy="365125"/>
          </a:xfrm>
        </p:spPr>
        <p:txBody>
          <a:bodyPr/>
          <a:lstStyle/>
          <a:p>
            <a:fld id="{AABD4647-916A-4C9D-B493-B18B45A00261}" type="slidenum">
              <a:rPr lang="en-PH" smtClean="0"/>
              <a:t>9</a:t>
            </a:fld>
            <a:endParaRPr lang="en-PH" dirty="0"/>
          </a:p>
        </p:txBody>
      </p:sp>
    </p:spTree>
    <p:extLst>
      <p:ext uri="{BB962C8B-B14F-4D97-AF65-F5344CB8AC3E}">
        <p14:creationId xmlns:p14="http://schemas.microsoft.com/office/powerpoint/2010/main" val="33654595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LAPSEDTIME" val="105.109"/>
  <p:tag name="AUDIO_ID" val="1523"/>
</p:tagLst>
</file>

<file path=ppt/tags/tag2.xml><?xml version="1.0" encoding="utf-8"?>
<p:tagLst xmlns:a="http://schemas.openxmlformats.org/drawingml/2006/main" xmlns:r="http://schemas.openxmlformats.org/officeDocument/2006/relationships" xmlns:p="http://schemas.openxmlformats.org/presentationml/2006/main">
  <p:tag name="ELAPSEDTIME" val="63.282"/>
  <p:tag name="AUDIO_ID" val="141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Common.TabGroup" Revision="1" Stencil="System.Storyboarding.Common" StencilVersion="0.1"/>
</Control>
</file>

<file path=customXml/itemProps1.xml><?xml version="1.0" encoding="utf-8"?>
<ds:datastoreItem xmlns:ds="http://schemas.openxmlformats.org/officeDocument/2006/customXml" ds:itemID="{537977B2-9EA4-4336-8D5F-9E1B4817C2A4}">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
  <TotalTime>29215</TotalTime>
  <Words>4094</Words>
  <Application>Microsoft Office PowerPoint</Application>
  <PresentationFormat>On-screen Show (4:3)</PresentationFormat>
  <Paragraphs>956</Paragraphs>
  <Slides>36</Slides>
  <Notes>28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Financial DNA® Natural Behavior Factor Analysis  Understanding the Strengths and Struggles Driving Financial Behavior </vt:lpstr>
      <vt:lpstr> Natural Behavior Discovery Scoring 8 Primary Factors</vt:lpstr>
      <vt:lpstr>Bell Curve Distribution of Behavioral Factors Driving of Profile Factor Trait Intensity </vt:lpstr>
      <vt:lpstr>1. The Commanding Factor   Understanding the Take Charge and                       Co-operative Strengths and Struggles </vt:lpstr>
      <vt:lpstr>PowerPoint Presentation</vt:lpstr>
      <vt:lpstr>PowerPoint Presentation</vt:lpstr>
      <vt:lpstr>PowerPoint Presentation</vt:lpstr>
      <vt:lpstr>2. The People Factor   Understanding the Outgoing and                       Reserved Strengths and Struggles </vt:lpstr>
      <vt:lpstr>PowerPoint Presentation</vt:lpstr>
      <vt:lpstr>PowerPoint Presentation</vt:lpstr>
      <vt:lpstr>PowerPoint Presentation</vt:lpstr>
      <vt:lpstr>3. The Patience Factor   Understanding the Patient and                       Fast-Paced Strengths and Struggles </vt:lpstr>
      <vt:lpstr>PowerPoint Presentation</vt:lpstr>
      <vt:lpstr>PowerPoint Presentation</vt:lpstr>
      <vt:lpstr>PowerPoint Presentation</vt:lpstr>
      <vt:lpstr>4. The Structure Factor   Understanding the Planned and                       Spontaneous Strengths and Struggles </vt:lpstr>
      <vt:lpstr>PowerPoint Presentation</vt:lpstr>
      <vt:lpstr>PowerPoint Presentation</vt:lpstr>
      <vt:lpstr>PowerPoint Presentation</vt:lpstr>
      <vt:lpstr>5. The Trust Factor   Understanding the Trusting and                       Skeptical Strengths and Struggles </vt:lpstr>
      <vt:lpstr>PowerPoint Presentation</vt:lpstr>
      <vt:lpstr>PowerPoint Presentation</vt:lpstr>
      <vt:lpstr>PowerPoint Presentation</vt:lpstr>
      <vt:lpstr>6. The Pioneering Factor   Understanding the Pioneer and                       Content Strengths and Struggles </vt:lpstr>
      <vt:lpstr>PowerPoint Presentation</vt:lpstr>
      <vt:lpstr>PowerPoint Presentation</vt:lpstr>
      <vt:lpstr>PowerPoint Presentation</vt:lpstr>
      <vt:lpstr>7. The Risk Factor   Understanding the Risk-Taker and                       Cautious Strengths and Struggles </vt:lpstr>
      <vt:lpstr>PowerPoint Presentation</vt:lpstr>
      <vt:lpstr>PowerPoint Presentation</vt:lpstr>
      <vt:lpstr>PowerPoint Presentation</vt:lpstr>
      <vt:lpstr>8. The Creativity Factor   Understanding the Creative and                       Anchored Strengths and Struggles </vt:lpstr>
      <vt:lpstr>PowerPoint Presentation</vt:lpstr>
      <vt:lpstr>PowerPoint Presentation</vt:lpstr>
      <vt:lpstr>PowerPoint Presentation</vt:lpstr>
      <vt:lpstr>Contact Us</vt:lpstr>
    </vt:vector>
  </TitlesOfParts>
  <Company>FDNA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Rischa Trent</dc:creator>
  <cp:lastModifiedBy>H Massie</cp:lastModifiedBy>
  <cp:revision>1377</cp:revision>
  <cp:lastPrinted>2017-01-13T15:53:31Z</cp:lastPrinted>
  <dcterms:created xsi:type="dcterms:W3CDTF">2011-06-02T13:53:34Z</dcterms:created>
  <dcterms:modified xsi:type="dcterms:W3CDTF">2017-09-11T17:00:51Z</dcterms:modified>
</cp:coreProperties>
</file>