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8"/>
  </p:notesMasterIdLst>
  <p:sldIdLst>
    <p:sldId id="1155" r:id="rId2"/>
    <p:sldId id="1157" r:id="rId3"/>
    <p:sldId id="1158" r:id="rId4"/>
    <p:sldId id="1159" r:id="rId5"/>
    <p:sldId id="737" r:id="rId6"/>
    <p:sldId id="738" r:id="rId7"/>
    <p:sldId id="739" r:id="rId8"/>
    <p:sldId id="1163" r:id="rId9"/>
    <p:sldId id="740" r:id="rId10"/>
    <p:sldId id="741" r:id="rId11"/>
    <p:sldId id="742" r:id="rId12"/>
    <p:sldId id="1167" r:id="rId13"/>
    <p:sldId id="743" r:id="rId14"/>
    <p:sldId id="744" r:id="rId15"/>
    <p:sldId id="745" r:id="rId16"/>
    <p:sldId id="1171" r:id="rId17"/>
    <p:sldId id="746" r:id="rId18"/>
    <p:sldId id="747" r:id="rId19"/>
    <p:sldId id="748" r:id="rId20"/>
    <p:sldId id="1175" r:id="rId21"/>
    <p:sldId id="749" r:id="rId22"/>
    <p:sldId id="750" r:id="rId23"/>
    <p:sldId id="751" r:id="rId24"/>
    <p:sldId id="1179" r:id="rId25"/>
    <p:sldId id="752" r:id="rId26"/>
    <p:sldId id="753" r:id="rId27"/>
    <p:sldId id="754" r:id="rId28"/>
    <p:sldId id="1183" r:id="rId29"/>
    <p:sldId id="755" r:id="rId30"/>
    <p:sldId id="756" r:id="rId31"/>
    <p:sldId id="757" r:id="rId32"/>
    <p:sldId id="1187" r:id="rId33"/>
    <p:sldId id="758" r:id="rId34"/>
    <p:sldId id="759" r:id="rId35"/>
    <p:sldId id="760" r:id="rId36"/>
    <p:sldId id="67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088"/>
    <a:srgbClr val="DEE7D1"/>
    <a:srgbClr val="333333"/>
    <a:srgbClr val="BDDEFF"/>
    <a:srgbClr val="339966"/>
    <a:srgbClr val="92D14F"/>
    <a:srgbClr val="4F1F69"/>
    <a:srgbClr val="003366"/>
    <a:srgbClr val="C2D2FE"/>
    <a:srgbClr val="C6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485" autoAdjust="0"/>
    <p:restoredTop sz="92186" autoAdjust="0"/>
  </p:normalViewPr>
  <p:slideViewPr>
    <p:cSldViewPr>
      <p:cViewPr varScale="1">
        <p:scale>
          <a:sx n="61" d="100"/>
          <a:sy n="61" d="100"/>
        </p:scale>
        <p:origin x="1902" y="7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87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r">
              <a:defRPr sz="1100"/>
            </a:lvl1pPr>
          </a:lstStyle>
          <a:p>
            <a:fld id="{AFFFB264-395F-4E41-A85A-2D18B95DBAA5}" type="datetimeFigureOut">
              <a:rPr lang="en-US" smtClean="0"/>
              <a:pPr/>
              <a:t>8/14/2018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3" tIns="45411" rIns="90823" bIns="454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0823" tIns="45411" rIns="90823" bIns="45411" rtlCol="0"/>
          <a:lstStyle/>
          <a:p>
            <a:pPr marL="225425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help businesses identify and meet the challenge of closing the “Behavior Performance Gap™”.  The Behavior Performance Gap reflects the lost revenues and productivity caused by the failure to properly align the communication styles, talents and solution needs of diverse clients, advisors and employees.</a:t>
            </a:r>
          </a:p>
          <a:p>
            <a:pPr marL="225425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5425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Closing the Behavior Performance Gap requires recognition that your clients, advisors and employees all have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unique behaviors and preferences.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behavioral differences trigger different requirements for customized life long experiences which need to be delivered with higher levels of emotional engagement and improved service execution.</a:t>
            </a:r>
          </a:p>
          <a:p>
            <a:pPr marL="225425"/>
            <a:endParaRPr lang="en-US" sz="16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25425"/>
            <a:r>
              <a:rPr lang="en-US" sz="1600" i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What business performance gains will be created for your business by closing the Behavior Performance Gap?</a:t>
            </a:r>
          </a:p>
          <a:p>
            <a:pPr marL="225425"/>
            <a:endParaRPr lang="en-US" sz="24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r">
              <a:defRPr sz="1100"/>
            </a:lvl1pPr>
          </a:lstStyle>
          <a:p>
            <a:fld id="{B0CC21BC-7C45-4D32-A58D-696B8F5450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205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4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9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2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41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0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61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6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4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558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127" indent="-285432" defTabSz="916558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1736" indent="-228346" defTabSz="916558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598430" indent="-228346" defTabSz="916558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5123" indent="-228346" defTabSz="916558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1815" indent="-228346" algn="ctr" defTabSz="91655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68511" indent="-228346" algn="ctr" defTabSz="91655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5205" indent="-228346" algn="ctr" defTabSz="91655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1896" indent="-228346" algn="ctr" defTabSz="91655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D96BE6-BF56-4BA6-A7A1-2C2FD01BB59D}" type="slidenum">
              <a:rPr lang="en-AU" sz="1200"/>
              <a:pPr/>
              <a:t>2</a:t>
            </a:fld>
            <a:endParaRPr lang="en-AU" sz="1200"/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0"/>
            <a:ext cx="4646612" cy="3486150"/>
          </a:xfrm>
          <a:ln/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19516"/>
            <a:ext cx="7010400" cy="5576887"/>
          </a:xfrm>
          <a:noFill/>
        </p:spPr>
        <p:txBody>
          <a:bodyPr/>
          <a:lstStyle/>
          <a:p>
            <a:pPr marL="337763" indent="-337763">
              <a:lnSpc>
                <a:spcPct val="80000"/>
              </a:lnSpc>
            </a:pPr>
            <a:endParaRPr lang="en-US" sz="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77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1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63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46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46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7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19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2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11200"/>
            <a:ext cx="4645025" cy="3484563"/>
          </a:xfrm>
          <a:ln/>
        </p:spPr>
      </p:sp>
      <p:sp>
        <p:nvSpPr>
          <p:cNvPr id="90317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6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9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9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9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8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4" y="4414843"/>
            <a:ext cx="5140326" cy="4183061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78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6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 b="2901"/>
          <a:stretch/>
        </p:blipFill>
        <p:spPr bwMode="auto">
          <a:xfrm>
            <a:off x="0" y="1352550"/>
            <a:ext cx="9144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0866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086600" cy="685800"/>
          </a:xfrm>
        </p:spPr>
        <p:txBody>
          <a:bodyPr/>
          <a:lstStyle>
            <a:lvl1pPr marL="0" indent="0" algn="l">
              <a:buNone/>
              <a:defRPr>
                <a:solidFill>
                  <a:srgbClr val="6ED0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40AD-EFC8-4292-B0BE-9CD56ECEED78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2" name="Rectangle 1"/>
          <p:cNvSpPr/>
          <p:nvPr userDrawn="1"/>
        </p:nvSpPr>
        <p:spPr>
          <a:xfrm>
            <a:off x="6131719" y="1231900"/>
            <a:ext cx="301228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/>
          <p:cNvSpPr/>
          <p:nvPr userDrawn="1"/>
        </p:nvSpPr>
        <p:spPr>
          <a:xfrm>
            <a:off x="0" y="4914900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31" y="5359654"/>
            <a:ext cx="3156204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43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33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251448"/>
            <a:ext cx="1600200" cy="4868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7F412A-C89B-4233-88A1-9FCE863E6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5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8"/>
          <a:stretch/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1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ED088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A363BBE-DC2E-41E9-872F-C2A088BF185F}" type="datetime1">
              <a:rPr lang="en-PH" smtClean="0"/>
              <a:pPr/>
              <a:t>8/14/2018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PH"/>
              <a:t>Copyright ® 2001-2016 DNA Behavior International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95432-1DB0-4A9D-9B31-A9F850DACB77}"/>
              </a:ext>
            </a:extLst>
          </p:cNvPr>
          <p:cNvSpPr/>
          <p:nvPr userDrawn="1"/>
        </p:nvSpPr>
        <p:spPr>
          <a:xfrm>
            <a:off x="5255" y="4206875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891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8229600" cy="10207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912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4"/>
          <a:stretch/>
        </p:blipFill>
        <p:spPr bwMode="auto">
          <a:xfrm>
            <a:off x="-1" y="-104173"/>
            <a:ext cx="9144000" cy="42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80" y="1619852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74444" b="11528"/>
          <a:stretch/>
        </p:blipFill>
        <p:spPr bwMode="auto">
          <a:xfrm>
            <a:off x="7620000" y="5895975"/>
            <a:ext cx="1524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32" y="6376987"/>
            <a:ext cx="1534668" cy="4846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7A1FA-979C-451D-B699-D48461DA760A}"/>
              </a:ext>
            </a:extLst>
          </p:cNvPr>
          <p:cNvSpPr/>
          <p:nvPr userDrawn="1"/>
        </p:nvSpPr>
        <p:spPr>
          <a:xfrm>
            <a:off x="-1" y="4066518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633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90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149"/>
            <a:ext cx="822960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77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207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14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3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966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64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0"/>
          <a:stretch/>
        </p:blipFill>
        <p:spPr bwMode="auto">
          <a:xfrm>
            <a:off x="0" y="0"/>
            <a:ext cx="9144000" cy="146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66" y="6624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5C26-84E1-4922-A00E-B20B0FC1300F}" type="datetimeFigureOut">
              <a:rPr lang="en-PH" smtClean="0"/>
              <a:pPr/>
              <a:t>8/14/2018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41CF-3DB1-4997-AF9B-B41EE0F94143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32" y="6376987"/>
            <a:ext cx="15346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na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87775"/>
            <a:ext cx="7848600" cy="1089025"/>
          </a:xfrm>
        </p:spPr>
        <p:txBody>
          <a:bodyPr>
            <a:noAutofit/>
          </a:bodyPr>
          <a:lstStyle/>
          <a:p>
            <a:pPr defTabSz="912983"/>
            <a:r>
              <a:rPr lang="en-US" sz="4000" b="0" dirty="0">
                <a:ea typeface="MS PGothic" pitchFamily="34" charset="-128"/>
                <a:sym typeface="Symbol" pitchFamily="18" charset="2"/>
              </a:rPr>
              <a:t>Business DNA</a:t>
            </a:r>
            <a:r>
              <a:rPr lang="en-US" sz="4000" b="0" baseline="30000" dirty="0">
                <a:ea typeface="MS PGothic" pitchFamily="34" charset="-128"/>
                <a:sym typeface="Symbol" pitchFamily="18" charset="2"/>
              </a:rPr>
              <a:t>®</a:t>
            </a:r>
            <a:r>
              <a:rPr lang="en-US" sz="4000" b="0" dirty="0">
                <a:ea typeface="MS PGothic" pitchFamily="34" charset="-128"/>
                <a:sym typeface="Symbol" pitchFamily="18" charset="2"/>
              </a:rPr>
              <a:t> Natural Behavior Factor Analysis</a:t>
            </a:r>
            <a:br>
              <a:rPr lang="en-US" sz="4000" b="0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b="0" dirty="0">
                <a:solidFill>
                  <a:srgbClr val="6ED088"/>
                </a:solidFill>
                <a:ea typeface="MS PGothic" pitchFamily="34" charset="-128"/>
                <a:sym typeface="Symbol" pitchFamily="18" charset="2"/>
              </a:rPr>
              <a:t>Understanding the Strengths and Struggles Driving Talent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8973" y="6175587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0342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641047" y="2372482"/>
            <a:ext cx="7721297" cy="3437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3314094" y="2382069"/>
            <a:ext cx="2400905" cy="34677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3314095" y="2405497"/>
            <a:ext cx="2426608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66"/>
                </a:solidFill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737054" y="2862640"/>
            <a:ext cx="2895297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Prefers working with tasks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Serious and modest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Realistic and practical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Not distracted by surroundings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Displays persistence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Focused on the task at hand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Likes closure</a:t>
            </a: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477754" y="2359673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Reserved</a:t>
            </a: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5929738" y="2359673"/>
            <a:ext cx="2236107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Outgoing</a:t>
            </a:r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2065261" y="1393766"/>
            <a:ext cx="4898571" cy="5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342900" indent="-3429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482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 indent="0"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openness in expression, transparency, and ease in relating to strangers</a:t>
            </a:r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2793999" y="2096854"/>
            <a:ext cx="4067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5741458" y="2131843"/>
            <a:ext cx="4067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2997351" y="1963539"/>
            <a:ext cx="3150810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816011" y="1829398"/>
            <a:ext cx="1691821" cy="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  Reflective, Focused, Withdrawn</a:t>
            </a: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6433575" y="1855085"/>
            <a:ext cx="1836964" cy="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Expressive, Recognized, Talkative</a:t>
            </a:r>
          </a:p>
        </p:txBody>
      </p:sp>
      <p:sp>
        <p:nvSpPr>
          <p:cNvPr id="356368" name="Text Box 16"/>
          <p:cNvSpPr txBox="1">
            <a:spLocks noChangeArrowheads="1"/>
          </p:cNvSpPr>
          <p:nvPr/>
        </p:nvSpPr>
        <p:spPr bwMode="auto">
          <a:xfrm>
            <a:off x="5551713" y="2863611"/>
            <a:ext cx="3380619" cy="17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marL="177800" indent="-1778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Good at meeting new people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Lighthearted and entertaining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Optimistic and positive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Comfortable receiving attention from 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Able to promote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Likes to make a good impression on 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Works well with open-ended situations</a:t>
            </a:r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727275" y="4745750"/>
            <a:ext cx="3581703" cy="17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marL="457200" indent="-4572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May appear withdrawn or unfriendly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Sometimes appears shy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Too much downside focus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Can minimize conversation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May seem quietly self-righteous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May appear aloof or wary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Drained by too much interaction with others</a:t>
            </a:r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>
            <a:off x="5481699" y="4599250"/>
            <a:ext cx="3484941" cy="17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marL="177800" indent="-1778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b="1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Strong need for approval of 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be overly verbal or dominate conversations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Can be overly optimistic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Prone to be distracted or too hasty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May display too much emotion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May be too transparent, too uninhibited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Has difficulty working alone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663919" y="6376353"/>
            <a:ext cx="2458459" cy="330986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10</a:t>
            </a:fld>
            <a:endParaRPr lang="en-PH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434945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2 - People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Reserved vs. Outgoing</a:t>
            </a:r>
          </a:p>
        </p:txBody>
      </p:sp>
    </p:spTree>
    <p:extLst>
      <p:ext uri="{BB962C8B-B14F-4D97-AF65-F5344CB8AC3E}">
        <p14:creationId xmlns:p14="http://schemas.microsoft.com/office/powerpoint/2010/main" val="2672611518"/>
      </p:ext>
    </p:extLst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Text Box 3"/>
          <p:cNvSpPr txBox="1">
            <a:spLocks noChangeArrowheads="1"/>
          </p:cNvSpPr>
          <p:nvPr/>
        </p:nvSpPr>
        <p:spPr bwMode="auto">
          <a:xfrm>
            <a:off x="4032250" y="1435492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57381" name="Text Box 4"/>
          <p:cNvSpPr txBox="1">
            <a:spLocks noChangeArrowheads="1"/>
          </p:cNvSpPr>
          <p:nvPr/>
        </p:nvSpPr>
        <p:spPr bwMode="auto">
          <a:xfrm>
            <a:off x="912493" y="1728674"/>
            <a:ext cx="769431" cy="29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300" b="1" dirty="0">
                <a:latin typeface="Calibri" panose="020F0502020204030204" pitchFamily="34" charset="0"/>
                <a:sym typeface="Symbol" pitchFamily="18" charset="2"/>
              </a:rPr>
              <a:t>  Serious</a:t>
            </a:r>
          </a:p>
        </p:txBody>
      </p:sp>
      <p:sp>
        <p:nvSpPr>
          <p:cNvPr id="357382" name="Text Box 5"/>
          <p:cNvSpPr txBox="1">
            <a:spLocks noChangeArrowheads="1"/>
          </p:cNvSpPr>
          <p:nvPr/>
        </p:nvSpPr>
        <p:spPr bwMode="auto">
          <a:xfrm>
            <a:off x="838222" y="1946338"/>
            <a:ext cx="866829" cy="29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300" b="1" dirty="0">
                <a:latin typeface="Calibri" panose="020F0502020204030204" pitchFamily="34" charset="0"/>
                <a:sym typeface="Symbol" pitchFamily="18" charset="2"/>
              </a:rPr>
              <a:t>Reflective</a:t>
            </a:r>
            <a:endParaRPr lang="en-AU" sz="13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57383" name="Rectangle 6"/>
          <p:cNvSpPr>
            <a:spLocks noChangeArrowheads="1"/>
          </p:cNvSpPr>
          <p:nvPr/>
        </p:nvSpPr>
        <p:spPr bwMode="auto">
          <a:xfrm>
            <a:off x="1708895" y="1740215"/>
            <a:ext cx="5873591" cy="226553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57384" name="Rectangle 7"/>
          <p:cNvSpPr>
            <a:spLocks noChangeArrowheads="1"/>
          </p:cNvSpPr>
          <p:nvPr/>
        </p:nvSpPr>
        <p:spPr bwMode="auto">
          <a:xfrm>
            <a:off x="3644677" y="1743783"/>
            <a:ext cx="1995714" cy="229195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57385" name="Rectangle 8"/>
          <p:cNvSpPr>
            <a:spLocks noChangeArrowheads="1"/>
          </p:cNvSpPr>
          <p:nvPr/>
        </p:nvSpPr>
        <p:spPr bwMode="auto">
          <a:xfrm>
            <a:off x="1701207" y="1988718"/>
            <a:ext cx="5881279" cy="23397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57386" name="Rectangle 9"/>
          <p:cNvSpPr>
            <a:spLocks noChangeArrowheads="1"/>
          </p:cNvSpPr>
          <p:nvPr/>
        </p:nvSpPr>
        <p:spPr bwMode="auto">
          <a:xfrm>
            <a:off x="3644677" y="1978225"/>
            <a:ext cx="1995714" cy="229195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57387" name="Text Box 10"/>
          <p:cNvSpPr txBox="1">
            <a:spLocks noChangeArrowheads="1"/>
          </p:cNvSpPr>
          <p:nvPr/>
        </p:nvSpPr>
        <p:spPr bwMode="auto">
          <a:xfrm>
            <a:off x="1107242" y="2191257"/>
            <a:ext cx="569504" cy="29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300" b="1" dirty="0">
                <a:latin typeface="Calibri" panose="020F0502020204030204" pitchFamily="34" charset="0"/>
                <a:sym typeface="Symbol" pitchFamily="18" charset="2"/>
              </a:rPr>
              <a:t>Quiet</a:t>
            </a:r>
          </a:p>
        </p:txBody>
      </p:sp>
      <p:sp>
        <p:nvSpPr>
          <p:cNvPr id="357388" name="Rectangle 11"/>
          <p:cNvSpPr>
            <a:spLocks noChangeArrowheads="1"/>
          </p:cNvSpPr>
          <p:nvPr/>
        </p:nvSpPr>
        <p:spPr bwMode="auto">
          <a:xfrm>
            <a:off x="1698485" y="2242967"/>
            <a:ext cx="5884001" cy="201716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57389" name="Rectangle 12"/>
          <p:cNvSpPr>
            <a:spLocks noChangeArrowheads="1"/>
          </p:cNvSpPr>
          <p:nvPr/>
        </p:nvSpPr>
        <p:spPr bwMode="auto">
          <a:xfrm>
            <a:off x="3637973" y="2234152"/>
            <a:ext cx="1994202" cy="227708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57390" name="Text Box 13"/>
          <p:cNvSpPr txBox="1">
            <a:spLocks noChangeArrowheads="1"/>
          </p:cNvSpPr>
          <p:nvPr/>
        </p:nvSpPr>
        <p:spPr bwMode="auto">
          <a:xfrm>
            <a:off x="2926976" y="1757420"/>
            <a:ext cx="477762" cy="209848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35</a:t>
            </a:r>
          </a:p>
        </p:txBody>
      </p:sp>
      <p:sp>
        <p:nvSpPr>
          <p:cNvPr id="357391" name="Text Box 14"/>
          <p:cNvSpPr txBox="1">
            <a:spLocks noChangeArrowheads="1"/>
          </p:cNvSpPr>
          <p:nvPr/>
        </p:nvSpPr>
        <p:spPr bwMode="auto">
          <a:xfrm>
            <a:off x="2875914" y="1998221"/>
            <a:ext cx="483810" cy="209848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32</a:t>
            </a:r>
          </a:p>
        </p:txBody>
      </p:sp>
      <p:sp>
        <p:nvSpPr>
          <p:cNvPr id="357392" name="Text Box 15"/>
          <p:cNvSpPr txBox="1">
            <a:spLocks noChangeArrowheads="1"/>
          </p:cNvSpPr>
          <p:nvPr/>
        </p:nvSpPr>
        <p:spPr bwMode="auto">
          <a:xfrm>
            <a:off x="3426328" y="2245626"/>
            <a:ext cx="480786" cy="209847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40</a:t>
            </a:r>
          </a:p>
        </p:txBody>
      </p:sp>
      <p:sp>
        <p:nvSpPr>
          <p:cNvPr id="357393" name="Text Box 16"/>
          <p:cNvSpPr txBox="1">
            <a:spLocks noChangeArrowheads="1"/>
          </p:cNvSpPr>
          <p:nvPr/>
        </p:nvSpPr>
        <p:spPr bwMode="auto">
          <a:xfrm>
            <a:off x="7682221" y="1736219"/>
            <a:ext cx="907097" cy="29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300" b="1" dirty="0">
                <a:latin typeface="Calibri" panose="020F0502020204030204" pitchFamily="34" charset="0"/>
                <a:sym typeface="Symbol" pitchFamily="18" charset="2"/>
              </a:rPr>
              <a:t>Expressive</a:t>
            </a:r>
          </a:p>
        </p:txBody>
      </p:sp>
      <p:sp>
        <p:nvSpPr>
          <p:cNvPr id="357394" name="Text Box 17"/>
          <p:cNvSpPr txBox="1">
            <a:spLocks noChangeArrowheads="1"/>
          </p:cNvSpPr>
          <p:nvPr/>
        </p:nvSpPr>
        <p:spPr bwMode="auto">
          <a:xfrm>
            <a:off x="7682221" y="1959530"/>
            <a:ext cx="860330" cy="29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1300" b="1" dirty="0">
                <a:latin typeface="Calibri" panose="020F0502020204030204" pitchFamily="34" charset="0"/>
                <a:sym typeface="Symbol" pitchFamily="18" charset="2"/>
              </a:rPr>
              <a:t>Sociable</a:t>
            </a:r>
          </a:p>
        </p:txBody>
      </p:sp>
      <p:sp>
        <p:nvSpPr>
          <p:cNvPr id="357395" name="Text Box 18"/>
          <p:cNvSpPr txBox="1">
            <a:spLocks noChangeArrowheads="1"/>
          </p:cNvSpPr>
          <p:nvPr/>
        </p:nvSpPr>
        <p:spPr bwMode="auto">
          <a:xfrm>
            <a:off x="7654119" y="2177348"/>
            <a:ext cx="1534583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00" b="1" dirty="0">
                <a:latin typeface="Calibri" panose="020F0502020204030204" pitchFamily="34" charset="0"/>
                <a:sym typeface="Symbol" pitchFamily="18" charset="2"/>
              </a:rPr>
              <a:t>Communicative</a:t>
            </a:r>
            <a:endParaRPr lang="en-AU" sz="13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aphicFrame>
        <p:nvGraphicFramePr>
          <p:cNvPr id="112698" name="Group 58"/>
          <p:cNvGraphicFramePr>
            <a:graphicFrameLocks noGrp="1"/>
          </p:cNvGraphicFramePr>
          <p:nvPr>
            <p:extLst/>
          </p:nvPr>
        </p:nvGraphicFramePr>
        <p:xfrm>
          <a:off x="228600" y="2523100"/>
          <a:ext cx="8708571" cy="3807258"/>
        </p:xfrm>
        <a:graphic>
          <a:graphicData uri="http://schemas.openxmlformats.org/drawingml/2006/table">
            <a:tbl>
              <a:tblPr/>
              <a:tblGrid>
                <a:gridCol w="107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014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Serious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Earnest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relies more on logic than emotions, will not gloss over potential problems, considered</a:t>
                      </a: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290" marB="4629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Good Promoter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emotional, fun-loving, playful, vigorous, up-side focus, upbeat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Expressive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Pessimistic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can be seen as too serious, pessimistic and unenthusiastic</a:t>
                      </a: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290" marB="4629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optimistic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makes hasty decisions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014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Reflective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Focused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comfortable operating alone, will prefer to focus on task than social interaction, private</a:t>
                      </a: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290" marB="4629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Outgoing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entertaining, extroverted, sociable, energized by people, networking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Sociable</a:t>
                      </a:r>
                    </a:p>
                  </a:txBody>
                  <a:tcPr marL="91917" marR="91917" marT="45226" marB="45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Aloof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may be uncomfortable in large groups, perceived as unfriendly, cold or stand-offish</a:t>
                      </a: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290" marB="4629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Lacks focus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being time sensitive, keeping discussions focused 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670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Quiet</a:t>
                      </a:r>
                    </a:p>
                  </a:txBody>
                  <a:tcPr marL="91917" marR="91917" marT="45226" marB="452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Succinct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in expressing thoughts and ideas</a:t>
                      </a: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290" marB="4629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Talkative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open, loud, motivating, persuasive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Communicative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Not interactive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may be stressed making small talk with strangers or addressing a group</a:t>
                      </a: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290" marB="4629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Dominate conversations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not sensitive to needs or ideas of others, poor listening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26" marB="452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02169" y="636388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11</a:t>
            </a:fld>
            <a:endParaRPr lang="en-PH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4695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People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4536389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3. The Patience 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Patient and                       Fast-Paced Strengths and Struggles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endParaRPr lang="en-US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08978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832426" y="1830586"/>
            <a:ext cx="1039312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Fast-paced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7397787" y="1830586"/>
            <a:ext cx="752632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Patien</a:t>
            </a:r>
            <a:r>
              <a:rPr lang="en-US" sz="1500" b="1" dirty="0">
                <a:solidFill>
                  <a:srgbClr val="000066"/>
                </a:solidFill>
                <a:latin typeface="Calibri" panose="020F0502020204030204" pitchFamily="34" charset="0"/>
                <a:sym typeface="Symbol" pitchFamily="18" charset="2"/>
              </a:rPr>
              <a:t>t</a:t>
            </a:r>
            <a:endParaRPr lang="en-AU" sz="1500" b="1" dirty="0">
              <a:solidFill>
                <a:srgbClr val="000066"/>
              </a:solidFill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1852089" y="1829221"/>
            <a:ext cx="5408083" cy="30509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3681489" y="1829221"/>
            <a:ext cx="1830916" cy="305097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343203" y="2742903"/>
            <a:ext cx="4184952" cy="321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Fast-paced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Realist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Deals with change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Confronts conflict/challenging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Rational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Results driven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Questioning, impatient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Objective, cool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	</a:t>
            </a:r>
            <a:b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Bottom line results and speak/move at a quick pace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endParaRPr lang="en-US" sz="1800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4572007" y="2628407"/>
            <a:ext cx="4307417" cy="352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Patient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3366"/>
                </a:solidFill>
                <a:latin typeface="Calibri" panose="020F0502020204030204" pitchFamily="34" charset="0"/>
              </a:rPr>
              <a:t>		</a:t>
            </a:r>
            <a:r>
              <a:rPr 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US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Stabilizer</a:t>
            </a:r>
            <a:r>
              <a:rPr 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r>
              <a:rPr lang="en-US" sz="1800" dirty="0">
                <a:solidFill>
                  <a:srgbClr val="003366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>
                <a:latin typeface="Calibri" panose="020F0502020204030204" pitchFamily="34" charset="0"/>
              </a:rPr>
              <a:t>Steadiness, maintain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Support/harmony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Emotional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Relationship-driven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Loss aversion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Sympathetic, sensitive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Safety and soften                                                    the communication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marL="340867" indent="-340867" defTabSz="912983">
              <a:spcBef>
                <a:spcPct val="20000"/>
              </a:spcBef>
            </a:pPr>
            <a:endParaRPr lang="en-AU" sz="18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62505" name="Text Box 9"/>
          <p:cNvSpPr txBox="1">
            <a:spLocks noChangeArrowheads="1"/>
          </p:cNvSpPr>
          <p:nvPr/>
        </p:nvSpPr>
        <p:spPr bwMode="auto">
          <a:xfrm>
            <a:off x="2300212" y="1829222"/>
            <a:ext cx="442988" cy="297644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34</a:t>
            </a:r>
          </a:p>
        </p:txBody>
      </p:sp>
      <p:sp>
        <p:nvSpPr>
          <p:cNvPr id="362506" name="Text Box 10"/>
          <p:cNvSpPr txBox="1">
            <a:spLocks noChangeArrowheads="1"/>
          </p:cNvSpPr>
          <p:nvPr/>
        </p:nvSpPr>
        <p:spPr bwMode="auto">
          <a:xfrm>
            <a:off x="3810000" y="1488606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3366"/>
                </a:solidFill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solidFill>
                <a:srgbClr val="003366"/>
              </a:solidFill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6819" y="632008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13</a:t>
            </a:fld>
            <a:endParaRPr lang="en-PH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4943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3 - Patience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Fast-Paced vs. Patient</a:t>
            </a:r>
          </a:p>
        </p:txBody>
      </p:sp>
    </p:spTree>
    <p:extLst>
      <p:ext uri="{BB962C8B-B14F-4D97-AF65-F5344CB8AC3E}">
        <p14:creationId xmlns:p14="http://schemas.microsoft.com/office/powerpoint/2010/main" val="18075718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705027" y="2439374"/>
            <a:ext cx="7722810" cy="3437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385634" y="2439374"/>
            <a:ext cx="2361595" cy="348258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3333750" y="2432210"/>
            <a:ext cx="2476500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705027" y="2851552"/>
            <a:ext cx="3123595" cy="17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Able to handle conflict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Objective and calm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Prefers to take action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Works at a fast pace and responds quickly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Comfortable making difficult decisions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Welcomes change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Favors logic over feelings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5628831" y="2846416"/>
            <a:ext cx="3252107" cy="17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Operates best in harmony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Compassionate and warm, displays empathy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Listens well and receptive to 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Patient, willing to wait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Loyal and consistent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Likes to be stable and even paced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Able to relate well with others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510522" y="2456245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800" b="1" dirty="0">
                <a:latin typeface="Calibri" panose="020F0502020204030204" pitchFamily="34" charset="0"/>
              </a:rPr>
              <a:t>Fast paced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5852495" y="2416234"/>
            <a:ext cx="2234595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Patient</a:t>
            </a:r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686405" y="4686757"/>
            <a:ext cx="3429000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Can be argumentative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be abrupt or interrupting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Can be judgmental and critical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May lack needed patience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May tend toward over activity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Prone to be displeased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May appear cold or rigid</a:t>
            </a: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5506358" y="4671921"/>
            <a:ext cx="3309560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b="1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May compromise too much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Does not like to challenge or confront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May be too trusting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May lack needed objectivity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Can be resistant to change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Can be overly accepting or passive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May not share true feelings</a:t>
            </a:r>
          </a:p>
        </p:txBody>
      </p:sp>
      <p:sp>
        <p:nvSpPr>
          <p:cNvPr id="363531" name="Rectangle 11"/>
          <p:cNvSpPr>
            <a:spLocks noChangeArrowheads="1"/>
          </p:cNvSpPr>
          <p:nvPr/>
        </p:nvSpPr>
        <p:spPr bwMode="auto">
          <a:xfrm>
            <a:off x="-2227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2603412" y="1358622"/>
            <a:ext cx="3451678" cy="74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342900" indent="-3429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482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 indent="0"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need for relationships, harmony, and desire for stability</a:t>
            </a:r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2928560" y="2142390"/>
            <a:ext cx="4051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3534" name="Line 14"/>
          <p:cNvSpPr>
            <a:spLocks noChangeShapeType="1"/>
          </p:cNvSpPr>
          <p:nvPr/>
        </p:nvSpPr>
        <p:spPr bwMode="auto">
          <a:xfrm>
            <a:off x="5852495" y="2154385"/>
            <a:ext cx="4051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2933517" y="1986081"/>
            <a:ext cx="3149297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934269" y="1925832"/>
            <a:ext cx="1874762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Logical, Challenging, Critical</a:t>
            </a:r>
          </a:p>
        </p:txBody>
      </p: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6553200" y="1822734"/>
            <a:ext cx="1587500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Understanding, Tolerant, Lenient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24117" y="637343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14</a:t>
            </a:fld>
            <a:endParaRPr lang="en-PH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0" y="443821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3 - Patience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Fast-Paced vs. Patient</a:t>
            </a:r>
          </a:p>
        </p:txBody>
      </p:sp>
    </p:spTree>
    <p:extLst>
      <p:ext uri="{BB962C8B-B14F-4D97-AF65-F5344CB8AC3E}">
        <p14:creationId xmlns:p14="http://schemas.microsoft.com/office/powerpoint/2010/main" val="3633880431"/>
      </p:ext>
    </p:extLst>
  </p:cSld>
  <p:clrMapOvr>
    <a:masterClrMapping/>
  </p:clrMapOvr>
  <p:transition spd="med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2"/>
          <p:cNvSpPr>
            <a:spLocks noChangeArrowheads="1"/>
          </p:cNvSpPr>
          <p:nvPr/>
        </p:nvSpPr>
        <p:spPr bwMode="auto">
          <a:xfrm>
            <a:off x="5644398" y="6426775"/>
            <a:ext cx="1600199" cy="364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86493" tIns="43247" rIns="86493" bIns="43247" anchor="ctr">
            <a:spAutoFit/>
          </a:bodyPr>
          <a:lstStyle/>
          <a:p>
            <a:pPr algn="ctr" defTabSz="914485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4548" name="Text Box 3"/>
          <p:cNvSpPr txBox="1">
            <a:spLocks noChangeArrowheads="1"/>
          </p:cNvSpPr>
          <p:nvPr/>
        </p:nvSpPr>
        <p:spPr bwMode="auto">
          <a:xfrm>
            <a:off x="3977303" y="1394340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64549" name="Text Box 4"/>
          <p:cNvSpPr txBox="1">
            <a:spLocks noChangeArrowheads="1"/>
          </p:cNvSpPr>
          <p:nvPr/>
        </p:nvSpPr>
        <p:spPr bwMode="auto">
          <a:xfrm>
            <a:off x="988085" y="1792762"/>
            <a:ext cx="847785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Rational</a:t>
            </a:r>
          </a:p>
        </p:txBody>
      </p:sp>
      <p:sp>
        <p:nvSpPr>
          <p:cNvPr id="364550" name="Text Box 5"/>
          <p:cNvSpPr txBox="1">
            <a:spLocks noChangeArrowheads="1"/>
          </p:cNvSpPr>
          <p:nvPr/>
        </p:nvSpPr>
        <p:spPr bwMode="auto">
          <a:xfrm>
            <a:off x="727388" y="2016673"/>
            <a:ext cx="1208846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Task-focused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64855" y="1846048"/>
            <a:ext cx="5362732" cy="380886"/>
            <a:chOff x="1166" y="1263"/>
            <a:chExt cx="3408" cy="192"/>
          </a:xfrm>
        </p:grpSpPr>
        <p:sp>
          <p:nvSpPr>
            <p:cNvPr id="364603" name="Rectangle 7"/>
            <p:cNvSpPr>
              <a:spLocks noChangeArrowheads="1"/>
            </p:cNvSpPr>
            <p:nvPr/>
          </p:nvSpPr>
          <p:spPr bwMode="auto">
            <a:xfrm>
              <a:off x="1166" y="1263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4604" name="Rectangle 8"/>
            <p:cNvSpPr>
              <a:spLocks noChangeArrowheads="1"/>
            </p:cNvSpPr>
            <p:nvPr/>
          </p:nvSpPr>
          <p:spPr bwMode="auto">
            <a:xfrm>
              <a:off x="2318" y="1263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69018" y="2097769"/>
            <a:ext cx="5341559" cy="260494"/>
            <a:chOff x="1166" y="1455"/>
            <a:chExt cx="3408" cy="192"/>
          </a:xfrm>
        </p:grpSpPr>
        <p:sp>
          <p:nvSpPr>
            <p:cNvPr id="364601" name="Rectangle 10"/>
            <p:cNvSpPr>
              <a:spLocks noChangeArrowheads="1"/>
            </p:cNvSpPr>
            <p:nvPr/>
          </p:nvSpPr>
          <p:spPr bwMode="auto">
            <a:xfrm>
              <a:off x="1166" y="1455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4602" name="Rectangle 11"/>
            <p:cNvSpPr>
              <a:spLocks noChangeArrowheads="1"/>
            </p:cNvSpPr>
            <p:nvPr/>
          </p:nvSpPr>
          <p:spPr bwMode="auto">
            <a:xfrm>
              <a:off x="2318" y="1455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64553" name="Text Box 12"/>
          <p:cNvSpPr txBox="1">
            <a:spLocks noChangeArrowheads="1"/>
          </p:cNvSpPr>
          <p:nvPr/>
        </p:nvSpPr>
        <p:spPr bwMode="auto">
          <a:xfrm>
            <a:off x="774356" y="2246315"/>
            <a:ext cx="1132928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Confronting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69018" y="2359507"/>
            <a:ext cx="5342022" cy="229195"/>
            <a:chOff x="1160" y="1647"/>
            <a:chExt cx="3417" cy="192"/>
          </a:xfrm>
        </p:grpSpPr>
        <p:sp>
          <p:nvSpPr>
            <p:cNvPr id="364599" name="Rectangle 14"/>
            <p:cNvSpPr>
              <a:spLocks noChangeArrowheads="1"/>
            </p:cNvSpPr>
            <p:nvPr/>
          </p:nvSpPr>
          <p:spPr bwMode="auto">
            <a:xfrm>
              <a:off x="1160" y="1647"/>
              <a:ext cx="3417" cy="192"/>
            </a:xfrm>
            <a:prstGeom prst="rect">
              <a:avLst/>
            </a:prstGeom>
            <a:solidFill>
              <a:srgbClr val="0033CC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4600" name="Rectangle 15"/>
            <p:cNvSpPr>
              <a:spLocks noChangeArrowheads="1"/>
            </p:cNvSpPr>
            <p:nvPr/>
          </p:nvSpPr>
          <p:spPr bwMode="auto">
            <a:xfrm>
              <a:off x="2315" y="1647"/>
              <a:ext cx="1153" cy="181"/>
            </a:xfrm>
            <a:prstGeom prst="rect">
              <a:avLst/>
            </a:prstGeom>
            <a:solidFill>
              <a:srgbClr val="66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64558" name="Text Box 19"/>
          <p:cNvSpPr txBox="1">
            <a:spLocks noChangeArrowheads="1"/>
          </p:cNvSpPr>
          <p:nvPr/>
        </p:nvSpPr>
        <p:spPr bwMode="auto">
          <a:xfrm>
            <a:off x="7231750" y="1760978"/>
            <a:ext cx="1800678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Empathetic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64559" name="Text Box 20"/>
          <p:cNvSpPr txBox="1">
            <a:spLocks noChangeArrowheads="1"/>
          </p:cNvSpPr>
          <p:nvPr/>
        </p:nvSpPr>
        <p:spPr bwMode="auto">
          <a:xfrm>
            <a:off x="7244597" y="2021255"/>
            <a:ext cx="1652511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Encouraging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64560" name="Text Box 21"/>
          <p:cNvSpPr txBox="1">
            <a:spLocks noChangeArrowheads="1"/>
          </p:cNvSpPr>
          <p:nvPr/>
        </p:nvSpPr>
        <p:spPr bwMode="auto">
          <a:xfrm>
            <a:off x="7244598" y="2264010"/>
            <a:ext cx="1548190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Accepting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aphicFrame>
        <p:nvGraphicFramePr>
          <p:cNvPr id="115773" name="Group 61"/>
          <p:cNvGraphicFramePr>
            <a:graphicFrameLocks noGrp="1"/>
          </p:cNvGraphicFramePr>
          <p:nvPr>
            <p:extLst/>
          </p:nvPr>
        </p:nvGraphicFramePr>
        <p:xfrm>
          <a:off x="108867" y="2616847"/>
          <a:ext cx="8950476" cy="3607487"/>
        </p:xfrm>
        <a:graphic>
          <a:graphicData uri="http://schemas.openxmlformats.org/drawingml/2006/table">
            <a:tbl>
              <a:tblPr/>
              <a:tblGrid>
                <a:gridCol w="110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8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19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Rational</a:t>
                      </a: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Solution orientated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able to make difficult decisions and hold people accountable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Empathetic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shows warmth, caring, merciful, good listener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Empathetic</a:t>
                      </a:r>
                      <a:endParaRPr kumimoji="0" lang="en-A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Insensitive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to the needs of others, too focused on rationally solving problems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trusting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taken advantage of, not objective in face of problems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19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Task-focused</a:t>
                      </a: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Results focus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strong goal orientation and completing task on hand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Supportive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gets behind others, good listener, gracious, helps out, easy going 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Encouraging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logical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has to work at listening and showing compassion for others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May over commit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cannot say no, fears upsetting people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488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Confronting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Decision-maker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able to deal with confrontation, handle difficult situations &amp; make tough decisions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Patient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can accept mistakes, agreeable, harmonious, accepting, relaxed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Accepting</a:t>
                      </a: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Overly critical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or seem unwilling to accommodate needs of others, gets frustrated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Stressed by conflict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avoids confrontation or risk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457246" y="1845519"/>
            <a:ext cx="436563" cy="251189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42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329111" y="2107542"/>
            <a:ext cx="434975" cy="242777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33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142491" y="2380396"/>
            <a:ext cx="436562" cy="2095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506" y="6401201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15</a:t>
            </a:fld>
            <a:endParaRPr lang="en-PH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4461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Patience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4428089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4. The Structure 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Planned and                       Spontaneous Strengths and Struggles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endParaRPr lang="en-US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66756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627003" y="1959525"/>
            <a:ext cx="1225837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Spontaneous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7344784" y="2000508"/>
            <a:ext cx="831948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Planned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1852840" y="1987163"/>
            <a:ext cx="5408083" cy="30509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3598389" y="1987163"/>
            <a:ext cx="1830916" cy="305097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456631" y="2742976"/>
            <a:ext cx="4030738" cy="322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Spontaneous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Intuitive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Free-flowing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High Level approach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Improvisation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Wing it approach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Low-complexity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Instinctive approach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</a:p>
          <a:p>
            <a:pPr defTabSz="912983">
              <a:spcBef>
                <a:spcPct val="20000"/>
              </a:spcBef>
            </a:pP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Provide broad facts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4343703" y="2628305"/>
            <a:ext cx="4535714" cy="348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                                                 Planned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AU" sz="1800" b="1" dirty="0">
                <a:solidFill>
                  <a:schemeClr val="hlink"/>
                </a:solidFill>
                <a:latin typeface="Calibri" panose="020F0502020204030204" pitchFamily="34" charset="0"/>
              </a:rPr>
              <a:t>	                                                            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 err="1">
                <a:solidFill>
                  <a:srgbClr val="CC0000"/>
                </a:solidFill>
                <a:latin typeface="Calibri" panose="020F0502020204030204" pitchFamily="34" charset="0"/>
              </a:rPr>
              <a:t>Analyzer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Provide details, research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Budgets and structure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Ambiguity aversion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Written advice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Task Focus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Analytical approach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Present specifics – facts, figures, data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marL="340867" indent="-340867" defTabSz="912983">
              <a:spcBef>
                <a:spcPct val="20000"/>
              </a:spcBef>
            </a:pPr>
            <a:endParaRPr lang="en-AU" sz="1800" dirty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4833614" y="2000508"/>
            <a:ext cx="439965" cy="27682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55</a:t>
            </a:r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3974097" y="1509731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6262877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17</a:t>
            </a:fld>
            <a:endParaRPr lang="en-PH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791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4 - Structure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Spontaneous vs. Planned</a:t>
            </a:r>
          </a:p>
        </p:txBody>
      </p:sp>
    </p:spTree>
    <p:extLst>
      <p:ext uri="{BB962C8B-B14F-4D97-AF65-F5344CB8AC3E}">
        <p14:creationId xmlns:p14="http://schemas.microsoft.com/office/powerpoint/2010/main" val="13933211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746172" y="2434505"/>
            <a:ext cx="7722810" cy="3423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3353405" y="2417947"/>
            <a:ext cx="2437190" cy="34230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3388982" y="2491786"/>
            <a:ext cx="2437190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791833" y="2827064"/>
            <a:ext cx="4115405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 Flexible, willing to adjust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Works with broad concepts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Gives quick and reasonable assessments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Versatile, able to address various situations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Operates spontaneously or without procedures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Improvises or acts on-the-spot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Responds candidly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242958" y="2882039"/>
            <a:ext cx="3327702" cy="17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Organized and orderly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Accurate and exact with detail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Good at following process and procedure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Productive, pursues goals vigorously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Thorough and prepared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Conducts research and rehearses carefully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Analyzes before deciding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710580" y="2408076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Spontaneous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5994710" y="2436633"/>
            <a:ext cx="2234595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Planned</a:t>
            </a:r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791833" y="4704504"/>
            <a:ext cx="3696607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Prone to lack of organization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juggle too many ideas or tasks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May not follow through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Can be underprepared and overconfident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Can be too quick to decide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May overlook some important detail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Can discount rules or agenda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5280273" y="4717223"/>
            <a:ext cx="3429000" cy="17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482600" indent="-482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b="1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Tends to be inflexible or too fixed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over rely on procedures/ rules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Can </a:t>
            </a:r>
            <a:r>
              <a:rPr lang="en-US" sz="1200" dirty="0" err="1">
                <a:latin typeface="Calibri" panose="020F0502020204030204" pitchFamily="34" charset="0"/>
              </a:rPr>
              <a:t>overprepare</a:t>
            </a:r>
            <a:r>
              <a:rPr lang="en-US" sz="1200" dirty="0">
                <a:latin typeface="Calibri" panose="020F0502020204030204" pitchFamily="34" charset="0"/>
              </a:rPr>
              <a:t> and sacrifice timeliness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Difficulty with improvising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May be too rigid or picky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Perfectionistic to avoid mistakes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Can focus on details and miss the larger goal</a:t>
            </a:r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H="1">
            <a:off x="2902636" y="2194018"/>
            <a:ext cx="4067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826172" y="2129303"/>
            <a:ext cx="4067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3183669" y="1363827"/>
            <a:ext cx="2996595" cy="74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need for structure, concern for details, and desire to prepare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3048000" y="2023785"/>
            <a:ext cx="3149298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910586" y="1975616"/>
            <a:ext cx="1936750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Instinctive, Flexible, Unfocused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6397196" y="1915114"/>
            <a:ext cx="1914071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Systematic, Particular, Rigid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27973" y="635512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18</a:t>
            </a:fld>
            <a:endParaRPr lang="en-PH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5573" y="4857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4 - Structure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Spontaneous vs. Planned</a:t>
            </a:r>
          </a:p>
        </p:txBody>
      </p:sp>
    </p:spTree>
    <p:extLst>
      <p:ext uri="{BB962C8B-B14F-4D97-AF65-F5344CB8AC3E}">
        <p14:creationId xmlns:p14="http://schemas.microsoft.com/office/powerpoint/2010/main" val="143013735"/>
      </p:ext>
    </p:extLst>
  </p:cSld>
  <p:clrMapOvr>
    <a:masterClrMapping/>
  </p:clrMapOvr>
  <p:transition spd="med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2"/>
          <p:cNvSpPr>
            <a:spLocks noChangeArrowheads="1"/>
          </p:cNvSpPr>
          <p:nvPr/>
        </p:nvSpPr>
        <p:spPr bwMode="auto">
          <a:xfrm>
            <a:off x="5128472" y="6219960"/>
            <a:ext cx="1486017" cy="364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86493" tIns="43247" rIns="86493" bIns="43247" anchor="ctr">
            <a:spAutoFit/>
          </a:bodyPr>
          <a:lstStyle/>
          <a:p>
            <a:pPr algn="ctr" defTabSz="914485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1716" name="Text Box 3"/>
          <p:cNvSpPr txBox="1">
            <a:spLocks noChangeArrowheads="1"/>
          </p:cNvSpPr>
          <p:nvPr/>
        </p:nvSpPr>
        <p:spPr bwMode="auto">
          <a:xfrm>
            <a:off x="3925888" y="1421658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1717" name="Text Box 4"/>
          <p:cNvSpPr txBox="1">
            <a:spLocks noChangeArrowheads="1"/>
          </p:cNvSpPr>
          <p:nvPr/>
        </p:nvSpPr>
        <p:spPr bwMode="auto">
          <a:xfrm>
            <a:off x="688330" y="1696900"/>
            <a:ext cx="995454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Generalist</a:t>
            </a:r>
          </a:p>
        </p:txBody>
      </p:sp>
      <p:sp>
        <p:nvSpPr>
          <p:cNvPr id="371718" name="Text Box 5"/>
          <p:cNvSpPr txBox="1">
            <a:spLocks noChangeArrowheads="1"/>
          </p:cNvSpPr>
          <p:nvPr/>
        </p:nvSpPr>
        <p:spPr bwMode="auto">
          <a:xfrm>
            <a:off x="625815" y="1922636"/>
            <a:ext cx="1045403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Improviser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76376" y="1798384"/>
            <a:ext cx="5404612" cy="227707"/>
            <a:chOff x="1166" y="1488"/>
            <a:chExt cx="3424" cy="192"/>
          </a:xfrm>
        </p:grpSpPr>
        <p:sp>
          <p:nvSpPr>
            <p:cNvPr id="371771" name="Rectangle 7"/>
            <p:cNvSpPr>
              <a:spLocks noChangeArrowheads="1"/>
            </p:cNvSpPr>
            <p:nvPr/>
          </p:nvSpPr>
          <p:spPr bwMode="auto">
            <a:xfrm>
              <a:off x="1166" y="1505"/>
              <a:ext cx="3424" cy="17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1772" name="Rectangle 8"/>
            <p:cNvSpPr>
              <a:spLocks noChangeArrowheads="1"/>
            </p:cNvSpPr>
            <p:nvPr/>
          </p:nvSpPr>
          <p:spPr bwMode="auto">
            <a:xfrm>
              <a:off x="2318" y="1488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68484" y="1969537"/>
            <a:ext cx="5412504" cy="259038"/>
            <a:chOff x="1153" y="1680"/>
            <a:chExt cx="3429" cy="217"/>
          </a:xfrm>
        </p:grpSpPr>
        <p:sp>
          <p:nvSpPr>
            <p:cNvPr id="371769" name="Rectangle 10"/>
            <p:cNvSpPr>
              <a:spLocks noChangeArrowheads="1"/>
            </p:cNvSpPr>
            <p:nvPr/>
          </p:nvSpPr>
          <p:spPr bwMode="auto">
            <a:xfrm>
              <a:off x="1153" y="1728"/>
              <a:ext cx="3429" cy="169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1770" name="Rectangle 11"/>
            <p:cNvSpPr>
              <a:spLocks noChangeArrowheads="1"/>
            </p:cNvSpPr>
            <p:nvPr/>
          </p:nvSpPr>
          <p:spPr bwMode="auto">
            <a:xfrm>
              <a:off x="2318" y="1680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71721" name="Text Box 12"/>
          <p:cNvSpPr txBox="1">
            <a:spLocks noChangeArrowheads="1"/>
          </p:cNvSpPr>
          <p:nvPr/>
        </p:nvSpPr>
        <p:spPr bwMode="auto">
          <a:xfrm>
            <a:off x="687238" y="2134969"/>
            <a:ext cx="1009111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Instinctive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77674" y="2187751"/>
            <a:ext cx="5391377" cy="229195"/>
            <a:chOff x="1140" y="1245"/>
            <a:chExt cx="3396" cy="144"/>
          </a:xfrm>
        </p:grpSpPr>
        <p:sp>
          <p:nvSpPr>
            <p:cNvPr id="371767" name="Rectangle 14"/>
            <p:cNvSpPr>
              <a:spLocks noChangeArrowheads="1"/>
            </p:cNvSpPr>
            <p:nvPr/>
          </p:nvSpPr>
          <p:spPr bwMode="auto">
            <a:xfrm>
              <a:off x="1140" y="1263"/>
              <a:ext cx="3396" cy="117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1768" name="Rectangle 15"/>
            <p:cNvSpPr>
              <a:spLocks noChangeArrowheads="1"/>
            </p:cNvSpPr>
            <p:nvPr/>
          </p:nvSpPr>
          <p:spPr bwMode="auto">
            <a:xfrm>
              <a:off x="2284" y="1245"/>
              <a:ext cx="1146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71726" name="Text Box 19"/>
          <p:cNvSpPr txBox="1">
            <a:spLocks noChangeArrowheads="1"/>
          </p:cNvSpPr>
          <p:nvPr/>
        </p:nvSpPr>
        <p:spPr bwMode="auto">
          <a:xfrm>
            <a:off x="7247492" y="1696054"/>
            <a:ext cx="1776489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Accurate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1727" name="Text Box 20"/>
          <p:cNvSpPr txBox="1">
            <a:spLocks noChangeArrowheads="1"/>
          </p:cNvSpPr>
          <p:nvPr/>
        </p:nvSpPr>
        <p:spPr bwMode="auto">
          <a:xfrm>
            <a:off x="7260574" y="1944593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Scheduled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1728" name="Text Box 21"/>
          <p:cNvSpPr txBox="1">
            <a:spLocks noChangeArrowheads="1"/>
          </p:cNvSpPr>
          <p:nvPr/>
        </p:nvSpPr>
        <p:spPr bwMode="auto">
          <a:xfrm>
            <a:off x="7240979" y="2159001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Persistent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aphicFrame>
        <p:nvGraphicFramePr>
          <p:cNvPr id="118845" name="Group 61"/>
          <p:cNvGraphicFramePr>
            <a:graphicFrameLocks noGrp="1"/>
          </p:cNvGraphicFramePr>
          <p:nvPr>
            <p:extLst/>
          </p:nvPr>
        </p:nvGraphicFramePr>
        <p:xfrm>
          <a:off x="296718" y="2468125"/>
          <a:ext cx="8593667" cy="3786643"/>
        </p:xfrm>
        <a:graphic>
          <a:graphicData uri="http://schemas.openxmlformats.org/drawingml/2006/table">
            <a:tbl>
              <a:tblPr/>
              <a:tblGrid>
                <a:gridCol w="106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7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770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Generalist</a:t>
                      </a:r>
                    </a:p>
                  </a:txBody>
                  <a:tcPr marL="91917" marR="91917" marT="45216" marB="452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High level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can make broad assessments and give estimates quickly</a:t>
                      </a: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284" marB="46284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Detailed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exact, factual, thorough </a:t>
                      </a: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Accurate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Vague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may overlook important facts to reach a quick conclusion, or miss important details</a:t>
                      </a: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284" marB="46284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Picky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sacrifice deadlines, too fixed. perfectionist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87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Improviser</a:t>
                      </a:r>
                    </a:p>
                  </a:txBody>
                  <a:tcPr marL="91917" marR="91917" marT="45216" marB="452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Adaptable,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responds ‘on the spot’ without planning or preparation, spontaneous, can improvise when necessary</a:t>
                      </a: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284" marB="46284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Organized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being on time, scheduled, prepared, orderly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Scheduled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Lacks focus or structure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jumps from one idea to another, may be unprepared </a:t>
                      </a: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284" marB="46284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Inflexible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with time, too planned, resists change, fails to improvise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158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Instinctive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Intuitive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reacts quickly,  not overly reliant on reasoning, perceptive</a:t>
                      </a: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284" marB="46284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Process oriented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follows steps, polices and rules, formal, consistent approach, systematic approach 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Persistent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Impulsive, m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ay ignore rules, not methodical in approach, too informal, ad hoc, chaotic</a:t>
                      </a: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284" marB="46284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task orientated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over relies on procedures, structures and rules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16" marB="452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690322" y="1776621"/>
            <a:ext cx="438150" cy="2095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56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503526" y="1979359"/>
            <a:ext cx="438150" cy="2095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54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374477" y="2215345"/>
            <a:ext cx="438150" cy="22919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4933" y="638595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19</a:t>
            </a:fld>
            <a:endParaRPr lang="en-PH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9026" y="461239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Structure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298583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8001000" cy="197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050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0014"/>
            <a:ext cx="9201150" cy="438150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cs typeface="Arial" charset="0"/>
              </a:rPr>
              <a:t>Chris </a:t>
            </a:r>
            <a:r>
              <a:rPr lang="en-US" b="0" dirty="0" err="1">
                <a:cs typeface="Arial" charset="0"/>
              </a:rPr>
              <a:t>Coddington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solidFill>
                  <a:srgbClr val="6ED088"/>
                </a:solidFill>
                <a:cs typeface="Arial" charset="0"/>
              </a:rPr>
              <a:t>Natural Behavior Discovery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276600" y="1476789"/>
            <a:ext cx="29718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90500" indent="-3175" eaLnBrk="1" hangingPunct="1">
              <a:spcBef>
                <a:spcPct val="0"/>
              </a:spcBef>
            </a:pP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Chris Coddington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520" y="6286500"/>
            <a:ext cx="71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               Orange star indicates the 2 strongest scores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3600" y="62865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</a:t>
            </a:fld>
            <a:endParaRPr lang="en-PH" dirty="0"/>
          </a:p>
        </p:txBody>
      </p:sp>
      <p:sp>
        <p:nvSpPr>
          <p:cNvPr id="8" name="Oval 7"/>
          <p:cNvSpPr/>
          <p:nvPr/>
        </p:nvSpPr>
        <p:spPr bwMode="auto">
          <a:xfrm>
            <a:off x="1828800" y="3200400"/>
            <a:ext cx="306570" cy="34623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620000" y="4419600"/>
            <a:ext cx="306570" cy="34623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3375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5. The Trust 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Trusting and                       Skeptical Strengths and Struggles</a:t>
            </a:r>
            <a:b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</a:br>
            <a:endParaRPr lang="en-US" sz="3200" b="0" cap="none" dirty="0">
              <a:solidFill>
                <a:srgbClr val="6ED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456600" y="2031764"/>
            <a:ext cx="1256392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Skeptical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7431008" y="2031763"/>
            <a:ext cx="119440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Trusting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1840748" y="2050337"/>
            <a:ext cx="5408083" cy="303609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3656542" y="2050336"/>
            <a:ext cx="1830916" cy="303609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456600" y="2972236"/>
            <a:ext cx="4088190" cy="32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Skeptical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Questioner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Unbelieving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Dissenting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Critical thinking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Fearful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Calculating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Guarded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Provide logic and key points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4572000" y="2972098"/>
            <a:ext cx="4281714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Trusting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</a:p>
          <a:p>
            <a:pPr marL="340867" indent="-340867" algn="ctr" defTabSz="912983">
              <a:spcBef>
                <a:spcPct val="20000"/>
              </a:spcBef>
            </a:pPr>
            <a:r>
              <a:rPr lang="en-AU" sz="1800" b="1" dirty="0">
                <a:solidFill>
                  <a:schemeClr val="hlink"/>
                </a:solidFill>
                <a:latin typeface="Calibri" panose="020F0502020204030204" pitchFamily="34" charset="0"/>
              </a:rPr>
              <a:t>		                                    				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Believer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Open-minded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Comfortable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Accepting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Easily satisfied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Has faith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Wishful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Present feelings/emotions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marL="340867" indent="-340867" defTabSz="912983">
              <a:spcBef>
                <a:spcPct val="20000"/>
              </a:spcBef>
            </a:pPr>
            <a:endParaRPr lang="en-US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endParaRPr lang="en-AU" sz="18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6841" name="Text Box 9"/>
          <p:cNvSpPr txBox="1">
            <a:spLocks noChangeArrowheads="1"/>
          </p:cNvSpPr>
          <p:nvPr/>
        </p:nvSpPr>
        <p:spPr bwMode="auto">
          <a:xfrm>
            <a:off x="2057400" y="2054802"/>
            <a:ext cx="571500" cy="299144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" panose="020F0502020204030204" pitchFamily="34" charset="0"/>
                <a:sym typeface="Symbol" pitchFamily="18" charset="2"/>
              </a:rPr>
              <a:t>26</a:t>
            </a:r>
            <a:endParaRPr lang="en-AU" sz="16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4005039" y="1508127"/>
            <a:ext cx="1079500" cy="34379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94610" y="6290058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21</a:t>
            </a:fld>
            <a:endParaRPr lang="en-PH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5 - Trust</a:t>
            </a:r>
          </a:p>
          <a:p>
            <a:pPr eaLnBrk="1" hangingPunct="1"/>
            <a:r>
              <a:rPr lang="en-AU" sz="3000" dirty="0" err="1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Skeptical</a:t>
            </a:r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 vs. Trusting</a:t>
            </a:r>
          </a:p>
        </p:txBody>
      </p:sp>
    </p:spTree>
    <p:extLst>
      <p:ext uri="{BB962C8B-B14F-4D97-AF65-F5344CB8AC3E}">
        <p14:creationId xmlns:p14="http://schemas.microsoft.com/office/powerpoint/2010/main" val="2875116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710610" y="2432854"/>
            <a:ext cx="7722810" cy="3423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3333750" y="2433712"/>
            <a:ext cx="2476500" cy="33486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3275551" y="2454872"/>
            <a:ext cx="2476500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773012" y="2842417"/>
            <a:ext cx="4115405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 Critical thinker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Thinks matters through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Discovers the truth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Protective of important information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Asks difficult questions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Watchful of important tasks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Confronts problems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5614332" y="2873053"/>
            <a:ext cx="3252107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Allows open dialogue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Approachable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Lets people do their jobs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Strong relationship builder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Transparent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Openly shares knowledge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Recognizes trust builds trust</a:t>
            </a: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710610" y="2432854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Skeptical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5994776" y="2449341"/>
            <a:ext cx="2234595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Trusting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787435" y="4710366"/>
            <a:ext cx="3696607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Has difficulty letting go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Finds it difficult to commit to 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Does not share emotions and feelings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Does not easily delegate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Makes people uncomfortable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Not easily forgiving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Distrust breeds distrust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5550831" y="4640483"/>
            <a:ext cx="3315608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482600" indent="-482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b="1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Easily taken advantage of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Does not set boundaries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Gets easily hurt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Takes people for their word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Too forgiving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Fails to inspect work done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Overly impressionable</a:t>
            </a:r>
          </a:p>
        </p:txBody>
      </p:sp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7868" name="Line 12"/>
          <p:cNvSpPr>
            <a:spLocks noChangeShapeType="1"/>
          </p:cNvSpPr>
          <p:nvPr/>
        </p:nvSpPr>
        <p:spPr bwMode="auto">
          <a:xfrm flipH="1">
            <a:off x="2946881" y="2099239"/>
            <a:ext cx="4067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7869" name="Line 13"/>
          <p:cNvSpPr>
            <a:spLocks noChangeShapeType="1"/>
          </p:cNvSpPr>
          <p:nvPr/>
        </p:nvSpPr>
        <p:spPr bwMode="auto">
          <a:xfrm>
            <a:off x="5790596" y="2136471"/>
            <a:ext cx="4067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3150232" y="1364941"/>
            <a:ext cx="2996595" cy="74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ability to trust themselves and others, and be trusted</a:t>
            </a:r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2984572" y="2075858"/>
            <a:ext cx="3149298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884334" y="1822378"/>
            <a:ext cx="1936750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Questioning, Guarded, Wary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6424214" y="1891270"/>
            <a:ext cx="1914071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Receptive, Believing, Forgiving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93947" y="632586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22</a:t>
            </a:fld>
            <a:endParaRPr lang="en-PH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-7" y="48641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5 - Trust</a:t>
            </a:r>
          </a:p>
          <a:p>
            <a:pPr eaLnBrk="1" hangingPunct="1"/>
            <a:r>
              <a:rPr lang="en-AU" sz="3000" dirty="0" err="1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Skeptical</a:t>
            </a:r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 vs. Trusting</a:t>
            </a:r>
          </a:p>
        </p:txBody>
      </p:sp>
    </p:spTree>
    <p:extLst>
      <p:ext uri="{BB962C8B-B14F-4D97-AF65-F5344CB8AC3E}">
        <p14:creationId xmlns:p14="http://schemas.microsoft.com/office/powerpoint/2010/main" val="1955450765"/>
      </p:ext>
    </p:extLst>
  </p:cSld>
  <p:clrMapOvr>
    <a:masterClrMapping/>
  </p:clrMapOvr>
  <p:transition spd="med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1"/>
          <p:cNvSpPr>
            <a:spLocks noChangeArrowheads="1"/>
          </p:cNvSpPr>
          <p:nvPr/>
        </p:nvSpPr>
        <p:spPr bwMode="auto">
          <a:xfrm>
            <a:off x="6335035" y="6235378"/>
            <a:ext cx="1371600" cy="364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86493" tIns="43247" rIns="86493" bIns="43247" anchor="ctr">
            <a:spAutoFit/>
          </a:bodyPr>
          <a:lstStyle/>
          <a:p>
            <a:pPr algn="ctr" defTabSz="914485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8883" name="Rectangle 80"/>
          <p:cNvSpPr>
            <a:spLocks noChangeArrowheads="1"/>
          </p:cNvSpPr>
          <p:nvPr/>
        </p:nvSpPr>
        <p:spPr bwMode="auto">
          <a:xfrm>
            <a:off x="6638112" y="6210295"/>
            <a:ext cx="1371358" cy="364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86478" tIns="43239" rIns="86478" bIns="43239" anchor="ctr">
            <a:spAutoFit/>
          </a:bodyPr>
          <a:lstStyle/>
          <a:p>
            <a:pPr algn="ctr" defTabSz="912983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8885" name="Text Box 3"/>
          <p:cNvSpPr txBox="1">
            <a:spLocks noChangeArrowheads="1"/>
          </p:cNvSpPr>
          <p:nvPr/>
        </p:nvSpPr>
        <p:spPr bwMode="auto">
          <a:xfrm>
            <a:off x="4032250" y="1399475"/>
            <a:ext cx="1079500" cy="21662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4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8886" name="Text Box 4"/>
          <p:cNvSpPr txBox="1">
            <a:spLocks noChangeArrowheads="1"/>
          </p:cNvSpPr>
          <p:nvPr/>
        </p:nvSpPr>
        <p:spPr bwMode="auto">
          <a:xfrm>
            <a:off x="596620" y="1544058"/>
            <a:ext cx="1063422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Controlling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8887" name="Text Box 5"/>
          <p:cNvSpPr txBox="1">
            <a:spLocks noChangeArrowheads="1"/>
          </p:cNvSpPr>
          <p:nvPr/>
        </p:nvSpPr>
        <p:spPr bwMode="auto">
          <a:xfrm>
            <a:off x="596620" y="1803024"/>
            <a:ext cx="1014690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Suspicious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83443" y="1651402"/>
            <a:ext cx="5383893" cy="229195"/>
            <a:chOff x="1166" y="1488"/>
            <a:chExt cx="3408" cy="192"/>
          </a:xfrm>
        </p:grpSpPr>
        <p:sp>
          <p:nvSpPr>
            <p:cNvPr id="378955" name="Rectangle 7"/>
            <p:cNvSpPr>
              <a:spLocks noChangeArrowheads="1"/>
            </p:cNvSpPr>
            <p:nvPr/>
          </p:nvSpPr>
          <p:spPr bwMode="auto">
            <a:xfrm>
              <a:off x="1166" y="1488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8956" name="Rectangle 8"/>
            <p:cNvSpPr>
              <a:spLocks noChangeArrowheads="1"/>
            </p:cNvSpPr>
            <p:nvPr/>
          </p:nvSpPr>
          <p:spPr bwMode="auto">
            <a:xfrm>
              <a:off x="2318" y="1488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83443" y="1882314"/>
            <a:ext cx="5383893" cy="229195"/>
            <a:chOff x="1166" y="1680"/>
            <a:chExt cx="3408" cy="192"/>
          </a:xfrm>
        </p:grpSpPr>
        <p:sp>
          <p:nvSpPr>
            <p:cNvPr id="378953" name="Rectangle 10"/>
            <p:cNvSpPr>
              <a:spLocks noChangeArrowheads="1"/>
            </p:cNvSpPr>
            <p:nvPr/>
          </p:nvSpPr>
          <p:spPr bwMode="auto">
            <a:xfrm>
              <a:off x="1166" y="1680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8954" name="Rectangle 11"/>
            <p:cNvSpPr>
              <a:spLocks noChangeArrowheads="1"/>
            </p:cNvSpPr>
            <p:nvPr/>
          </p:nvSpPr>
          <p:spPr bwMode="auto">
            <a:xfrm>
              <a:off x="2318" y="1680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8890" name="Text Box 12"/>
          <p:cNvSpPr txBox="1">
            <a:spLocks noChangeArrowheads="1"/>
          </p:cNvSpPr>
          <p:nvPr/>
        </p:nvSpPr>
        <p:spPr bwMode="auto">
          <a:xfrm>
            <a:off x="485371" y="2033135"/>
            <a:ext cx="1150368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Questioning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8891" name="Rectangle 13"/>
          <p:cNvSpPr>
            <a:spLocks noChangeArrowheads="1"/>
          </p:cNvSpPr>
          <p:nvPr/>
        </p:nvSpPr>
        <p:spPr bwMode="auto">
          <a:xfrm>
            <a:off x="1780419" y="2112566"/>
            <a:ext cx="5386917" cy="227708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8892" name="Rectangle 14"/>
          <p:cNvSpPr>
            <a:spLocks noChangeArrowheads="1"/>
          </p:cNvSpPr>
          <p:nvPr/>
        </p:nvSpPr>
        <p:spPr bwMode="auto">
          <a:xfrm>
            <a:off x="3621666" y="2122099"/>
            <a:ext cx="1820333" cy="217289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8896" name="Text Box 18"/>
          <p:cNvSpPr txBox="1">
            <a:spLocks noChangeArrowheads="1"/>
          </p:cNvSpPr>
          <p:nvPr/>
        </p:nvSpPr>
        <p:spPr bwMode="auto">
          <a:xfrm>
            <a:off x="7253860" y="1626837"/>
            <a:ext cx="1770441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Delegator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8897" name="Text Box 19"/>
          <p:cNvSpPr txBox="1">
            <a:spLocks noChangeArrowheads="1"/>
          </p:cNvSpPr>
          <p:nvPr/>
        </p:nvSpPr>
        <p:spPr bwMode="auto">
          <a:xfrm>
            <a:off x="7237106" y="1835820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Open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8898" name="Text Box 20"/>
          <p:cNvSpPr txBox="1">
            <a:spLocks noChangeArrowheads="1"/>
          </p:cNvSpPr>
          <p:nvPr/>
        </p:nvSpPr>
        <p:spPr bwMode="auto">
          <a:xfrm>
            <a:off x="7226907" y="2047057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Approachable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aphicFrame>
        <p:nvGraphicFramePr>
          <p:cNvPr id="121938" name="Group 82"/>
          <p:cNvGraphicFramePr>
            <a:graphicFrameLocks noGrp="1"/>
          </p:cNvGraphicFramePr>
          <p:nvPr>
            <p:extLst/>
          </p:nvPr>
        </p:nvGraphicFramePr>
        <p:xfrm>
          <a:off x="2" y="2583584"/>
          <a:ext cx="9144000" cy="4097302"/>
        </p:xfrm>
        <a:graphic>
          <a:graphicData uri="http://schemas.openxmlformats.org/drawingml/2006/table">
            <a:tbl>
              <a:tblPr/>
              <a:tblGrid>
                <a:gridCol w="65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416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Control-ling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Manages outcomes,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sets boundaries,  governs operations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Transfers responsibilities to others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empowers others to make decisions</a:t>
                      </a: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Dele-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gator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45246" marB="452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Overbearing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does not provide freedom to others, too restrictive, can be manipulative</a:t>
                      </a: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Not sufficiently involved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to properly manage tasks, loses sight of key information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47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Suspic-ious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Thinks before responding,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considers all angles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Transparent,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shares knowledge and information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Open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45246" marB="452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guarded,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not willing to share feelings or knowledge with others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Overly impressionable,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may inappropriately share sensitive information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47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Question-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ing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Curious,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ability to probe with questions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Friendly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agreeable, understanding, makes people feel comfortable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Approach-able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45246" marB="452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Challenging,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makes people feel uncomfortable, potentially too critical</a:t>
                      </a: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Naïve at times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easily taken advantage of, does not set boundaries for others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165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Exacting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Holds back,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moderate, careful, checks things out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Unlocks people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does not micro manage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Relaxed</a:t>
                      </a:r>
                    </a:p>
                  </a:txBody>
                  <a:tcPr marL="0" marR="0" marT="45246" marB="452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Over </a:t>
                      </a:r>
                      <a:r>
                        <a:rPr kumimoji="0" lang="en-A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analyzes</a:t>
                      </a: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situations,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creates barriers, slows decisions down, resists ideas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0" marB="0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casual,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does not enforce high standards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8947" name="Text Box 70"/>
          <p:cNvSpPr txBox="1">
            <a:spLocks noChangeArrowheads="1"/>
          </p:cNvSpPr>
          <p:nvPr/>
        </p:nvSpPr>
        <p:spPr bwMode="auto">
          <a:xfrm>
            <a:off x="4963677" y="6048381"/>
            <a:ext cx="334887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800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8948" name="Rectangle 71"/>
          <p:cNvSpPr>
            <a:spLocks noChangeArrowheads="1"/>
          </p:cNvSpPr>
          <p:nvPr/>
        </p:nvSpPr>
        <p:spPr bwMode="auto">
          <a:xfrm>
            <a:off x="1784955" y="2355878"/>
            <a:ext cx="5382381" cy="227708"/>
          </a:xfrm>
          <a:prstGeom prst="rect">
            <a:avLst/>
          </a:prstGeom>
          <a:solidFill>
            <a:srgbClr val="0033CC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8949" name="Rectangle 72"/>
          <p:cNvSpPr>
            <a:spLocks noChangeArrowheads="1"/>
          </p:cNvSpPr>
          <p:nvPr/>
        </p:nvSpPr>
        <p:spPr bwMode="auto">
          <a:xfrm>
            <a:off x="3603350" y="2352550"/>
            <a:ext cx="1823357" cy="227708"/>
          </a:xfrm>
          <a:prstGeom prst="rect">
            <a:avLst/>
          </a:prstGeom>
          <a:solidFill>
            <a:srgbClr val="6699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78951" name="Text Box 74"/>
          <p:cNvSpPr txBox="1">
            <a:spLocks noChangeArrowheads="1"/>
          </p:cNvSpPr>
          <p:nvPr/>
        </p:nvSpPr>
        <p:spPr bwMode="auto">
          <a:xfrm>
            <a:off x="680682" y="2331823"/>
            <a:ext cx="846567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Exacting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78952" name="Text Box 75"/>
          <p:cNvSpPr txBox="1">
            <a:spLocks noChangeArrowheads="1"/>
          </p:cNvSpPr>
          <p:nvPr/>
        </p:nvSpPr>
        <p:spPr bwMode="auto">
          <a:xfrm>
            <a:off x="7245102" y="2328063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Relaxed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 flipH="1">
            <a:off x="2492376" y="1652739"/>
            <a:ext cx="374650" cy="2540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31</a:t>
            </a:r>
            <a:endParaRPr lang="en-AU" sz="1600" b="1" dirty="0"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492376" y="1907597"/>
            <a:ext cx="374650" cy="2095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31</a:t>
            </a:r>
            <a:endParaRPr lang="en-AU" sz="1600" b="1" dirty="0"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971800" y="2123987"/>
            <a:ext cx="438150" cy="2095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34</a:t>
            </a:r>
            <a:endParaRPr lang="en-AU" sz="1600" b="1" dirty="0"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4312104" y="2335404"/>
            <a:ext cx="438150" cy="2095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600" b="1" dirty="0">
                <a:latin typeface="Calibri" panose="020F0502020204030204" pitchFamily="34" charset="0"/>
                <a:cs typeface="Arial" charset="0"/>
                <a:sym typeface="Symbol" pitchFamily="18" charset="2"/>
              </a:rPr>
              <a:t>45</a:t>
            </a:r>
            <a:endParaRPr lang="en-AU" sz="1600" b="1" dirty="0"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6771" y="637140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23</a:t>
            </a:fld>
            <a:endParaRPr lang="en-PH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8190" y="501248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Trust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0657474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6. The Pioneering 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Pioneer and                       Content Strengths and Struggles</a:t>
            </a:r>
            <a:b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</a:br>
            <a:endParaRPr lang="en-US" sz="3200" b="0" cap="none" dirty="0">
              <a:solidFill>
                <a:srgbClr val="6ED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2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050563" y="1830586"/>
            <a:ext cx="821176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Content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7239000" y="1808262"/>
            <a:ext cx="801491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Pioneer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1852089" y="1829221"/>
            <a:ext cx="5408083" cy="30509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3681489" y="1829221"/>
            <a:ext cx="1830916" cy="305097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456596" y="3199827"/>
            <a:ext cx="4050393" cy="25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Content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Balancer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Uncomplaining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Not envious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Satisfied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Does not worry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Thankful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Comfortable</a:t>
            </a:r>
          </a:p>
          <a:p>
            <a:pPr defTabSz="912983">
              <a:spcBef>
                <a:spcPct val="20000"/>
              </a:spcBef>
            </a:pP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Focus on life balance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4572132" y="2628312"/>
            <a:ext cx="4115405" cy="34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			</a:t>
            </a:r>
            <a:r>
              <a:rPr lang="en-US" sz="1800" b="1" dirty="0">
                <a:latin typeface="Calibri" panose="020F0502020204030204" pitchFamily="34" charset="0"/>
              </a:rPr>
              <a:t>Pioneer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AU" sz="1800" b="1" dirty="0">
                <a:latin typeface="Calibri" panose="020F0502020204030204" pitchFamily="34" charset="0"/>
              </a:rPr>
              <a:t>	</a:t>
            </a:r>
            <a:r>
              <a:rPr lang="en-AU" sz="1800" b="1" dirty="0">
                <a:solidFill>
                  <a:schemeClr val="hlink"/>
                </a:solidFill>
                <a:latin typeface="Calibri" panose="020F0502020204030204" pitchFamily="34" charset="0"/>
              </a:rPr>
              <a:t>                   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Goal Driver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Sets direction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Committed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Ambitious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Follows through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Trailblazer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Driven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Provide the big picture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endParaRPr lang="en-AU" sz="18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6756400" y="1829221"/>
            <a:ext cx="444500" cy="301222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" panose="020F0502020204030204" pitchFamily="34" charset="0"/>
                <a:sym typeface="Symbol" pitchFamily="18" charset="2"/>
              </a:rPr>
              <a:t>79</a:t>
            </a:r>
            <a:endParaRPr lang="en-AU" sz="16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3810000" y="1439310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30324" y="637767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25</a:t>
            </a:fld>
            <a:endParaRPr lang="en-PH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5791" y="480815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6 - Pioneering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Content vs. Pioneer</a:t>
            </a:r>
          </a:p>
        </p:txBody>
      </p:sp>
    </p:spTree>
    <p:extLst>
      <p:ext uri="{BB962C8B-B14F-4D97-AF65-F5344CB8AC3E}">
        <p14:creationId xmlns:p14="http://schemas.microsoft.com/office/powerpoint/2010/main" val="20120534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09368" y="2195257"/>
            <a:ext cx="7721297" cy="3437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3300487" y="2198977"/>
            <a:ext cx="2459869" cy="324445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3342065" y="2227045"/>
            <a:ext cx="2459870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66"/>
                </a:solidFill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98699" y="2674601"/>
            <a:ext cx="3657298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Follows the set agenda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Focused on realities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Concentrates on balanced life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Satisfied with the status quo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Creates a steady environment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Happy and cheerful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Can enjoy small successes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5143502" y="2667972"/>
            <a:ext cx="3624036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Takes initiative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Launches new programs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Goal driven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Sees tasks through to completion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Competitive and confident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Accepts challenges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Makes things happen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645581" y="2227334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Content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5978095" y="2196383"/>
            <a:ext cx="2233083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Pioneer</a:t>
            </a: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571500" y="4457561"/>
            <a:ext cx="3779762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Does not push forward enough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Prone to be complacent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Stays in comfort zone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Not progressive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Can be unreliable and irregular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Lacks accountability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Wavers in commitment</a:t>
            </a: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5143502" y="4457561"/>
            <a:ext cx="3980846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Too aggressive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sacrifice a balanced life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Overly vigorous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Greedy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Cuts corners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Overly focused on success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Forgets to recognize others needs</a:t>
            </a:r>
          </a:p>
        </p:txBody>
      </p:sp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2997351" y="1845597"/>
            <a:ext cx="3149297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2857498" y="1349934"/>
            <a:ext cx="3345846" cy="5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willingness to set ambitious goals and pursue them</a:t>
            </a:r>
          </a:p>
        </p:txBody>
      </p:sp>
      <p:sp>
        <p:nvSpPr>
          <p:cNvPr id="386062" name="Line 14"/>
          <p:cNvSpPr>
            <a:spLocks noChangeShapeType="1"/>
          </p:cNvSpPr>
          <p:nvPr/>
        </p:nvSpPr>
        <p:spPr bwMode="auto">
          <a:xfrm flipH="1">
            <a:off x="2803414" y="2013901"/>
            <a:ext cx="411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6063" name="Line 15"/>
          <p:cNvSpPr>
            <a:spLocks noChangeShapeType="1"/>
          </p:cNvSpPr>
          <p:nvPr/>
        </p:nvSpPr>
        <p:spPr bwMode="auto">
          <a:xfrm>
            <a:off x="5760356" y="2018096"/>
            <a:ext cx="411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6065" name="Text Box 17"/>
          <p:cNvSpPr txBox="1">
            <a:spLocks noChangeArrowheads="1"/>
          </p:cNvSpPr>
          <p:nvPr/>
        </p:nvSpPr>
        <p:spPr bwMode="auto">
          <a:xfrm>
            <a:off x="998282" y="1688901"/>
            <a:ext cx="1637392" cy="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Satisfied, Balanced, Easy-Going</a:t>
            </a:r>
          </a:p>
        </p:txBody>
      </p:sp>
      <p:sp>
        <p:nvSpPr>
          <p:cNvPr id="386066" name="Text Box 18"/>
          <p:cNvSpPr txBox="1">
            <a:spLocks noChangeArrowheads="1"/>
          </p:cNvSpPr>
          <p:nvPr/>
        </p:nvSpPr>
        <p:spPr bwMode="auto">
          <a:xfrm>
            <a:off x="6553200" y="1685828"/>
            <a:ext cx="1641929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Goal Orientated, Ambitious, Driven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88720" y="631683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26</a:t>
            </a:fld>
            <a:endParaRPr lang="en-PH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1723" y="472084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6 - Pioneering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Content vs. Pioneer</a:t>
            </a:r>
          </a:p>
        </p:txBody>
      </p:sp>
    </p:spTree>
    <p:extLst>
      <p:ext uri="{BB962C8B-B14F-4D97-AF65-F5344CB8AC3E}">
        <p14:creationId xmlns:p14="http://schemas.microsoft.com/office/powerpoint/2010/main" val="1574706172"/>
      </p:ext>
    </p:extLst>
  </p:cSld>
  <p:clrMapOvr>
    <a:masterClrMapping/>
  </p:clrMapOvr>
  <p:transition spd="med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Text Box 3"/>
          <p:cNvSpPr txBox="1">
            <a:spLocks noChangeArrowheads="1"/>
          </p:cNvSpPr>
          <p:nvPr/>
        </p:nvSpPr>
        <p:spPr bwMode="auto">
          <a:xfrm>
            <a:off x="3918160" y="1440082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7077" name="Text Box 4"/>
          <p:cNvSpPr txBox="1">
            <a:spLocks noChangeArrowheads="1"/>
          </p:cNvSpPr>
          <p:nvPr/>
        </p:nvSpPr>
        <p:spPr bwMode="auto">
          <a:xfrm>
            <a:off x="969782" y="1722094"/>
            <a:ext cx="725380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Steady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7078" name="Text Box 5"/>
          <p:cNvSpPr txBox="1">
            <a:spLocks noChangeArrowheads="1"/>
          </p:cNvSpPr>
          <p:nvPr/>
        </p:nvSpPr>
        <p:spPr bwMode="auto">
          <a:xfrm>
            <a:off x="815893" y="1960098"/>
            <a:ext cx="908892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Balanced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08370" y="1753256"/>
            <a:ext cx="5379357" cy="227708"/>
            <a:chOff x="1166" y="1488"/>
            <a:chExt cx="3408" cy="192"/>
          </a:xfrm>
        </p:grpSpPr>
        <p:sp>
          <p:nvSpPr>
            <p:cNvPr id="387131" name="Rectangle 7"/>
            <p:cNvSpPr>
              <a:spLocks noChangeArrowheads="1"/>
            </p:cNvSpPr>
            <p:nvPr/>
          </p:nvSpPr>
          <p:spPr bwMode="auto">
            <a:xfrm>
              <a:off x="1166" y="1488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132" name="Rectangle 8"/>
            <p:cNvSpPr>
              <a:spLocks noChangeArrowheads="1"/>
            </p:cNvSpPr>
            <p:nvPr/>
          </p:nvSpPr>
          <p:spPr bwMode="auto">
            <a:xfrm>
              <a:off x="2318" y="1488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13261" y="1996715"/>
            <a:ext cx="5379357" cy="229195"/>
            <a:chOff x="1166" y="1680"/>
            <a:chExt cx="3408" cy="192"/>
          </a:xfrm>
        </p:grpSpPr>
        <p:sp>
          <p:nvSpPr>
            <p:cNvPr id="387129" name="Rectangle 10"/>
            <p:cNvSpPr>
              <a:spLocks noChangeArrowheads="1"/>
            </p:cNvSpPr>
            <p:nvPr/>
          </p:nvSpPr>
          <p:spPr bwMode="auto">
            <a:xfrm>
              <a:off x="1166" y="1680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130" name="Rectangle 11"/>
            <p:cNvSpPr>
              <a:spLocks noChangeArrowheads="1"/>
            </p:cNvSpPr>
            <p:nvPr/>
          </p:nvSpPr>
          <p:spPr bwMode="auto">
            <a:xfrm>
              <a:off x="2318" y="1680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87081" name="Text Box 12"/>
          <p:cNvSpPr txBox="1">
            <a:spLocks noChangeArrowheads="1"/>
          </p:cNvSpPr>
          <p:nvPr/>
        </p:nvSpPr>
        <p:spPr bwMode="auto">
          <a:xfrm>
            <a:off x="878587" y="2175487"/>
            <a:ext cx="792065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Flexible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10013" y="2220312"/>
            <a:ext cx="5377714" cy="218796"/>
            <a:chOff x="1167" y="1872"/>
            <a:chExt cx="3405" cy="183"/>
          </a:xfrm>
        </p:grpSpPr>
        <p:sp>
          <p:nvSpPr>
            <p:cNvPr id="387127" name="Rectangle 14"/>
            <p:cNvSpPr>
              <a:spLocks noChangeArrowheads="1"/>
            </p:cNvSpPr>
            <p:nvPr/>
          </p:nvSpPr>
          <p:spPr bwMode="auto">
            <a:xfrm>
              <a:off x="1167" y="1872"/>
              <a:ext cx="3405" cy="183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128" name="Rectangle 15"/>
            <p:cNvSpPr>
              <a:spLocks noChangeArrowheads="1"/>
            </p:cNvSpPr>
            <p:nvPr/>
          </p:nvSpPr>
          <p:spPr bwMode="auto">
            <a:xfrm>
              <a:off x="2316" y="1872"/>
              <a:ext cx="1152" cy="183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87083" name="Text Box 16"/>
          <p:cNvSpPr txBox="1">
            <a:spLocks noChangeArrowheads="1"/>
          </p:cNvSpPr>
          <p:nvPr/>
        </p:nvSpPr>
        <p:spPr bwMode="auto">
          <a:xfrm flipH="1">
            <a:off x="6633082" y="1752499"/>
            <a:ext cx="374952" cy="21891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" panose="020F0502020204030204" pitchFamily="34" charset="0"/>
                <a:sym typeface="Symbol" pitchFamily="18" charset="2"/>
              </a:rPr>
              <a:t>76</a:t>
            </a:r>
            <a:endParaRPr lang="en-AU" sz="16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7084" name="Text Box 17"/>
          <p:cNvSpPr txBox="1">
            <a:spLocks noChangeArrowheads="1"/>
          </p:cNvSpPr>
          <p:nvPr/>
        </p:nvSpPr>
        <p:spPr bwMode="auto">
          <a:xfrm>
            <a:off x="6411588" y="1981629"/>
            <a:ext cx="442988" cy="209848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" panose="020F0502020204030204" pitchFamily="34" charset="0"/>
                <a:sym typeface="Symbol" pitchFamily="18" charset="2"/>
              </a:rPr>
              <a:t>67</a:t>
            </a:r>
            <a:endParaRPr lang="en-AU" sz="16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7085" name="Text Box 18"/>
          <p:cNvSpPr txBox="1">
            <a:spLocks noChangeArrowheads="1"/>
          </p:cNvSpPr>
          <p:nvPr/>
        </p:nvSpPr>
        <p:spPr bwMode="auto">
          <a:xfrm>
            <a:off x="6114748" y="2205886"/>
            <a:ext cx="438452" cy="209847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61</a:t>
            </a:r>
          </a:p>
        </p:txBody>
      </p:sp>
      <p:sp>
        <p:nvSpPr>
          <p:cNvPr id="387086" name="Text Box 19"/>
          <p:cNvSpPr txBox="1">
            <a:spLocks noChangeArrowheads="1"/>
          </p:cNvSpPr>
          <p:nvPr/>
        </p:nvSpPr>
        <p:spPr bwMode="auto">
          <a:xfrm>
            <a:off x="7261061" y="1745805"/>
            <a:ext cx="1776489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Initiator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7087" name="Text Box 20"/>
          <p:cNvSpPr txBox="1">
            <a:spLocks noChangeArrowheads="1"/>
          </p:cNvSpPr>
          <p:nvPr/>
        </p:nvSpPr>
        <p:spPr bwMode="auto">
          <a:xfrm>
            <a:off x="7231844" y="1933280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Competitive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87088" name="Text Box 21"/>
          <p:cNvSpPr txBox="1">
            <a:spLocks noChangeArrowheads="1"/>
          </p:cNvSpPr>
          <p:nvPr/>
        </p:nvSpPr>
        <p:spPr bwMode="auto">
          <a:xfrm>
            <a:off x="7231844" y="2191477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Determined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aphicFrame>
        <p:nvGraphicFramePr>
          <p:cNvPr id="124989" name="Group 61"/>
          <p:cNvGraphicFramePr>
            <a:graphicFrameLocks noGrp="1"/>
          </p:cNvGraphicFramePr>
          <p:nvPr>
            <p:extLst/>
          </p:nvPr>
        </p:nvGraphicFramePr>
        <p:xfrm>
          <a:off x="257449" y="2492269"/>
          <a:ext cx="8667750" cy="3850740"/>
        </p:xfrm>
        <a:graphic>
          <a:graphicData uri="http://schemas.openxmlformats.org/drawingml/2006/table">
            <a:tbl>
              <a:tblPr/>
              <a:tblGrid>
                <a:gridCol w="107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5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487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Steady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Follows others lead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keeps the status quo, provides a calm influence, maintains foundations already established</a:t>
                      </a: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3" marB="46303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Sets goals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 enjoys new challenges, energetic, triggers action, progressive</a:t>
                      </a: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Initiator</a:t>
                      </a:r>
                      <a:endParaRPr kumimoji="0" lang="en-A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Inactive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does not take action unless instructed, works passively</a:t>
                      </a: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3" marB="46303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aggressive,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forceful, attacking, impetuous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13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Balanced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Satisfied,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typically takes pride in being consistent, balanced life focus, cheerful</a:t>
                      </a: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3" marB="46303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Success-driven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opportunistic, motivated, ambitious, driven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Competitive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Avoid s challenging goals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undervalues talents, can be complacent, not driven</a:t>
                      </a: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3" marB="46303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Overly goal focused,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sacrifice a balanced life for success, too vigorous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0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Flexible</a:t>
                      </a:r>
                    </a:p>
                  </a:txBody>
                  <a:tcPr marL="91917" marR="91917" marT="45235" marB="452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Changeful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willing to adjust for the situation, can handle unpredictable events, goes with the flow</a:t>
                      </a: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3" marB="46303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Follows through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productive, pursues goals, single-minded, persistent, committed to plans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Determined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Inconsistent approach,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can lack full commitment to reaching goals and waver in accomplishing desired results, easily becomes restless</a:t>
                      </a: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3" marB="46303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focused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inflexible, neglect health, family and needs of others, does not change a plan when needed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5" marB="45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1234" y="6343009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27</a:t>
            </a:fld>
            <a:endParaRPr lang="en-PH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9320" y="446625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Pioneering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2957262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7. The Risk 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Risk-Taker and                       Cautious Strengths and Struggles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endParaRPr lang="en-US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994826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952434" y="2222789"/>
            <a:ext cx="881641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Cautious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7282100" y="2213837"/>
            <a:ext cx="980450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Risk Taker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1834076" y="2222789"/>
            <a:ext cx="5408083" cy="30509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3622659" y="2235637"/>
            <a:ext cx="1830916" cy="305097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228299" y="2972100"/>
            <a:ext cx="4278690" cy="29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Cautious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Conservative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Take ‘safety’ options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Pessimistic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Seeks stability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Prefer to follow proven paths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Focused on certainties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Minimize risks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4457227" y="2857500"/>
            <a:ext cx="4375452" cy="306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Risk Taker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Optimist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Takes chances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Venturesome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Speculative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Impulsive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Opportunistic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Present risk/return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marL="340867" indent="-340867" defTabSz="912983">
              <a:spcBef>
                <a:spcPct val="20000"/>
              </a:spcBef>
            </a:pPr>
            <a:endParaRPr lang="en-AU" sz="18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6644953" y="2235637"/>
            <a:ext cx="442989" cy="2604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72</a:t>
            </a:r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023646" y="1594405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24600"/>
            <a:ext cx="2065847" cy="370987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29</a:t>
            </a:fld>
            <a:endParaRPr lang="en-PH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7 - Risk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Cautious vs. Risk-Taker</a:t>
            </a:r>
          </a:p>
        </p:txBody>
      </p:sp>
    </p:spTree>
    <p:extLst>
      <p:ext uri="{BB962C8B-B14F-4D97-AF65-F5344CB8AC3E}">
        <p14:creationId xmlns:p14="http://schemas.microsoft.com/office/powerpoint/2010/main" val="4790325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7538" name="Picture 2" descr="Bell Curve reverse w % 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6" y="1524000"/>
            <a:ext cx="8570988" cy="4341416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5156"/>
            <a:ext cx="8229600" cy="1020762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Behavioral Factor </a:t>
            </a:r>
            <a:br>
              <a:rPr lang="en-US" b="0" dirty="0"/>
            </a:br>
            <a:r>
              <a:rPr lang="en-US" b="0" dirty="0">
                <a:solidFill>
                  <a:srgbClr val="6ED088"/>
                </a:solidFill>
              </a:rPr>
              <a:t>Bell Curve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15243009"/>
      </p:ext>
    </p:extLst>
  </p:cSld>
  <p:clrMapOvr>
    <a:masterClrMapping/>
  </p:clrMapOvr>
  <p:transition spd="med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571500" y="2378579"/>
            <a:ext cx="7721297" cy="3437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3335261" y="2378579"/>
            <a:ext cx="2438703" cy="34379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3335262" y="2452180"/>
            <a:ext cx="2438703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66"/>
                </a:solidFill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571500" y="2797495"/>
            <a:ext cx="3657298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Plans initiatives carefully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Preserving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Sees potential dangers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Surveys situations well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Follows proven paths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Calculated decision-maker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Safety-first approach</a:t>
            </a: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5134858" y="2881555"/>
            <a:ext cx="3624036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Willing to take chances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Ventures into new areas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Faces danger comfortably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Pursues opportunities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Demonstrates courage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Can make audacious decisions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Lacks fear</a:t>
            </a:r>
          </a:p>
        </p:txBody>
      </p:sp>
      <p:sp>
        <p:nvSpPr>
          <p:cNvPr id="393223" name="Text Box 7"/>
          <p:cNvSpPr txBox="1">
            <a:spLocks noChangeArrowheads="1"/>
          </p:cNvSpPr>
          <p:nvPr/>
        </p:nvSpPr>
        <p:spPr bwMode="auto">
          <a:xfrm>
            <a:off x="571499" y="2399366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Cautious</a:t>
            </a: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5913366" y="2366931"/>
            <a:ext cx="2233083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Risk Taker</a:t>
            </a:r>
          </a:p>
        </p:txBody>
      </p:sp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571500" y="4642646"/>
            <a:ext cx="3779762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May miss opportunities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Overly cautious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Often resists change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Slow to take action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May be too hesitant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Expects guaranteed outcomes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Overly fearful</a:t>
            </a:r>
          </a:p>
        </p:txBody>
      </p:sp>
      <p:sp>
        <p:nvSpPr>
          <p:cNvPr id="393226" name="Text Box 10"/>
          <p:cNvSpPr txBox="1">
            <a:spLocks noChangeArrowheads="1"/>
          </p:cNvSpPr>
          <p:nvPr/>
        </p:nvSpPr>
        <p:spPr bwMode="auto">
          <a:xfrm>
            <a:off x="5163154" y="4679621"/>
            <a:ext cx="3980846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May take unnecessary risks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Gambles against the odds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Creates exposures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May not see dangers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Too speculative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Overlooks some details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Leaps before looking</a:t>
            </a:r>
          </a:p>
        </p:txBody>
      </p:sp>
      <p:sp>
        <p:nvSpPr>
          <p:cNvPr id="393227" name="Rectangle 11"/>
          <p:cNvSpPr>
            <a:spLocks noChangeArrowheads="1"/>
          </p:cNvSpPr>
          <p:nvPr/>
        </p:nvSpPr>
        <p:spPr bwMode="auto">
          <a:xfrm>
            <a:off x="0" y="-140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2857499" y="1961240"/>
            <a:ext cx="3149297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2432421" y="1393081"/>
            <a:ext cx="4287762" cy="5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willingness to take chances and their ability to live the consequences</a:t>
            </a:r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 flipH="1">
            <a:off x="2651880" y="2129544"/>
            <a:ext cx="411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5785078" y="2129544"/>
            <a:ext cx="411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3233" name="Text Box 17"/>
          <p:cNvSpPr txBox="1">
            <a:spLocks noChangeArrowheads="1"/>
          </p:cNvSpPr>
          <p:nvPr/>
        </p:nvSpPr>
        <p:spPr bwMode="auto">
          <a:xfrm>
            <a:off x="522566" y="1867707"/>
            <a:ext cx="2069798" cy="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Calculated, Conservative, Needs Certainty</a:t>
            </a:r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6439881" y="1810369"/>
            <a:ext cx="1850571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Daring, Courageous, Over Confident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12849" y="634087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30</a:t>
            </a:fld>
            <a:endParaRPr lang="en-PH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487052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7 - Risk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Cautious vs. Risk-Taker</a:t>
            </a:r>
          </a:p>
        </p:txBody>
      </p:sp>
    </p:spTree>
    <p:extLst>
      <p:ext uri="{BB962C8B-B14F-4D97-AF65-F5344CB8AC3E}">
        <p14:creationId xmlns:p14="http://schemas.microsoft.com/office/powerpoint/2010/main" val="2401629569"/>
      </p:ext>
    </p:extLst>
  </p:cSld>
  <p:clrMapOvr>
    <a:masterClrMapping/>
  </p:clrMapOvr>
  <p:transition spd="med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3940586" y="1481245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670059" y="1754682"/>
            <a:ext cx="963084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Careful</a:t>
            </a: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924978" y="1966660"/>
            <a:ext cx="681009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Stable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0498" y="1801919"/>
            <a:ext cx="5318881" cy="227708"/>
            <a:chOff x="1166" y="1488"/>
            <a:chExt cx="3408" cy="192"/>
          </a:xfrm>
        </p:grpSpPr>
        <p:sp>
          <p:nvSpPr>
            <p:cNvPr id="394282" name="Rectangle 7"/>
            <p:cNvSpPr>
              <a:spLocks noChangeArrowheads="1"/>
            </p:cNvSpPr>
            <p:nvPr/>
          </p:nvSpPr>
          <p:spPr bwMode="auto">
            <a:xfrm>
              <a:off x="1166" y="1488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4283" name="Rectangle 8"/>
            <p:cNvSpPr>
              <a:spLocks noChangeArrowheads="1"/>
            </p:cNvSpPr>
            <p:nvPr/>
          </p:nvSpPr>
          <p:spPr bwMode="auto">
            <a:xfrm>
              <a:off x="2318" y="1488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0498" y="2018907"/>
            <a:ext cx="5318881" cy="229195"/>
            <a:chOff x="1166" y="1680"/>
            <a:chExt cx="3408" cy="192"/>
          </a:xfrm>
        </p:grpSpPr>
        <p:sp>
          <p:nvSpPr>
            <p:cNvPr id="394280" name="Rectangle 10"/>
            <p:cNvSpPr>
              <a:spLocks noChangeArrowheads="1"/>
            </p:cNvSpPr>
            <p:nvPr/>
          </p:nvSpPr>
          <p:spPr bwMode="auto">
            <a:xfrm>
              <a:off x="1166" y="1680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4281" name="Rectangle 11"/>
            <p:cNvSpPr>
              <a:spLocks noChangeArrowheads="1"/>
            </p:cNvSpPr>
            <p:nvPr/>
          </p:nvSpPr>
          <p:spPr bwMode="auto">
            <a:xfrm>
              <a:off x="2318" y="1680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94248" name="Text Box 12"/>
          <p:cNvSpPr txBox="1">
            <a:spLocks noChangeArrowheads="1"/>
          </p:cNvSpPr>
          <p:nvPr/>
        </p:nvSpPr>
        <p:spPr bwMode="auto">
          <a:xfrm>
            <a:off x="6515385" y="1791066"/>
            <a:ext cx="377976" cy="21133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70</a:t>
            </a:r>
          </a:p>
        </p:txBody>
      </p:sp>
      <p:sp>
        <p:nvSpPr>
          <p:cNvPr id="394249" name="Text Box 13"/>
          <p:cNvSpPr txBox="1">
            <a:spLocks noChangeArrowheads="1"/>
          </p:cNvSpPr>
          <p:nvPr/>
        </p:nvSpPr>
        <p:spPr bwMode="auto">
          <a:xfrm>
            <a:off x="6515385" y="1998804"/>
            <a:ext cx="379489" cy="238561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72</a:t>
            </a:r>
          </a:p>
        </p:txBody>
      </p:sp>
      <p:sp>
        <p:nvSpPr>
          <p:cNvPr id="394250" name="Text Box 14"/>
          <p:cNvSpPr txBox="1">
            <a:spLocks noChangeArrowheads="1"/>
          </p:cNvSpPr>
          <p:nvPr/>
        </p:nvSpPr>
        <p:spPr bwMode="auto">
          <a:xfrm>
            <a:off x="7294294" y="1737277"/>
            <a:ext cx="182940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Bold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94251" name="Text Box 15"/>
          <p:cNvSpPr txBox="1">
            <a:spLocks noChangeArrowheads="1"/>
          </p:cNvSpPr>
          <p:nvPr/>
        </p:nvSpPr>
        <p:spPr bwMode="auto">
          <a:xfrm>
            <a:off x="7257155" y="2014443"/>
            <a:ext cx="1613202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Risk Tolerant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aphicFrame>
        <p:nvGraphicFramePr>
          <p:cNvPr id="128045" name="Group 45"/>
          <p:cNvGraphicFramePr>
            <a:graphicFrameLocks noGrp="1"/>
          </p:cNvGraphicFramePr>
          <p:nvPr>
            <p:extLst/>
          </p:nvPr>
        </p:nvGraphicFramePr>
        <p:xfrm>
          <a:off x="285763" y="2568776"/>
          <a:ext cx="8584594" cy="3146226"/>
        </p:xfrm>
        <a:graphic>
          <a:graphicData uri="http://schemas.openxmlformats.org/drawingml/2006/table">
            <a:tbl>
              <a:tblPr/>
              <a:tblGrid>
                <a:gridCol w="105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9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671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Careful</a:t>
                      </a: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Careful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tends to avoid taking chances, able to see the pitfalls in an idea or course of action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Courageous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daring, optimistic, venturesome, takes chances, initiate bold action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Bold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May resist change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and miss out on opportunities by being overly cautious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Takes unnecessary risks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sometimes does not see dangers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483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Stable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Needs certainty,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desire for stability, safety first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Resilient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rationalizes losses, accepts consequences of losses, moves on quickly, confident with decisions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Risk-Tolerant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Expects guarantees,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regrets decisions afterwards, emotional with losses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care free,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does not sufficiently recognize the consequences of bad decisions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30156" y="6288148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31</a:t>
            </a:fld>
            <a:endParaRPr lang="en-PH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5392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Risk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8124745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8. The Creativity 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Creative and                       Anchored Strengths and Struggles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endParaRPr lang="en-US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632803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454766" y="1900957"/>
            <a:ext cx="1406071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Anchored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7267261" y="1946771"/>
            <a:ext cx="842207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Creative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836219" y="1946771"/>
            <a:ext cx="5408083" cy="303609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3636282" y="1946771"/>
            <a:ext cx="1830916" cy="303609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343203" y="3086695"/>
            <a:ext cx="4334630" cy="260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Anchored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Implementer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Proven methods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Solution driven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Evidence – facts, figures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Experience preference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Execution focus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Provide the steps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Keep it tangible and                                      provide the logical steps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endParaRPr lang="en-AU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endParaRPr lang="en-US" sz="18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4464787" y="3214786"/>
            <a:ext cx="4228797" cy="25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Creative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Idea Generator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New methods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Ideas driven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Connect “dots”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Explores possibilities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Brainstorming process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Innovative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Encourage brainstorming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marL="340867" indent="-340867" defTabSz="912983">
              <a:spcBef>
                <a:spcPct val="20000"/>
              </a:spcBef>
            </a:pPr>
            <a:endParaRPr lang="en-AU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340867" indent="-340867" defTabSz="912983">
              <a:spcBef>
                <a:spcPct val="20000"/>
              </a:spcBef>
            </a:pPr>
            <a:endParaRPr lang="en-AU" sz="18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8345" name="Text Box 9"/>
          <p:cNvSpPr txBox="1">
            <a:spLocks noChangeArrowheads="1"/>
          </p:cNvSpPr>
          <p:nvPr/>
        </p:nvSpPr>
        <p:spPr bwMode="auto">
          <a:xfrm>
            <a:off x="4114800" y="1926593"/>
            <a:ext cx="436940" cy="286462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43</a:t>
            </a:r>
          </a:p>
        </p:txBody>
      </p:sp>
      <p:sp>
        <p:nvSpPr>
          <p:cNvPr id="398346" name="Text Box 10"/>
          <p:cNvSpPr txBox="1">
            <a:spLocks noChangeArrowheads="1"/>
          </p:cNvSpPr>
          <p:nvPr/>
        </p:nvSpPr>
        <p:spPr bwMode="auto">
          <a:xfrm>
            <a:off x="3925037" y="1535918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91108" y="6336704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33</a:t>
            </a:fld>
            <a:endParaRPr lang="en-PH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470155"/>
            <a:ext cx="9197926" cy="24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8 - Creativity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Anchored vs. Creative</a:t>
            </a:r>
          </a:p>
        </p:txBody>
      </p:sp>
    </p:spTree>
    <p:extLst>
      <p:ext uri="{BB962C8B-B14F-4D97-AF65-F5344CB8AC3E}">
        <p14:creationId xmlns:p14="http://schemas.microsoft.com/office/powerpoint/2010/main" val="23415091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573557" y="2256213"/>
            <a:ext cx="7722810" cy="3437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280084" y="2268843"/>
            <a:ext cx="2437190" cy="34379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3274790" y="2292395"/>
            <a:ext cx="2442484" cy="30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591142" y="2711833"/>
            <a:ext cx="3657297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Orthodox approach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Focuses on practical realities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Follows established procedures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Operates using evidence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Consistent implementation and execution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Deliberate and persevering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Handles tangible issues well</a:t>
            </a:r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5135358" y="2747239"/>
            <a:ext cx="3624035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Relies on intuitive thoughts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Likes to brainstorm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Develops new methods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Open to unusual ideas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Imagines new possibilities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Works with abstract concepts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Highly curious</a:t>
            </a: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630867" y="2268843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Anchored</a:t>
            </a:r>
          </a:p>
        </p:txBody>
      </p:sp>
      <p:sp>
        <p:nvSpPr>
          <p:cNvPr id="399368" name="Text Box 8"/>
          <p:cNvSpPr txBox="1">
            <a:spLocks noChangeArrowheads="1"/>
          </p:cNvSpPr>
          <p:nvPr/>
        </p:nvSpPr>
        <p:spPr bwMode="auto">
          <a:xfrm>
            <a:off x="5994713" y="2216355"/>
            <a:ext cx="2234595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Creative</a:t>
            </a:r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591142" y="4583723"/>
            <a:ext cx="3778250" cy="17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May discount unconventional ideas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overly rely on proven procedures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May procrastinate on open-ended tasks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Can be hesitant to act on new ideas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Can be overly conservative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Can overlook some possibilities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May look to past experience instead of future potential</a:t>
            </a:r>
          </a:p>
        </p:txBody>
      </p: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5163155" y="4585163"/>
            <a:ext cx="3980845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May undervalue proven methods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lack focus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Difficulty with following set procedures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Can become bored easily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Sometimes forgets reality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Fails to make ideas concrete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Difficulty with consistent execution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9372" name="Text Box 12"/>
          <p:cNvSpPr txBox="1">
            <a:spLocks noChangeArrowheads="1"/>
          </p:cNvSpPr>
          <p:nvPr/>
        </p:nvSpPr>
        <p:spPr bwMode="auto">
          <a:xfrm>
            <a:off x="2973533" y="1821593"/>
            <a:ext cx="2997362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1714499" y="1350821"/>
            <a:ext cx="5515429" cy="5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capacity to be innovative and work with new ideas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H="1">
            <a:off x="2772869" y="2023963"/>
            <a:ext cx="4067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5717274" y="2023963"/>
            <a:ext cx="4067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9377" name="Text Box 17"/>
          <p:cNvSpPr txBox="1">
            <a:spLocks noChangeArrowheads="1"/>
          </p:cNvSpPr>
          <p:nvPr/>
        </p:nvSpPr>
        <p:spPr bwMode="auto">
          <a:xfrm>
            <a:off x="715167" y="1695060"/>
            <a:ext cx="2118178" cy="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Consistent, Experience Driven, Tied To Old Ways 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/>
        </p:nvSpPr>
        <p:spPr bwMode="auto">
          <a:xfrm>
            <a:off x="6314470" y="1652759"/>
            <a:ext cx="1830917" cy="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Original, Imaginative, Abstract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92368" y="633822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34</a:t>
            </a:fld>
            <a:endParaRPr lang="en-PH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447579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 8 - Creativity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Anchored vs. Creative</a:t>
            </a:r>
          </a:p>
        </p:txBody>
      </p:sp>
    </p:spTree>
    <p:extLst>
      <p:ext uri="{BB962C8B-B14F-4D97-AF65-F5344CB8AC3E}">
        <p14:creationId xmlns:p14="http://schemas.microsoft.com/office/powerpoint/2010/main" val="1717388886"/>
      </p:ext>
    </p:extLst>
  </p:cSld>
  <p:clrMapOvr>
    <a:masterClrMapping/>
  </p:clrMapOvr>
  <p:transition spd="med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2374" y="1966273"/>
            <a:ext cx="5323417" cy="227708"/>
            <a:chOff x="1166" y="1680"/>
            <a:chExt cx="3408" cy="192"/>
          </a:xfrm>
        </p:grpSpPr>
        <p:sp>
          <p:nvSpPr>
            <p:cNvPr id="400443" name="Rectangle 3"/>
            <p:cNvSpPr>
              <a:spLocks noChangeArrowheads="1"/>
            </p:cNvSpPr>
            <p:nvPr/>
          </p:nvSpPr>
          <p:spPr bwMode="auto">
            <a:xfrm>
              <a:off x="1166" y="1680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0444" name="Rectangle 4"/>
            <p:cNvSpPr>
              <a:spLocks noChangeArrowheads="1"/>
            </p:cNvSpPr>
            <p:nvPr/>
          </p:nvSpPr>
          <p:spPr bwMode="auto">
            <a:xfrm>
              <a:off x="2318" y="1680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2373" y="1722727"/>
            <a:ext cx="5323417" cy="229195"/>
            <a:chOff x="1166" y="1680"/>
            <a:chExt cx="3408" cy="192"/>
          </a:xfrm>
        </p:grpSpPr>
        <p:sp>
          <p:nvSpPr>
            <p:cNvPr id="400441" name="Rectangle 6"/>
            <p:cNvSpPr>
              <a:spLocks noChangeArrowheads="1"/>
            </p:cNvSpPr>
            <p:nvPr/>
          </p:nvSpPr>
          <p:spPr bwMode="auto">
            <a:xfrm>
              <a:off x="1166" y="1680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0442" name="Rectangle 7"/>
            <p:cNvSpPr>
              <a:spLocks noChangeArrowheads="1"/>
            </p:cNvSpPr>
            <p:nvPr/>
          </p:nvSpPr>
          <p:spPr bwMode="auto">
            <a:xfrm>
              <a:off x="2318" y="1680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00390" name="Text Box 9"/>
          <p:cNvSpPr txBox="1">
            <a:spLocks noChangeArrowheads="1"/>
          </p:cNvSpPr>
          <p:nvPr/>
        </p:nvSpPr>
        <p:spPr bwMode="auto">
          <a:xfrm>
            <a:off x="3809718" y="1380099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400391" name="Text Box 10"/>
          <p:cNvSpPr txBox="1">
            <a:spLocks noChangeArrowheads="1"/>
          </p:cNvSpPr>
          <p:nvPr/>
        </p:nvSpPr>
        <p:spPr bwMode="auto">
          <a:xfrm>
            <a:off x="-83010" y="1659033"/>
            <a:ext cx="1915799" cy="2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AU" sz="1500" b="1" dirty="0">
                <a:latin typeface="Calibri" panose="020F0502020204030204" pitchFamily="34" charset="0"/>
                <a:sym typeface="Symbol" pitchFamily="18" charset="2"/>
              </a:rPr>
              <a:t>Experience-</a:t>
            </a:r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based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400392" name="Text Box 11"/>
          <p:cNvSpPr txBox="1">
            <a:spLocks noChangeArrowheads="1"/>
          </p:cNvSpPr>
          <p:nvPr/>
        </p:nvSpPr>
        <p:spPr bwMode="auto">
          <a:xfrm>
            <a:off x="910427" y="1884120"/>
            <a:ext cx="860224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Practical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400393" name="Text Box 12"/>
          <p:cNvSpPr txBox="1">
            <a:spLocks noChangeArrowheads="1"/>
          </p:cNvSpPr>
          <p:nvPr/>
        </p:nvSpPr>
        <p:spPr bwMode="auto">
          <a:xfrm>
            <a:off x="3983881" y="1695030"/>
            <a:ext cx="470202" cy="22905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46</a:t>
            </a:r>
          </a:p>
        </p:txBody>
      </p:sp>
      <p:sp>
        <p:nvSpPr>
          <p:cNvPr id="400394" name="Text Box 13"/>
          <p:cNvSpPr txBox="1">
            <a:spLocks noChangeArrowheads="1"/>
          </p:cNvSpPr>
          <p:nvPr/>
        </p:nvSpPr>
        <p:spPr bwMode="auto">
          <a:xfrm>
            <a:off x="3883801" y="1911092"/>
            <a:ext cx="465667" cy="217359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45</a:t>
            </a:r>
          </a:p>
        </p:txBody>
      </p:sp>
      <p:sp>
        <p:nvSpPr>
          <p:cNvPr id="400395" name="Text Box 14"/>
          <p:cNvSpPr txBox="1">
            <a:spLocks noChangeArrowheads="1"/>
          </p:cNvSpPr>
          <p:nvPr/>
        </p:nvSpPr>
        <p:spPr bwMode="auto">
          <a:xfrm>
            <a:off x="7092543" y="1636769"/>
            <a:ext cx="1641929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Original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400396" name="Text Box 15"/>
          <p:cNvSpPr txBox="1">
            <a:spLocks noChangeArrowheads="1"/>
          </p:cNvSpPr>
          <p:nvPr/>
        </p:nvSpPr>
        <p:spPr bwMode="auto">
          <a:xfrm>
            <a:off x="7099905" y="1820775"/>
            <a:ext cx="1660071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Enterprising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aphicFrame>
        <p:nvGraphicFramePr>
          <p:cNvPr id="131133" name="Group 61"/>
          <p:cNvGraphicFramePr>
            <a:graphicFrameLocks noGrp="1"/>
          </p:cNvGraphicFramePr>
          <p:nvPr>
            <p:extLst/>
          </p:nvPr>
        </p:nvGraphicFramePr>
        <p:xfrm>
          <a:off x="55941" y="2477945"/>
          <a:ext cx="8961059" cy="3844697"/>
        </p:xfrm>
        <a:graphic>
          <a:graphicData uri="http://schemas.openxmlformats.org/drawingml/2006/table">
            <a:tbl>
              <a:tblPr/>
              <a:tblGrid>
                <a:gridCol w="111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3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873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Experience based</a:t>
                      </a: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Experience driven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likes to deal with concrete issues and routine problems, based on past experience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Innovative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imaginative, original, artistic, new ideas driven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Original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Fixed,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may rely too much on past experience and proven strategies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Easily bored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find it difficult to operate within a set of rules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46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Practical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Implements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existing solutions, good at following routines and dealing with tangible issues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Resourceful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comprehends theoretical ideas, solution driven,  inventive, abstract concepts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Enterprising</a:t>
                      </a:r>
                      <a:endParaRPr kumimoji="0" lang="en-A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Lacks initiative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may undervalue personal abilities and hesitate to act on good ideas</a:t>
                      </a: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Undervalues proven methods,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impatient with those who do not catch on fast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274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Left-brained</a:t>
                      </a:r>
                    </a:p>
                  </a:txBody>
                  <a:tcPr marL="91917" marR="91917" marT="45241" marB="452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Responds to written instructions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logical, planned, learn by lecture, discussion, reasoning, rationalization, talk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Learns by stories,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diagrams, illustrations, demonstrations, gestures, feelings, quick minded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Right-brained</a:t>
                      </a:r>
                    </a:p>
                  </a:txBody>
                  <a:tcPr marL="91917" marR="91917" marT="45241" marB="45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Gatekeepers,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tends to resist unproven new ideas, skeptical of anything new, tend to see the flaws in everything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9" marB="46309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Does not follow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logical steps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too trusting, fantasy based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41" marB="452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797655" y="2153270"/>
            <a:ext cx="5320392" cy="274556"/>
            <a:chOff x="1174" y="1890"/>
            <a:chExt cx="3408" cy="230"/>
          </a:xfrm>
        </p:grpSpPr>
        <p:sp>
          <p:nvSpPr>
            <p:cNvPr id="400439" name="Rectangle 56"/>
            <p:cNvSpPr>
              <a:spLocks noChangeArrowheads="1"/>
            </p:cNvSpPr>
            <p:nvPr/>
          </p:nvSpPr>
          <p:spPr bwMode="auto">
            <a:xfrm>
              <a:off x="1174" y="1928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0440" name="Rectangle 57"/>
            <p:cNvSpPr>
              <a:spLocks noChangeArrowheads="1"/>
            </p:cNvSpPr>
            <p:nvPr/>
          </p:nvSpPr>
          <p:spPr bwMode="auto">
            <a:xfrm>
              <a:off x="2320" y="1890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00436" name="Text Box 58"/>
          <p:cNvSpPr txBox="1">
            <a:spLocks noChangeArrowheads="1"/>
          </p:cNvSpPr>
          <p:nvPr/>
        </p:nvSpPr>
        <p:spPr bwMode="auto">
          <a:xfrm>
            <a:off x="3861435" y="2137752"/>
            <a:ext cx="468690" cy="229194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43</a:t>
            </a:r>
          </a:p>
        </p:txBody>
      </p:sp>
      <p:sp>
        <p:nvSpPr>
          <p:cNvPr id="400437" name="Text Box 59"/>
          <p:cNvSpPr txBox="1">
            <a:spLocks noChangeArrowheads="1"/>
          </p:cNvSpPr>
          <p:nvPr/>
        </p:nvSpPr>
        <p:spPr bwMode="auto">
          <a:xfrm>
            <a:off x="585520" y="2127913"/>
            <a:ext cx="1158126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Left-brained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400438" name="Text Box 60"/>
          <p:cNvSpPr txBox="1">
            <a:spLocks noChangeArrowheads="1"/>
          </p:cNvSpPr>
          <p:nvPr/>
        </p:nvSpPr>
        <p:spPr bwMode="auto">
          <a:xfrm>
            <a:off x="7099905" y="2053989"/>
            <a:ext cx="1917095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Right-brained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2131" y="632264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35</a:t>
            </a:fld>
            <a:endParaRPr lang="en-PH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5941" y="457453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Creativity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3372315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38200" y="1863293"/>
            <a:ext cx="3657600" cy="41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For more information about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Business DNA: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Contact:                                          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DNA Behavior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5901 Peachtree Dunwoody Rd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Suite A375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Atlanta, GA 30328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(866) 791-8992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inquiries@dnabehavior.com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3"/>
              </a:rPr>
              <a:t>www.businessdna.com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`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PH" b="0" dirty="0"/>
              <a:t>Contact Us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865438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5073"/>
            <a:ext cx="42114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3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1. </a:t>
            </a:r>
            <a:r>
              <a:rPr lang="en-US" sz="3200" b="0" cap="none">
                <a:solidFill>
                  <a:prstClr val="white"/>
                </a:solidFill>
                <a:cs typeface="Arial" pitchFamily="34" charset="0"/>
              </a:rPr>
              <a:t>The Commanding </a:t>
            </a:r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Take Charge and                       Co-operative Strengths and Struggles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endParaRPr lang="en-US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05047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701865" y="1908867"/>
            <a:ext cx="1151138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Cooperative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7340616" y="1943181"/>
            <a:ext cx="1131645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Take-charge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1878794" y="2128759"/>
            <a:ext cx="5408083" cy="30509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3640672" y="2128759"/>
            <a:ext cx="1830916" cy="305097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10831" y="435162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1 - Commanding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Cooperative vs. Take-Charge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6019800" y="2128759"/>
            <a:ext cx="442988" cy="279797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69</a:t>
            </a:r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343203" y="2937866"/>
            <a:ext cx="4228797" cy="317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Cooperative </a:t>
            </a:r>
            <a:r>
              <a:rPr lang="en-US" sz="1800" b="1" dirty="0">
                <a:solidFill>
                  <a:srgbClr val="003366"/>
                </a:solidFill>
                <a:latin typeface="Calibri" panose="020F0502020204030204" pitchFamily="34" charset="0"/>
              </a:rPr>
              <a:t>   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Compliant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i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Desire to work with others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Fits in well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Agreeable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Focus on procedures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Flexible in approach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Teamwork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Encourage input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	</a:t>
            </a:r>
            <a:endParaRPr lang="en-US" sz="28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4572000" y="3658195"/>
            <a:ext cx="4343703" cy="86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endParaRPr lang="en-US" sz="1800" b="1" dirty="0"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Take-charge</a:t>
            </a:r>
            <a:r>
              <a:rPr lang="en-US" sz="20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US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Visionary</a:t>
            </a:r>
            <a:r>
              <a:rPr 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Desire for control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Big picture thinking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Determination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Focus on outcomes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Definite in approach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Confrontation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Provide Options</a:t>
            </a:r>
            <a:endParaRPr lang="en-AU" sz="2800" dirty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4043085" y="1475407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3366"/>
                </a:solidFill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solidFill>
                <a:srgbClr val="003366"/>
              </a:solidFill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05732" y="6324600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091414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693965" y="2378347"/>
            <a:ext cx="7721297" cy="3452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219932" y="2379229"/>
            <a:ext cx="2438703" cy="348258"/>
          </a:xfrm>
          <a:prstGeom prst="rect">
            <a:avLst/>
          </a:prstGeom>
          <a:solidFill>
            <a:srgbClr val="6699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3211384" y="2438941"/>
            <a:ext cx="2438703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66"/>
                </a:solidFill>
                <a:latin typeface="Calibri" panose="020F0502020204030204" pitchFamily="34" charset="0"/>
              </a:rPr>
              <a:t>Mid-Range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564973" y="2823415"/>
            <a:ext cx="3657298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Follows the established agenda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Process-oriented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Speaks diplomatically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Promotes stability through cooperation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Moves cautiously into new areas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Likes to focus on one thing at a time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Sees the practical in the present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5505896" y="2829483"/>
            <a:ext cx="3624036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marL="187325" indent="-18732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STRENGTHS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Takes the lead, wants to set the agenda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Results-oriented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Speaks directly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Eager to take on new challenges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Acts with assurance and confidence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Prefers to handle various projects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Sees the strategic/future vision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528631" y="2390715"/>
            <a:ext cx="3048000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Cooperative</a:t>
            </a: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5950007" y="2377529"/>
            <a:ext cx="2234595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Take Charge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571500" y="4700814"/>
            <a:ext cx="3758595" cy="17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Can be unassertive or timid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May tend toward being passive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May be hesitant to speak out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Not inclined to take charge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Can underestimate own abilities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May first consent but later disagree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May not see the strategic/future potential</a:t>
            </a:r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2800710" y="1974774"/>
            <a:ext cx="3149297" cy="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M o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v a t </a:t>
            </a:r>
            <a:r>
              <a:rPr lang="en-US" sz="1600" b="1" dirty="0" err="1">
                <a:latin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</a:rPr>
              <a:t> o 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1998388" y="1406848"/>
            <a:ext cx="5007429" cy="5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This factor indicates a person’s desire to control the agenda, willingness to assert, and need to make decisions</a:t>
            </a:r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 flipH="1">
            <a:off x="2800146" y="2119137"/>
            <a:ext cx="411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5765448" y="2147273"/>
            <a:ext cx="411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704948" y="1786394"/>
            <a:ext cx="1959429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Practical, Hesitant, Diplomatic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377341" y="1878365"/>
            <a:ext cx="1644952" cy="4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 dirty="0">
                <a:latin typeface="Calibri" panose="020F0502020204030204" pitchFamily="34" charset="0"/>
              </a:rPr>
              <a:t>Visionary, Decisive, Blunt</a:t>
            </a: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5421229" y="4621481"/>
            <a:ext cx="3793369" cy="17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77" tIns="43188" rIns="86377" bIns="43188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Calibri" panose="020F0502020204030204" pitchFamily="34" charset="0"/>
              </a:rPr>
              <a:t>STRUGGLES</a:t>
            </a: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1. May be opinionated and ignore outside input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2. Can assume control without realizing it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3. May not listen well to 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4. Often avoids routine and details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5. May be uncomfortable taking direction from others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6. May over commit to what goals can be achieved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7. May speak without considering the impact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78899" y="6340068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6</a:t>
            </a:fld>
            <a:endParaRPr lang="en-PH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6751" y="422133"/>
            <a:ext cx="9127847" cy="29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1 - Commanding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Cooperative vs. Take-Charge</a:t>
            </a:r>
          </a:p>
        </p:txBody>
      </p:sp>
    </p:spTree>
    <p:extLst>
      <p:ext uri="{BB962C8B-B14F-4D97-AF65-F5344CB8AC3E}">
        <p14:creationId xmlns:p14="http://schemas.microsoft.com/office/powerpoint/2010/main" val="368107368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2"/>
          <p:cNvSpPr>
            <a:spLocks noChangeArrowheads="1"/>
          </p:cNvSpPr>
          <p:nvPr/>
        </p:nvSpPr>
        <p:spPr bwMode="auto">
          <a:xfrm>
            <a:off x="1599595" y="1784714"/>
            <a:ext cx="5897941" cy="227708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0212" name="Rectangle 3"/>
          <p:cNvSpPr>
            <a:spLocks noChangeArrowheads="1"/>
          </p:cNvSpPr>
          <p:nvPr/>
        </p:nvSpPr>
        <p:spPr bwMode="auto">
          <a:xfrm>
            <a:off x="1599595" y="2029878"/>
            <a:ext cx="5897941" cy="22919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0213" name="Rectangle 4"/>
          <p:cNvSpPr>
            <a:spLocks noChangeArrowheads="1"/>
          </p:cNvSpPr>
          <p:nvPr/>
        </p:nvSpPr>
        <p:spPr bwMode="auto">
          <a:xfrm>
            <a:off x="1599595" y="2259209"/>
            <a:ext cx="5899452" cy="22770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0214" name="Rectangle 5"/>
          <p:cNvSpPr>
            <a:spLocks noChangeArrowheads="1"/>
          </p:cNvSpPr>
          <p:nvPr/>
        </p:nvSpPr>
        <p:spPr bwMode="auto">
          <a:xfrm>
            <a:off x="3558078" y="1771724"/>
            <a:ext cx="1992690" cy="227708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0215" name="Rectangle 6"/>
          <p:cNvSpPr>
            <a:spLocks noChangeArrowheads="1"/>
          </p:cNvSpPr>
          <p:nvPr/>
        </p:nvSpPr>
        <p:spPr bwMode="auto">
          <a:xfrm>
            <a:off x="3543916" y="1997900"/>
            <a:ext cx="1992690" cy="229195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0216" name="Rectangle 7"/>
          <p:cNvSpPr>
            <a:spLocks noChangeArrowheads="1"/>
          </p:cNvSpPr>
          <p:nvPr/>
        </p:nvSpPr>
        <p:spPr bwMode="auto">
          <a:xfrm>
            <a:off x="3543916" y="2228676"/>
            <a:ext cx="1992690" cy="227707"/>
          </a:xfrm>
          <a:prstGeom prst="rect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9626" name="Group 58"/>
          <p:cNvGraphicFramePr>
            <a:graphicFrameLocks noGrp="1"/>
          </p:cNvGraphicFramePr>
          <p:nvPr>
            <p:extLst/>
          </p:nvPr>
        </p:nvGraphicFramePr>
        <p:xfrm>
          <a:off x="16590" y="2515577"/>
          <a:ext cx="9110814" cy="3881715"/>
        </p:xfrm>
        <a:graphic>
          <a:graphicData uri="http://schemas.openxmlformats.org/drawingml/2006/table">
            <a:tbl>
              <a:tblPr/>
              <a:tblGrid>
                <a:gridCol w="112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3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369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Consensus Seeking</a:t>
                      </a:r>
                      <a:endParaRPr kumimoji="0" lang="en-A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Relaxed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enjoys supporting the established agenda, prefers supporting others rather than directing them, loyal</a:t>
                      </a: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6" marB="46306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Self-assured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takes charge, forceful, influencing, visionary, sets agenda 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Authoritative</a:t>
                      </a:r>
                      <a:endParaRPr kumimoji="0" lang="en-A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91917" marT="45238" marB="45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Underestimates self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can be intimidated by people and situations, too submissive</a:t>
                      </a: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6" marB="46306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forceful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discounts opinions of others, or alienates others , insistent, intimidating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73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Group-Orientated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Consensus builder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- Prefers to operate with others, team builder, partnering 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6" marB="46306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Self willed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confident in own abilities, prefers to operate alone 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Self-reliant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91917" marT="45238" marB="45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Hesitant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in making decisions and needs a lot of direction before taking action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6" marB="46306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Forgets others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uncomfortable taking direction from others, lacks accountability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38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Diplomatic</a:t>
                      </a:r>
                    </a:p>
                  </a:txBody>
                  <a:tcPr marL="91917" marR="91917" marT="45238" marB="452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Tactful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when dealing with others, will think carefully before speaking</a:t>
                      </a: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Strengths</a:t>
                      </a:r>
                    </a:p>
                  </a:txBody>
                  <a:tcPr marL="90471" marR="90471" marT="46306" marB="46306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Direct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frank, clear communicator</a:t>
                      </a: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Frank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91917" marT="45238" marB="45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Too indirect, </a:t>
                      </a: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may withhold true opinions or information, agree and then regret it</a:t>
                      </a: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Struggles</a:t>
                      </a:r>
                    </a:p>
                  </a:txBody>
                  <a:tcPr marL="90471" marR="90471" marT="46306" marB="46306"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Harsh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, not diplomatic, does not think before talking, hurtful</a:t>
                      </a: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917" marR="91917" marT="45238" marB="452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33186" y="1705678"/>
            <a:ext cx="1631346" cy="29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300" b="1" dirty="0">
                <a:latin typeface="Calibri" panose="020F0502020204030204" pitchFamily="34" charset="0"/>
                <a:sym typeface="Symbol" pitchFamily="18" charset="2"/>
              </a:rPr>
              <a:t>Consensus Seeking</a:t>
            </a:r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-391658" y="1972295"/>
            <a:ext cx="2056190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300" b="1" dirty="0">
                <a:latin typeface="Calibri" panose="020F0502020204030204" pitchFamily="34" charset="0"/>
                <a:sym typeface="Symbol" pitchFamily="18" charset="2"/>
              </a:rPr>
              <a:t>Group Orientated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6065537" y="1789923"/>
            <a:ext cx="439964" cy="217289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67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5141971" y="2012422"/>
            <a:ext cx="444500" cy="217289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59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506516" y="2214281"/>
            <a:ext cx="1124857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AU" sz="1300" b="1" dirty="0">
                <a:latin typeface="Calibri" panose="020F0502020204030204" pitchFamily="34" charset="0"/>
                <a:sym typeface="Symbol" pitchFamily="18" charset="2"/>
              </a:rPr>
              <a:t>Diplomatic</a:t>
            </a:r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5850321" y="2271881"/>
            <a:ext cx="444500" cy="217289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1600" b="1" dirty="0">
                <a:latin typeface="Calibri" panose="020F0502020204030204" pitchFamily="34" charset="0"/>
                <a:sym typeface="Symbol" pitchFamily="18" charset="2"/>
              </a:rPr>
              <a:t>66</a:t>
            </a:r>
          </a:p>
        </p:txBody>
      </p:sp>
      <p:sp>
        <p:nvSpPr>
          <p:cNvPr id="350262" name="Text Box 54"/>
          <p:cNvSpPr txBox="1">
            <a:spLocks noChangeArrowheads="1"/>
          </p:cNvSpPr>
          <p:nvPr/>
        </p:nvSpPr>
        <p:spPr bwMode="auto">
          <a:xfrm>
            <a:off x="7473346" y="1786029"/>
            <a:ext cx="2030489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1300" b="1" dirty="0">
                <a:latin typeface="Calibri" panose="020F0502020204030204" pitchFamily="34" charset="0"/>
                <a:sym typeface="Symbol" pitchFamily="18" charset="2"/>
              </a:rPr>
              <a:t>Authoritative</a:t>
            </a:r>
          </a:p>
        </p:txBody>
      </p:sp>
      <p:sp>
        <p:nvSpPr>
          <p:cNvPr id="350263" name="Text Box 55"/>
          <p:cNvSpPr txBox="1">
            <a:spLocks noChangeArrowheads="1"/>
          </p:cNvSpPr>
          <p:nvPr/>
        </p:nvSpPr>
        <p:spPr bwMode="auto">
          <a:xfrm>
            <a:off x="7473346" y="2035303"/>
            <a:ext cx="1670654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00" b="1" dirty="0">
                <a:latin typeface="Calibri" panose="020F0502020204030204" pitchFamily="34" charset="0"/>
                <a:sym typeface="Symbol" pitchFamily="18" charset="2"/>
              </a:rPr>
              <a:t>Self-reliant</a:t>
            </a:r>
            <a:endParaRPr lang="en-AU" sz="13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50264" name="Text Box 56"/>
          <p:cNvSpPr txBox="1">
            <a:spLocks noChangeArrowheads="1"/>
          </p:cNvSpPr>
          <p:nvPr/>
        </p:nvSpPr>
        <p:spPr bwMode="auto">
          <a:xfrm>
            <a:off x="7535050" y="2222250"/>
            <a:ext cx="1174750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00" b="1" dirty="0">
                <a:latin typeface="Calibri" panose="020F0502020204030204" pitchFamily="34" charset="0"/>
                <a:sym typeface="Symbol" pitchFamily="18" charset="2"/>
              </a:rPr>
              <a:t>Frank</a:t>
            </a:r>
            <a:endParaRPr lang="en-AU" sz="13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50265" name="Text Box 57"/>
          <p:cNvSpPr txBox="1">
            <a:spLocks noChangeArrowheads="1"/>
          </p:cNvSpPr>
          <p:nvPr/>
        </p:nvSpPr>
        <p:spPr bwMode="auto">
          <a:xfrm>
            <a:off x="4058954" y="1454443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6590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Sub-Factors - Commanding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Greater Depth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888208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040687" cy="1362075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  <a:t>2. The People Factor  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3200" b="0" cap="none" dirty="0">
                <a:solidFill>
                  <a:srgbClr val="6ED088"/>
                </a:solidFill>
                <a:cs typeface="Arial" pitchFamily="34" charset="0"/>
              </a:rPr>
              <a:t>Understanding the Outgoing and                       Reserved Strengths and Struggles</a:t>
            </a:r>
            <a:br>
              <a:rPr lang="en-US" sz="3200" b="0" cap="none" dirty="0">
                <a:solidFill>
                  <a:prstClr val="white"/>
                </a:solidFill>
                <a:cs typeface="Arial" pitchFamily="34" charset="0"/>
              </a:rPr>
            </a:br>
            <a:endParaRPr lang="en-US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73586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702013" y="2311279"/>
            <a:ext cx="918767" cy="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Reserved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7109634" y="2325639"/>
            <a:ext cx="1260929" cy="3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b="1" dirty="0">
                <a:latin typeface="Calibri" panose="020F0502020204030204" pitchFamily="34" charset="0"/>
                <a:sym typeface="Symbol" pitchFamily="18" charset="2"/>
              </a:rPr>
              <a:t>Outgoing</a:t>
            </a:r>
            <a:endParaRPr lang="en-AU" sz="15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20780" y="2320231"/>
            <a:ext cx="5412619" cy="305097"/>
            <a:chOff x="1166" y="1152"/>
            <a:chExt cx="3408" cy="192"/>
          </a:xfrm>
        </p:grpSpPr>
        <p:sp>
          <p:nvSpPr>
            <p:cNvPr id="355338" name="Rectangle 5"/>
            <p:cNvSpPr>
              <a:spLocks noChangeArrowheads="1"/>
            </p:cNvSpPr>
            <p:nvPr/>
          </p:nvSpPr>
          <p:spPr bwMode="auto">
            <a:xfrm>
              <a:off x="1166" y="1152"/>
              <a:ext cx="3408" cy="19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5339" name="Rectangle 6"/>
            <p:cNvSpPr>
              <a:spLocks noChangeArrowheads="1"/>
            </p:cNvSpPr>
            <p:nvPr/>
          </p:nvSpPr>
          <p:spPr bwMode="auto">
            <a:xfrm>
              <a:off x="2318" y="1152"/>
              <a:ext cx="1152" cy="19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00006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55334" name="Text Box 8"/>
          <p:cNvSpPr txBox="1">
            <a:spLocks noChangeArrowheads="1"/>
          </p:cNvSpPr>
          <p:nvPr/>
        </p:nvSpPr>
        <p:spPr bwMode="auto">
          <a:xfrm>
            <a:off x="2743200" y="2344043"/>
            <a:ext cx="442989" cy="257472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0" rIns="91276" bIns="0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" panose="020F0502020204030204" pitchFamily="34" charset="0"/>
                <a:sym typeface="Symbol" pitchFamily="18" charset="2"/>
              </a:rPr>
              <a:t>31</a:t>
            </a:r>
            <a:endParaRPr lang="en-AU" sz="16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355335" name="Rectangle 9"/>
          <p:cNvSpPr>
            <a:spLocks noChangeArrowheads="1"/>
          </p:cNvSpPr>
          <p:nvPr/>
        </p:nvSpPr>
        <p:spPr bwMode="auto">
          <a:xfrm>
            <a:off x="381000" y="2652224"/>
            <a:ext cx="4163786" cy="3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Reserved</a:t>
            </a:r>
          </a:p>
          <a:p>
            <a:pPr defTabSz="912983">
              <a:spcBef>
                <a:spcPct val="20000"/>
              </a:spcBef>
            </a:pP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AU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Reflector</a:t>
            </a:r>
            <a:r>
              <a:rPr lang="en-AU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endParaRPr lang="en-US" sz="18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Reservation about new ideas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Propensity to think/reflect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Considers/analyzes/questions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Withdrawn</a:t>
            </a:r>
          </a:p>
          <a:p>
            <a:pPr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Guardedness</a:t>
            </a:r>
          </a:p>
          <a:p>
            <a:pPr defTabSz="912983">
              <a:spcBef>
                <a:spcPct val="20000"/>
              </a:spcBef>
            </a:pP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Allow reflection time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defTabSz="912983">
              <a:spcBef>
                <a:spcPct val="20000"/>
              </a:spcBef>
            </a:pP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sp>
        <p:nvSpPr>
          <p:cNvPr id="355336" name="Rectangle 10"/>
          <p:cNvSpPr>
            <a:spLocks noChangeArrowheads="1"/>
          </p:cNvSpPr>
          <p:nvPr/>
        </p:nvSpPr>
        <p:spPr bwMode="auto">
          <a:xfrm>
            <a:off x="4343703" y="2972237"/>
            <a:ext cx="4572000" cy="29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38" rIns="91276" bIns="45638" anchor="ctr"/>
          <a:lstStyle/>
          <a:p>
            <a:pPr marL="340867" indent="-340867" algn="r" defTabSz="912983">
              <a:spcBef>
                <a:spcPct val="2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Outgoing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b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3366"/>
                </a:solidFill>
                <a:latin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[</a:t>
            </a:r>
            <a:r>
              <a:rPr lang="en-US" sz="1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People Connector</a:t>
            </a:r>
            <a:r>
              <a:rPr 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]</a:t>
            </a:r>
            <a:r>
              <a:rPr lang="en-US" sz="1800" dirty="0">
                <a:solidFill>
                  <a:srgbClr val="003366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>
                <a:latin typeface="Calibri" panose="020F0502020204030204" pitchFamily="34" charset="0"/>
              </a:rPr>
              <a:t>Enthusiasm for ideas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	Propensity to express view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	Ask questions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	People, networking approach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dirty="0">
                <a:latin typeface="Calibri" panose="020F0502020204030204" pitchFamily="34" charset="0"/>
              </a:rPr>
              <a:t>Openness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b="1" i="1" dirty="0">
                <a:solidFill>
                  <a:srgbClr val="33CC33"/>
                </a:solidFill>
                <a:latin typeface="Calibri" panose="020F0502020204030204" pitchFamily="34" charset="0"/>
              </a:rPr>
              <a:t>Communication Key:</a:t>
            </a:r>
          </a:p>
          <a:p>
            <a:pPr marL="340867" indent="-340867" algn="r" defTabSz="912983">
              <a:spcBef>
                <a:spcPct val="20000"/>
              </a:spcBef>
            </a:pPr>
            <a:r>
              <a:rPr lang="en-US" sz="1800" i="1" dirty="0">
                <a:solidFill>
                  <a:srgbClr val="33CC33"/>
                </a:solidFill>
                <a:latin typeface="Calibri" panose="020F0502020204030204" pitchFamily="34" charset="0"/>
              </a:rPr>
              <a:t>Tell me who is involved</a:t>
            </a:r>
            <a:endParaRPr lang="en-US" sz="1800" dirty="0">
              <a:solidFill>
                <a:srgbClr val="33CC33"/>
              </a:solidFill>
              <a:latin typeface="Calibri" panose="020F0502020204030204" pitchFamily="34" charset="0"/>
            </a:endParaRPr>
          </a:p>
          <a:p>
            <a:pPr marL="340867" indent="-340867" algn="r" defTabSz="912983">
              <a:spcBef>
                <a:spcPct val="20000"/>
              </a:spcBef>
            </a:pPr>
            <a:endParaRPr lang="en-AU" sz="1800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355337" name="Text Box 11"/>
          <p:cNvSpPr txBox="1">
            <a:spLocks noChangeArrowheads="1"/>
          </p:cNvSpPr>
          <p:nvPr/>
        </p:nvSpPr>
        <p:spPr bwMode="auto">
          <a:xfrm>
            <a:off x="3774683" y="1715539"/>
            <a:ext cx="1079500" cy="28277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6" tIns="45638" rIns="91276" bIns="45638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  <a:sym typeface="Symbol" pitchFamily="18" charset="2"/>
              </a:rPr>
              <a:t>Chris</a:t>
            </a:r>
            <a:endParaRPr lang="en-AU" sz="1600" b="1" i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66599" y="630139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9</a:t>
            </a:fld>
            <a:endParaRPr lang="en-PH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01613" indent="-3175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3000" dirty="0">
                <a:solidFill>
                  <a:schemeClr val="bg1"/>
                </a:solidFill>
                <a:latin typeface="Calibri" panose="020F0502020204030204" pitchFamily="34" charset="0"/>
                <a:sym typeface="Symbol" pitchFamily="18" charset="2"/>
              </a:rPr>
              <a:t>Factor 2 - People</a:t>
            </a:r>
          </a:p>
          <a:p>
            <a:pPr eaLnBrk="1" hangingPunct="1"/>
            <a:r>
              <a:rPr lang="en-AU" sz="3000" dirty="0">
                <a:solidFill>
                  <a:srgbClr val="6ED088"/>
                </a:solidFill>
                <a:latin typeface="Calibri" panose="020F0502020204030204" pitchFamily="34" charset="0"/>
                <a:sym typeface="Symbol" pitchFamily="18" charset="2"/>
              </a:rPr>
              <a:t>Reserved vs. Outgoing</a:t>
            </a:r>
          </a:p>
        </p:txBody>
      </p:sp>
    </p:spTree>
    <p:extLst>
      <p:ext uri="{BB962C8B-B14F-4D97-AF65-F5344CB8AC3E}">
        <p14:creationId xmlns:p14="http://schemas.microsoft.com/office/powerpoint/2010/main" val="24698557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5.109"/>
  <p:tag name="AUDIO_ID" val="1523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20478</TotalTime>
  <Words>3810</Words>
  <Application>Microsoft Office PowerPoint</Application>
  <PresentationFormat>On-screen Show (4:3)</PresentationFormat>
  <Paragraphs>896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PGothic</vt:lpstr>
      <vt:lpstr>Arial</vt:lpstr>
      <vt:lpstr>Calibri</vt:lpstr>
      <vt:lpstr>Symbol</vt:lpstr>
      <vt:lpstr>Times New Roman</vt:lpstr>
      <vt:lpstr>Verdana</vt:lpstr>
      <vt:lpstr>Custom Design</vt:lpstr>
      <vt:lpstr>Business DNA® Natural Behavior Factor Analysis Understanding the Strengths and Struggles Driving Talent Performance</vt:lpstr>
      <vt:lpstr>Chris Coddington Natural Behavior Discovery</vt:lpstr>
      <vt:lpstr>Behavioral Factor  Bell Curve Distribution</vt:lpstr>
      <vt:lpstr>1. The Commanding Factor   Understanding the Take Charge and                       Co-operative Strengths and Struggles </vt:lpstr>
      <vt:lpstr>PowerPoint Presentation</vt:lpstr>
      <vt:lpstr>PowerPoint Presentation</vt:lpstr>
      <vt:lpstr>PowerPoint Presentation</vt:lpstr>
      <vt:lpstr>2. The People Factor   Understanding the Outgoing and                       Reserved Strengths and Struggles </vt:lpstr>
      <vt:lpstr>PowerPoint Presentation</vt:lpstr>
      <vt:lpstr>PowerPoint Presentation</vt:lpstr>
      <vt:lpstr>PowerPoint Presentation</vt:lpstr>
      <vt:lpstr>3. The Patience Factor   Understanding the Patient and                       Fast-Paced Strengths and Struggles </vt:lpstr>
      <vt:lpstr>PowerPoint Presentation</vt:lpstr>
      <vt:lpstr>PowerPoint Presentation</vt:lpstr>
      <vt:lpstr>PowerPoint Presentation</vt:lpstr>
      <vt:lpstr>4. The Structure Factor   Understanding the Planned and                       Spontaneous Strengths and Struggles </vt:lpstr>
      <vt:lpstr>PowerPoint Presentation</vt:lpstr>
      <vt:lpstr>PowerPoint Presentation</vt:lpstr>
      <vt:lpstr>PowerPoint Presentation</vt:lpstr>
      <vt:lpstr>5. The Trust Factor   Understanding the Trusting and                       Skeptical Strengths and Struggles </vt:lpstr>
      <vt:lpstr>PowerPoint Presentation</vt:lpstr>
      <vt:lpstr>PowerPoint Presentation</vt:lpstr>
      <vt:lpstr>PowerPoint Presentation</vt:lpstr>
      <vt:lpstr>6. The Pioneering Factor   Understanding the Pioneer and                       Content Strengths and Struggles </vt:lpstr>
      <vt:lpstr>PowerPoint Presentation</vt:lpstr>
      <vt:lpstr>PowerPoint Presentation</vt:lpstr>
      <vt:lpstr>PowerPoint Presentation</vt:lpstr>
      <vt:lpstr>7. The Risk Factor   Understanding the Risk-Taker and                       Cautious Strengths and Struggles </vt:lpstr>
      <vt:lpstr>PowerPoint Presentation</vt:lpstr>
      <vt:lpstr>PowerPoint Presentation</vt:lpstr>
      <vt:lpstr>PowerPoint Presentation</vt:lpstr>
      <vt:lpstr>8. The Creativity Factor   Understanding the Creative and                       Anchored Strengths and Struggles </vt:lpstr>
      <vt:lpstr>PowerPoint Presentation</vt:lpstr>
      <vt:lpstr>PowerPoint Presentation</vt:lpstr>
      <vt:lpstr>PowerPoint Presentation</vt:lpstr>
      <vt:lpstr>Contact Us</vt:lpstr>
    </vt:vector>
  </TitlesOfParts>
  <Company>FDNA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Rischa Trent</dc:creator>
  <cp:lastModifiedBy>LeahBertulfo@corp.amazonworkspaces.com</cp:lastModifiedBy>
  <cp:revision>971</cp:revision>
  <cp:lastPrinted>2015-07-22T12:53:08Z</cp:lastPrinted>
  <dcterms:created xsi:type="dcterms:W3CDTF">2011-06-02T13:53:34Z</dcterms:created>
  <dcterms:modified xsi:type="dcterms:W3CDTF">2018-08-14T19:14:12Z</dcterms:modified>
</cp:coreProperties>
</file>