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1" r:id="rId3"/>
    <p:sldId id="270" r:id="rId4"/>
    <p:sldId id="272" r:id="rId5"/>
    <p:sldId id="306" r:id="rId6"/>
    <p:sldId id="296" r:id="rId7"/>
    <p:sldId id="308" r:id="rId8"/>
    <p:sldId id="299" r:id="rId9"/>
    <p:sldId id="415" r:id="rId10"/>
    <p:sldId id="300" r:id="rId11"/>
    <p:sldId id="310" r:id="rId12"/>
    <p:sldId id="311" r:id="rId13"/>
    <p:sldId id="312" r:id="rId14"/>
    <p:sldId id="414" r:id="rId15"/>
    <p:sldId id="263" r:id="rId16"/>
    <p:sldId id="419" r:id="rId17"/>
    <p:sldId id="264" r:id="rId18"/>
    <p:sldId id="420" r:id="rId19"/>
    <p:sldId id="467" r:id="rId20"/>
    <p:sldId id="268" r:id="rId21"/>
    <p:sldId id="456" r:id="rId22"/>
    <p:sldId id="457" r:id="rId23"/>
    <p:sldId id="458" r:id="rId24"/>
    <p:sldId id="466" r:id="rId25"/>
    <p:sldId id="468" r:id="rId26"/>
    <p:sldId id="469" r:id="rId27"/>
    <p:sldId id="470" r:id="rId28"/>
    <p:sldId id="459" r:id="rId29"/>
    <p:sldId id="472" r:id="rId30"/>
    <p:sldId id="473" r:id="rId31"/>
    <p:sldId id="471" r:id="rId32"/>
    <p:sldId id="464" r:id="rId33"/>
    <p:sldId id="460" r:id="rId34"/>
    <p:sldId id="465" r:id="rId35"/>
    <p:sldId id="461" r:id="rId36"/>
    <p:sldId id="462" r:id="rId37"/>
    <p:sldId id="38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E46C0A"/>
    <a:srgbClr val="0025AD"/>
    <a:srgbClr val="7F7F7F"/>
    <a:srgbClr val="C10404"/>
    <a:srgbClr val="339966"/>
    <a:srgbClr val="A98B4B"/>
    <a:srgbClr val="F5F5F5"/>
    <a:srgbClr val="0C7C9D"/>
    <a:srgbClr val="F0F9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16" autoAdjust="0"/>
    <p:restoredTop sz="94660"/>
  </p:normalViewPr>
  <p:slideViewPr>
    <p:cSldViewPr snapToGrid="0">
      <p:cViewPr varScale="1">
        <p:scale>
          <a:sx n="77" d="100"/>
          <a:sy n="77" d="100"/>
        </p:scale>
        <p:origin x="92" y="116"/>
      </p:cViewPr>
      <p:guideLst/>
    </p:cSldViewPr>
  </p:slideViewPr>
  <p:notesTextViewPr>
    <p:cViewPr>
      <p:scale>
        <a:sx n="1" d="1"/>
        <a:sy n="1" d="1"/>
      </p:scale>
      <p:origin x="0" y="0"/>
    </p:cViewPr>
  </p:notesTextViewPr>
  <p:sorterViewPr>
    <p:cViewPr>
      <p:scale>
        <a:sx n="100" d="100"/>
        <a:sy n="100" d="100"/>
      </p:scale>
      <p:origin x="0" y="-46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solidFill>
              <a:ln w="19050">
                <a:solidFill>
                  <a:schemeClr val="lt1"/>
                </a:solidFill>
              </a:ln>
              <a:effectLst/>
            </c:spPr>
            <c:extLst>
              <c:ext xmlns:c16="http://schemas.microsoft.com/office/drawing/2014/chart" uri="{C3380CC4-5D6E-409C-BE32-E72D297353CC}">
                <c16:uniqueId val="{00000001-9F5D-449D-BFAA-B64A9D93DA75}"/>
              </c:ext>
            </c:extLst>
          </c:dPt>
          <c:dPt>
            <c:idx val="1"/>
            <c:bubble3D val="0"/>
            <c:spPr>
              <a:solidFill>
                <a:srgbClr val="339966"/>
              </a:solidFill>
              <a:ln w="19050">
                <a:solidFill>
                  <a:schemeClr val="lt1"/>
                </a:solidFill>
              </a:ln>
              <a:effectLst/>
            </c:spPr>
            <c:extLst>
              <c:ext xmlns:c16="http://schemas.microsoft.com/office/drawing/2014/chart" uri="{C3380CC4-5D6E-409C-BE32-E72D297353CC}">
                <c16:uniqueId val="{00000003-9F5D-449D-BFAA-B64A9D93DA7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F5D-449D-BFAA-B64A9D93DA7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F5D-449D-BFAA-B64A9D93DA75}"/>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13</c:v>
                </c:pt>
                <c:pt idx="1">
                  <c:v>87</c:v>
                </c:pt>
              </c:numCache>
            </c:numRef>
          </c:val>
          <c:extLst>
            <c:ext xmlns:c16="http://schemas.microsoft.com/office/drawing/2014/chart" uri="{C3380CC4-5D6E-409C-BE32-E72D297353CC}">
              <c16:uniqueId val="{00000008-9F5D-449D-BFAA-B64A9D93DA75}"/>
            </c:ext>
          </c:extLst>
        </c:ser>
        <c:dLbls>
          <c:showLegendKey val="0"/>
          <c:showVal val="0"/>
          <c:showCatName val="0"/>
          <c:showSerName val="0"/>
          <c:showPercent val="0"/>
          <c:showBubbleSize val="0"/>
          <c:showLeaderLines val="1"/>
        </c:dLbls>
        <c:firstSliceAng val="310"/>
        <c:holeSize val="7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solidFill>
              <a:ln w="19050">
                <a:solidFill>
                  <a:schemeClr val="lt1"/>
                </a:solidFill>
              </a:ln>
              <a:effectLst/>
            </c:spPr>
            <c:extLst>
              <c:ext xmlns:c16="http://schemas.microsoft.com/office/drawing/2014/chart" uri="{C3380CC4-5D6E-409C-BE32-E72D297353CC}">
                <c16:uniqueId val="{00000001-F992-4611-9E79-3B4B6BF8AE99}"/>
              </c:ext>
            </c:extLst>
          </c:dPt>
          <c:dPt>
            <c:idx val="1"/>
            <c:bubble3D val="0"/>
            <c:spPr>
              <a:solidFill>
                <a:srgbClr val="A18B4B"/>
              </a:solidFill>
              <a:ln w="19050">
                <a:solidFill>
                  <a:schemeClr val="lt1"/>
                </a:solidFill>
              </a:ln>
              <a:effectLst/>
            </c:spPr>
            <c:extLst>
              <c:ext xmlns:c16="http://schemas.microsoft.com/office/drawing/2014/chart" uri="{C3380CC4-5D6E-409C-BE32-E72D297353CC}">
                <c16:uniqueId val="{00000003-F992-4611-9E79-3B4B6BF8AE9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992-4611-9E79-3B4B6BF8AE9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992-4611-9E79-3B4B6BF8AE9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70</c:v>
                </c:pt>
                <c:pt idx="1">
                  <c:v>30</c:v>
                </c:pt>
                <c:pt idx="2">
                  <c:v>0</c:v>
                </c:pt>
                <c:pt idx="3">
                  <c:v>0</c:v>
                </c:pt>
              </c:numCache>
            </c:numRef>
          </c:val>
          <c:extLst>
            <c:ext xmlns:c16="http://schemas.microsoft.com/office/drawing/2014/chart" uri="{C3380CC4-5D6E-409C-BE32-E72D297353CC}">
              <c16:uniqueId val="{00000008-F992-4611-9E79-3B4B6BF8AE99}"/>
            </c:ext>
          </c:extLst>
        </c:ser>
        <c:dLbls>
          <c:showLegendKey val="0"/>
          <c:showVal val="0"/>
          <c:showCatName val="0"/>
          <c:showSerName val="0"/>
          <c:showPercent val="0"/>
          <c:showBubbleSize val="0"/>
          <c:showLeaderLines val="1"/>
        </c:dLbls>
        <c:firstSliceAng val="107"/>
        <c:holeSize val="7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solidFill>
              <a:ln w="19050">
                <a:solidFill>
                  <a:schemeClr val="lt1"/>
                </a:solidFill>
              </a:ln>
              <a:effectLst/>
            </c:spPr>
            <c:extLst>
              <c:ext xmlns:c16="http://schemas.microsoft.com/office/drawing/2014/chart" uri="{C3380CC4-5D6E-409C-BE32-E72D297353CC}">
                <c16:uniqueId val="{00000001-7E2E-401C-BF11-FA888137FE7B}"/>
              </c:ext>
            </c:extLst>
          </c:dPt>
          <c:dPt>
            <c:idx val="1"/>
            <c:bubble3D val="0"/>
            <c:spPr>
              <a:solidFill>
                <a:srgbClr val="A18B4B"/>
              </a:solidFill>
              <a:ln w="19050">
                <a:solidFill>
                  <a:schemeClr val="lt1"/>
                </a:solidFill>
              </a:ln>
              <a:effectLst/>
            </c:spPr>
            <c:extLst>
              <c:ext xmlns:c16="http://schemas.microsoft.com/office/drawing/2014/chart" uri="{C3380CC4-5D6E-409C-BE32-E72D297353CC}">
                <c16:uniqueId val="{00000003-7E2E-401C-BF11-FA888137FE7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E2E-401C-BF11-FA888137FE7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E2E-401C-BF11-FA888137FE7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72</c:v>
                </c:pt>
                <c:pt idx="1">
                  <c:v>18</c:v>
                </c:pt>
                <c:pt idx="2">
                  <c:v>0</c:v>
                </c:pt>
                <c:pt idx="3">
                  <c:v>0</c:v>
                </c:pt>
              </c:numCache>
            </c:numRef>
          </c:val>
          <c:extLst>
            <c:ext xmlns:c16="http://schemas.microsoft.com/office/drawing/2014/chart" uri="{C3380CC4-5D6E-409C-BE32-E72D297353CC}">
              <c16:uniqueId val="{00000008-7E2E-401C-BF11-FA888137FE7B}"/>
            </c:ext>
          </c:extLst>
        </c:ser>
        <c:dLbls>
          <c:showLegendKey val="0"/>
          <c:showVal val="0"/>
          <c:showCatName val="0"/>
          <c:showSerName val="0"/>
          <c:showPercent val="0"/>
          <c:showBubbleSize val="0"/>
          <c:showLeaderLines val="1"/>
        </c:dLbls>
        <c:firstSliceAng val="71"/>
        <c:holeSize val="7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solidFill>
              <a:ln w="19050">
                <a:solidFill>
                  <a:schemeClr val="lt1"/>
                </a:solidFill>
              </a:ln>
              <a:effectLst/>
            </c:spPr>
            <c:extLst>
              <c:ext xmlns:c16="http://schemas.microsoft.com/office/drawing/2014/chart" uri="{C3380CC4-5D6E-409C-BE32-E72D297353CC}">
                <c16:uniqueId val="{00000001-4C7E-404C-9601-35282B75A0C9}"/>
              </c:ext>
            </c:extLst>
          </c:dPt>
          <c:dPt>
            <c:idx val="1"/>
            <c:bubble3D val="0"/>
            <c:spPr>
              <a:solidFill>
                <a:srgbClr val="A18B4B"/>
              </a:solidFill>
              <a:ln w="19050">
                <a:solidFill>
                  <a:schemeClr val="lt1"/>
                </a:solidFill>
              </a:ln>
              <a:effectLst/>
            </c:spPr>
            <c:extLst>
              <c:ext xmlns:c16="http://schemas.microsoft.com/office/drawing/2014/chart" uri="{C3380CC4-5D6E-409C-BE32-E72D297353CC}">
                <c16:uniqueId val="{00000003-4C7E-404C-9601-35282B75A0C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C7E-404C-9601-35282B75A0C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C7E-404C-9601-35282B75A0C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75</c:v>
                </c:pt>
                <c:pt idx="1">
                  <c:v>15</c:v>
                </c:pt>
                <c:pt idx="2">
                  <c:v>0</c:v>
                </c:pt>
                <c:pt idx="3">
                  <c:v>0</c:v>
                </c:pt>
              </c:numCache>
            </c:numRef>
          </c:val>
          <c:extLst>
            <c:ext xmlns:c16="http://schemas.microsoft.com/office/drawing/2014/chart" uri="{C3380CC4-5D6E-409C-BE32-E72D297353CC}">
              <c16:uniqueId val="{00000008-4C7E-404C-9601-35282B75A0C9}"/>
            </c:ext>
          </c:extLst>
        </c:ser>
        <c:dLbls>
          <c:showLegendKey val="0"/>
          <c:showVal val="0"/>
          <c:showCatName val="0"/>
          <c:showSerName val="0"/>
          <c:showPercent val="0"/>
          <c:showBubbleSize val="0"/>
          <c:showLeaderLines val="1"/>
        </c:dLbls>
        <c:firstSliceAng val="61"/>
        <c:holeSize val="7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A18B4B"/>
              </a:solidFill>
              <a:ln w="19050">
                <a:solidFill>
                  <a:schemeClr val="lt1"/>
                </a:solidFill>
              </a:ln>
              <a:effectLst/>
            </c:spPr>
            <c:extLst>
              <c:ext xmlns:c16="http://schemas.microsoft.com/office/drawing/2014/chart" uri="{C3380CC4-5D6E-409C-BE32-E72D297353CC}">
                <c16:uniqueId val="{00000001-5207-449C-A27E-E03E3008CA24}"/>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3-5207-449C-A27E-E03E3008CA2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207-449C-A27E-E03E3008CA2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207-449C-A27E-E03E3008CA2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23</c:v>
                </c:pt>
                <c:pt idx="1">
                  <c:v>77</c:v>
                </c:pt>
                <c:pt idx="2">
                  <c:v>0</c:v>
                </c:pt>
                <c:pt idx="3">
                  <c:v>0</c:v>
                </c:pt>
              </c:numCache>
            </c:numRef>
          </c:val>
          <c:extLst>
            <c:ext xmlns:c16="http://schemas.microsoft.com/office/drawing/2014/chart" uri="{C3380CC4-5D6E-409C-BE32-E72D297353CC}">
              <c16:uniqueId val="{00000008-5207-449C-A27E-E03E3008CA24}"/>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A18B4B"/>
              </a:solidFill>
              <a:ln w="19050">
                <a:solidFill>
                  <a:schemeClr val="lt1"/>
                </a:solidFill>
              </a:ln>
              <a:effectLst/>
            </c:spPr>
            <c:extLst>
              <c:ext xmlns:c16="http://schemas.microsoft.com/office/drawing/2014/chart" uri="{C3380CC4-5D6E-409C-BE32-E72D297353CC}">
                <c16:uniqueId val="{00000001-5207-449C-A27E-E03E3008CA24}"/>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3-5207-449C-A27E-E03E3008CA2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207-449C-A27E-E03E3008CA2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207-449C-A27E-E03E3008CA2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57</c:v>
                </c:pt>
                <c:pt idx="1">
                  <c:v>43</c:v>
                </c:pt>
                <c:pt idx="2">
                  <c:v>0</c:v>
                </c:pt>
                <c:pt idx="3">
                  <c:v>0</c:v>
                </c:pt>
              </c:numCache>
            </c:numRef>
          </c:val>
          <c:extLst>
            <c:ext xmlns:c16="http://schemas.microsoft.com/office/drawing/2014/chart" uri="{C3380CC4-5D6E-409C-BE32-E72D297353CC}">
              <c16:uniqueId val="{00000008-5207-449C-A27E-E03E3008CA24}"/>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5B300-1F83-4090-911C-3DF93A9510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0D6731-BD9B-43F3-84E5-70522A5C41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6A1E40-D158-45BC-A4D8-D2F9BF06FD06}"/>
              </a:ext>
            </a:extLst>
          </p:cNvPr>
          <p:cNvSpPr>
            <a:spLocks noGrp="1"/>
          </p:cNvSpPr>
          <p:nvPr>
            <p:ph type="dt" sz="half" idx="10"/>
          </p:nvPr>
        </p:nvSpPr>
        <p:spPr/>
        <p:txBody>
          <a:bodyPr/>
          <a:lstStyle/>
          <a:p>
            <a:fld id="{2061D489-F2D6-4CEE-9070-36EEC5844E5F}" type="datetimeFigureOut">
              <a:rPr lang="en-US" smtClean="0"/>
              <a:t>11/3/2019</a:t>
            </a:fld>
            <a:endParaRPr lang="en-US"/>
          </a:p>
        </p:txBody>
      </p:sp>
      <p:sp>
        <p:nvSpPr>
          <p:cNvPr id="5" name="Footer Placeholder 4">
            <a:extLst>
              <a:ext uri="{FF2B5EF4-FFF2-40B4-BE49-F238E27FC236}">
                <a16:creationId xmlns:a16="http://schemas.microsoft.com/office/drawing/2014/main" id="{F17AE273-86CB-4A00-AC84-E00AE9DB4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C10A1-F824-4A92-BB0B-8B658623FE31}"/>
              </a:ext>
            </a:extLst>
          </p:cNvPr>
          <p:cNvSpPr>
            <a:spLocks noGrp="1"/>
          </p:cNvSpPr>
          <p:nvPr>
            <p:ph type="sldNum" sz="quarter" idx="12"/>
          </p:nvPr>
        </p:nvSpPr>
        <p:spPr/>
        <p:txBody>
          <a:bodyPr/>
          <a:lstStyle/>
          <a:p>
            <a:fld id="{6733C0CB-DF9F-47E5-B67A-0DA23031F910}" type="slidenum">
              <a:rPr lang="en-US" smtClean="0"/>
              <a:t>‹#›</a:t>
            </a:fld>
            <a:endParaRPr lang="en-US"/>
          </a:p>
        </p:txBody>
      </p:sp>
    </p:spTree>
    <p:extLst>
      <p:ext uri="{BB962C8B-B14F-4D97-AF65-F5344CB8AC3E}">
        <p14:creationId xmlns:p14="http://schemas.microsoft.com/office/powerpoint/2010/main" val="287675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CD1BD-D297-4897-8E58-288AE5DF4E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F4E619-3A19-4C57-9D03-48FDFD6A07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029FF2-BE1C-4380-8399-E960F0122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DD2AF2-55D4-410E-886E-A3F58B7A2CAD}"/>
              </a:ext>
            </a:extLst>
          </p:cNvPr>
          <p:cNvSpPr>
            <a:spLocks noGrp="1"/>
          </p:cNvSpPr>
          <p:nvPr>
            <p:ph type="dt" sz="half" idx="10"/>
          </p:nvPr>
        </p:nvSpPr>
        <p:spPr/>
        <p:txBody>
          <a:bodyPr/>
          <a:lstStyle/>
          <a:p>
            <a:fld id="{2061D489-F2D6-4CEE-9070-36EEC5844E5F}" type="datetimeFigureOut">
              <a:rPr lang="en-US" smtClean="0"/>
              <a:t>11/3/2019</a:t>
            </a:fld>
            <a:endParaRPr lang="en-US"/>
          </a:p>
        </p:txBody>
      </p:sp>
      <p:sp>
        <p:nvSpPr>
          <p:cNvPr id="6" name="Footer Placeholder 5">
            <a:extLst>
              <a:ext uri="{FF2B5EF4-FFF2-40B4-BE49-F238E27FC236}">
                <a16:creationId xmlns:a16="http://schemas.microsoft.com/office/drawing/2014/main" id="{CD0D856E-F6C6-4B8B-961D-98D209916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BFDD81-43C5-47EC-9D6A-A635D075D5E9}"/>
              </a:ext>
            </a:extLst>
          </p:cNvPr>
          <p:cNvSpPr>
            <a:spLocks noGrp="1"/>
          </p:cNvSpPr>
          <p:nvPr>
            <p:ph type="sldNum" sz="quarter" idx="12"/>
          </p:nvPr>
        </p:nvSpPr>
        <p:spPr/>
        <p:txBody>
          <a:bodyPr/>
          <a:lstStyle/>
          <a:p>
            <a:fld id="{6733C0CB-DF9F-47E5-B67A-0DA23031F910}" type="slidenum">
              <a:rPr lang="en-US" smtClean="0"/>
              <a:t>‹#›</a:t>
            </a:fld>
            <a:endParaRPr lang="en-US"/>
          </a:p>
        </p:txBody>
      </p:sp>
    </p:spTree>
    <p:extLst>
      <p:ext uri="{BB962C8B-B14F-4D97-AF65-F5344CB8AC3E}">
        <p14:creationId xmlns:p14="http://schemas.microsoft.com/office/powerpoint/2010/main" val="3845790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FB046-186B-4C26-9BDF-B2C6B29776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C7601-67D0-4E80-8023-A47B9590A4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00B58C-B034-4330-B210-C398BED31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4BB493-BC7D-40D2-A1CA-553FC1D82C71}"/>
              </a:ext>
            </a:extLst>
          </p:cNvPr>
          <p:cNvSpPr>
            <a:spLocks noGrp="1"/>
          </p:cNvSpPr>
          <p:nvPr>
            <p:ph type="dt" sz="half" idx="10"/>
          </p:nvPr>
        </p:nvSpPr>
        <p:spPr/>
        <p:txBody>
          <a:bodyPr/>
          <a:lstStyle/>
          <a:p>
            <a:fld id="{2061D489-F2D6-4CEE-9070-36EEC5844E5F}" type="datetimeFigureOut">
              <a:rPr lang="en-US" smtClean="0"/>
              <a:t>11/3/2019</a:t>
            </a:fld>
            <a:endParaRPr lang="en-US"/>
          </a:p>
        </p:txBody>
      </p:sp>
      <p:sp>
        <p:nvSpPr>
          <p:cNvPr id="6" name="Footer Placeholder 5">
            <a:extLst>
              <a:ext uri="{FF2B5EF4-FFF2-40B4-BE49-F238E27FC236}">
                <a16:creationId xmlns:a16="http://schemas.microsoft.com/office/drawing/2014/main" id="{CF4AF053-25E7-4059-BD6D-6C215895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6237DB-21BB-4553-AF4F-F81640493DD3}"/>
              </a:ext>
            </a:extLst>
          </p:cNvPr>
          <p:cNvSpPr>
            <a:spLocks noGrp="1"/>
          </p:cNvSpPr>
          <p:nvPr>
            <p:ph type="sldNum" sz="quarter" idx="12"/>
          </p:nvPr>
        </p:nvSpPr>
        <p:spPr/>
        <p:txBody>
          <a:bodyPr/>
          <a:lstStyle/>
          <a:p>
            <a:fld id="{6733C0CB-DF9F-47E5-B67A-0DA23031F910}" type="slidenum">
              <a:rPr lang="en-US" smtClean="0"/>
              <a:t>‹#›</a:t>
            </a:fld>
            <a:endParaRPr lang="en-US"/>
          </a:p>
        </p:txBody>
      </p:sp>
    </p:spTree>
    <p:extLst>
      <p:ext uri="{BB962C8B-B14F-4D97-AF65-F5344CB8AC3E}">
        <p14:creationId xmlns:p14="http://schemas.microsoft.com/office/powerpoint/2010/main" val="4103382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D7318-9976-4E40-BD82-A8F6329630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80E2B0-7E18-46E2-91FE-67A6B3AAB9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AB5D50-3EDE-4723-A0A2-579262EED78E}"/>
              </a:ext>
            </a:extLst>
          </p:cNvPr>
          <p:cNvSpPr>
            <a:spLocks noGrp="1"/>
          </p:cNvSpPr>
          <p:nvPr>
            <p:ph type="dt" sz="half" idx="10"/>
          </p:nvPr>
        </p:nvSpPr>
        <p:spPr/>
        <p:txBody>
          <a:bodyPr/>
          <a:lstStyle/>
          <a:p>
            <a:fld id="{2061D489-F2D6-4CEE-9070-36EEC5844E5F}" type="datetimeFigureOut">
              <a:rPr lang="en-US" smtClean="0"/>
              <a:t>11/3/2019</a:t>
            </a:fld>
            <a:endParaRPr lang="en-US"/>
          </a:p>
        </p:txBody>
      </p:sp>
      <p:sp>
        <p:nvSpPr>
          <p:cNvPr id="5" name="Footer Placeholder 4">
            <a:extLst>
              <a:ext uri="{FF2B5EF4-FFF2-40B4-BE49-F238E27FC236}">
                <a16:creationId xmlns:a16="http://schemas.microsoft.com/office/drawing/2014/main" id="{F7310178-DFE2-4A1B-8183-A43CBC1559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685CA-5D66-43BC-BB4B-BDA4614FD05D}"/>
              </a:ext>
            </a:extLst>
          </p:cNvPr>
          <p:cNvSpPr>
            <a:spLocks noGrp="1"/>
          </p:cNvSpPr>
          <p:nvPr>
            <p:ph type="sldNum" sz="quarter" idx="12"/>
          </p:nvPr>
        </p:nvSpPr>
        <p:spPr/>
        <p:txBody>
          <a:bodyPr/>
          <a:lstStyle/>
          <a:p>
            <a:fld id="{6733C0CB-DF9F-47E5-B67A-0DA23031F910}" type="slidenum">
              <a:rPr lang="en-US" smtClean="0"/>
              <a:t>‹#›</a:t>
            </a:fld>
            <a:endParaRPr lang="en-US"/>
          </a:p>
        </p:txBody>
      </p:sp>
    </p:spTree>
    <p:extLst>
      <p:ext uri="{BB962C8B-B14F-4D97-AF65-F5344CB8AC3E}">
        <p14:creationId xmlns:p14="http://schemas.microsoft.com/office/powerpoint/2010/main" val="154968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542F1E-CD87-4CBB-9B2E-1BBC2F0288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2029CA-37AC-486E-B141-DA2C63F6E21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E078E1-43CB-4B64-BD28-3E65E65829AB}"/>
              </a:ext>
            </a:extLst>
          </p:cNvPr>
          <p:cNvSpPr>
            <a:spLocks noGrp="1"/>
          </p:cNvSpPr>
          <p:nvPr>
            <p:ph type="dt" sz="half" idx="10"/>
          </p:nvPr>
        </p:nvSpPr>
        <p:spPr/>
        <p:txBody>
          <a:bodyPr/>
          <a:lstStyle/>
          <a:p>
            <a:fld id="{2061D489-F2D6-4CEE-9070-36EEC5844E5F}" type="datetimeFigureOut">
              <a:rPr lang="en-US" smtClean="0"/>
              <a:t>11/3/2019</a:t>
            </a:fld>
            <a:endParaRPr lang="en-US"/>
          </a:p>
        </p:txBody>
      </p:sp>
      <p:sp>
        <p:nvSpPr>
          <p:cNvPr id="5" name="Footer Placeholder 4">
            <a:extLst>
              <a:ext uri="{FF2B5EF4-FFF2-40B4-BE49-F238E27FC236}">
                <a16:creationId xmlns:a16="http://schemas.microsoft.com/office/drawing/2014/main" id="{642F6898-D92F-4BD7-AF91-EEFB02FF6C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06993-6087-40D0-B3FC-892D93A42212}"/>
              </a:ext>
            </a:extLst>
          </p:cNvPr>
          <p:cNvSpPr>
            <a:spLocks noGrp="1"/>
          </p:cNvSpPr>
          <p:nvPr>
            <p:ph type="sldNum" sz="quarter" idx="12"/>
          </p:nvPr>
        </p:nvSpPr>
        <p:spPr/>
        <p:txBody>
          <a:bodyPr/>
          <a:lstStyle/>
          <a:p>
            <a:fld id="{6733C0CB-DF9F-47E5-B67A-0DA23031F910}" type="slidenum">
              <a:rPr lang="en-US" smtClean="0"/>
              <a:t>‹#›</a:t>
            </a:fld>
            <a:endParaRPr lang="en-US"/>
          </a:p>
        </p:txBody>
      </p:sp>
    </p:spTree>
    <p:extLst>
      <p:ext uri="{BB962C8B-B14F-4D97-AF65-F5344CB8AC3E}">
        <p14:creationId xmlns:p14="http://schemas.microsoft.com/office/powerpoint/2010/main" val="2766319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ln>
            <a:noFill/>
          </a:ln>
        </p:spPr>
        <p:txBody>
          <a:bodyPr/>
          <a:lstStyle/>
          <a:p>
            <a:endParaRPr lang="en-US"/>
          </a:p>
        </p:txBody>
      </p:sp>
    </p:spTree>
    <p:extLst>
      <p:ext uri="{BB962C8B-B14F-4D97-AF65-F5344CB8AC3E}">
        <p14:creationId xmlns:p14="http://schemas.microsoft.com/office/powerpoint/2010/main" val="1243164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679370" y="0"/>
            <a:ext cx="8512629" cy="6858000"/>
          </a:xfrm>
          <a:prstGeom prst="rect">
            <a:avLst/>
          </a:prstGeom>
          <a:ln>
            <a:noFill/>
          </a:ln>
        </p:spPr>
        <p:txBody>
          <a:bodyPr/>
          <a:lstStyle/>
          <a:p>
            <a:endParaRPr lang="en-US"/>
          </a:p>
        </p:txBody>
      </p:sp>
    </p:spTree>
    <p:extLst>
      <p:ext uri="{BB962C8B-B14F-4D97-AF65-F5344CB8AC3E}">
        <p14:creationId xmlns:p14="http://schemas.microsoft.com/office/powerpoint/2010/main" val="3979046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12192000" cy="6858000"/>
          </a:xfrm>
        </p:spPr>
        <p:txBody>
          <a:bodyPr rtlCol="0">
            <a:normAutofit/>
          </a:bodyPr>
          <a:lstStyle/>
          <a:p>
            <a:pPr lvl="0"/>
            <a:endParaRPr lang="en-US" noProof="0"/>
          </a:p>
        </p:txBody>
      </p:sp>
    </p:spTree>
    <p:extLst>
      <p:ext uri="{BB962C8B-B14F-4D97-AF65-F5344CB8AC3E}">
        <p14:creationId xmlns:p14="http://schemas.microsoft.com/office/powerpoint/2010/main" val="1857911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542C896-8F11-49CA-B0A4-DAF3833D0FD4}"/>
              </a:ext>
            </a:extLst>
          </p:cNvPr>
          <p:cNvPicPr>
            <a:picLocks noChangeAspect="1"/>
          </p:cNvPicPr>
          <p:nvPr userDrawn="1"/>
        </p:nvPicPr>
        <p:blipFill>
          <a:blip r:embed="rId2">
            <a:extLst>
              <a:ext uri="{28A0092B-C50C-407E-A947-70E740481C1C}">
                <a14:useLocalDpi xmlns:a14="http://schemas.microsoft.com/office/drawing/2010/main" val="0"/>
              </a:ext>
            </a:extLst>
          </a:blip>
          <a:srcRect l="1822" r="182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09529DB-A29A-4B8A-81D1-1D3BCE4A20CB}"/>
              </a:ext>
            </a:extLst>
          </p:cNvPr>
          <p:cNvSpPr/>
          <p:nvPr userDrawn="1"/>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4448447" y="0"/>
            <a:ext cx="3295106" cy="5841242"/>
          </a:xfrm>
          <a:prstGeom prst="rect">
            <a:avLst/>
          </a:prstGeom>
        </p:spPr>
        <p:txBody>
          <a:bodyPr/>
          <a:lstStyle/>
          <a:p>
            <a:endParaRPr lang="en-US" dirty="0"/>
          </a:p>
        </p:txBody>
      </p:sp>
    </p:spTree>
    <p:extLst>
      <p:ext uri="{BB962C8B-B14F-4D97-AF65-F5344CB8AC3E}">
        <p14:creationId xmlns:p14="http://schemas.microsoft.com/office/powerpoint/2010/main" val="39145117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Picture Placeholder 14"/>
          <p:cNvSpPr>
            <a:spLocks noGrp="1"/>
          </p:cNvSpPr>
          <p:nvPr>
            <p:ph type="pic" sz="quarter" idx="11"/>
          </p:nvPr>
        </p:nvSpPr>
        <p:spPr>
          <a:xfrm>
            <a:off x="0" y="0"/>
            <a:ext cx="12192000" cy="3242505"/>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848650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1" name="Picture Placeholder 20"/>
          <p:cNvSpPr>
            <a:spLocks noGrp="1"/>
          </p:cNvSpPr>
          <p:nvPr>
            <p:ph type="pic" sz="quarter" idx="11"/>
          </p:nvPr>
        </p:nvSpPr>
        <p:spPr>
          <a:xfrm>
            <a:off x="5395830" y="3448050"/>
            <a:ext cx="6799384" cy="3412712"/>
          </a:xfrm>
          <a:custGeom>
            <a:avLst/>
            <a:gdLst>
              <a:gd name="connsiteX0" fmla="*/ 0 w 6799384"/>
              <a:gd name="connsiteY0" fmla="*/ 0 h 3412712"/>
              <a:gd name="connsiteX1" fmla="*/ 4531011 w 6799384"/>
              <a:gd name="connsiteY1" fmla="*/ 0 h 3412712"/>
              <a:gd name="connsiteX2" fmla="*/ 6799384 w 6799384"/>
              <a:gd name="connsiteY2" fmla="*/ 2277369 h 3412712"/>
              <a:gd name="connsiteX3" fmla="*/ 6799384 w 6799384"/>
              <a:gd name="connsiteY3" fmla="*/ 3412712 h 3412712"/>
              <a:gd name="connsiteX4" fmla="*/ 3399232 w 6799384"/>
              <a:gd name="connsiteY4" fmla="*/ 3412712 h 341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9384" h="3412712">
                <a:moveTo>
                  <a:pt x="0" y="0"/>
                </a:moveTo>
                <a:lnTo>
                  <a:pt x="4531011" y="0"/>
                </a:lnTo>
                <a:lnTo>
                  <a:pt x="6799384" y="2277369"/>
                </a:lnTo>
                <a:lnTo>
                  <a:pt x="6799384" y="3412712"/>
                </a:lnTo>
                <a:lnTo>
                  <a:pt x="3399232" y="3412712"/>
                </a:lnTo>
                <a:close/>
              </a:path>
            </a:pathLst>
          </a:custGeom>
        </p:spPr>
        <p:txBody>
          <a:bodyPr wrap="square">
            <a:noAutofit/>
          </a:bodyPr>
          <a:lstStyle/>
          <a:p>
            <a:endParaRPr lang="en-US"/>
          </a:p>
        </p:txBody>
      </p:sp>
      <p:sp>
        <p:nvSpPr>
          <p:cNvPr id="20" name="Picture Placeholder 19"/>
          <p:cNvSpPr>
            <a:spLocks noGrp="1"/>
          </p:cNvSpPr>
          <p:nvPr>
            <p:ph type="pic" sz="quarter" idx="10"/>
          </p:nvPr>
        </p:nvSpPr>
        <p:spPr>
          <a:xfrm>
            <a:off x="1" y="1"/>
            <a:ext cx="6800849" cy="5089071"/>
          </a:xfrm>
          <a:custGeom>
            <a:avLst/>
            <a:gdLst>
              <a:gd name="connsiteX0" fmla="*/ 0 w 6800849"/>
              <a:gd name="connsiteY0" fmla="*/ 0 h 5089071"/>
              <a:gd name="connsiteX1" fmla="*/ 1731880 w 6800849"/>
              <a:gd name="connsiteY1" fmla="*/ 0 h 5089071"/>
              <a:gd name="connsiteX2" fmla="*/ 6800849 w 6800849"/>
              <a:gd name="connsiteY2" fmla="*/ 5089071 h 5089071"/>
              <a:gd name="connsiteX3" fmla="*/ 2269838 w 6800849"/>
              <a:gd name="connsiteY3" fmla="*/ 5089071 h 5089071"/>
              <a:gd name="connsiteX4" fmla="*/ 0 w 6800849"/>
              <a:gd name="connsiteY4" fmla="*/ 2810232 h 508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0849" h="5089071">
                <a:moveTo>
                  <a:pt x="0" y="0"/>
                </a:moveTo>
                <a:lnTo>
                  <a:pt x="1731880" y="0"/>
                </a:lnTo>
                <a:lnTo>
                  <a:pt x="6800849" y="5089071"/>
                </a:lnTo>
                <a:lnTo>
                  <a:pt x="2269838" y="5089071"/>
                </a:lnTo>
                <a:lnTo>
                  <a:pt x="0" y="2810232"/>
                </a:lnTo>
                <a:close/>
              </a:path>
            </a:pathLst>
          </a:custGeom>
        </p:spPr>
        <p:txBody>
          <a:bodyPr wrap="square">
            <a:noAutofit/>
          </a:bodyPr>
          <a:lstStyle/>
          <a:p>
            <a:endParaRPr lang="en-US"/>
          </a:p>
        </p:txBody>
      </p:sp>
    </p:spTree>
    <p:extLst>
      <p:ext uri="{BB962C8B-B14F-4D97-AF65-F5344CB8AC3E}">
        <p14:creationId xmlns:p14="http://schemas.microsoft.com/office/powerpoint/2010/main" val="3582323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D0FD3-7A69-4A20-A75E-5048E2DFA8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03D4B-C6F3-41EF-BB92-DC3E46896B0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895EC-CBBF-4FD9-B34D-8E27F8BF295C}"/>
              </a:ext>
            </a:extLst>
          </p:cNvPr>
          <p:cNvSpPr>
            <a:spLocks noGrp="1"/>
          </p:cNvSpPr>
          <p:nvPr>
            <p:ph type="dt" sz="half" idx="10"/>
          </p:nvPr>
        </p:nvSpPr>
        <p:spPr/>
        <p:txBody>
          <a:bodyPr/>
          <a:lstStyle/>
          <a:p>
            <a:fld id="{2061D489-F2D6-4CEE-9070-36EEC5844E5F}" type="datetimeFigureOut">
              <a:rPr lang="en-US" smtClean="0"/>
              <a:t>11/3/2019</a:t>
            </a:fld>
            <a:endParaRPr lang="en-US"/>
          </a:p>
        </p:txBody>
      </p:sp>
      <p:sp>
        <p:nvSpPr>
          <p:cNvPr id="5" name="Footer Placeholder 4">
            <a:extLst>
              <a:ext uri="{FF2B5EF4-FFF2-40B4-BE49-F238E27FC236}">
                <a16:creationId xmlns:a16="http://schemas.microsoft.com/office/drawing/2014/main" id="{877BEC80-D908-4902-90A0-DB76D781F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13D8BB-7C6A-43C1-B819-31F75568D6FF}"/>
              </a:ext>
            </a:extLst>
          </p:cNvPr>
          <p:cNvSpPr>
            <a:spLocks noGrp="1"/>
          </p:cNvSpPr>
          <p:nvPr>
            <p:ph type="sldNum" sz="quarter" idx="12"/>
          </p:nvPr>
        </p:nvSpPr>
        <p:spPr/>
        <p:txBody>
          <a:bodyPr/>
          <a:lstStyle/>
          <a:p>
            <a:fld id="{6733C0CB-DF9F-47E5-B67A-0DA23031F910}" type="slidenum">
              <a:rPr lang="en-US" smtClean="0"/>
              <a:t>‹#›</a:t>
            </a:fld>
            <a:endParaRPr lang="en-US"/>
          </a:p>
        </p:txBody>
      </p:sp>
    </p:spTree>
    <p:extLst>
      <p:ext uri="{BB962C8B-B14F-4D97-AF65-F5344CB8AC3E}">
        <p14:creationId xmlns:p14="http://schemas.microsoft.com/office/powerpoint/2010/main" val="4255012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295650" y="-2044700"/>
            <a:ext cx="4762500" cy="4762500"/>
          </a:xfrm>
          <a:prstGeom prst="diamond">
            <a:avLst/>
          </a:prstGeom>
          <a:solidFill>
            <a:schemeClr val="bg1">
              <a:lumMod val="95000"/>
              <a:alpha val="29000"/>
            </a:schemeClr>
          </a:solidFill>
        </p:spPr>
        <p:txBody>
          <a:bodyPr/>
          <a:lstStyle/>
          <a:p>
            <a:endParaRPr lang="en-US"/>
          </a:p>
        </p:txBody>
      </p:sp>
      <p:sp>
        <p:nvSpPr>
          <p:cNvPr id="7" name="Picture Placeholder 5"/>
          <p:cNvSpPr>
            <a:spLocks noGrp="1"/>
          </p:cNvSpPr>
          <p:nvPr>
            <p:ph type="pic" sz="quarter" idx="11"/>
          </p:nvPr>
        </p:nvSpPr>
        <p:spPr>
          <a:xfrm>
            <a:off x="5772150" y="457200"/>
            <a:ext cx="4762500" cy="4762500"/>
          </a:xfrm>
          <a:prstGeom prst="diamond">
            <a:avLst/>
          </a:prstGeom>
          <a:solidFill>
            <a:schemeClr val="bg1">
              <a:lumMod val="95000"/>
              <a:alpha val="29000"/>
            </a:schemeClr>
          </a:solidFill>
        </p:spPr>
        <p:txBody>
          <a:bodyPr/>
          <a:lstStyle/>
          <a:p>
            <a:endParaRPr lang="en-US"/>
          </a:p>
        </p:txBody>
      </p:sp>
      <p:sp>
        <p:nvSpPr>
          <p:cNvPr id="8" name="Picture Placeholder 5"/>
          <p:cNvSpPr>
            <a:spLocks noGrp="1"/>
          </p:cNvSpPr>
          <p:nvPr>
            <p:ph type="pic" sz="quarter" idx="12"/>
          </p:nvPr>
        </p:nvSpPr>
        <p:spPr>
          <a:xfrm>
            <a:off x="8248650" y="-2044700"/>
            <a:ext cx="4762500" cy="4762500"/>
          </a:xfrm>
          <a:prstGeom prst="diamond">
            <a:avLst/>
          </a:prstGeom>
          <a:solidFill>
            <a:schemeClr val="bg1">
              <a:lumMod val="95000"/>
              <a:alpha val="29000"/>
            </a:schemeClr>
          </a:solidFill>
        </p:spPr>
        <p:txBody>
          <a:bodyPr/>
          <a:lstStyle/>
          <a:p>
            <a:endParaRPr lang="en-US"/>
          </a:p>
        </p:txBody>
      </p:sp>
      <p:sp>
        <p:nvSpPr>
          <p:cNvPr id="11" name="Picture Placeholder 5"/>
          <p:cNvSpPr>
            <a:spLocks noGrp="1"/>
          </p:cNvSpPr>
          <p:nvPr>
            <p:ph type="pic" sz="quarter" idx="13"/>
          </p:nvPr>
        </p:nvSpPr>
        <p:spPr>
          <a:xfrm>
            <a:off x="8248650" y="2959100"/>
            <a:ext cx="4762500" cy="4762500"/>
          </a:xfrm>
          <a:prstGeom prst="diamond">
            <a:avLst/>
          </a:prstGeom>
          <a:solidFill>
            <a:schemeClr val="bg1">
              <a:lumMod val="95000"/>
              <a:alpha val="29000"/>
            </a:schemeClr>
          </a:solidFill>
        </p:spPr>
        <p:txBody>
          <a:bodyPr/>
          <a:lstStyle/>
          <a:p>
            <a:endParaRPr lang="en-US"/>
          </a:p>
        </p:txBody>
      </p:sp>
      <p:sp>
        <p:nvSpPr>
          <p:cNvPr id="12" name="Isosceles Triangle 11"/>
          <p:cNvSpPr/>
          <p:nvPr userDrawn="1"/>
        </p:nvSpPr>
        <p:spPr>
          <a:xfrm rot="16200000">
            <a:off x="9995618" y="2101019"/>
            <a:ext cx="2925916" cy="1466850"/>
          </a:xfrm>
          <a:prstGeom prst="triangle">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978667" y="2348986"/>
            <a:ext cx="4361760" cy="1948416"/>
          </a:xfrm>
          <a:prstGeom prst="rect">
            <a:avLst/>
          </a:prstGeom>
        </p:spPr>
        <p:txBody>
          <a:bodyPr/>
          <a:lstStyle>
            <a:lvl1pPr>
              <a:lnSpc>
                <a:spcPct val="90000"/>
              </a:lnSpc>
              <a:defRPr sz="4000" b="0" spc="-150">
                <a:solidFill>
                  <a:schemeClr val="tx1">
                    <a:lumMod val="75000"/>
                    <a:lumOff val="25000"/>
                  </a:schemeClr>
                </a:solidFill>
                <a:latin typeface="+mn-lt"/>
              </a:defRPr>
            </a:lvl1pPr>
          </a:lstStyle>
          <a:p>
            <a:r>
              <a:rPr lang="en-US" dirty="0"/>
              <a:t>Your Creative Title Goes Here</a:t>
            </a:r>
          </a:p>
        </p:txBody>
      </p:sp>
    </p:spTree>
    <p:extLst>
      <p:ext uri="{BB962C8B-B14F-4D97-AF65-F5344CB8AC3E}">
        <p14:creationId xmlns:p14="http://schemas.microsoft.com/office/powerpoint/2010/main" val="2749574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3" name="Right Triangle 2"/>
          <p:cNvSpPr/>
          <p:nvPr userDrawn="1"/>
        </p:nvSpPr>
        <p:spPr>
          <a:xfrm rot="10800000">
            <a:off x="5340427" y="2"/>
            <a:ext cx="6851573" cy="685157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p:cNvSpPr>
            <a:spLocks noGrp="1"/>
          </p:cNvSpPr>
          <p:nvPr>
            <p:ph type="pic" sz="quarter" idx="10"/>
          </p:nvPr>
        </p:nvSpPr>
        <p:spPr>
          <a:xfrm>
            <a:off x="3060702" y="3"/>
            <a:ext cx="9131298" cy="6860721"/>
          </a:xfrm>
          <a:custGeom>
            <a:avLst/>
            <a:gdLst>
              <a:gd name="connsiteX0" fmla="*/ 6879039 w 9131298"/>
              <a:gd name="connsiteY0" fmla="*/ 0 h 6860721"/>
              <a:gd name="connsiteX1" fmla="*/ 9131298 w 9131298"/>
              <a:gd name="connsiteY1" fmla="*/ 0 h 6860721"/>
              <a:gd name="connsiteX2" fmla="*/ 9131298 w 9131298"/>
              <a:gd name="connsiteY2" fmla="*/ 5490791 h 6860721"/>
              <a:gd name="connsiteX3" fmla="*/ 7757710 w 9131298"/>
              <a:gd name="connsiteY3" fmla="*/ 6860721 h 6860721"/>
              <a:gd name="connsiteX4" fmla="*/ 0 w 9131298"/>
              <a:gd name="connsiteY4" fmla="*/ 6860721 h 6860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298" h="6860721">
                <a:moveTo>
                  <a:pt x="6879039" y="0"/>
                </a:moveTo>
                <a:lnTo>
                  <a:pt x="9131298" y="0"/>
                </a:lnTo>
                <a:lnTo>
                  <a:pt x="9131298" y="5490791"/>
                </a:lnTo>
                <a:lnTo>
                  <a:pt x="7757710" y="6860721"/>
                </a:lnTo>
                <a:lnTo>
                  <a:pt x="0" y="6860721"/>
                </a:lnTo>
                <a:close/>
              </a:path>
            </a:pathLst>
          </a:custGeom>
        </p:spPr>
        <p:txBody>
          <a:bodyPr wrap="square">
            <a:noAutofit/>
          </a:bodyPr>
          <a:lstStyle/>
          <a:p>
            <a:endParaRPr lang="en-US"/>
          </a:p>
        </p:txBody>
      </p:sp>
      <p:sp>
        <p:nvSpPr>
          <p:cNvPr id="8" name="Title 1"/>
          <p:cNvSpPr>
            <a:spLocks noGrp="1"/>
          </p:cNvSpPr>
          <p:nvPr>
            <p:ph type="title" hasCustomPrompt="1"/>
          </p:nvPr>
        </p:nvSpPr>
        <p:spPr>
          <a:xfrm>
            <a:off x="978667" y="1710547"/>
            <a:ext cx="4361760" cy="1948416"/>
          </a:xfrm>
          <a:prstGeom prst="rect">
            <a:avLst/>
          </a:prstGeom>
        </p:spPr>
        <p:txBody>
          <a:bodyPr/>
          <a:lstStyle>
            <a:lvl1pPr>
              <a:lnSpc>
                <a:spcPct val="90000"/>
              </a:lnSpc>
              <a:defRPr sz="4000" b="0" spc="-150">
                <a:solidFill>
                  <a:schemeClr val="tx1">
                    <a:lumMod val="75000"/>
                    <a:lumOff val="25000"/>
                  </a:schemeClr>
                </a:solidFill>
                <a:latin typeface="+mn-lt"/>
              </a:defRPr>
            </a:lvl1pPr>
          </a:lstStyle>
          <a:p>
            <a:r>
              <a:rPr lang="en-US" dirty="0"/>
              <a:t>Your Creative Title Goes Here</a:t>
            </a:r>
          </a:p>
        </p:txBody>
      </p:sp>
    </p:spTree>
    <p:extLst>
      <p:ext uri="{BB962C8B-B14F-4D97-AF65-F5344CB8AC3E}">
        <p14:creationId xmlns:p14="http://schemas.microsoft.com/office/powerpoint/2010/main" val="2886202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ight Triangle 8"/>
          <p:cNvSpPr/>
          <p:nvPr userDrawn="1"/>
        </p:nvSpPr>
        <p:spPr>
          <a:xfrm rot="10800000">
            <a:off x="10980057" y="0"/>
            <a:ext cx="1211943" cy="1211943"/>
          </a:xfrm>
          <a:prstGeom prst="rtTriangle">
            <a:avLst/>
          </a:prstGeom>
          <a:solidFill>
            <a:srgbClr val="A18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8" name="Group 17"/>
          <p:cNvGrpSpPr/>
          <p:nvPr userDrawn="1"/>
        </p:nvGrpSpPr>
        <p:grpSpPr>
          <a:xfrm flipH="1">
            <a:off x="10401301" y="488563"/>
            <a:ext cx="1790700" cy="1273509"/>
            <a:chOff x="0" y="-32726"/>
            <a:chExt cx="1790700" cy="1273509"/>
          </a:xfrm>
        </p:grpSpPr>
        <p:sp>
          <p:nvSpPr>
            <p:cNvPr id="19" name="Parallelogram 18"/>
            <p:cNvSpPr/>
            <p:nvPr userDrawn="1"/>
          </p:nvSpPr>
          <p:spPr>
            <a:xfrm>
              <a:off x="486926" y="-32726"/>
              <a:ext cx="1303774" cy="876417"/>
            </a:xfrm>
            <a:prstGeom prst="parallelogram">
              <a:avLst>
                <a:gd name="adj" fmla="val 99112"/>
              </a:avLst>
            </a:prstGeom>
            <a:solidFill>
              <a:schemeClr val="bg1">
                <a:lumMod val="8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20" name="Freeform: Shape 19"/>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solidFill>
              <a:schemeClr val="bg1">
                <a:lumMod val="9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grpSp>
    </p:spTree>
    <p:extLst>
      <p:ext uri="{BB962C8B-B14F-4D97-AF65-F5344CB8AC3E}">
        <p14:creationId xmlns:p14="http://schemas.microsoft.com/office/powerpoint/2010/main" val="3834727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883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E193-5CF8-45D6-9055-5A80C5834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CCD14E-1712-40E7-BDD5-DD8FAA18A3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6788F5C-2BC4-48D6-975E-5045D34820C3}"/>
              </a:ext>
            </a:extLst>
          </p:cNvPr>
          <p:cNvSpPr>
            <a:spLocks noGrp="1"/>
          </p:cNvSpPr>
          <p:nvPr>
            <p:ph type="dt" sz="half" idx="10"/>
          </p:nvPr>
        </p:nvSpPr>
        <p:spPr/>
        <p:txBody>
          <a:bodyPr/>
          <a:lstStyle/>
          <a:p>
            <a:fld id="{2061D489-F2D6-4CEE-9070-36EEC5844E5F}" type="datetimeFigureOut">
              <a:rPr lang="en-US" smtClean="0"/>
              <a:t>11/3/2019</a:t>
            </a:fld>
            <a:endParaRPr lang="en-US"/>
          </a:p>
        </p:txBody>
      </p:sp>
      <p:sp>
        <p:nvSpPr>
          <p:cNvPr id="5" name="Footer Placeholder 4">
            <a:extLst>
              <a:ext uri="{FF2B5EF4-FFF2-40B4-BE49-F238E27FC236}">
                <a16:creationId xmlns:a16="http://schemas.microsoft.com/office/drawing/2014/main" id="{04A5ADCC-BA1C-437D-9E88-4B327C735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B2A0C-AE7D-4FF0-854E-752F8E297C0E}"/>
              </a:ext>
            </a:extLst>
          </p:cNvPr>
          <p:cNvSpPr>
            <a:spLocks noGrp="1"/>
          </p:cNvSpPr>
          <p:nvPr>
            <p:ph type="sldNum" sz="quarter" idx="12"/>
          </p:nvPr>
        </p:nvSpPr>
        <p:spPr/>
        <p:txBody>
          <a:bodyPr/>
          <a:lstStyle/>
          <a:p>
            <a:fld id="{6733C0CB-DF9F-47E5-B67A-0DA23031F910}" type="slidenum">
              <a:rPr lang="en-US" smtClean="0"/>
              <a:t>‹#›</a:t>
            </a:fld>
            <a:endParaRPr lang="en-US"/>
          </a:p>
        </p:txBody>
      </p:sp>
    </p:spTree>
    <p:extLst>
      <p:ext uri="{BB962C8B-B14F-4D97-AF65-F5344CB8AC3E}">
        <p14:creationId xmlns:p14="http://schemas.microsoft.com/office/powerpoint/2010/main" val="2314692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DADE-D63C-42E2-BB3B-5C51A84ED8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2BB66C-24EB-401B-8938-B11346A1CE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8D688D-BC03-4D04-9B25-5B47BC5CCB9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351627-019A-4B7D-8CD6-E66140801ED0}"/>
              </a:ext>
            </a:extLst>
          </p:cNvPr>
          <p:cNvSpPr>
            <a:spLocks noGrp="1"/>
          </p:cNvSpPr>
          <p:nvPr>
            <p:ph type="dt" sz="half" idx="10"/>
          </p:nvPr>
        </p:nvSpPr>
        <p:spPr/>
        <p:txBody>
          <a:bodyPr/>
          <a:lstStyle/>
          <a:p>
            <a:fld id="{2061D489-F2D6-4CEE-9070-36EEC5844E5F}" type="datetimeFigureOut">
              <a:rPr lang="en-US" smtClean="0"/>
              <a:t>11/3/2019</a:t>
            </a:fld>
            <a:endParaRPr lang="en-US"/>
          </a:p>
        </p:txBody>
      </p:sp>
      <p:sp>
        <p:nvSpPr>
          <p:cNvPr id="6" name="Footer Placeholder 5">
            <a:extLst>
              <a:ext uri="{FF2B5EF4-FFF2-40B4-BE49-F238E27FC236}">
                <a16:creationId xmlns:a16="http://schemas.microsoft.com/office/drawing/2014/main" id="{B771FF35-C48F-43ED-AAFC-96B59F72C6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6E61E-92A8-481F-8A2F-6B280E7A2768}"/>
              </a:ext>
            </a:extLst>
          </p:cNvPr>
          <p:cNvSpPr>
            <a:spLocks noGrp="1"/>
          </p:cNvSpPr>
          <p:nvPr>
            <p:ph type="sldNum" sz="quarter" idx="12"/>
          </p:nvPr>
        </p:nvSpPr>
        <p:spPr/>
        <p:txBody>
          <a:bodyPr/>
          <a:lstStyle/>
          <a:p>
            <a:fld id="{6733C0CB-DF9F-47E5-B67A-0DA23031F910}" type="slidenum">
              <a:rPr lang="en-US" smtClean="0"/>
              <a:t>‹#›</a:t>
            </a:fld>
            <a:endParaRPr lang="en-US"/>
          </a:p>
        </p:txBody>
      </p:sp>
    </p:spTree>
    <p:extLst>
      <p:ext uri="{BB962C8B-B14F-4D97-AF65-F5344CB8AC3E}">
        <p14:creationId xmlns:p14="http://schemas.microsoft.com/office/powerpoint/2010/main" val="1754117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7EDF9-2A12-4435-A712-798E5ED4C9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2EF864-14DE-4355-B246-1C9074E004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CFBA8FC-7D11-4A51-BC9D-C07ADC5B9C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85EDE4-153F-482D-B02F-085FED9EE2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D2C5A91-1EC3-4115-ADBF-193DA9CE4F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F79CC4-866D-44A4-A373-71CB6768445B}"/>
              </a:ext>
            </a:extLst>
          </p:cNvPr>
          <p:cNvSpPr>
            <a:spLocks noGrp="1"/>
          </p:cNvSpPr>
          <p:nvPr>
            <p:ph type="dt" sz="half" idx="10"/>
          </p:nvPr>
        </p:nvSpPr>
        <p:spPr/>
        <p:txBody>
          <a:bodyPr/>
          <a:lstStyle/>
          <a:p>
            <a:fld id="{2061D489-F2D6-4CEE-9070-36EEC5844E5F}" type="datetimeFigureOut">
              <a:rPr lang="en-US" smtClean="0"/>
              <a:t>11/3/2019</a:t>
            </a:fld>
            <a:endParaRPr lang="en-US"/>
          </a:p>
        </p:txBody>
      </p:sp>
      <p:sp>
        <p:nvSpPr>
          <p:cNvPr id="8" name="Footer Placeholder 7">
            <a:extLst>
              <a:ext uri="{FF2B5EF4-FFF2-40B4-BE49-F238E27FC236}">
                <a16:creationId xmlns:a16="http://schemas.microsoft.com/office/drawing/2014/main" id="{D6526800-0094-4039-A3A6-E270DAD474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8B4931-D802-449C-8C61-E53BF9D300F4}"/>
              </a:ext>
            </a:extLst>
          </p:cNvPr>
          <p:cNvSpPr>
            <a:spLocks noGrp="1"/>
          </p:cNvSpPr>
          <p:nvPr>
            <p:ph type="sldNum" sz="quarter" idx="12"/>
          </p:nvPr>
        </p:nvSpPr>
        <p:spPr/>
        <p:txBody>
          <a:bodyPr/>
          <a:lstStyle/>
          <a:p>
            <a:fld id="{6733C0CB-DF9F-47E5-B67A-0DA23031F910}" type="slidenum">
              <a:rPr lang="en-US" smtClean="0"/>
              <a:t>‹#›</a:t>
            </a:fld>
            <a:endParaRPr lang="en-US"/>
          </a:p>
        </p:txBody>
      </p:sp>
    </p:spTree>
    <p:extLst>
      <p:ext uri="{BB962C8B-B14F-4D97-AF65-F5344CB8AC3E}">
        <p14:creationId xmlns:p14="http://schemas.microsoft.com/office/powerpoint/2010/main" val="1088035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9992F-F0C8-4D03-8286-2422D3854A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AEBDCA-0176-4FBC-9230-1BCC6ACD3FC1}"/>
              </a:ext>
            </a:extLst>
          </p:cNvPr>
          <p:cNvSpPr>
            <a:spLocks noGrp="1"/>
          </p:cNvSpPr>
          <p:nvPr>
            <p:ph type="dt" sz="half" idx="10"/>
          </p:nvPr>
        </p:nvSpPr>
        <p:spPr/>
        <p:txBody>
          <a:bodyPr/>
          <a:lstStyle/>
          <a:p>
            <a:fld id="{2061D489-F2D6-4CEE-9070-36EEC5844E5F}" type="datetimeFigureOut">
              <a:rPr lang="en-US" smtClean="0"/>
              <a:t>11/3/2019</a:t>
            </a:fld>
            <a:endParaRPr lang="en-US"/>
          </a:p>
        </p:txBody>
      </p:sp>
      <p:sp>
        <p:nvSpPr>
          <p:cNvPr id="4" name="Footer Placeholder 3">
            <a:extLst>
              <a:ext uri="{FF2B5EF4-FFF2-40B4-BE49-F238E27FC236}">
                <a16:creationId xmlns:a16="http://schemas.microsoft.com/office/drawing/2014/main" id="{E39AF108-E99C-4AFE-AAA7-C1FDB77BA3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050706-2E5D-4976-8576-83CD6ED3B387}"/>
              </a:ext>
            </a:extLst>
          </p:cNvPr>
          <p:cNvSpPr>
            <a:spLocks noGrp="1"/>
          </p:cNvSpPr>
          <p:nvPr>
            <p:ph type="sldNum" sz="quarter" idx="12"/>
          </p:nvPr>
        </p:nvSpPr>
        <p:spPr/>
        <p:txBody>
          <a:bodyPr/>
          <a:lstStyle/>
          <a:p>
            <a:fld id="{6733C0CB-DF9F-47E5-B67A-0DA23031F910}" type="slidenum">
              <a:rPr lang="en-US" smtClean="0"/>
              <a:t>‹#›</a:t>
            </a:fld>
            <a:endParaRPr lang="en-US"/>
          </a:p>
        </p:txBody>
      </p:sp>
    </p:spTree>
    <p:extLst>
      <p:ext uri="{BB962C8B-B14F-4D97-AF65-F5344CB8AC3E}">
        <p14:creationId xmlns:p14="http://schemas.microsoft.com/office/powerpoint/2010/main" val="36649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262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33B4239-6C53-454D-83AF-1093214C845D}"/>
              </a:ext>
            </a:extLst>
          </p:cNvPr>
          <p:cNvSpPr>
            <a:spLocks noGrp="1"/>
          </p:cNvSpPr>
          <p:nvPr>
            <p:ph type="pic" sz="quarter" idx="10"/>
          </p:nvPr>
        </p:nvSpPr>
        <p:spPr>
          <a:xfrm>
            <a:off x="1407745" y="2077157"/>
            <a:ext cx="2027445" cy="2404533"/>
          </a:xfrm>
          <a:custGeom>
            <a:avLst/>
            <a:gdLst>
              <a:gd name="connsiteX0" fmla="*/ 0 w 2027445"/>
              <a:gd name="connsiteY0" fmla="*/ 0 h 2404533"/>
              <a:gd name="connsiteX1" fmla="*/ 2027445 w 2027445"/>
              <a:gd name="connsiteY1" fmla="*/ 0 h 2404533"/>
              <a:gd name="connsiteX2" fmla="*/ 2027445 w 2027445"/>
              <a:gd name="connsiteY2" fmla="*/ 2404533 h 2404533"/>
              <a:gd name="connsiteX3" fmla="*/ 0 w 2027445"/>
              <a:gd name="connsiteY3" fmla="*/ 2404533 h 2404533"/>
            </a:gdLst>
            <a:ahLst/>
            <a:cxnLst>
              <a:cxn ang="0">
                <a:pos x="connsiteX0" y="connsiteY0"/>
              </a:cxn>
              <a:cxn ang="0">
                <a:pos x="connsiteX1" y="connsiteY1"/>
              </a:cxn>
              <a:cxn ang="0">
                <a:pos x="connsiteX2" y="connsiteY2"/>
              </a:cxn>
              <a:cxn ang="0">
                <a:pos x="connsiteX3" y="connsiteY3"/>
              </a:cxn>
            </a:cxnLst>
            <a:rect l="l" t="t" r="r" b="b"/>
            <a:pathLst>
              <a:path w="2027445" h="2404533">
                <a:moveTo>
                  <a:pt x="0" y="0"/>
                </a:moveTo>
                <a:lnTo>
                  <a:pt x="2027445" y="0"/>
                </a:lnTo>
                <a:lnTo>
                  <a:pt x="2027445" y="2404533"/>
                </a:lnTo>
                <a:lnTo>
                  <a:pt x="0" y="2404533"/>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A283831E-DE77-46E8-80FB-4EBA0350F4C2}"/>
              </a:ext>
            </a:extLst>
          </p:cNvPr>
          <p:cNvSpPr>
            <a:spLocks noGrp="1"/>
          </p:cNvSpPr>
          <p:nvPr>
            <p:ph type="pic" sz="quarter" idx="11"/>
          </p:nvPr>
        </p:nvSpPr>
        <p:spPr>
          <a:xfrm>
            <a:off x="4060634" y="2077156"/>
            <a:ext cx="2027445" cy="2404533"/>
          </a:xfrm>
          <a:custGeom>
            <a:avLst/>
            <a:gdLst>
              <a:gd name="connsiteX0" fmla="*/ 0 w 2027445"/>
              <a:gd name="connsiteY0" fmla="*/ 0 h 2404533"/>
              <a:gd name="connsiteX1" fmla="*/ 2027445 w 2027445"/>
              <a:gd name="connsiteY1" fmla="*/ 0 h 2404533"/>
              <a:gd name="connsiteX2" fmla="*/ 2027445 w 2027445"/>
              <a:gd name="connsiteY2" fmla="*/ 2404533 h 2404533"/>
              <a:gd name="connsiteX3" fmla="*/ 0 w 2027445"/>
              <a:gd name="connsiteY3" fmla="*/ 2404533 h 2404533"/>
            </a:gdLst>
            <a:ahLst/>
            <a:cxnLst>
              <a:cxn ang="0">
                <a:pos x="connsiteX0" y="connsiteY0"/>
              </a:cxn>
              <a:cxn ang="0">
                <a:pos x="connsiteX1" y="connsiteY1"/>
              </a:cxn>
              <a:cxn ang="0">
                <a:pos x="connsiteX2" y="connsiteY2"/>
              </a:cxn>
              <a:cxn ang="0">
                <a:pos x="connsiteX3" y="connsiteY3"/>
              </a:cxn>
            </a:cxnLst>
            <a:rect l="l" t="t" r="r" b="b"/>
            <a:pathLst>
              <a:path w="2027445" h="2404533">
                <a:moveTo>
                  <a:pt x="0" y="0"/>
                </a:moveTo>
                <a:lnTo>
                  <a:pt x="2027445" y="0"/>
                </a:lnTo>
                <a:lnTo>
                  <a:pt x="2027445" y="2404533"/>
                </a:lnTo>
                <a:lnTo>
                  <a:pt x="0" y="2404533"/>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1FFF5672-2805-4ACD-974A-6C25406C3D61}"/>
              </a:ext>
            </a:extLst>
          </p:cNvPr>
          <p:cNvSpPr>
            <a:spLocks noGrp="1"/>
          </p:cNvSpPr>
          <p:nvPr>
            <p:ph type="pic" sz="quarter" idx="12"/>
          </p:nvPr>
        </p:nvSpPr>
        <p:spPr>
          <a:xfrm>
            <a:off x="1407746" y="5086554"/>
            <a:ext cx="4680334" cy="1345598"/>
          </a:xfrm>
          <a:custGeom>
            <a:avLst/>
            <a:gdLst>
              <a:gd name="connsiteX0" fmla="*/ 0 w 4680334"/>
              <a:gd name="connsiteY0" fmla="*/ 0 h 1345598"/>
              <a:gd name="connsiteX1" fmla="*/ 4680334 w 4680334"/>
              <a:gd name="connsiteY1" fmla="*/ 0 h 1345598"/>
              <a:gd name="connsiteX2" fmla="*/ 4680334 w 4680334"/>
              <a:gd name="connsiteY2" fmla="*/ 1345598 h 1345598"/>
              <a:gd name="connsiteX3" fmla="*/ 0 w 4680334"/>
              <a:gd name="connsiteY3" fmla="*/ 1345598 h 1345598"/>
            </a:gdLst>
            <a:ahLst/>
            <a:cxnLst>
              <a:cxn ang="0">
                <a:pos x="connsiteX0" y="connsiteY0"/>
              </a:cxn>
              <a:cxn ang="0">
                <a:pos x="connsiteX1" y="connsiteY1"/>
              </a:cxn>
              <a:cxn ang="0">
                <a:pos x="connsiteX2" y="connsiteY2"/>
              </a:cxn>
              <a:cxn ang="0">
                <a:pos x="connsiteX3" y="connsiteY3"/>
              </a:cxn>
            </a:cxnLst>
            <a:rect l="l" t="t" r="r" b="b"/>
            <a:pathLst>
              <a:path w="4680334" h="1345598">
                <a:moveTo>
                  <a:pt x="0" y="0"/>
                </a:moveTo>
                <a:lnTo>
                  <a:pt x="4680334" y="0"/>
                </a:lnTo>
                <a:lnTo>
                  <a:pt x="4680334" y="1345598"/>
                </a:lnTo>
                <a:lnTo>
                  <a:pt x="0" y="1345598"/>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6E6805A7-8676-46A0-AB5C-15C6D2F781CF}"/>
              </a:ext>
            </a:extLst>
          </p:cNvPr>
          <p:cNvSpPr>
            <a:spLocks noGrp="1"/>
          </p:cNvSpPr>
          <p:nvPr>
            <p:ph type="pic" sz="quarter" idx="13"/>
          </p:nvPr>
        </p:nvSpPr>
        <p:spPr>
          <a:xfrm>
            <a:off x="6731545" y="2077155"/>
            <a:ext cx="4052711" cy="4354996"/>
          </a:xfrm>
          <a:custGeom>
            <a:avLst/>
            <a:gdLst>
              <a:gd name="connsiteX0" fmla="*/ 0 w 4052711"/>
              <a:gd name="connsiteY0" fmla="*/ 0 h 4354996"/>
              <a:gd name="connsiteX1" fmla="*/ 4052711 w 4052711"/>
              <a:gd name="connsiteY1" fmla="*/ 0 h 4354996"/>
              <a:gd name="connsiteX2" fmla="*/ 4052711 w 4052711"/>
              <a:gd name="connsiteY2" fmla="*/ 4354996 h 4354996"/>
              <a:gd name="connsiteX3" fmla="*/ 0 w 4052711"/>
              <a:gd name="connsiteY3" fmla="*/ 4354996 h 4354996"/>
            </a:gdLst>
            <a:ahLst/>
            <a:cxnLst>
              <a:cxn ang="0">
                <a:pos x="connsiteX0" y="connsiteY0"/>
              </a:cxn>
              <a:cxn ang="0">
                <a:pos x="connsiteX1" y="connsiteY1"/>
              </a:cxn>
              <a:cxn ang="0">
                <a:pos x="connsiteX2" y="connsiteY2"/>
              </a:cxn>
              <a:cxn ang="0">
                <a:pos x="connsiteX3" y="connsiteY3"/>
              </a:cxn>
            </a:cxnLst>
            <a:rect l="l" t="t" r="r" b="b"/>
            <a:pathLst>
              <a:path w="4052711" h="4354996">
                <a:moveTo>
                  <a:pt x="0" y="0"/>
                </a:moveTo>
                <a:lnTo>
                  <a:pt x="4052711" y="0"/>
                </a:lnTo>
                <a:lnTo>
                  <a:pt x="4052711" y="4354996"/>
                </a:lnTo>
                <a:lnTo>
                  <a:pt x="0" y="4354996"/>
                </a:lnTo>
                <a:close/>
              </a:path>
            </a:pathLst>
          </a:custGeom>
        </p:spPr>
        <p:txBody>
          <a:bodyPr wrap="square">
            <a:noAutofit/>
          </a:bodyPr>
          <a:lstStyle/>
          <a:p>
            <a:endParaRPr lang="en-US"/>
          </a:p>
        </p:txBody>
      </p:sp>
    </p:spTree>
    <p:extLst>
      <p:ext uri="{BB962C8B-B14F-4D97-AF65-F5344CB8AC3E}">
        <p14:creationId xmlns:p14="http://schemas.microsoft.com/office/powerpoint/2010/main" val="752523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FCC7887-30F4-484A-BFED-1EB66F0E64CB}"/>
              </a:ext>
            </a:extLst>
          </p:cNvPr>
          <p:cNvSpPr>
            <a:spLocks noGrp="1"/>
          </p:cNvSpPr>
          <p:nvPr>
            <p:ph type="pic" sz="quarter" idx="10"/>
          </p:nvPr>
        </p:nvSpPr>
        <p:spPr>
          <a:xfrm>
            <a:off x="1" y="3222172"/>
            <a:ext cx="5976256" cy="3635829"/>
          </a:xfrm>
          <a:custGeom>
            <a:avLst/>
            <a:gdLst>
              <a:gd name="connsiteX0" fmla="*/ 0 w 5976256"/>
              <a:gd name="connsiteY0" fmla="*/ 0 h 3635829"/>
              <a:gd name="connsiteX1" fmla="*/ 5148942 w 5976256"/>
              <a:gd name="connsiteY1" fmla="*/ 0 h 3635829"/>
              <a:gd name="connsiteX2" fmla="*/ 5976256 w 5976256"/>
              <a:gd name="connsiteY2" fmla="*/ 0 h 3635829"/>
              <a:gd name="connsiteX3" fmla="*/ 5148942 w 5976256"/>
              <a:gd name="connsiteY3" fmla="*/ 3635822 h 3635829"/>
              <a:gd name="connsiteX4" fmla="*/ 5148942 w 5976256"/>
              <a:gd name="connsiteY4" fmla="*/ 3635829 h 3635829"/>
              <a:gd name="connsiteX5" fmla="*/ 0 w 5976256"/>
              <a:gd name="connsiteY5" fmla="*/ 3635829 h 363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6256" h="3635829">
                <a:moveTo>
                  <a:pt x="0" y="0"/>
                </a:moveTo>
                <a:lnTo>
                  <a:pt x="5148942" y="0"/>
                </a:lnTo>
                <a:lnTo>
                  <a:pt x="5976256" y="0"/>
                </a:lnTo>
                <a:lnTo>
                  <a:pt x="5148942" y="3635822"/>
                </a:lnTo>
                <a:lnTo>
                  <a:pt x="5148942" y="3635829"/>
                </a:lnTo>
                <a:lnTo>
                  <a:pt x="0" y="3635829"/>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DE13250E-85B4-4277-9F03-2398BDD590C8}"/>
              </a:ext>
            </a:extLst>
          </p:cNvPr>
          <p:cNvSpPr>
            <a:spLocks noGrp="1"/>
          </p:cNvSpPr>
          <p:nvPr>
            <p:ph type="pic" sz="quarter" idx="11"/>
          </p:nvPr>
        </p:nvSpPr>
        <p:spPr>
          <a:xfrm>
            <a:off x="6324599" y="3222169"/>
            <a:ext cx="5867401" cy="3635830"/>
          </a:xfrm>
          <a:custGeom>
            <a:avLst/>
            <a:gdLst>
              <a:gd name="connsiteX0" fmla="*/ 827314 w 5867401"/>
              <a:gd name="connsiteY0" fmla="*/ 0 h 3635830"/>
              <a:gd name="connsiteX1" fmla="*/ 5867401 w 5867401"/>
              <a:gd name="connsiteY1" fmla="*/ 0 h 3635830"/>
              <a:gd name="connsiteX2" fmla="*/ 5867401 w 5867401"/>
              <a:gd name="connsiteY2" fmla="*/ 3635829 h 3635830"/>
              <a:gd name="connsiteX3" fmla="*/ 827314 w 5867401"/>
              <a:gd name="connsiteY3" fmla="*/ 3635829 h 3635830"/>
              <a:gd name="connsiteX4" fmla="*/ 827314 w 5867401"/>
              <a:gd name="connsiteY4" fmla="*/ 3635830 h 3635830"/>
              <a:gd name="connsiteX5" fmla="*/ 0 w 5867401"/>
              <a:gd name="connsiteY5" fmla="*/ 3635830 h 3635830"/>
              <a:gd name="connsiteX6" fmla="*/ 827314 w 5867401"/>
              <a:gd name="connsiteY6" fmla="*/ 1 h 363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401" h="3635830">
                <a:moveTo>
                  <a:pt x="827314" y="0"/>
                </a:moveTo>
                <a:lnTo>
                  <a:pt x="5867401" y="0"/>
                </a:lnTo>
                <a:lnTo>
                  <a:pt x="5867401" y="3635829"/>
                </a:lnTo>
                <a:lnTo>
                  <a:pt x="827314" y="3635829"/>
                </a:lnTo>
                <a:lnTo>
                  <a:pt x="827314" y="3635830"/>
                </a:lnTo>
                <a:lnTo>
                  <a:pt x="0" y="3635830"/>
                </a:lnTo>
                <a:lnTo>
                  <a:pt x="827314" y="1"/>
                </a:lnTo>
                <a:close/>
              </a:path>
            </a:pathLst>
          </a:custGeom>
        </p:spPr>
        <p:txBody>
          <a:bodyPr wrap="square">
            <a:noAutofit/>
          </a:bodyPr>
          <a:lstStyle/>
          <a:p>
            <a:endParaRPr lang="en-US"/>
          </a:p>
        </p:txBody>
      </p:sp>
    </p:spTree>
    <p:extLst>
      <p:ext uri="{BB962C8B-B14F-4D97-AF65-F5344CB8AC3E}">
        <p14:creationId xmlns:p14="http://schemas.microsoft.com/office/powerpoint/2010/main" val="1853890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8611E9-A4E4-49EF-9709-8866433E85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1BC0F0-F22B-45FD-8BD5-FA62B9B3A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17BC4-7BA5-491B-8621-54411D105A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1D489-F2D6-4CEE-9070-36EEC5844E5F}" type="datetimeFigureOut">
              <a:rPr lang="en-US" smtClean="0"/>
              <a:t>11/3/2019</a:t>
            </a:fld>
            <a:endParaRPr lang="en-US"/>
          </a:p>
        </p:txBody>
      </p:sp>
      <p:sp>
        <p:nvSpPr>
          <p:cNvPr id="5" name="Footer Placeholder 4">
            <a:extLst>
              <a:ext uri="{FF2B5EF4-FFF2-40B4-BE49-F238E27FC236}">
                <a16:creationId xmlns:a16="http://schemas.microsoft.com/office/drawing/2014/main" id="{A87E9AE3-472D-46A3-820B-C3A6A77788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3C985A-DDA7-44DB-AFC7-B76AB5DD9F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3C0CB-DF9F-47E5-B67A-0DA23031F910}" type="slidenum">
              <a:rPr lang="en-US" smtClean="0"/>
              <a:t>‹#›</a:t>
            </a:fld>
            <a:endParaRPr lang="en-US"/>
          </a:p>
        </p:txBody>
      </p:sp>
    </p:spTree>
    <p:extLst>
      <p:ext uri="{BB962C8B-B14F-4D97-AF65-F5344CB8AC3E}">
        <p14:creationId xmlns:p14="http://schemas.microsoft.com/office/powerpoint/2010/main" val="3723868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7" r:id="rId8"/>
    <p:sldLayoutId id="2147483666" r:id="rId9"/>
    <p:sldLayoutId id="2147483656" r:id="rId10"/>
    <p:sldLayoutId id="2147483657" r:id="rId11"/>
    <p:sldLayoutId id="2147483658" r:id="rId12"/>
    <p:sldLayoutId id="2147483659" r:id="rId13"/>
    <p:sldLayoutId id="2147483660" r:id="rId14"/>
    <p:sldLayoutId id="2147483663" r:id="rId15"/>
    <p:sldLayoutId id="2147483664" r:id="rId16"/>
    <p:sldLayoutId id="2147483665" r:id="rId17"/>
    <p:sldLayoutId id="2147483668" r:id="rId18"/>
    <p:sldLayoutId id="2147483669" r:id="rId19"/>
    <p:sldLayoutId id="2147483670" r:id="rId20"/>
    <p:sldLayoutId id="2147483672" r:id="rId21"/>
    <p:sldLayoutId id="2147483674" r:id="rId22"/>
    <p:sldLayoutId id="2147483675"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image" Target="../media/image19.jpg"/><Relationship Id="rId1" Type="http://schemas.openxmlformats.org/officeDocument/2006/relationships/slideLayout" Target="../slideLayouts/slideLayout16.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g"/><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g"/><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jpg"/><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31.png"/><Relationship Id="rId4" Type="http://schemas.microsoft.com/office/2007/relationships/hdphoto" Target="../media/hdphoto3.wdp"/><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4.png"/><Relationship Id="rId5" Type="http://schemas.microsoft.com/office/2007/relationships/hdphoto" Target="../media/hdphoto6.wdp"/><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8.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987C426-633D-42D7-A2DF-8423FF35D14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889" r="6889"/>
          <a:stretch>
            <a:fillRect/>
          </a:stretch>
        </p:blipFill>
        <p:spPr>
          <a:xfrm>
            <a:off x="0" y="-7"/>
            <a:ext cx="12192000" cy="6858000"/>
          </a:xfrm>
        </p:spPr>
      </p:pic>
      <p:sp>
        <p:nvSpPr>
          <p:cNvPr id="9" name="Freeform: Shape 8"/>
          <p:cNvSpPr/>
          <p:nvPr/>
        </p:nvSpPr>
        <p:spPr>
          <a:xfrm flipH="1">
            <a:off x="0" y="-2"/>
            <a:ext cx="9564330" cy="6858001"/>
          </a:xfrm>
          <a:custGeom>
            <a:avLst/>
            <a:gdLst>
              <a:gd name="connsiteX0" fmla="*/ 9564329 w 9564329"/>
              <a:gd name="connsiteY0" fmla="*/ 0 h 6858000"/>
              <a:gd name="connsiteX1" fmla="*/ 6840581 w 9564329"/>
              <a:gd name="connsiteY1" fmla="*/ 0 h 6858000"/>
              <a:gd name="connsiteX2" fmla="*/ 0 w 9564329"/>
              <a:gd name="connsiteY2" fmla="*/ 6858000 h 6858000"/>
              <a:gd name="connsiteX3" fmla="*/ 6882793 w 9564329"/>
              <a:gd name="connsiteY3" fmla="*/ 6858000 h 6858000"/>
              <a:gd name="connsiteX4" fmla="*/ 9564329 w 9564329"/>
              <a:gd name="connsiteY4" fmla="*/ 416963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4329" h="6858000">
                <a:moveTo>
                  <a:pt x="9564329" y="0"/>
                </a:moveTo>
                <a:lnTo>
                  <a:pt x="6840581" y="0"/>
                </a:lnTo>
                <a:lnTo>
                  <a:pt x="0" y="6858000"/>
                </a:lnTo>
                <a:lnTo>
                  <a:pt x="6882793" y="6858000"/>
                </a:lnTo>
                <a:lnTo>
                  <a:pt x="9564329" y="4169636"/>
                </a:lnTo>
                <a:close/>
              </a:path>
            </a:pathLst>
          </a:custGeom>
          <a:solidFill>
            <a:srgbClr val="33996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rot="10800000">
            <a:off x="2716438" y="-5"/>
            <a:ext cx="2498499" cy="1252573"/>
          </a:xfrm>
          <a:prstGeom prst="triangle">
            <a:avLst/>
          </a:prstGeom>
          <a:solidFill>
            <a:srgbClr val="A18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184602" y="5605427"/>
            <a:ext cx="2498499" cy="1252573"/>
          </a:xfrm>
          <a:prstGeom prst="triangl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6092706-F1BD-476B-87B1-798A7F10B44E}"/>
              </a:ext>
            </a:extLst>
          </p:cNvPr>
          <p:cNvSpPr txBox="1"/>
          <p:nvPr/>
        </p:nvSpPr>
        <p:spPr>
          <a:xfrm>
            <a:off x="993558" y="4551163"/>
            <a:ext cx="5124214" cy="344710"/>
          </a:xfrm>
          <a:prstGeom prst="rect">
            <a:avLst/>
          </a:prstGeom>
          <a:noFill/>
        </p:spPr>
        <p:txBody>
          <a:bodyPr wrap="square" rtlCol="0" anchor="ctr">
            <a:spAutoFit/>
          </a:bodyPr>
          <a:lstStyle/>
          <a:p>
            <a:pPr>
              <a:lnSpc>
                <a:spcPct val="80000"/>
              </a:lnSpc>
            </a:pPr>
            <a:r>
              <a:rPr lang="en-US" sz="2000" dirty="0">
                <a:solidFill>
                  <a:schemeClr val="bg1">
                    <a:lumMod val="95000"/>
                  </a:schemeClr>
                </a:solidFill>
                <a:ea typeface="lato heavy" panose="020F0502020204030203" pitchFamily="34" charset="0"/>
                <a:cs typeface="Segoe UI Light" panose="020B0502040204020203" pitchFamily="34" charset="0"/>
              </a:rPr>
              <a:t>Optimizing Behavioral Intelligence </a:t>
            </a:r>
          </a:p>
        </p:txBody>
      </p:sp>
      <p:pic>
        <p:nvPicPr>
          <p:cNvPr id="13" name="Picture 12">
            <a:extLst>
              <a:ext uri="{FF2B5EF4-FFF2-40B4-BE49-F238E27FC236}">
                <a16:creationId xmlns:a16="http://schemas.microsoft.com/office/drawing/2014/main" id="{A008219B-9810-446D-BF4F-2D21485F8DE9}"/>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9743654" y="142244"/>
            <a:ext cx="2269021" cy="716533"/>
          </a:xfrm>
          <a:prstGeom prst="rect">
            <a:avLst/>
          </a:prstGeom>
        </p:spPr>
      </p:pic>
      <p:sp>
        <p:nvSpPr>
          <p:cNvPr id="14" name="Freeform: Shape 13">
            <a:extLst>
              <a:ext uri="{FF2B5EF4-FFF2-40B4-BE49-F238E27FC236}">
                <a16:creationId xmlns:a16="http://schemas.microsoft.com/office/drawing/2014/main" id="{F07C5ECD-ED6A-4771-917C-1B08499E10ED}"/>
              </a:ext>
            </a:extLst>
          </p:cNvPr>
          <p:cNvSpPr/>
          <p:nvPr/>
        </p:nvSpPr>
        <p:spPr>
          <a:xfrm>
            <a:off x="1089542" y="2574832"/>
            <a:ext cx="4085396" cy="1834362"/>
          </a:xfrm>
          <a:custGeom>
            <a:avLst/>
            <a:gdLst/>
            <a:ahLst/>
            <a:cxnLst/>
            <a:rect l="l" t="t" r="r" b="b"/>
            <a:pathLst>
              <a:path w="4085396" h="1834362">
                <a:moveTo>
                  <a:pt x="1858241" y="1558728"/>
                </a:moveTo>
                <a:lnTo>
                  <a:pt x="1858241" y="1643538"/>
                </a:lnTo>
                <a:lnTo>
                  <a:pt x="1922859" y="1643538"/>
                </a:lnTo>
                <a:cubicBezTo>
                  <a:pt x="1939623" y="1643402"/>
                  <a:pt x="1952539" y="1639637"/>
                  <a:pt x="1961604" y="1632243"/>
                </a:cubicBezTo>
                <a:cubicBezTo>
                  <a:pt x="1970670" y="1624849"/>
                  <a:pt x="1975256" y="1614648"/>
                  <a:pt x="1975361" y="1601638"/>
                </a:cubicBezTo>
                <a:lnTo>
                  <a:pt x="1975361" y="1600628"/>
                </a:lnTo>
                <a:cubicBezTo>
                  <a:pt x="1975203" y="1586735"/>
                  <a:pt x="1970470" y="1576281"/>
                  <a:pt x="1961163" y="1569266"/>
                </a:cubicBezTo>
                <a:cubicBezTo>
                  <a:pt x="1951855" y="1562251"/>
                  <a:pt x="1938919" y="1558738"/>
                  <a:pt x="1922354" y="1558728"/>
                </a:cubicBezTo>
                <a:close/>
                <a:moveTo>
                  <a:pt x="2122256" y="1473917"/>
                </a:moveTo>
                <a:lnTo>
                  <a:pt x="2406472" y="1473917"/>
                </a:lnTo>
                <a:lnTo>
                  <a:pt x="2406472" y="1557213"/>
                </a:lnTo>
                <a:lnTo>
                  <a:pt x="2219182" y="1557213"/>
                </a:lnTo>
                <a:lnTo>
                  <a:pt x="2219182" y="1610725"/>
                </a:lnTo>
                <a:lnTo>
                  <a:pt x="2388803" y="1610725"/>
                </a:lnTo>
                <a:lnTo>
                  <a:pt x="2388803" y="1687963"/>
                </a:lnTo>
                <a:lnTo>
                  <a:pt x="2219182" y="1687963"/>
                </a:lnTo>
                <a:lnTo>
                  <a:pt x="2219182" y="1743999"/>
                </a:lnTo>
                <a:lnTo>
                  <a:pt x="2408996" y="1743999"/>
                </a:lnTo>
                <a:lnTo>
                  <a:pt x="2408996" y="1827295"/>
                </a:lnTo>
                <a:lnTo>
                  <a:pt x="2122256" y="1827295"/>
                </a:lnTo>
                <a:close/>
                <a:moveTo>
                  <a:pt x="1760305" y="1473917"/>
                </a:moveTo>
                <a:lnTo>
                  <a:pt x="1927403" y="1473917"/>
                </a:lnTo>
                <a:cubicBezTo>
                  <a:pt x="1954347" y="1474001"/>
                  <a:pt x="1977317" y="1477367"/>
                  <a:pt x="1996311" y="1484014"/>
                </a:cubicBezTo>
                <a:cubicBezTo>
                  <a:pt x="2015305" y="1490661"/>
                  <a:pt x="2030702" y="1500084"/>
                  <a:pt x="2042503" y="1512284"/>
                </a:cubicBezTo>
                <a:cubicBezTo>
                  <a:pt x="2063285" y="1532393"/>
                  <a:pt x="2073717" y="1559822"/>
                  <a:pt x="2073802" y="1594570"/>
                </a:cubicBezTo>
                <a:lnTo>
                  <a:pt x="2073802" y="1595580"/>
                </a:lnTo>
                <a:cubicBezTo>
                  <a:pt x="2073518" y="1622567"/>
                  <a:pt x="2066892" y="1645074"/>
                  <a:pt x="2053924" y="1663100"/>
                </a:cubicBezTo>
                <a:cubicBezTo>
                  <a:pt x="2040956" y="1681127"/>
                  <a:pt x="2023351" y="1694799"/>
                  <a:pt x="2001107" y="1704117"/>
                </a:cubicBezTo>
                <a:lnTo>
                  <a:pt x="2085413" y="1827295"/>
                </a:lnTo>
                <a:lnTo>
                  <a:pt x="1972332" y="1827295"/>
                </a:lnTo>
                <a:lnTo>
                  <a:pt x="1901152" y="1720272"/>
                </a:lnTo>
                <a:lnTo>
                  <a:pt x="1900142" y="1720272"/>
                </a:lnTo>
                <a:lnTo>
                  <a:pt x="1858241" y="1720272"/>
                </a:lnTo>
                <a:lnTo>
                  <a:pt x="1858241" y="1827295"/>
                </a:lnTo>
                <a:lnTo>
                  <a:pt x="1760305" y="1827295"/>
                </a:lnTo>
                <a:close/>
                <a:moveTo>
                  <a:pt x="1374762" y="1473917"/>
                </a:moveTo>
                <a:lnTo>
                  <a:pt x="1474212" y="1473917"/>
                </a:lnTo>
                <a:lnTo>
                  <a:pt x="1474212" y="1670294"/>
                </a:lnTo>
                <a:cubicBezTo>
                  <a:pt x="1474465" y="1695735"/>
                  <a:pt x="1480397" y="1714645"/>
                  <a:pt x="1492008" y="1727024"/>
                </a:cubicBezTo>
                <a:cubicBezTo>
                  <a:pt x="1503619" y="1739403"/>
                  <a:pt x="1519394" y="1745566"/>
                  <a:pt x="1539335" y="1745513"/>
                </a:cubicBezTo>
                <a:cubicBezTo>
                  <a:pt x="1559276" y="1745576"/>
                  <a:pt x="1575052" y="1739644"/>
                  <a:pt x="1586662" y="1727718"/>
                </a:cubicBezTo>
                <a:cubicBezTo>
                  <a:pt x="1598273" y="1715791"/>
                  <a:pt x="1604205" y="1697492"/>
                  <a:pt x="1604457" y="1672818"/>
                </a:cubicBezTo>
                <a:lnTo>
                  <a:pt x="1604457" y="1473917"/>
                </a:lnTo>
                <a:lnTo>
                  <a:pt x="1703908" y="1473917"/>
                </a:lnTo>
                <a:lnTo>
                  <a:pt x="1703908" y="1669789"/>
                </a:lnTo>
                <a:cubicBezTo>
                  <a:pt x="1703287" y="1726540"/>
                  <a:pt x="1688248" y="1768146"/>
                  <a:pt x="1658789" y="1794607"/>
                </a:cubicBezTo>
                <a:cubicBezTo>
                  <a:pt x="1629331" y="1821068"/>
                  <a:pt x="1589176" y="1834152"/>
                  <a:pt x="1538325" y="1833857"/>
                </a:cubicBezTo>
                <a:cubicBezTo>
                  <a:pt x="1487559" y="1834036"/>
                  <a:pt x="1447741" y="1820932"/>
                  <a:pt x="1418871" y="1794544"/>
                </a:cubicBezTo>
                <a:cubicBezTo>
                  <a:pt x="1390001" y="1768157"/>
                  <a:pt x="1375298" y="1727413"/>
                  <a:pt x="1374762" y="1672313"/>
                </a:cubicBezTo>
                <a:close/>
                <a:moveTo>
                  <a:pt x="1026242" y="1473917"/>
                </a:moveTo>
                <a:lnTo>
                  <a:pt x="1336205" y="1473917"/>
                </a:lnTo>
                <a:lnTo>
                  <a:pt x="1336205" y="1559737"/>
                </a:lnTo>
                <a:lnTo>
                  <a:pt x="1230192" y="1559737"/>
                </a:lnTo>
                <a:lnTo>
                  <a:pt x="1230192" y="1827295"/>
                </a:lnTo>
                <a:lnTo>
                  <a:pt x="1132256" y="1827295"/>
                </a:lnTo>
                <a:lnTo>
                  <a:pt x="1132256" y="1559737"/>
                </a:lnTo>
                <a:lnTo>
                  <a:pt x="1026242" y="1559737"/>
                </a:lnTo>
                <a:close/>
                <a:moveTo>
                  <a:pt x="779230" y="1473917"/>
                </a:moveTo>
                <a:lnTo>
                  <a:pt x="877166" y="1473917"/>
                </a:lnTo>
                <a:lnTo>
                  <a:pt x="877166" y="1741475"/>
                </a:lnTo>
                <a:lnTo>
                  <a:pt x="1048302" y="1741475"/>
                </a:lnTo>
                <a:lnTo>
                  <a:pt x="1048302" y="1827295"/>
                </a:lnTo>
                <a:lnTo>
                  <a:pt x="779230" y="1827295"/>
                </a:lnTo>
                <a:close/>
                <a:moveTo>
                  <a:pt x="393687" y="1473917"/>
                </a:moveTo>
                <a:lnTo>
                  <a:pt x="493138" y="1473917"/>
                </a:lnTo>
                <a:lnTo>
                  <a:pt x="493138" y="1670294"/>
                </a:lnTo>
                <a:cubicBezTo>
                  <a:pt x="493390" y="1695735"/>
                  <a:pt x="499322" y="1714645"/>
                  <a:pt x="510933" y="1727024"/>
                </a:cubicBezTo>
                <a:cubicBezTo>
                  <a:pt x="522543" y="1739403"/>
                  <a:pt x="538319" y="1745566"/>
                  <a:pt x="558260" y="1745513"/>
                </a:cubicBezTo>
                <a:cubicBezTo>
                  <a:pt x="578200" y="1745576"/>
                  <a:pt x="593976" y="1739644"/>
                  <a:pt x="605587" y="1727718"/>
                </a:cubicBezTo>
                <a:cubicBezTo>
                  <a:pt x="617198" y="1715791"/>
                  <a:pt x="623130" y="1697492"/>
                  <a:pt x="623382" y="1672818"/>
                </a:cubicBezTo>
                <a:lnTo>
                  <a:pt x="623382" y="1473917"/>
                </a:lnTo>
                <a:lnTo>
                  <a:pt x="722833" y="1473917"/>
                </a:lnTo>
                <a:lnTo>
                  <a:pt x="722833" y="1669789"/>
                </a:lnTo>
                <a:cubicBezTo>
                  <a:pt x="722212" y="1726540"/>
                  <a:pt x="707173" y="1768146"/>
                  <a:pt x="677714" y="1794607"/>
                </a:cubicBezTo>
                <a:cubicBezTo>
                  <a:pt x="648255" y="1821068"/>
                  <a:pt x="608101" y="1834152"/>
                  <a:pt x="557250" y="1833857"/>
                </a:cubicBezTo>
                <a:cubicBezTo>
                  <a:pt x="506484" y="1834036"/>
                  <a:pt x="466666" y="1820932"/>
                  <a:pt x="437796" y="1794544"/>
                </a:cubicBezTo>
                <a:cubicBezTo>
                  <a:pt x="408926" y="1768157"/>
                  <a:pt x="394223" y="1727413"/>
                  <a:pt x="393687" y="1672313"/>
                </a:cubicBezTo>
                <a:close/>
                <a:moveTo>
                  <a:pt x="200920" y="1466850"/>
                </a:moveTo>
                <a:cubicBezTo>
                  <a:pt x="236794" y="1467207"/>
                  <a:pt x="266894" y="1474064"/>
                  <a:pt x="291221" y="1487421"/>
                </a:cubicBezTo>
                <a:cubicBezTo>
                  <a:pt x="315547" y="1500778"/>
                  <a:pt x="335424" y="1518489"/>
                  <a:pt x="350853" y="1540554"/>
                </a:cubicBezTo>
                <a:lnTo>
                  <a:pt x="277149" y="1597599"/>
                </a:lnTo>
                <a:cubicBezTo>
                  <a:pt x="267210" y="1584831"/>
                  <a:pt x="256041" y="1574777"/>
                  <a:pt x="243641" y="1567436"/>
                </a:cubicBezTo>
                <a:cubicBezTo>
                  <a:pt x="231241" y="1560095"/>
                  <a:pt x="216664" y="1556351"/>
                  <a:pt x="199910" y="1556204"/>
                </a:cubicBezTo>
                <a:cubicBezTo>
                  <a:pt x="174753" y="1556877"/>
                  <a:pt x="154518" y="1566006"/>
                  <a:pt x="139205" y="1583590"/>
                </a:cubicBezTo>
                <a:cubicBezTo>
                  <a:pt x="123892" y="1601175"/>
                  <a:pt x="116025" y="1623177"/>
                  <a:pt x="115605" y="1649596"/>
                </a:cubicBezTo>
                <a:lnTo>
                  <a:pt x="115605" y="1650606"/>
                </a:lnTo>
                <a:cubicBezTo>
                  <a:pt x="116025" y="1677730"/>
                  <a:pt x="123892" y="1700089"/>
                  <a:pt x="139205" y="1717685"/>
                </a:cubicBezTo>
                <a:cubicBezTo>
                  <a:pt x="154518" y="1735280"/>
                  <a:pt x="174753" y="1744388"/>
                  <a:pt x="199910" y="1745008"/>
                </a:cubicBezTo>
                <a:cubicBezTo>
                  <a:pt x="218031" y="1744829"/>
                  <a:pt x="233282" y="1740896"/>
                  <a:pt x="245660" y="1733208"/>
                </a:cubicBezTo>
                <a:cubicBezTo>
                  <a:pt x="258039" y="1725520"/>
                  <a:pt x="269376" y="1715150"/>
                  <a:pt x="279673" y="1702098"/>
                </a:cubicBezTo>
                <a:lnTo>
                  <a:pt x="353377" y="1754600"/>
                </a:lnTo>
                <a:cubicBezTo>
                  <a:pt x="337170" y="1778022"/>
                  <a:pt x="316704" y="1797058"/>
                  <a:pt x="291978" y="1811708"/>
                </a:cubicBezTo>
                <a:cubicBezTo>
                  <a:pt x="267252" y="1826359"/>
                  <a:pt x="235553" y="1833910"/>
                  <a:pt x="196881" y="1834362"/>
                </a:cubicBezTo>
                <a:cubicBezTo>
                  <a:pt x="162846" y="1834060"/>
                  <a:pt x="132139" y="1826082"/>
                  <a:pt x="104760" y="1810430"/>
                </a:cubicBezTo>
                <a:cubicBezTo>
                  <a:pt x="77381" y="1794777"/>
                  <a:pt x="55611" y="1773263"/>
                  <a:pt x="39451" y="1745887"/>
                </a:cubicBezTo>
                <a:cubicBezTo>
                  <a:pt x="23290" y="1718511"/>
                  <a:pt x="15020" y="1687087"/>
                  <a:pt x="14640" y="1651616"/>
                </a:cubicBezTo>
                <a:lnTo>
                  <a:pt x="14640" y="1650606"/>
                </a:lnTo>
                <a:cubicBezTo>
                  <a:pt x="14957" y="1615916"/>
                  <a:pt x="23128" y="1584779"/>
                  <a:pt x="39152" y="1557195"/>
                </a:cubicBezTo>
                <a:cubicBezTo>
                  <a:pt x="55175" y="1529610"/>
                  <a:pt x="77144" y="1507747"/>
                  <a:pt x="105059" y="1491605"/>
                </a:cubicBezTo>
                <a:cubicBezTo>
                  <a:pt x="132974" y="1475463"/>
                  <a:pt x="164928" y="1467211"/>
                  <a:pt x="200920" y="1466850"/>
                </a:cubicBezTo>
                <a:close/>
                <a:moveTo>
                  <a:pt x="966892" y="1101728"/>
                </a:moveTo>
                <a:lnTo>
                  <a:pt x="927011" y="1202188"/>
                </a:lnTo>
                <a:lnTo>
                  <a:pt x="1006268" y="1202188"/>
                </a:lnTo>
                <a:close/>
                <a:moveTo>
                  <a:pt x="1296266" y="1072953"/>
                </a:moveTo>
                <a:lnTo>
                  <a:pt x="1296266" y="1157763"/>
                </a:lnTo>
                <a:lnTo>
                  <a:pt x="1360884" y="1157763"/>
                </a:lnTo>
                <a:cubicBezTo>
                  <a:pt x="1377648" y="1157627"/>
                  <a:pt x="1390564" y="1153862"/>
                  <a:pt x="1399629" y="1146468"/>
                </a:cubicBezTo>
                <a:cubicBezTo>
                  <a:pt x="1408695" y="1139074"/>
                  <a:pt x="1413281" y="1128873"/>
                  <a:pt x="1413386" y="1115863"/>
                </a:cubicBezTo>
                <a:lnTo>
                  <a:pt x="1413386" y="1114853"/>
                </a:lnTo>
                <a:cubicBezTo>
                  <a:pt x="1413228" y="1100960"/>
                  <a:pt x="1408495" y="1090506"/>
                  <a:pt x="1399188" y="1083491"/>
                </a:cubicBezTo>
                <a:cubicBezTo>
                  <a:pt x="1389880" y="1076476"/>
                  <a:pt x="1376944" y="1072963"/>
                  <a:pt x="1360379" y="1072953"/>
                </a:cubicBezTo>
                <a:close/>
                <a:moveTo>
                  <a:pt x="3239367" y="1070429"/>
                </a:moveTo>
                <a:lnTo>
                  <a:pt x="3239367" y="1163821"/>
                </a:lnTo>
                <a:lnTo>
                  <a:pt x="3285810" y="1163821"/>
                </a:lnTo>
                <a:cubicBezTo>
                  <a:pt x="3303385" y="1163642"/>
                  <a:pt x="3317078" y="1159457"/>
                  <a:pt x="3326891" y="1151264"/>
                </a:cubicBezTo>
                <a:cubicBezTo>
                  <a:pt x="3336703" y="1143071"/>
                  <a:pt x="3341688" y="1131944"/>
                  <a:pt x="3341846" y="1117882"/>
                </a:cubicBezTo>
                <a:lnTo>
                  <a:pt x="3341846" y="1116873"/>
                </a:lnTo>
                <a:cubicBezTo>
                  <a:pt x="3341698" y="1101686"/>
                  <a:pt x="3336692" y="1090159"/>
                  <a:pt x="3326828" y="1082292"/>
                </a:cubicBezTo>
                <a:cubicBezTo>
                  <a:pt x="3316962" y="1074425"/>
                  <a:pt x="3303122" y="1070471"/>
                  <a:pt x="3285306" y="1070429"/>
                </a:cubicBezTo>
                <a:close/>
                <a:moveTo>
                  <a:pt x="2143992" y="1070429"/>
                </a:moveTo>
                <a:lnTo>
                  <a:pt x="2143992" y="1163821"/>
                </a:lnTo>
                <a:lnTo>
                  <a:pt x="2190435" y="1163821"/>
                </a:lnTo>
                <a:cubicBezTo>
                  <a:pt x="2208010" y="1163642"/>
                  <a:pt x="2221703" y="1159457"/>
                  <a:pt x="2231515" y="1151264"/>
                </a:cubicBezTo>
                <a:cubicBezTo>
                  <a:pt x="2241328" y="1143071"/>
                  <a:pt x="2246313" y="1131944"/>
                  <a:pt x="2246471" y="1117882"/>
                </a:cubicBezTo>
                <a:lnTo>
                  <a:pt x="2246471" y="1116873"/>
                </a:lnTo>
                <a:cubicBezTo>
                  <a:pt x="2246324" y="1101686"/>
                  <a:pt x="2241317" y="1090159"/>
                  <a:pt x="2231452" y="1082292"/>
                </a:cubicBezTo>
                <a:cubicBezTo>
                  <a:pt x="2221587" y="1074425"/>
                  <a:pt x="2207746" y="1070471"/>
                  <a:pt x="2189931" y="1070429"/>
                </a:cubicBezTo>
                <a:close/>
                <a:moveTo>
                  <a:pt x="2900029" y="1069419"/>
                </a:moveTo>
                <a:cubicBezTo>
                  <a:pt x="2872894" y="1070166"/>
                  <a:pt x="2851313" y="1079526"/>
                  <a:pt x="2835285" y="1097500"/>
                </a:cubicBezTo>
                <a:cubicBezTo>
                  <a:pt x="2819257" y="1115474"/>
                  <a:pt x="2811053" y="1137581"/>
                  <a:pt x="2810675" y="1163821"/>
                </a:cubicBezTo>
                <a:lnTo>
                  <a:pt x="2810675" y="1164831"/>
                </a:lnTo>
                <a:cubicBezTo>
                  <a:pt x="2811095" y="1191113"/>
                  <a:pt x="2819467" y="1213389"/>
                  <a:pt x="2835790" y="1231657"/>
                </a:cubicBezTo>
                <a:cubicBezTo>
                  <a:pt x="2852112" y="1249925"/>
                  <a:pt x="2873862" y="1259454"/>
                  <a:pt x="2901038" y="1260243"/>
                </a:cubicBezTo>
                <a:cubicBezTo>
                  <a:pt x="2928414" y="1259496"/>
                  <a:pt x="2950143" y="1250136"/>
                  <a:pt x="2966224" y="1232162"/>
                </a:cubicBezTo>
                <a:cubicBezTo>
                  <a:pt x="2982305" y="1214188"/>
                  <a:pt x="2990529" y="1192081"/>
                  <a:pt x="2990897" y="1165841"/>
                </a:cubicBezTo>
                <a:lnTo>
                  <a:pt x="2990897" y="1164831"/>
                </a:lnTo>
                <a:cubicBezTo>
                  <a:pt x="2990487" y="1138549"/>
                  <a:pt x="2982094" y="1116273"/>
                  <a:pt x="2965719" y="1098005"/>
                </a:cubicBezTo>
                <a:cubicBezTo>
                  <a:pt x="2949344" y="1079736"/>
                  <a:pt x="2927447" y="1070208"/>
                  <a:pt x="2900029" y="1069419"/>
                </a:cubicBezTo>
                <a:close/>
                <a:moveTo>
                  <a:pt x="3798655" y="988142"/>
                </a:moveTo>
                <a:lnTo>
                  <a:pt x="4082872" y="988142"/>
                </a:lnTo>
                <a:lnTo>
                  <a:pt x="4082872" y="1071438"/>
                </a:lnTo>
                <a:lnTo>
                  <a:pt x="3895582" y="1071438"/>
                </a:lnTo>
                <a:lnTo>
                  <a:pt x="3895582" y="1124950"/>
                </a:lnTo>
                <a:lnTo>
                  <a:pt x="4065203" y="1124950"/>
                </a:lnTo>
                <a:lnTo>
                  <a:pt x="4065203" y="1202188"/>
                </a:lnTo>
                <a:lnTo>
                  <a:pt x="3895582" y="1202188"/>
                </a:lnTo>
                <a:lnTo>
                  <a:pt x="3895582" y="1258224"/>
                </a:lnTo>
                <a:lnTo>
                  <a:pt x="4085396" y="1258224"/>
                </a:lnTo>
                <a:lnTo>
                  <a:pt x="4085396" y="1341520"/>
                </a:lnTo>
                <a:lnTo>
                  <a:pt x="3798655" y="1341520"/>
                </a:lnTo>
                <a:close/>
                <a:moveTo>
                  <a:pt x="3484330" y="988142"/>
                </a:moveTo>
                <a:lnTo>
                  <a:pt x="3582266" y="988142"/>
                </a:lnTo>
                <a:lnTo>
                  <a:pt x="3582266" y="1255700"/>
                </a:lnTo>
                <a:lnTo>
                  <a:pt x="3753402" y="1255700"/>
                </a:lnTo>
                <a:lnTo>
                  <a:pt x="3753402" y="1341520"/>
                </a:lnTo>
                <a:lnTo>
                  <a:pt x="3484330" y="1341520"/>
                </a:lnTo>
                <a:close/>
                <a:moveTo>
                  <a:pt x="3141430" y="988142"/>
                </a:moveTo>
                <a:lnTo>
                  <a:pt x="3292878" y="988142"/>
                </a:lnTo>
                <a:cubicBezTo>
                  <a:pt x="3338091" y="988426"/>
                  <a:pt x="3373744" y="999343"/>
                  <a:pt x="3399838" y="1020893"/>
                </a:cubicBezTo>
                <a:cubicBezTo>
                  <a:pt x="3425931" y="1042442"/>
                  <a:pt x="3439246" y="1072921"/>
                  <a:pt x="3439782" y="1112329"/>
                </a:cubicBezTo>
                <a:lnTo>
                  <a:pt x="3439782" y="1113339"/>
                </a:lnTo>
                <a:cubicBezTo>
                  <a:pt x="3438940" y="1155082"/>
                  <a:pt x="3424595" y="1186696"/>
                  <a:pt x="3396746" y="1208183"/>
                </a:cubicBezTo>
                <a:cubicBezTo>
                  <a:pt x="3368896" y="1229669"/>
                  <a:pt x="3332591" y="1240460"/>
                  <a:pt x="3287830" y="1240555"/>
                </a:cubicBezTo>
                <a:lnTo>
                  <a:pt x="3239367" y="1240555"/>
                </a:lnTo>
                <a:lnTo>
                  <a:pt x="3239367" y="1341520"/>
                </a:lnTo>
                <a:lnTo>
                  <a:pt x="3141430" y="1341520"/>
                </a:lnTo>
                <a:close/>
                <a:moveTo>
                  <a:pt x="2388955" y="988142"/>
                </a:moveTo>
                <a:lnTo>
                  <a:pt x="2673172" y="988142"/>
                </a:lnTo>
                <a:lnTo>
                  <a:pt x="2673172" y="1071438"/>
                </a:lnTo>
                <a:lnTo>
                  <a:pt x="2485882" y="1071438"/>
                </a:lnTo>
                <a:lnTo>
                  <a:pt x="2485882" y="1124950"/>
                </a:lnTo>
                <a:lnTo>
                  <a:pt x="2655503" y="1124950"/>
                </a:lnTo>
                <a:lnTo>
                  <a:pt x="2655503" y="1202188"/>
                </a:lnTo>
                <a:lnTo>
                  <a:pt x="2485882" y="1202188"/>
                </a:lnTo>
                <a:lnTo>
                  <a:pt x="2485882" y="1258224"/>
                </a:lnTo>
                <a:lnTo>
                  <a:pt x="2675696" y="1258224"/>
                </a:lnTo>
                <a:lnTo>
                  <a:pt x="2675696" y="1341520"/>
                </a:lnTo>
                <a:lnTo>
                  <a:pt x="2388955" y="1341520"/>
                </a:lnTo>
                <a:close/>
                <a:moveTo>
                  <a:pt x="2046055" y="988142"/>
                </a:moveTo>
                <a:lnTo>
                  <a:pt x="2197503" y="988142"/>
                </a:lnTo>
                <a:cubicBezTo>
                  <a:pt x="2242716" y="988426"/>
                  <a:pt x="2278369" y="999343"/>
                  <a:pt x="2304463" y="1020893"/>
                </a:cubicBezTo>
                <a:cubicBezTo>
                  <a:pt x="2330556" y="1042442"/>
                  <a:pt x="2343870" y="1072921"/>
                  <a:pt x="2344407" y="1112329"/>
                </a:cubicBezTo>
                <a:lnTo>
                  <a:pt x="2344407" y="1113339"/>
                </a:lnTo>
                <a:cubicBezTo>
                  <a:pt x="2343565" y="1155082"/>
                  <a:pt x="2329220" y="1186696"/>
                  <a:pt x="2301371" y="1208183"/>
                </a:cubicBezTo>
                <a:cubicBezTo>
                  <a:pt x="2273521" y="1229669"/>
                  <a:pt x="2237216" y="1240460"/>
                  <a:pt x="2192455" y="1240555"/>
                </a:cubicBezTo>
                <a:lnTo>
                  <a:pt x="2143992" y="1240555"/>
                </a:lnTo>
                <a:lnTo>
                  <a:pt x="2143992" y="1341520"/>
                </a:lnTo>
                <a:lnTo>
                  <a:pt x="2046055" y="1341520"/>
                </a:lnTo>
                <a:close/>
                <a:moveTo>
                  <a:pt x="1540592" y="988142"/>
                </a:moveTo>
                <a:lnTo>
                  <a:pt x="1850555" y="988142"/>
                </a:lnTo>
                <a:lnTo>
                  <a:pt x="1850555" y="1073962"/>
                </a:lnTo>
                <a:lnTo>
                  <a:pt x="1744541" y="1073962"/>
                </a:lnTo>
                <a:lnTo>
                  <a:pt x="1744541" y="1341520"/>
                </a:lnTo>
                <a:lnTo>
                  <a:pt x="1646606" y="1341520"/>
                </a:lnTo>
                <a:lnTo>
                  <a:pt x="1646606" y="1073962"/>
                </a:lnTo>
                <a:lnTo>
                  <a:pt x="1540592" y="1073962"/>
                </a:lnTo>
                <a:close/>
                <a:moveTo>
                  <a:pt x="1198330" y="988142"/>
                </a:moveTo>
                <a:lnTo>
                  <a:pt x="1365428" y="988142"/>
                </a:lnTo>
                <a:cubicBezTo>
                  <a:pt x="1392373" y="988226"/>
                  <a:pt x="1415342" y="991592"/>
                  <a:pt x="1434336" y="998239"/>
                </a:cubicBezTo>
                <a:cubicBezTo>
                  <a:pt x="1453330" y="1004886"/>
                  <a:pt x="1468727" y="1014309"/>
                  <a:pt x="1480528" y="1026509"/>
                </a:cubicBezTo>
                <a:cubicBezTo>
                  <a:pt x="1501310" y="1046618"/>
                  <a:pt x="1511743" y="1074047"/>
                  <a:pt x="1511827" y="1108795"/>
                </a:cubicBezTo>
                <a:lnTo>
                  <a:pt x="1511827" y="1109805"/>
                </a:lnTo>
                <a:cubicBezTo>
                  <a:pt x="1511543" y="1136792"/>
                  <a:pt x="1504917" y="1159299"/>
                  <a:pt x="1491949" y="1177325"/>
                </a:cubicBezTo>
                <a:cubicBezTo>
                  <a:pt x="1478982" y="1195352"/>
                  <a:pt x="1461376" y="1209024"/>
                  <a:pt x="1439132" y="1218342"/>
                </a:cubicBezTo>
                <a:lnTo>
                  <a:pt x="1523438" y="1341520"/>
                </a:lnTo>
                <a:lnTo>
                  <a:pt x="1410357" y="1341520"/>
                </a:lnTo>
                <a:lnTo>
                  <a:pt x="1339177" y="1234497"/>
                </a:lnTo>
                <a:lnTo>
                  <a:pt x="1338167" y="1234497"/>
                </a:lnTo>
                <a:lnTo>
                  <a:pt x="1296266" y="1234497"/>
                </a:lnTo>
                <a:lnTo>
                  <a:pt x="1296266" y="1341520"/>
                </a:lnTo>
                <a:lnTo>
                  <a:pt x="1198330" y="1341520"/>
                </a:lnTo>
                <a:close/>
                <a:moveTo>
                  <a:pt x="360131" y="988142"/>
                </a:moveTo>
                <a:lnTo>
                  <a:pt x="463620" y="988142"/>
                </a:lnTo>
                <a:lnTo>
                  <a:pt x="547925" y="1124950"/>
                </a:lnTo>
                <a:lnTo>
                  <a:pt x="632231" y="988142"/>
                </a:lnTo>
                <a:lnTo>
                  <a:pt x="735720" y="988142"/>
                </a:lnTo>
                <a:lnTo>
                  <a:pt x="735720" y="1341520"/>
                </a:lnTo>
                <a:lnTo>
                  <a:pt x="638289" y="1341520"/>
                </a:lnTo>
                <a:lnTo>
                  <a:pt x="638289" y="1138580"/>
                </a:lnTo>
                <a:lnTo>
                  <a:pt x="547925" y="1276902"/>
                </a:lnTo>
                <a:lnTo>
                  <a:pt x="545906" y="1276902"/>
                </a:lnTo>
                <a:lnTo>
                  <a:pt x="456047" y="1139590"/>
                </a:lnTo>
                <a:lnTo>
                  <a:pt x="456047" y="1341520"/>
                </a:lnTo>
                <a:lnTo>
                  <a:pt x="360131" y="1341520"/>
                </a:lnTo>
                <a:close/>
                <a:moveTo>
                  <a:pt x="920448" y="985618"/>
                </a:moveTo>
                <a:lnTo>
                  <a:pt x="1014850" y="985618"/>
                </a:lnTo>
                <a:lnTo>
                  <a:pt x="1165288" y="1341520"/>
                </a:lnTo>
                <a:lnTo>
                  <a:pt x="1060285" y="1341520"/>
                </a:lnTo>
                <a:lnTo>
                  <a:pt x="1034539" y="1278417"/>
                </a:lnTo>
                <a:lnTo>
                  <a:pt x="898236" y="1278417"/>
                </a:lnTo>
                <a:lnTo>
                  <a:pt x="872995" y="1341520"/>
                </a:lnTo>
                <a:lnTo>
                  <a:pt x="770010" y="1341520"/>
                </a:lnTo>
                <a:close/>
                <a:moveTo>
                  <a:pt x="153467" y="982084"/>
                </a:moveTo>
                <a:cubicBezTo>
                  <a:pt x="183409" y="982116"/>
                  <a:pt x="210354" y="986091"/>
                  <a:pt x="234302" y="994011"/>
                </a:cubicBezTo>
                <a:cubicBezTo>
                  <a:pt x="258249" y="1001930"/>
                  <a:pt x="279767" y="1013604"/>
                  <a:pt x="298856" y="1029033"/>
                </a:cubicBezTo>
                <a:lnTo>
                  <a:pt x="249888" y="1098194"/>
                </a:lnTo>
                <a:cubicBezTo>
                  <a:pt x="233587" y="1086804"/>
                  <a:pt x="216969" y="1078159"/>
                  <a:pt x="200037" y="1072259"/>
                </a:cubicBezTo>
                <a:cubicBezTo>
                  <a:pt x="183104" y="1066359"/>
                  <a:pt x="166739" y="1063393"/>
                  <a:pt x="150942" y="1063361"/>
                </a:cubicBezTo>
                <a:cubicBezTo>
                  <a:pt x="139090" y="1063519"/>
                  <a:pt x="130234" y="1065727"/>
                  <a:pt x="124376" y="1069987"/>
                </a:cubicBezTo>
                <a:cubicBezTo>
                  <a:pt x="118518" y="1074246"/>
                  <a:pt x="115594" y="1079610"/>
                  <a:pt x="115605" y="1086078"/>
                </a:cubicBezTo>
                <a:lnTo>
                  <a:pt x="115605" y="1087088"/>
                </a:lnTo>
                <a:cubicBezTo>
                  <a:pt x="115089" y="1094892"/>
                  <a:pt x="119149" y="1101244"/>
                  <a:pt x="127784" y="1106145"/>
                </a:cubicBezTo>
                <a:cubicBezTo>
                  <a:pt x="136418" y="1111046"/>
                  <a:pt x="152720" y="1116136"/>
                  <a:pt x="176689" y="1121416"/>
                </a:cubicBezTo>
                <a:cubicBezTo>
                  <a:pt x="217737" y="1129598"/>
                  <a:pt x="249857" y="1141882"/>
                  <a:pt x="273047" y="1158268"/>
                </a:cubicBezTo>
                <a:cubicBezTo>
                  <a:pt x="296237" y="1174654"/>
                  <a:pt x="308038" y="1199054"/>
                  <a:pt x="308448" y="1231468"/>
                </a:cubicBezTo>
                <a:lnTo>
                  <a:pt x="308448" y="1232478"/>
                </a:lnTo>
                <a:cubicBezTo>
                  <a:pt x="307859" y="1268856"/>
                  <a:pt x="294776" y="1297064"/>
                  <a:pt x="269198" y="1317099"/>
                </a:cubicBezTo>
                <a:cubicBezTo>
                  <a:pt x="243620" y="1337134"/>
                  <a:pt x="209082" y="1347294"/>
                  <a:pt x="165582" y="1347578"/>
                </a:cubicBezTo>
                <a:cubicBezTo>
                  <a:pt x="134010" y="1347567"/>
                  <a:pt x="104015" y="1342666"/>
                  <a:pt x="75597" y="1332875"/>
                </a:cubicBezTo>
                <a:cubicBezTo>
                  <a:pt x="47180" y="1323083"/>
                  <a:pt x="21981" y="1308464"/>
                  <a:pt x="0" y="1289018"/>
                </a:cubicBezTo>
                <a:lnTo>
                  <a:pt x="54521" y="1223895"/>
                </a:lnTo>
                <a:cubicBezTo>
                  <a:pt x="71979" y="1237810"/>
                  <a:pt x="90321" y="1248348"/>
                  <a:pt x="109547" y="1255510"/>
                </a:cubicBezTo>
                <a:cubicBezTo>
                  <a:pt x="128772" y="1262672"/>
                  <a:pt x="148629" y="1266269"/>
                  <a:pt x="169116" y="1266301"/>
                </a:cubicBezTo>
                <a:cubicBezTo>
                  <a:pt x="182284" y="1266238"/>
                  <a:pt x="192296" y="1264092"/>
                  <a:pt x="199153" y="1259864"/>
                </a:cubicBezTo>
                <a:cubicBezTo>
                  <a:pt x="206010" y="1255636"/>
                  <a:pt x="209460" y="1249705"/>
                  <a:pt x="209502" y="1242069"/>
                </a:cubicBezTo>
                <a:lnTo>
                  <a:pt x="209502" y="1241060"/>
                </a:lnTo>
                <a:cubicBezTo>
                  <a:pt x="210018" y="1233939"/>
                  <a:pt x="206084" y="1227861"/>
                  <a:pt x="197702" y="1222823"/>
                </a:cubicBezTo>
                <a:cubicBezTo>
                  <a:pt x="189320" y="1217785"/>
                  <a:pt x="173397" y="1212589"/>
                  <a:pt x="149933" y="1207236"/>
                </a:cubicBezTo>
                <a:cubicBezTo>
                  <a:pt x="124608" y="1201808"/>
                  <a:pt x="101946" y="1195052"/>
                  <a:pt x="81950" y="1186968"/>
                </a:cubicBezTo>
                <a:cubicBezTo>
                  <a:pt x="61953" y="1178885"/>
                  <a:pt x="46135" y="1167717"/>
                  <a:pt x="34496" y="1153463"/>
                </a:cubicBezTo>
                <a:cubicBezTo>
                  <a:pt x="22857" y="1139210"/>
                  <a:pt x="16912" y="1120113"/>
                  <a:pt x="16659" y="1096175"/>
                </a:cubicBezTo>
                <a:lnTo>
                  <a:pt x="16659" y="1095165"/>
                </a:lnTo>
                <a:cubicBezTo>
                  <a:pt x="17059" y="1061742"/>
                  <a:pt x="29259" y="1034691"/>
                  <a:pt x="53259" y="1014014"/>
                </a:cubicBezTo>
                <a:cubicBezTo>
                  <a:pt x="77259" y="993338"/>
                  <a:pt x="110662" y="982694"/>
                  <a:pt x="153467" y="982084"/>
                </a:cubicBezTo>
                <a:close/>
                <a:moveTo>
                  <a:pt x="2901038" y="981075"/>
                </a:moveTo>
                <a:cubicBezTo>
                  <a:pt x="2937710" y="981452"/>
                  <a:pt x="2970268" y="989728"/>
                  <a:pt x="2998713" y="1005905"/>
                </a:cubicBezTo>
                <a:cubicBezTo>
                  <a:pt x="3027157" y="1022081"/>
                  <a:pt x="3049544" y="1043894"/>
                  <a:pt x="3065873" y="1071345"/>
                </a:cubicBezTo>
                <a:cubicBezTo>
                  <a:pt x="3082202" y="1098795"/>
                  <a:pt x="3090528" y="1129621"/>
                  <a:pt x="3090852" y="1163821"/>
                </a:cubicBezTo>
                <a:lnTo>
                  <a:pt x="3090852" y="1164831"/>
                </a:lnTo>
                <a:cubicBezTo>
                  <a:pt x="3090516" y="1199044"/>
                  <a:pt x="3082102" y="1229956"/>
                  <a:pt x="3065611" y="1257569"/>
                </a:cubicBezTo>
                <a:cubicBezTo>
                  <a:pt x="3049120" y="1285182"/>
                  <a:pt x="3026572" y="1307157"/>
                  <a:pt x="2997965" y="1323496"/>
                </a:cubicBezTo>
                <a:cubicBezTo>
                  <a:pt x="2969358" y="1339834"/>
                  <a:pt x="2936713" y="1348198"/>
                  <a:pt x="2900029" y="1348587"/>
                </a:cubicBezTo>
                <a:cubicBezTo>
                  <a:pt x="2863357" y="1348210"/>
                  <a:pt x="2830799" y="1339933"/>
                  <a:pt x="2802354" y="1323757"/>
                </a:cubicBezTo>
                <a:cubicBezTo>
                  <a:pt x="2773910" y="1307581"/>
                  <a:pt x="2751523" y="1285768"/>
                  <a:pt x="2735194" y="1258317"/>
                </a:cubicBezTo>
                <a:cubicBezTo>
                  <a:pt x="2718865" y="1230866"/>
                  <a:pt x="2710539" y="1200041"/>
                  <a:pt x="2710215" y="1165841"/>
                </a:cubicBezTo>
                <a:lnTo>
                  <a:pt x="2710215" y="1164831"/>
                </a:lnTo>
                <a:cubicBezTo>
                  <a:pt x="2710551" y="1130618"/>
                  <a:pt x="2718965" y="1099705"/>
                  <a:pt x="2735456" y="1072093"/>
                </a:cubicBezTo>
                <a:cubicBezTo>
                  <a:pt x="2751947" y="1044480"/>
                  <a:pt x="2774496" y="1022505"/>
                  <a:pt x="2803102" y="1006166"/>
                </a:cubicBezTo>
                <a:cubicBezTo>
                  <a:pt x="2831709" y="989828"/>
                  <a:pt x="2864355" y="981464"/>
                  <a:pt x="2901038" y="981075"/>
                </a:cubicBezTo>
                <a:close/>
                <a:moveTo>
                  <a:pt x="122167" y="702345"/>
                </a:moveTo>
                <a:lnTo>
                  <a:pt x="122167" y="767467"/>
                </a:lnTo>
                <a:lnTo>
                  <a:pt x="197891" y="767467"/>
                </a:lnTo>
                <a:cubicBezTo>
                  <a:pt x="212878" y="767414"/>
                  <a:pt x="224426" y="764617"/>
                  <a:pt x="232535" y="759074"/>
                </a:cubicBezTo>
                <a:cubicBezTo>
                  <a:pt x="240644" y="753532"/>
                  <a:pt x="244745" y="745560"/>
                  <a:pt x="244840" y="735158"/>
                </a:cubicBezTo>
                <a:lnTo>
                  <a:pt x="244840" y="734149"/>
                </a:lnTo>
                <a:cubicBezTo>
                  <a:pt x="244893" y="724431"/>
                  <a:pt x="241001" y="716732"/>
                  <a:pt x="233166" y="711053"/>
                </a:cubicBezTo>
                <a:cubicBezTo>
                  <a:pt x="225331" y="705373"/>
                  <a:pt x="213236" y="702471"/>
                  <a:pt x="196882" y="702345"/>
                </a:cubicBezTo>
                <a:close/>
                <a:moveTo>
                  <a:pt x="2938567" y="606428"/>
                </a:moveTo>
                <a:lnTo>
                  <a:pt x="2898686" y="706888"/>
                </a:lnTo>
                <a:lnTo>
                  <a:pt x="2977943" y="706888"/>
                </a:lnTo>
                <a:close/>
                <a:moveTo>
                  <a:pt x="1271692" y="606428"/>
                </a:moveTo>
                <a:lnTo>
                  <a:pt x="1231811" y="706888"/>
                </a:lnTo>
                <a:lnTo>
                  <a:pt x="1311069" y="706888"/>
                </a:lnTo>
                <a:close/>
                <a:moveTo>
                  <a:pt x="2515466" y="577653"/>
                </a:moveTo>
                <a:lnTo>
                  <a:pt x="2515466" y="662463"/>
                </a:lnTo>
                <a:lnTo>
                  <a:pt x="2580084" y="662463"/>
                </a:lnTo>
                <a:cubicBezTo>
                  <a:pt x="2596849" y="662327"/>
                  <a:pt x="2609763" y="658562"/>
                  <a:pt x="2618829" y="651168"/>
                </a:cubicBezTo>
                <a:cubicBezTo>
                  <a:pt x="2627895" y="643774"/>
                  <a:pt x="2632481" y="633573"/>
                  <a:pt x="2632586" y="620563"/>
                </a:cubicBezTo>
                <a:lnTo>
                  <a:pt x="2632586" y="619553"/>
                </a:lnTo>
                <a:cubicBezTo>
                  <a:pt x="2632428" y="605660"/>
                  <a:pt x="2627695" y="595206"/>
                  <a:pt x="2618388" y="588191"/>
                </a:cubicBezTo>
                <a:cubicBezTo>
                  <a:pt x="2609080" y="581176"/>
                  <a:pt x="2596144" y="577663"/>
                  <a:pt x="2579579" y="577653"/>
                </a:cubicBezTo>
                <a:close/>
                <a:moveTo>
                  <a:pt x="2176129" y="574119"/>
                </a:moveTo>
                <a:cubicBezTo>
                  <a:pt x="2148994" y="574866"/>
                  <a:pt x="2127413" y="584226"/>
                  <a:pt x="2111385" y="602200"/>
                </a:cubicBezTo>
                <a:cubicBezTo>
                  <a:pt x="2095357" y="620174"/>
                  <a:pt x="2087153" y="642281"/>
                  <a:pt x="2086775" y="668521"/>
                </a:cubicBezTo>
                <a:lnTo>
                  <a:pt x="2086775" y="669531"/>
                </a:lnTo>
                <a:cubicBezTo>
                  <a:pt x="2087195" y="695813"/>
                  <a:pt x="2095567" y="718089"/>
                  <a:pt x="2111890" y="736357"/>
                </a:cubicBezTo>
                <a:cubicBezTo>
                  <a:pt x="2128213" y="754625"/>
                  <a:pt x="2149962" y="764154"/>
                  <a:pt x="2177138" y="764943"/>
                </a:cubicBezTo>
                <a:cubicBezTo>
                  <a:pt x="2204515" y="764196"/>
                  <a:pt x="2226243" y="754836"/>
                  <a:pt x="2242324" y="736862"/>
                </a:cubicBezTo>
                <a:cubicBezTo>
                  <a:pt x="2258405" y="718888"/>
                  <a:pt x="2266629" y="696781"/>
                  <a:pt x="2266997" y="670541"/>
                </a:cubicBezTo>
                <a:lnTo>
                  <a:pt x="2266997" y="669531"/>
                </a:lnTo>
                <a:cubicBezTo>
                  <a:pt x="2266587" y="643248"/>
                  <a:pt x="2258194" y="620973"/>
                  <a:pt x="2241819" y="602705"/>
                </a:cubicBezTo>
                <a:cubicBezTo>
                  <a:pt x="2225444" y="584436"/>
                  <a:pt x="2203547" y="574908"/>
                  <a:pt x="2176129" y="574119"/>
                </a:cubicBezTo>
                <a:close/>
                <a:moveTo>
                  <a:pt x="122167" y="571595"/>
                </a:moveTo>
                <a:lnTo>
                  <a:pt x="122167" y="633688"/>
                </a:lnTo>
                <a:lnTo>
                  <a:pt x="183756" y="633688"/>
                </a:lnTo>
                <a:cubicBezTo>
                  <a:pt x="198722" y="633699"/>
                  <a:pt x="210186" y="631154"/>
                  <a:pt x="218147" y="626053"/>
                </a:cubicBezTo>
                <a:cubicBezTo>
                  <a:pt x="226109" y="620952"/>
                  <a:pt x="230126" y="613232"/>
                  <a:pt x="230200" y="602894"/>
                </a:cubicBezTo>
                <a:lnTo>
                  <a:pt x="230200" y="601884"/>
                </a:lnTo>
                <a:cubicBezTo>
                  <a:pt x="230179" y="592230"/>
                  <a:pt x="226435" y="584783"/>
                  <a:pt x="218968" y="579546"/>
                </a:cubicBezTo>
                <a:cubicBezTo>
                  <a:pt x="211501" y="574308"/>
                  <a:pt x="200436" y="571658"/>
                  <a:pt x="185775" y="571595"/>
                </a:cubicBezTo>
                <a:close/>
                <a:moveTo>
                  <a:pt x="3699671" y="492842"/>
                </a:moveTo>
                <a:lnTo>
                  <a:pt x="3811238" y="492842"/>
                </a:lnTo>
                <a:lnTo>
                  <a:pt x="3883932" y="621573"/>
                </a:lnTo>
                <a:lnTo>
                  <a:pt x="3957132" y="492842"/>
                </a:lnTo>
                <a:lnTo>
                  <a:pt x="4066679" y="492842"/>
                </a:lnTo>
                <a:lnTo>
                  <a:pt x="3932396" y="712441"/>
                </a:lnTo>
                <a:lnTo>
                  <a:pt x="3932396" y="846220"/>
                </a:lnTo>
                <a:lnTo>
                  <a:pt x="3833955" y="846220"/>
                </a:lnTo>
                <a:lnTo>
                  <a:pt x="3833955" y="713956"/>
                </a:lnTo>
                <a:close/>
                <a:moveTo>
                  <a:pt x="3484330" y="492842"/>
                </a:moveTo>
                <a:lnTo>
                  <a:pt x="3582266" y="492842"/>
                </a:lnTo>
                <a:lnTo>
                  <a:pt x="3582266" y="760399"/>
                </a:lnTo>
                <a:lnTo>
                  <a:pt x="3753402" y="760399"/>
                </a:lnTo>
                <a:lnTo>
                  <a:pt x="3753402" y="846220"/>
                </a:lnTo>
                <a:lnTo>
                  <a:pt x="3484330" y="846220"/>
                </a:lnTo>
                <a:close/>
                <a:moveTo>
                  <a:pt x="3170005" y="492842"/>
                </a:moveTo>
                <a:lnTo>
                  <a:pt x="3267941" y="492842"/>
                </a:lnTo>
                <a:lnTo>
                  <a:pt x="3267941" y="760399"/>
                </a:lnTo>
                <a:lnTo>
                  <a:pt x="3439077" y="760399"/>
                </a:lnTo>
                <a:lnTo>
                  <a:pt x="3439077" y="846220"/>
                </a:lnTo>
                <a:lnTo>
                  <a:pt x="3170005" y="846220"/>
                </a:lnTo>
                <a:close/>
                <a:moveTo>
                  <a:pt x="1838525" y="492842"/>
                </a:moveTo>
                <a:lnTo>
                  <a:pt x="1936966" y="492842"/>
                </a:lnTo>
                <a:lnTo>
                  <a:pt x="1936966" y="846220"/>
                </a:lnTo>
                <a:lnTo>
                  <a:pt x="1838525" y="846220"/>
                </a:lnTo>
                <a:close/>
                <a:moveTo>
                  <a:pt x="1427235" y="492842"/>
                </a:moveTo>
                <a:lnTo>
                  <a:pt x="1536782" y="492842"/>
                </a:lnTo>
                <a:lnTo>
                  <a:pt x="1617049" y="716480"/>
                </a:lnTo>
                <a:lnTo>
                  <a:pt x="1697317" y="492842"/>
                </a:lnTo>
                <a:lnTo>
                  <a:pt x="1804844" y="492842"/>
                </a:lnTo>
                <a:lnTo>
                  <a:pt x="1661474" y="848744"/>
                </a:lnTo>
                <a:lnTo>
                  <a:pt x="1570605" y="848744"/>
                </a:lnTo>
                <a:close/>
                <a:moveTo>
                  <a:pt x="722081" y="492842"/>
                </a:moveTo>
                <a:lnTo>
                  <a:pt x="820017" y="492842"/>
                </a:lnTo>
                <a:lnTo>
                  <a:pt x="820017" y="625106"/>
                </a:lnTo>
                <a:lnTo>
                  <a:pt x="945718" y="625106"/>
                </a:lnTo>
                <a:lnTo>
                  <a:pt x="945718" y="492842"/>
                </a:lnTo>
                <a:lnTo>
                  <a:pt x="1043654" y="492842"/>
                </a:lnTo>
                <a:lnTo>
                  <a:pt x="1043654" y="846220"/>
                </a:lnTo>
                <a:lnTo>
                  <a:pt x="945718" y="846220"/>
                </a:lnTo>
                <a:lnTo>
                  <a:pt x="945718" y="711936"/>
                </a:lnTo>
                <a:lnTo>
                  <a:pt x="820017" y="711936"/>
                </a:lnTo>
                <a:lnTo>
                  <a:pt x="820017" y="846220"/>
                </a:lnTo>
                <a:lnTo>
                  <a:pt x="722081" y="846220"/>
                </a:lnTo>
                <a:close/>
                <a:moveTo>
                  <a:pt x="388706" y="492842"/>
                </a:moveTo>
                <a:lnTo>
                  <a:pt x="672922" y="492842"/>
                </a:lnTo>
                <a:lnTo>
                  <a:pt x="672922" y="576138"/>
                </a:lnTo>
                <a:lnTo>
                  <a:pt x="485632" y="576138"/>
                </a:lnTo>
                <a:lnTo>
                  <a:pt x="485632" y="629650"/>
                </a:lnTo>
                <a:lnTo>
                  <a:pt x="655253" y="629650"/>
                </a:lnTo>
                <a:lnTo>
                  <a:pt x="655253" y="706888"/>
                </a:lnTo>
                <a:lnTo>
                  <a:pt x="485632" y="706888"/>
                </a:lnTo>
                <a:lnTo>
                  <a:pt x="485632" y="762924"/>
                </a:lnTo>
                <a:lnTo>
                  <a:pt x="675446" y="762924"/>
                </a:lnTo>
                <a:lnTo>
                  <a:pt x="675446" y="846220"/>
                </a:lnTo>
                <a:lnTo>
                  <a:pt x="388706" y="846220"/>
                </a:lnTo>
                <a:close/>
                <a:moveTo>
                  <a:pt x="26756" y="492842"/>
                </a:moveTo>
                <a:lnTo>
                  <a:pt x="207988" y="492842"/>
                </a:lnTo>
                <a:cubicBezTo>
                  <a:pt x="230147" y="492874"/>
                  <a:pt x="249184" y="495587"/>
                  <a:pt x="265096" y="500982"/>
                </a:cubicBezTo>
                <a:cubicBezTo>
                  <a:pt x="281009" y="506378"/>
                  <a:pt x="294113" y="514266"/>
                  <a:pt x="304409" y="524646"/>
                </a:cubicBezTo>
                <a:cubicBezTo>
                  <a:pt x="311540" y="531693"/>
                  <a:pt x="317093" y="539938"/>
                  <a:pt x="321068" y="549383"/>
                </a:cubicBezTo>
                <a:cubicBezTo>
                  <a:pt x="325044" y="558827"/>
                  <a:pt x="327063" y="569597"/>
                  <a:pt x="327126" y="581691"/>
                </a:cubicBezTo>
                <a:lnTo>
                  <a:pt x="327126" y="582701"/>
                </a:lnTo>
                <a:cubicBezTo>
                  <a:pt x="326811" y="603020"/>
                  <a:pt x="321636" y="619553"/>
                  <a:pt x="311603" y="632300"/>
                </a:cubicBezTo>
                <a:cubicBezTo>
                  <a:pt x="301569" y="645047"/>
                  <a:pt x="288570" y="654765"/>
                  <a:pt x="272605" y="661454"/>
                </a:cubicBezTo>
                <a:cubicBezTo>
                  <a:pt x="294303" y="668237"/>
                  <a:pt x="311361" y="678397"/>
                  <a:pt x="323782" y="691933"/>
                </a:cubicBezTo>
                <a:cubicBezTo>
                  <a:pt x="336203" y="705468"/>
                  <a:pt x="342534" y="724084"/>
                  <a:pt x="342776" y="747779"/>
                </a:cubicBezTo>
                <a:lnTo>
                  <a:pt x="342776" y="748788"/>
                </a:lnTo>
                <a:cubicBezTo>
                  <a:pt x="342471" y="779351"/>
                  <a:pt x="330713" y="803162"/>
                  <a:pt x="307501" y="820221"/>
                </a:cubicBezTo>
                <a:cubicBezTo>
                  <a:pt x="284290" y="837280"/>
                  <a:pt x="251455" y="845946"/>
                  <a:pt x="208997" y="846220"/>
                </a:cubicBezTo>
                <a:lnTo>
                  <a:pt x="26756" y="846220"/>
                </a:lnTo>
                <a:close/>
                <a:moveTo>
                  <a:pt x="2892123" y="490318"/>
                </a:moveTo>
                <a:lnTo>
                  <a:pt x="2986525" y="490318"/>
                </a:lnTo>
                <a:lnTo>
                  <a:pt x="3136963" y="846220"/>
                </a:lnTo>
                <a:lnTo>
                  <a:pt x="3031960" y="846220"/>
                </a:lnTo>
                <a:lnTo>
                  <a:pt x="3006213" y="783117"/>
                </a:lnTo>
                <a:lnTo>
                  <a:pt x="2869911" y="783117"/>
                </a:lnTo>
                <a:lnTo>
                  <a:pt x="2844669" y="846220"/>
                </a:lnTo>
                <a:lnTo>
                  <a:pt x="2742638" y="846220"/>
                </a:lnTo>
                <a:lnTo>
                  <a:pt x="2741685" y="846220"/>
                </a:lnTo>
                <a:lnTo>
                  <a:pt x="2629557" y="846220"/>
                </a:lnTo>
                <a:lnTo>
                  <a:pt x="2558376" y="739197"/>
                </a:lnTo>
                <a:lnTo>
                  <a:pt x="2557367" y="739197"/>
                </a:lnTo>
                <a:lnTo>
                  <a:pt x="2515466" y="739197"/>
                </a:lnTo>
                <a:lnTo>
                  <a:pt x="2515466" y="846220"/>
                </a:lnTo>
                <a:lnTo>
                  <a:pt x="2417530" y="846220"/>
                </a:lnTo>
                <a:lnTo>
                  <a:pt x="2417530" y="492842"/>
                </a:lnTo>
                <a:lnTo>
                  <a:pt x="2584628" y="492842"/>
                </a:lnTo>
                <a:cubicBezTo>
                  <a:pt x="2611572" y="492926"/>
                  <a:pt x="2634542" y="496292"/>
                  <a:pt x="2653536" y="502939"/>
                </a:cubicBezTo>
                <a:cubicBezTo>
                  <a:pt x="2672530" y="509586"/>
                  <a:pt x="2687927" y="519009"/>
                  <a:pt x="2699727" y="531209"/>
                </a:cubicBezTo>
                <a:cubicBezTo>
                  <a:pt x="2720509" y="551318"/>
                  <a:pt x="2730942" y="578747"/>
                  <a:pt x="2731027" y="613495"/>
                </a:cubicBezTo>
                <a:lnTo>
                  <a:pt x="2731027" y="614505"/>
                </a:lnTo>
                <a:cubicBezTo>
                  <a:pt x="2730743" y="641492"/>
                  <a:pt x="2724117" y="663999"/>
                  <a:pt x="2711149" y="682025"/>
                </a:cubicBezTo>
                <a:cubicBezTo>
                  <a:pt x="2698182" y="700052"/>
                  <a:pt x="2680576" y="713724"/>
                  <a:pt x="2658332" y="723042"/>
                </a:cubicBezTo>
                <a:lnTo>
                  <a:pt x="2742049" y="845359"/>
                </a:lnTo>
                <a:close/>
                <a:moveTo>
                  <a:pt x="1225248" y="490318"/>
                </a:moveTo>
                <a:lnTo>
                  <a:pt x="1319650" y="490318"/>
                </a:lnTo>
                <a:lnTo>
                  <a:pt x="1470088" y="846220"/>
                </a:lnTo>
                <a:lnTo>
                  <a:pt x="1365085" y="846220"/>
                </a:lnTo>
                <a:lnTo>
                  <a:pt x="1339338" y="783117"/>
                </a:lnTo>
                <a:lnTo>
                  <a:pt x="1203036" y="783117"/>
                </a:lnTo>
                <a:lnTo>
                  <a:pt x="1177794" y="846220"/>
                </a:lnTo>
                <a:lnTo>
                  <a:pt x="1074810" y="846220"/>
                </a:lnTo>
                <a:close/>
                <a:moveTo>
                  <a:pt x="2177138" y="485775"/>
                </a:moveTo>
                <a:cubicBezTo>
                  <a:pt x="2213810" y="486152"/>
                  <a:pt x="2246368" y="494428"/>
                  <a:pt x="2274813" y="510605"/>
                </a:cubicBezTo>
                <a:cubicBezTo>
                  <a:pt x="2303257" y="526781"/>
                  <a:pt x="2325644" y="548594"/>
                  <a:pt x="2341973" y="576045"/>
                </a:cubicBezTo>
                <a:cubicBezTo>
                  <a:pt x="2358302" y="603495"/>
                  <a:pt x="2366629" y="634321"/>
                  <a:pt x="2366952" y="668521"/>
                </a:cubicBezTo>
                <a:lnTo>
                  <a:pt x="2366952" y="669531"/>
                </a:lnTo>
                <a:cubicBezTo>
                  <a:pt x="2366616" y="703744"/>
                  <a:pt x="2358202" y="734656"/>
                  <a:pt x="2341711" y="762269"/>
                </a:cubicBezTo>
                <a:cubicBezTo>
                  <a:pt x="2325220" y="789882"/>
                  <a:pt x="2302672" y="811857"/>
                  <a:pt x="2274065" y="828196"/>
                </a:cubicBezTo>
                <a:cubicBezTo>
                  <a:pt x="2245458" y="844534"/>
                  <a:pt x="2212813" y="852898"/>
                  <a:pt x="2176129" y="853287"/>
                </a:cubicBezTo>
                <a:cubicBezTo>
                  <a:pt x="2139457" y="852910"/>
                  <a:pt x="2106899" y="844634"/>
                  <a:pt x="2078454" y="828457"/>
                </a:cubicBezTo>
                <a:cubicBezTo>
                  <a:pt x="2050010" y="812281"/>
                  <a:pt x="2027623" y="790468"/>
                  <a:pt x="2011294" y="763017"/>
                </a:cubicBezTo>
                <a:cubicBezTo>
                  <a:pt x="1994965" y="735566"/>
                  <a:pt x="1986639" y="704741"/>
                  <a:pt x="1986315" y="670541"/>
                </a:cubicBezTo>
                <a:lnTo>
                  <a:pt x="1986315" y="669531"/>
                </a:lnTo>
                <a:cubicBezTo>
                  <a:pt x="1986651" y="635318"/>
                  <a:pt x="1995065" y="604405"/>
                  <a:pt x="2011556" y="576793"/>
                </a:cubicBezTo>
                <a:cubicBezTo>
                  <a:pt x="2028047" y="549180"/>
                  <a:pt x="2050596" y="527205"/>
                  <a:pt x="2079202" y="510866"/>
                </a:cubicBezTo>
                <a:cubicBezTo>
                  <a:pt x="2107809" y="494528"/>
                  <a:pt x="2140454" y="486164"/>
                  <a:pt x="2177138" y="485775"/>
                </a:cubicBezTo>
                <a:close/>
                <a:moveTo>
                  <a:pt x="122167" y="216570"/>
                </a:moveTo>
                <a:lnTo>
                  <a:pt x="122167" y="281692"/>
                </a:lnTo>
                <a:lnTo>
                  <a:pt x="197891" y="281692"/>
                </a:lnTo>
                <a:cubicBezTo>
                  <a:pt x="212878" y="281639"/>
                  <a:pt x="224426" y="278842"/>
                  <a:pt x="232535" y="273299"/>
                </a:cubicBezTo>
                <a:cubicBezTo>
                  <a:pt x="240644" y="267757"/>
                  <a:pt x="244745" y="259785"/>
                  <a:pt x="244840" y="249383"/>
                </a:cubicBezTo>
                <a:lnTo>
                  <a:pt x="244840" y="248373"/>
                </a:lnTo>
                <a:cubicBezTo>
                  <a:pt x="244893" y="238656"/>
                  <a:pt x="241001" y="230957"/>
                  <a:pt x="233166" y="225278"/>
                </a:cubicBezTo>
                <a:cubicBezTo>
                  <a:pt x="225331" y="219598"/>
                  <a:pt x="213236" y="216696"/>
                  <a:pt x="196882" y="216570"/>
                </a:cubicBezTo>
                <a:close/>
                <a:moveTo>
                  <a:pt x="2909992" y="120653"/>
                </a:moveTo>
                <a:lnTo>
                  <a:pt x="2870111" y="221113"/>
                </a:lnTo>
                <a:lnTo>
                  <a:pt x="2949368" y="221113"/>
                </a:lnTo>
                <a:close/>
                <a:moveTo>
                  <a:pt x="1343891" y="93897"/>
                </a:moveTo>
                <a:lnTo>
                  <a:pt x="1343891" y="273615"/>
                </a:lnTo>
                <a:lnTo>
                  <a:pt x="1383773" y="273615"/>
                </a:lnTo>
                <a:cubicBezTo>
                  <a:pt x="1413452" y="273457"/>
                  <a:pt x="1437011" y="265695"/>
                  <a:pt x="1454448" y="250330"/>
                </a:cubicBezTo>
                <a:cubicBezTo>
                  <a:pt x="1471886" y="234964"/>
                  <a:pt x="1480804" y="212941"/>
                  <a:pt x="1481204" y="184261"/>
                </a:cubicBezTo>
                <a:lnTo>
                  <a:pt x="1481204" y="183251"/>
                </a:lnTo>
                <a:cubicBezTo>
                  <a:pt x="1480804" y="154792"/>
                  <a:pt x="1471886" y="132832"/>
                  <a:pt x="1454448" y="117371"/>
                </a:cubicBezTo>
                <a:cubicBezTo>
                  <a:pt x="1437011" y="101911"/>
                  <a:pt x="1413452" y="94086"/>
                  <a:pt x="1383773" y="93897"/>
                </a:cubicBezTo>
                <a:close/>
                <a:moveTo>
                  <a:pt x="122167" y="85820"/>
                </a:moveTo>
                <a:lnTo>
                  <a:pt x="122167" y="147913"/>
                </a:lnTo>
                <a:lnTo>
                  <a:pt x="183756" y="147913"/>
                </a:lnTo>
                <a:cubicBezTo>
                  <a:pt x="198722" y="147924"/>
                  <a:pt x="210186" y="145379"/>
                  <a:pt x="218147" y="140278"/>
                </a:cubicBezTo>
                <a:cubicBezTo>
                  <a:pt x="226109" y="135177"/>
                  <a:pt x="230126" y="127457"/>
                  <a:pt x="230200" y="117119"/>
                </a:cubicBezTo>
                <a:lnTo>
                  <a:pt x="230200" y="116109"/>
                </a:lnTo>
                <a:cubicBezTo>
                  <a:pt x="230179" y="106455"/>
                  <a:pt x="226435" y="99008"/>
                  <a:pt x="218968" y="93771"/>
                </a:cubicBezTo>
                <a:cubicBezTo>
                  <a:pt x="211501" y="88533"/>
                  <a:pt x="200436" y="85883"/>
                  <a:pt x="185775" y="85820"/>
                </a:cubicBezTo>
                <a:close/>
                <a:moveTo>
                  <a:pt x="1798406" y="7067"/>
                </a:moveTo>
                <a:lnTo>
                  <a:pt x="1889779" y="7067"/>
                </a:lnTo>
                <a:lnTo>
                  <a:pt x="2035168" y="193852"/>
                </a:lnTo>
                <a:lnTo>
                  <a:pt x="2035168" y="7067"/>
                </a:lnTo>
                <a:lnTo>
                  <a:pt x="2132095" y="7067"/>
                </a:lnTo>
                <a:lnTo>
                  <a:pt x="2132095" y="360445"/>
                </a:lnTo>
                <a:lnTo>
                  <a:pt x="2046275" y="360445"/>
                </a:lnTo>
                <a:lnTo>
                  <a:pt x="1895332" y="166592"/>
                </a:lnTo>
                <a:lnTo>
                  <a:pt x="1895332" y="360445"/>
                </a:lnTo>
                <a:lnTo>
                  <a:pt x="1798406" y="360445"/>
                </a:lnTo>
                <a:close/>
                <a:moveTo>
                  <a:pt x="1638500" y="7067"/>
                </a:moveTo>
                <a:lnTo>
                  <a:pt x="1736940" y="7067"/>
                </a:lnTo>
                <a:lnTo>
                  <a:pt x="1736940" y="360445"/>
                </a:lnTo>
                <a:lnTo>
                  <a:pt x="1638500" y="360445"/>
                </a:lnTo>
                <a:close/>
                <a:moveTo>
                  <a:pt x="1245955" y="7067"/>
                </a:moveTo>
                <a:lnTo>
                  <a:pt x="1382258" y="7067"/>
                </a:lnTo>
                <a:cubicBezTo>
                  <a:pt x="1424452" y="7335"/>
                  <a:pt x="1460381" y="14876"/>
                  <a:pt x="1490048" y="29691"/>
                </a:cubicBezTo>
                <a:cubicBezTo>
                  <a:pt x="1519714" y="44505"/>
                  <a:pt x="1542369" y="64985"/>
                  <a:pt x="1558012" y="91130"/>
                </a:cubicBezTo>
                <a:cubicBezTo>
                  <a:pt x="1573656" y="117275"/>
                  <a:pt x="1581539" y="147477"/>
                  <a:pt x="1581664" y="181737"/>
                </a:cubicBezTo>
                <a:lnTo>
                  <a:pt x="1581664" y="182746"/>
                </a:lnTo>
                <a:cubicBezTo>
                  <a:pt x="1581533" y="217043"/>
                  <a:pt x="1573550" y="247507"/>
                  <a:pt x="1557713" y="274138"/>
                </a:cubicBezTo>
                <a:cubicBezTo>
                  <a:pt x="1541876" y="300769"/>
                  <a:pt x="1518972" y="321735"/>
                  <a:pt x="1489001" y="337036"/>
                </a:cubicBezTo>
                <a:cubicBezTo>
                  <a:pt x="1459029" y="352336"/>
                  <a:pt x="1422775" y="360139"/>
                  <a:pt x="1380239" y="360445"/>
                </a:cubicBezTo>
                <a:lnTo>
                  <a:pt x="1245955" y="360445"/>
                </a:lnTo>
                <a:close/>
                <a:moveTo>
                  <a:pt x="931631" y="7067"/>
                </a:moveTo>
                <a:lnTo>
                  <a:pt x="1029566" y="7067"/>
                </a:lnTo>
                <a:lnTo>
                  <a:pt x="1029566" y="274624"/>
                </a:lnTo>
                <a:lnTo>
                  <a:pt x="1200702" y="274624"/>
                </a:lnTo>
                <a:lnTo>
                  <a:pt x="1200702" y="360445"/>
                </a:lnTo>
                <a:lnTo>
                  <a:pt x="931631" y="360445"/>
                </a:lnTo>
                <a:close/>
                <a:moveTo>
                  <a:pt x="771725" y="7067"/>
                </a:moveTo>
                <a:lnTo>
                  <a:pt x="870166" y="7067"/>
                </a:lnTo>
                <a:lnTo>
                  <a:pt x="870166" y="360445"/>
                </a:lnTo>
                <a:lnTo>
                  <a:pt x="771725" y="360445"/>
                </a:lnTo>
                <a:close/>
                <a:moveTo>
                  <a:pt x="384162" y="7067"/>
                </a:moveTo>
                <a:lnTo>
                  <a:pt x="483613" y="7067"/>
                </a:lnTo>
                <a:lnTo>
                  <a:pt x="483613" y="203444"/>
                </a:lnTo>
                <a:cubicBezTo>
                  <a:pt x="483865" y="228885"/>
                  <a:pt x="489797" y="247795"/>
                  <a:pt x="501408" y="260174"/>
                </a:cubicBezTo>
                <a:cubicBezTo>
                  <a:pt x="513019" y="272552"/>
                  <a:pt x="528794" y="278716"/>
                  <a:pt x="548735" y="278663"/>
                </a:cubicBezTo>
                <a:cubicBezTo>
                  <a:pt x="568676" y="278726"/>
                  <a:pt x="584451" y="272794"/>
                  <a:pt x="596062" y="260868"/>
                </a:cubicBezTo>
                <a:cubicBezTo>
                  <a:pt x="607673" y="248941"/>
                  <a:pt x="613605" y="230641"/>
                  <a:pt x="613858" y="205968"/>
                </a:cubicBezTo>
                <a:lnTo>
                  <a:pt x="613858" y="7067"/>
                </a:lnTo>
                <a:lnTo>
                  <a:pt x="713308" y="7067"/>
                </a:lnTo>
                <a:lnTo>
                  <a:pt x="713308" y="202939"/>
                </a:lnTo>
                <a:cubicBezTo>
                  <a:pt x="712687" y="259690"/>
                  <a:pt x="697648" y="301296"/>
                  <a:pt x="668189" y="327757"/>
                </a:cubicBezTo>
                <a:cubicBezTo>
                  <a:pt x="638731" y="354218"/>
                  <a:pt x="598576" y="367302"/>
                  <a:pt x="547725" y="367007"/>
                </a:cubicBezTo>
                <a:cubicBezTo>
                  <a:pt x="496959" y="367186"/>
                  <a:pt x="457141" y="354082"/>
                  <a:pt x="428271" y="327694"/>
                </a:cubicBezTo>
                <a:cubicBezTo>
                  <a:pt x="399401" y="301307"/>
                  <a:pt x="384699" y="260563"/>
                  <a:pt x="384162" y="205463"/>
                </a:cubicBezTo>
                <a:close/>
                <a:moveTo>
                  <a:pt x="26756" y="7067"/>
                </a:moveTo>
                <a:lnTo>
                  <a:pt x="207988" y="7067"/>
                </a:lnTo>
                <a:cubicBezTo>
                  <a:pt x="230147" y="7099"/>
                  <a:pt x="249183" y="9812"/>
                  <a:pt x="265096" y="15207"/>
                </a:cubicBezTo>
                <a:cubicBezTo>
                  <a:pt x="281009" y="20603"/>
                  <a:pt x="294113" y="28491"/>
                  <a:pt x="304409" y="38871"/>
                </a:cubicBezTo>
                <a:cubicBezTo>
                  <a:pt x="311540" y="45918"/>
                  <a:pt x="317093" y="54163"/>
                  <a:pt x="321068" y="63608"/>
                </a:cubicBezTo>
                <a:cubicBezTo>
                  <a:pt x="325044" y="73052"/>
                  <a:pt x="327063" y="83822"/>
                  <a:pt x="327126" y="95916"/>
                </a:cubicBezTo>
                <a:lnTo>
                  <a:pt x="327126" y="96926"/>
                </a:lnTo>
                <a:cubicBezTo>
                  <a:pt x="326811" y="117245"/>
                  <a:pt x="321636" y="133778"/>
                  <a:pt x="311603" y="146525"/>
                </a:cubicBezTo>
                <a:cubicBezTo>
                  <a:pt x="301569" y="159272"/>
                  <a:pt x="288570" y="168990"/>
                  <a:pt x="272605" y="175679"/>
                </a:cubicBezTo>
                <a:cubicBezTo>
                  <a:pt x="294303" y="182462"/>
                  <a:pt x="311361" y="192622"/>
                  <a:pt x="323782" y="206157"/>
                </a:cubicBezTo>
                <a:cubicBezTo>
                  <a:pt x="336203" y="219693"/>
                  <a:pt x="342534" y="238309"/>
                  <a:pt x="342776" y="262004"/>
                </a:cubicBezTo>
                <a:lnTo>
                  <a:pt x="342776" y="263013"/>
                </a:lnTo>
                <a:cubicBezTo>
                  <a:pt x="342471" y="293576"/>
                  <a:pt x="330713" y="317387"/>
                  <a:pt x="307501" y="334446"/>
                </a:cubicBezTo>
                <a:cubicBezTo>
                  <a:pt x="284290" y="351505"/>
                  <a:pt x="251455" y="360171"/>
                  <a:pt x="208997" y="360445"/>
                </a:cubicBezTo>
                <a:lnTo>
                  <a:pt x="26756" y="360445"/>
                </a:lnTo>
                <a:close/>
                <a:moveTo>
                  <a:pt x="2863548" y="4543"/>
                </a:moveTo>
                <a:lnTo>
                  <a:pt x="2957950" y="4543"/>
                </a:lnTo>
                <a:lnTo>
                  <a:pt x="3108388" y="360445"/>
                </a:lnTo>
                <a:lnTo>
                  <a:pt x="3003385" y="360445"/>
                </a:lnTo>
                <a:lnTo>
                  <a:pt x="2977638" y="297342"/>
                </a:lnTo>
                <a:lnTo>
                  <a:pt x="2841336" y="297342"/>
                </a:lnTo>
                <a:lnTo>
                  <a:pt x="2816094" y="360445"/>
                </a:lnTo>
                <a:lnTo>
                  <a:pt x="2713110" y="360445"/>
                </a:lnTo>
                <a:close/>
                <a:moveTo>
                  <a:pt x="2376659" y="0"/>
                </a:moveTo>
                <a:cubicBezTo>
                  <a:pt x="2407463" y="126"/>
                  <a:pt x="2434451" y="4669"/>
                  <a:pt x="2457620" y="13630"/>
                </a:cubicBezTo>
                <a:cubicBezTo>
                  <a:pt x="2480789" y="22591"/>
                  <a:pt x="2501592" y="35211"/>
                  <a:pt x="2520029" y="51492"/>
                </a:cubicBezTo>
                <a:lnTo>
                  <a:pt x="2462479" y="120653"/>
                </a:lnTo>
                <a:cubicBezTo>
                  <a:pt x="2450058" y="109988"/>
                  <a:pt x="2437038" y="101785"/>
                  <a:pt x="2423418" y="96043"/>
                </a:cubicBezTo>
                <a:cubicBezTo>
                  <a:pt x="2409798" y="90300"/>
                  <a:pt x="2394380" y="87397"/>
                  <a:pt x="2377163" y="87334"/>
                </a:cubicBezTo>
                <a:cubicBezTo>
                  <a:pt x="2351091" y="87997"/>
                  <a:pt x="2329657" y="97399"/>
                  <a:pt x="2312861" y="115541"/>
                </a:cubicBezTo>
                <a:cubicBezTo>
                  <a:pt x="2296065" y="133684"/>
                  <a:pt x="2287378" y="156590"/>
                  <a:pt x="2286800" y="184261"/>
                </a:cubicBezTo>
                <a:lnTo>
                  <a:pt x="2286800" y="185270"/>
                </a:lnTo>
                <a:cubicBezTo>
                  <a:pt x="2287294" y="214308"/>
                  <a:pt x="2296276" y="237762"/>
                  <a:pt x="2313745" y="255630"/>
                </a:cubicBezTo>
                <a:cubicBezTo>
                  <a:pt x="2331214" y="273499"/>
                  <a:pt x="2354204" y="282691"/>
                  <a:pt x="2382716" y="283206"/>
                </a:cubicBezTo>
                <a:cubicBezTo>
                  <a:pt x="2394538" y="283196"/>
                  <a:pt x="2405097" y="281955"/>
                  <a:pt x="2414394" y="279483"/>
                </a:cubicBezTo>
                <a:cubicBezTo>
                  <a:pt x="2423691" y="277012"/>
                  <a:pt x="2431979" y="273373"/>
                  <a:pt x="2439257" y="268567"/>
                </a:cubicBezTo>
                <a:lnTo>
                  <a:pt x="2439257" y="225656"/>
                </a:lnTo>
                <a:lnTo>
                  <a:pt x="2369591" y="225656"/>
                </a:lnTo>
                <a:lnTo>
                  <a:pt x="2369591" y="153971"/>
                </a:lnTo>
                <a:lnTo>
                  <a:pt x="2532145" y="153971"/>
                </a:lnTo>
                <a:lnTo>
                  <a:pt x="2532145" y="312991"/>
                </a:lnTo>
                <a:cubicBezTo>
                  <a:pt x="2513414" y="328735"/>
                  <a:pt x="2491180" y="341671"/>
                  <a:pt x="2465445" y="351800"/>
                </a:cubicBezTo>
                <a:cubicBezTo>
                  <a:pt x="2439709" y="361928"/>
                  <a:pt x="2410787" y="367165"/>
                  <a:pt x="2378678" y="367512"/>
                </a:cubicBezTo>
                <a:cubicBezTo>
                  <a:pt x="2341657" y="367238"/>
                  <a:pt x="2308731" y="359373"/>
                  <a:pt x="2279900" y="343916"/>
                </a:cubicBezTo>
                <a:cubicBezTo>
                  <a:pt x="2251069" y="328460"/>
                  <a:pt x="2228352" y="307058"/>
                  <a:pt x="2211749" y="279710"/>
                </a:cubicBezTo>
                <a:cubicBezTo>
                  <a:pt x="2195146" y="252362"/>
                  <a:pt x="2186676" y="220714"/>
                  <a:pt x="2186339" y="184766"/>
                </a:cubicBezTo>
                <a:lnTo>
                  <a:pt x="2186339" y="183756"/>
                </a:lnTo>
                <a:cubicBezTo>
                  <a:pt x="2186660" y="149066"/>
                  <a:pt x="2194993" y="117929"/>
                  <a:pt x="2211338" y="90345"/>
                </a:cubicBezTo>
                <a:cubicBezTo>
                  <a:pt x="2227682" y="62760"/>
                  <a:pt x="2250113" y="40897"/>
                  <a:pt x="2278629" y="24755"/>
                </a:cubicBezTo>
                <a:cubicBezTo>
                  <a:pt x="2307145" y="8613"/>
                  <a:pt x="2339822" y="361"/>
                  <a:pt x="237665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547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5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75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750" fill="hold"/>
                                        <p:tgtEl>
                                          <p:spTgt spid="12"/>
                                        </p:tgtEl>
                                        <p:attrNameLst>
                                          <p:attrName>ppt_x</p:attrName>
                                        </p:attrNameLst>
                                      </p:cBhvr>
                                      <p:tavLst>
                                        <p:tav tm="0">
                                          <p:val>
                                            <p:strVal val="0-#ppt_w/2"/>
                                          </p:val>
                                        </p:tav>
                                        <p:tav tm="100000">
                                          <p:val>
                                            <p:strVal val="#ppt_x"/>
                                          </p:val>
                                        </p:tav>
                                      </p:tavLst>
                                    </p:anim>
                                    <p:anim calcmode="lin" valueType="num">
                                      <p:cBhvr additive="base">
                                        <p:cTn id="24"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C7B8359-EA3B-4E66-B95B-D5DE8D640E6C}"/>
              </a:ext>
            </a:extLst>
          </p:cNvPr>
          <p:cNvPicPr>
            <a:picLocks noGrp="1" noChangeAspect="1"/>
          </p:cNvPicPr>
          <p:nvPr>
            <p:ph type="pic" sz="quarter" idx="10"/>
          </p:nvPr>
        </p:nvPicPr>
        <p:blipFill>
          <a:blip r:embed="rId2">
            <a:duotone>
              <a:prstClr val="black"/>
              <a:srgbClr val="339966">
                <a:tint val="45000"/>
                <a:satMod val="400000"/>
              </a:srgbClr>
            </a:duotone>
            <a:extLst>
              <a:ext uri="{28A0092B-C50C-407E-A947-70E740481C1C}">
                <a14:useLocalDpi xmlns:a14="http://schemas.microsoft.com/office/drawing/2010/main" val="0"/>
              </a:ext>
            </a:extLst>
          </a:blip>
          <a:srcRect t="221" b="221"/>
          <a:stretch>
            <a:fillRect/>
          </a:stretch>
        </p:blipFill>
        <p:spPr/>
      </p:pic>
      <p:sp>
        <p:nvSpPr>
          <p:cNvPr id="5" name="Rectangle 4">
            <a:extLst>
              <a:ext uri="{FF2B5EF4-FFF2-40B4-BE49-F238E27FC236}">
                <a16:creationId xmlns:a16="http://schemas.microsoft.com/office/drawing/2014/main" id="{57E40D83-40D7-4B42-B778-24F3C050FADE}"/>
              </a:ext>
            </a:extLst>
          </p:cNvPr>
          <p:cNvSpPr/>
          <p:nvPr/>
        </p:nvSpPr>
        <p:spPr>
          <a:xfrm>
            <a:off x="0" y="0"/>
            <a:ext cx="12191999" cy="6858000"/>
          </a:xfrm>
          <a:prstGeom prst="rect">
            <a:avLst/>
          </a:prstGeom>
          <a:solidFill>
            <a:srgbClr val="33996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FF3417-CC8A-4B13-A918-63FB2E998E4A}"/>
              </a:ext>
            </a:extLst>
          </p:cNvPr>
          <p:cNvSpPr/>
          <p:nvPr/>
        </p:nvSpPr>
        <p:spPr>
          <a:xfrm>
            <a:off x="859972" y="3228715"/>
            <a:ext cx="2373085" cy="646331"/>
          </a:xfrm>
          <a:prstGeom prst="rect">
            <a:avLst/>
          </a:prstGeom>
        </p:spPr>
        <p:txBody>
          <a:bodyPr wrap="square">
            <a:spAutoFit/>
          </a:bodyPr>
          <a:lstStyle/>
          <a:p>
            <a:pPr algn="ctr"/>
            <a:r>
              <a:rPr lang="en-US" sz="1200" dirty="0">
                <a:solidFill>
                  <a:schemeClr val="bg1"/>
                </a:solidFill>
              </a:rPr>
              <a:t>Only 30% of Americans say they feel happy at work and 50% say they have “checked </a:t>
            </a:r>
          </a:p>
        </p:txBody>
      </p:sp>
      <p:sp>
        <p:nvSpPr>
          <p:cNvPr id="11" name="Rectangle 10">
            <a:extLst>
              <a:ext uri="{FF2B5EF4-FFF2-40B4-BE49-F238E27FC236}">
                <a16:creationId xmlns:a16="http://schemas.microsoft.com/office/drawing/2014/main" id="{666C5F63-DDBC-4E0A-83B0-CBC7557E4810}"/>
              </a:ext>
            </a:extLst>
          </p:cNvPr>
          <p:cNvSpPr/>
          <p:nvPr/>
        </p:nvSpPr>
        <p:spPr>
          <a:xfrm>
            <a:off x="4746172" y="3228715"/>
            <a:ext cx="2699657" cy="830997"/>
          </a:xfrm>
          <a:prstGeom prst="rect">
            <a:avLst/>
          </a:prstGeom>
        </p:spPr>
        <p:txBody>
          <a:bodyPr wrap="square">
            <a:spAutoFit/>
          </a:bodyPr>
          <a:lstStyle/>
          <a:p>
            <a:pPr algn="ctr"/>
            <a:r>
              <a:rPr lang="en-US" sz="1200" dirty="0">
                <a:solidFill>
                  <a:schemeClr val="bg1"/>
                </a:solidFill>
              </a:rPr>
              <a:t>18% say they are "actively disengaged," acting out their unhappiness and undermining co-workers               </a:t>
            </a:r>
          </a:p>
          <a:p>
            <a:pPr algn="ctr"/>
            <a:r>
              <a:rPr lang="en-US" sz="1200" dirty="0">
                <a:solidFill>
                  <a:schemeClr val="bg1"/>
                </a:solidFill>
              </a:rPr>
              <a:t> </a:t>
            </a:r>
          </a:p>
        </p:txBody>
      </p:sp>
      <p:sp>
        <p:nvSpPr>
          <p:cNvPr id="12" name="Rectangle 11">
            <a:extLst>
              <a:ext uri="{FF2B5EF4-FFF2-40B4-BE49-F238E27FC236}">
                <a16:creationId xmlns:a16="http://schemas.microsoft.com/office/drawing/2014/main" id="{FCC0080D-0124-4169-A5D6-6273339B5472}"/>
              </a:ext>
            </a:extLst>
          </p:cNvPr>
          <p:cNvSpPr/>
          <p:nvPr/>
        </p:nvSpPr>
        <p:spPr>
          <a:xfrm>
            <a:off x="8958944" y="3228715"/>
            <a:ext cx="2373085" cy="461665"/>
          </a:xfrm>
          <a:prstGeom prst="rect">
            <a:avLst/>
          </a:prstGeom>
        </p:spPr>
        <p:txBody>
          <a:bodyPr wrap="square">
            <a:spAutoFit/>
          </a:bodyPr>
          <a:lstStyle/>
          <a:p>
            <a:pPr algn="ctr"/>
            <a:r>
              <a:rPr lang="en-US" sz="1200" dirty="0">
                <a:solidFill>
                  <a:schemeClr val="bg1"/>
                </a:solidFill>
              </a:rPr>
              <a:t>Only 15% of clients are engaged and refer business </a:t>
            </a:r>
          </a:p>
        </p:txBody>
      </p:sp>
      <p:sp>
        <p:nvSpPr>
          <p:cNvPr id="13" name="Rectangle 12">
            <a:extLst>
              <a:ext uri="{FF2B5EF4-FFF2-40B4-BE49-F238E27FC236}">
                <a16:creationId xmlns:a16="http://schemas.microsoft.com/office/drawing/2014/main" id="{45AE1D0A-C3A1-4668-A239-6D405460997C}"/>
              </a:ext>
            </a:extLst>
          </p:cNvPr>
          <p:cNvSpPr/>
          <p:nvPr/>
        </p:nvSpPr>
        <p:spPr>
          <a:xfrm>
            <a:off x="859972" y="5554450"/>
            <a:ext cx="2373085" cy="646331"/>
          </a:xfrm>
          <a:prstGeom prst="rect">
            <a:avLst/>
          </a:prstGeom>
        </p:spPr>
        <p:txBody>
          <a:bodyPr wrap="square">
            <a:spAutoFit/>
          </a:bodyPr>
          <a:lstStyle/>
          <a:p>
            <a:pPr algn="ctr"/>
            <a:r>
              <a:rPr lang="en-US" sz="1200" dirty="0">
                <a:solidFill>
                  <a:schemeClr val="bg1"/>
                </a:solidFill>
              </a:rPr>
              <a:t>23% premium for engaged  client in terms of revenue over the average client.</a:t>
            </a:r>
          </a:p>
        </p:txBody>
      </p:sp>
      <p:sp>
        <p:nvSpPr>
          <p:cNvPr id="14" name="Rectangle 13">
            <a:extLst>
              <a:ext uri="{FF2B5EF4-FFF2-40B4-BE49-F238E27FC236}">
                <a16:creationId xmlns:a16="http://schemas.microsoft.com/office/drawing/2014/main" id="{F805591D-BF55-4D7C-A20E-CB29986DBFE4}"/>
              </a:ext>
            </a:extLst>
          </p:cNvPr>
          <p:cNvSpPr/>
          <p:nvPr/>
        </p:nvSpPr>
        <p:spPr>
          <a:xfrm>
            <a:off x="4909458" y="5554450"/>
            <a:ext cx="2373085" cy="646331"/>
          </a:xfrm>
          <a:prstGeom prst="rect">
            <a:avLst/>
          </a:prstGeom>
        </p:spPr>
        <p:txBody>
          <a:bodyPr wrap="square">
            <a:spAutoFit/>
          </a:bodyPr>
          <a:lstStyle/>
          <a:p>
            <a:pPr algn="ctr"/>
            <a:r>
              <a:rPr lang="en-US" sz="1200" dirty="0">
                <a:solidFill>
                  <a:schemeClr val="bg1"/>
                </a:solidFill>
              </a:rPr>
              <a:t>Highly engaged employees exhibit 57% more effort and boost client engagement</a:t>
            </a:r>
          </a:p>
        </p:txBody>
      </p:sp>
      <p:sp>
        <p:nvSpPr>
          <p:cNvPr id="15" name="Rectangle 14">
            <a:extLst>
              <a:ext uri="{FF2B5EF4-FFF2-40B4-BE49-F238E27FC236}">
                <a16:creationId xmlns:a16="http://schemas.microsoft.com/office/drawing/2014/main" id="{C6570011-01B2-4299-A7D2-E8324B312A16}"/>
              </a:ext>
            </a:extLst>
          </p:cNvPr>
          <p:cNvSpPr/>
          <p:nvPr/>
        </p:nvSpPr>
        <p:spPr>
          <a:xfrm>
            <a:off x="8958944" y="5554450"/>
            <a:ext cx="2373085" cy="646331"/>
          </a:xfrm>
          <a:prstGeom prst="rect">
            <a:avLst/>
          </a:prstGeom>
        </p:spPr>
        <p:txBody>
          <a:bodyPr wrap="square">
            <a:spAutoFit/>
          </a:bodyPr>
          <a:lstStyle/>
          <a:p>
            <a:pPr algn="ctr"/>
            <a:r>
              <a:rPr lang="en-US" sz="1200" dirty="0">
                <a:solidFill>
                  <a:schemeClr val="bg1"/>
                </a:solidFill>
              </a:rPr>
              <a:t>Engaging BOTH employees and clients could increase the bottom line 2.4 times </a:t>
            </a:r>
          </a:p>
        </p:txBody>
      </p:sp>
      <p:graphicFrame>
        <p:nvGraphicFramePr>
          <p:cNvPr id="16" name="Chart 15">
            <a:extLst>
              <a:ext uri="{FF2B5EF4-FFF2-40B4-BE49-F238E27FC236}">
                <a16:creationId xmlns:a16="http://schemas.microsoft.com/office/drawing/2014/main" id="{ACDA8CB7-D7E4-4D17-97D2-6B777F92DF81}"/>
              </a:ext>
            </a:extLst>
          </p:cNvPr>
          <p:cNvGraphicFramePr/>
          <p:nvPr>
            <p:extLst>
              <p:ext uri="{D42A27DB-BD31-4B8C-83A1-F6EECF244321}">
                <p14:modId xmlns:p14="http://schemas.microsoft.com/office/powerpoint/2010/main" val="3169512794"/>
              </p:ext>
            </p:extLst>
          </p:nvPr>
        </p:nvGraphicFramePr>
        <p:xfrm>
          <a:off x="859959" y="1711266"/>
          <a:ext cx="2330969" cy="1553979"/>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E9071434-11CD-40EF-983B-540B1C96480A}"/>
              </a:ext>
            </a:extLst>
          </p:cNvPr>
          <p:cNvSpPr/>
          <p:nvPr/>
        </p:nvSpPr>
        <p:spPr>
          <a:xfrm>
            <a:off x="1728157" y="2298020"/>
            <a:ext cx="636713" cy="369332"/>
          </a:xfrm>
          <a:prstGeom prst="rect">
            <a:avLst/>
          </a:prstGeom>
        </p:spPr>
        <p:txBody>
          <a:bodyPr wrap="none">
            <a:spAutoFit/>
          </a:bodyPr>
          <a:lstStyle/>
          <a:p>
            <a:r>
              <a:rPr lang="en-US" b="1" dirty="0">
                <a:solidFill>
                  <a:schemeClr val="bg1"/>
                </a:solidFill>
              </a:rPr>
              <a:t>30% </a:t>
            </a:r>
          </a:p>
        </p:txBody>
      </p:sp>
      <p:graphicFrame>
        <p:nvGraphicFramePr>
          <p:cNvPr id="18" name="Chart 17">
            <a:extLst>
              <a:ext uri="{FF2B5EF4-FFF2-40B4-BE49-F238E27FC236}">
                <a16:creationId xmlns:a16="http://schemas.microsoft.com/office/drawing/2014/main" id="{AADE15E6-A350-49A7-B166-A898C2C82E58}"/>
              </a:ext>
            </a:extLst>
          </p:cNvPr>
          <p:cNvGraphicFramePr/>
          <p:nvPr>
            <p:extLst>
              <p:ext uri="{D42A27DB-BD31-4B8C-83A1-F6EECF244321}">
                <p14:modId xmlns:p14="http://schemas.microsoft.com/office/powerpoint/2010/main" val="2629693396"/>
              </p:ext>
            </p:extLst>
          </p:nvPr>
        </p:nvGraphicFramePr>
        <p:xfrm>
          <a:off x="4951574" y="1711266"/>
          <a:ext cx="2330969" cy="1553979"/>
        </p:xfrm>
        <a:graphic>
          <a:graphicData uri="http://schemas.openxmlformats.org/drawingml/2006/chart">
            <c:chart xmlns:c="http://schemas.openxmlformats.org/drawingml/2006/chart" xmlns:r="http://schemas.openxmlformats.org/officeDocument/2006/relationships" r:id="rId4"/>
          </a:graphicData>
        </a:graphic>
      </p:graphicFrame>
      <p:sp>
        <p:nvSpPr>
          <p:cNvPr id="19" name="Rectangle 18">
            <a:extLst>
              <a:ext uri="{FF2B5EF4-FFF2-40B4-BE49-F238E27FC236}">
                <a16:creationId xmlns:a16="http://schemas.microsoft.com/office/drawing/2014/main" id="{E38F2BD3-C6DB-49E1-BB3D-574D4ABD0A4B}"/>
              </a:ext>
            </a:extLst>
          </p:cNvPr>
          <p:cNvSpPr/>
          <p:nvPr/>
        </p:nvSpPr>
        <p:spPr>
          <a:xfrm>
            <a:off x="5819772" y="2298020"/>
            <a:ext cx="639919" cy="369332"/>
          </a:xfrm>
          <a:prstGeom prst="rect">
            <a:avLst/>
          </a:prstGeom>
        </p:spPr>
        <p:txBody>
          <a:bodyPr wrap="none">
            <a:spAutoFit/>
          </a:bodyPr>
          <a:lstStyle/>
          <a:p>
            <a:r>
              <a:rPr lang="en-US" b="1" dirty="0">
                <a:solidFill>
                  <a:schemeClr val="bg1"/>
                </a:solidFill>
              </a:rPr>
              <a:t>18% </a:t>
            </a:r>
          </a:p>
        </p:txBody>
      </p:sp>
      <p:graphicFrame>
        <p:nvGraphicFramePr>
          <p:cNvPr id="20" name="Chart 19">
            <a:extLst>
              <a:ext uri="{FF2B5EF4-FFF2-40B4-BE49-F238E27FC236}">
                <a16:creationId xmlns:a16="http://schemas.microsoft.com/office/drawing/2014/main" id="{93CA8D8C-0507-4E9E-8508-A9C84C4D0334}"/>
              </a:ext>
            </a:extLst>
          </p:cNvPr>
          <p:cNvGraphicFramePr/>
          <p:nvPr>
            <p:extLst>
              <p:ext uri="{D42A27DB-BD31-4B8C-83A1-F6EECF244321}">
                <p14:modId xmlns:p14="http://schemas.microsoft.com/office/powerpoint/2010/main" val="1058767259"/>
              </p:ext>
            </p:extLst>
          </p:nvPr>
        </p:nvGraphicFramePr>
        <p:xfrm>
          <a:off x="9001060" y="1711266"/>
          <a:ext cx="2330969" cy="1553979"/>
        </p:xfrm>
        <a:graphic>
          <a:graphicData uri="http://schemas.openxmlformats.org/drawingml/2006/chart">
            <c:chart xmlns:c="http://schemas.openxmlformats.org/drawingml/2006/chart" xmlns:r="http://schemas.openxmlformats.org/officeDocument/2006/relationships" r:id="rId5"/>
          </a:graphicData>
        </a:graphic>
      </p:graphicFrame>
      <p:sp>
        <p:nvSpPr>
          <p:cNvPr id="21" name="Rectangle 20">
            <a:extLst>
              <a:ext uri="{FF2B5EF4-FFF2-40B4-BE49-F238E27FC236}">
                <a16:creationId xmlns:a16="http://schemas.microsoft.com/office/drawing/2014/main" id="{EE0F7A04-7E56-4736-AB14-6EBC3A95C61B}"/>
              </a:ext>
            </a:extLst>
          </p:cNvPr>
          <p:cNvSpPr/>
          <p:nvPr/>
        </p:nvSpPr>
        <p:spPr>
          <a:xfrm>
            <a:off x="9869258" y="2298020"/>
            <a:ext cx="639919" cy="369332"/>
          </a:xfrm>
          <a:prstGeom prst="rect">
            <a:avLst/>
          </a:prstGeom>
        </p:spPr>
        <p:txBody>
          <a:bodyPr wrap="none">
            <a:spAutoFit/>
          </a:bodyPr>
          <a:lstStyle/>
          <a:p>
            <a:r>
              <a:rPr lang="en-US" b="1" dirty="0">
                <a:solidFill>
                  <a:schemeClr val="bg1"/>
                </a:solidFill>
              </a:rPr>
              <a:t>15% </a:t>
            </a:r>
          </a:p>
        </p:txBody>
      </p:sp>
      <p:graphicFrame>
        <p:nvGraphicFramePr>
          <p:cNvPr id="22" name="Chart 21">
            <a:extLst>
              <a:ext uri="{FF2B5EF4-FFF2-40B4-BE49-F238E27FC236}">
                <a16:creationId xmlns:a16="http://schemas.microsoft.com/office/drawing/2014/main" id="{C99663BC-D104-4658-8159-3A9FBC171A96}"/>
              </a:ext>
            </a:extLst>
          </p:cNvPr>
          <p:cNvGraphicFramePr/>
          <p:nvPr>
            <p:extLst>
              <p:ext uri="{D42A27DB-BD31-4B8C-83A1-F6EECF244321}">
                <p14:modId xmlns:p14="http://schemas.microsoft.com/office/powerpoint/2010/main" val="1589890839"/>
              </p:ext>
            </p:extLst>
          </p:nvPr>
        </p:nvGraphicFramePr>
        <p:xfrm>
          <a:off x="859150" y="4038335"/>
          <a:ext cx="2330969" cy="1553979"/>
        </p:xfrm>
        <a:graphic>
          <a:graphicData uri="http://schemas.openxmlformats.org/drawingml/2006/chart">
            <c:chart xmlns:c="http://schemas.openxmlformats.org/drawingml/2006/chart" xmlns:r="http://schemas.openxmlformats.org/officeDocument/2006/relationships" r:id="rId6"/>
          </a:graphicData>
        </a:graphic>
      </p:graphicFrame>
      <p:sp>
        <p:nvSpPr>
          <p:cNvPr id="23" name="Rectangle 22">
            <a:extLst>
              <a:ext uri="{FF2B5EF4-FFF2-40B4-BE49-F238E27FC236}">
                <a16:creationId xmlns:a16="http://schemas.microsoft.com/office/drawing/2014/main" id="{D547F98A-B6C4-4249-9453-E96426745B1F}"/>
              </a:ext>
            </a:extLst>
          </p:cNvPr>
          <p:cNvSpPr/>
          <p:nvPr/>
        </p:nvSpPr>
        <p:spPr>
          <a:xfrm>
            <a:off x="1727348" y="4625089"/>
            <a:ext cx="639919" cy="369332"/>
          </a:xfrm>
          <a:prstGeom prst="rect">
            <a:avLst/>
          </a:prstGeom>
        </p:spPr>
        <p:txBody>
          <a:bodyPr wrap="none">
            <a:spAutoFit/>
          </a:bodyPr>
          <a:lstStyle/>
          <a:p>
            <a:r>
              <a:rPr lang="en-US" b="1" dirty="0">
                <a:solidFill>
                  <a:schemeClr val="bg1"/>
                </a:solidFill>
              </a:rPr>
              <a:t>23% </a:t>
            </a:r>
          </a:p>
        </p:txBody>
      </p:sp>
      <p:graphicFrame>
        <p:nvGraphicFramePr>
          <p:cNvPr id="24" name="Chart 23">
            <a:extLst>
              <a:ext uri="{FF2B5EF4-FFF2-40B4-BE49-F238E27FC236}">
                <a16:creationId xmlns:a16="http://schemas.microsoft.com/office/drawing/2014/main" id="{09892047-4F34-44D9-9C41-E27BCE7E0CFA}"/>
              </a:ext>
            </a:extLst>
          </p:cNvPr>
          <p:cNvGraphicFramePr/>
          <p:nvPr>
            <p:extLst>
              <p:ext uri="{D42A27DB-BD31-4B8C-83A1-F6EECF244321}">
                <p14:modId xmlns:p14="http://schemas.microsoft.com/office/powerpoint/2010/main" val="1530099001"/>
              </p:ext>
            </p:extLst>
          </p:nvPr>
        </p:nvGraphicFramePr>
        <p:xfrm>
          <a:off x="4951574" y="4005704"/>
          <a:ext cx="2330969" cy="1553979"/>
        </p:xfrm>
        <a:graphic>
          <a:graphicData uri="http://schemas.openxmlformats.org/drawingml/2006/chart">
            <c:chart xmlns:c="http://schemas.openxmlformats.org/drawingml/2006/chart" xmlns:r="http://schemas.openxmlformats.org/officeDocument/2006/relationships" r:id="rId7"/>
          </a:graphicData>
        </a:graphic>
      </p:graphicFrame>
      <p:sp>
        <p:nvSpPr>
          <p:cNvPr id="25" name="Rectangle 24">
            <a:extLst>
              <a:ext uri="{FF2B5EF4-FFF2-40B4-BE49-F238E27FC236}">
                <a16:creationId xmlns:a16="http://schemas.microsoft.com/office/drawing/2014/main" id="{3FE7DE2B-30BE-42FE-86C1-5E17F8F57F75}"/>
              </a:ext>
            </a:extLst>
          </p:cNvPr>
          <p:cNvSpPr/>
          <p:nvPr/>
        </p:nvSpPr>
        <p:spPr>
          <a:xfrm>
            <a:off x="5819772" y="4592458"/>
            <a:ext cx="639919" cy="369332"/>
          </a:xfrm>
          <a:prstGeom prst="rect">
            <a:avLst/>
          </a:prstGeom>
        </p:spPr>
        <p:txBody>
          <a:bodyPr wrap="none">
            <a:spAutoFit/>
          </a:bodyPr>
          <a:lstStyle/>
          <a:p>
            <a:r>
              <a:rPr lang="en-US" b="1" dirty="0">
                <a:solidFill>
                  <a:schemeClr val="bg1"/>
                </a:solidFill>
              </a:rPr>
              <a:t>57% </a:t>
            </a:r>
          </a:p>
        </p:txBody>
      </p:sp>
      <p:sp>
        <p:nvSpPr>
          <p:cNvPr id="27" name="Rectangle 26">
            <a:extLst>
              <a:ext uri="{FF2B5EF4-FFF2-40B4-BE49-F238E27FC236}">
                <a16:creationId xmlns:a16="http://schemas.microsoft.com/office/drawing/2014/main" id="{1D0F8053-6F9F-46E7-BE3C-A74937714233}"/>
              </a:ext>
            </a:extLst>
          </p:cNvPr>
          <p:cNvSpPr/>
          <p:nvPr/>
        </p:nvSpPr>
        <p:spPr>
          <a:xfrm>
            <a:off x="2871200" y="1072180"/>
            <a:ext cx="6449601" cy="400110"/>
          </a:xfrm>
          <a:prstGeom prst="rect">
            <a:avLst/>
          </a:prstGeom>
        </p:spPr>
        <p:txBody>
          <a:bodyPr wrap="square">
            <a:spAutoFit/>
          </a:bodyPr>
          <a:lstStyle/>
          <a:p>
            <a:pPr algn="ctr"/>
            <a:r>
              <a:rPr lang="en-US" sz="2000" dirty="0">
                <a:solidFill>
                  <a:schemeClr val="bg1"/>
                </a:solidFill>
                <a:cs typeface="Segoe UI Light" panose="020B0502040204020203" pitchFamily="34" charset="0"/>
              </a:rPr>
              <a:t>How you communicate is the single most important factor</a:t>
            </a:r>
          </a:p>
        </p:txBody>
      </p:sp>
      <p:sp>
        <p:nvSpPr>
          <p:cNvPr id="28" name="Rectangle 27">
            <a:extLst>
              <a:ext uri="{FF2B5EF4-FFF2-40B4-BE49-F238E27FC236}">
                <a16:creationId xmlns:a16="http://schemas.microsoft.com/office/drawing/2014/main" id="{CAFE96D0-FE91-4E39-A051-106AD0F62FD6}"/>
              </a:ext>
            </a:extLst>
          </p:cNvPr>
          <p:cNvSpPr/>
          <p:nvPr/>
        </p:nvSpPr>
        <p:spPr>
          <a:xfrm>
            <a:off x="208006" y="425849"/>
            <a:ext cx="11775989" cy="707886"/>
          </a:xfrm>
          <a:prstGeom prst="rect">
            <a:avLst/>
          </a:prstGeom>
        </p:spPr>
        <p:txBody>
          <a:bodyPr wrap="square">
            <a:spAutoFit/>
          </a:bodyPr>
          <a:lstStyle/>
          <a:p>
            <a:pPr algn="ctr"/>
            <a:r>
              <a:rPr lang="en-US" sz="4000" b="1" dirty="0">
                <a:solidFill>
                  <a:schemeClr val="bg1"/>
                </a:solidFill>
                <a:cs typeface="Segoe UI Light" panose="020B0502040204020203" pitchFamily="34" charset="0"/>
              </a:rPr>
              <a:t>The Connection Between Poor Engagement &amp; Results</a:t>
            </a:r>
          </a:p>
        </p:txBody>
      </p:sp>
      <p:sp>
        <p:nvSpPr>
          <p:cNvPr id="29" name="Freeform: Shape 28">
            <a:extLst>
              <a:ext uri="{FF2B5EF4-FFF2-40B4-BE49-F238E27FC236}">
                <a16:creationId xmlns:a16="http://schemas.microsoft.com/office/drawing/2014/main" id="{B82AB956-FB46-48C7-A219-2EB11F38FB14}"/>
              </a:ext>
            </a:extLst>
          </p:cNvPr>
          <p:cNvSpPr/>
          <p:nvPr/>
        </p:nvSpPr>
        <p:spPr>
          <a:xfrm>
            <a:off x="9497020" y="4954263"/>
            <a:ext cx="1448105" cy="434035"/>
          </a:xfrm>
          <a:custGeom>
            <a:avLst/>
            <a:gdLst/>
            <a:ahLst/>
            <a:cxnLst/>
            <a:rect l="l" t="t" r="r" b="b"/>
            <a:pathLst>
              <a:path w="1448105" h="434035">
                <a:moveTo>
                  <a:pt x="406146" y="315163"/>
                </a:moveTo>
                <a:lnTo>
                  <a:pt x="526847" y="315163"/>
                </a:lnTo>
                <a:lnTo>
                  <a:pt x="526847" y="434035"/>
                </a:lnTo>
                <a:lnTo>
                  <a:pt x="406146" y="434035"/>
                </a:lnTo>
                <a:close/>
                <a:moveTo>
                  <a:pt x="804519" y="140818"/>
                </a:moveTo>
                <a:lnTo>
                  <a:pt x="702716" y="263347"/>
                </a:lnTo>
                <a:lnTo>
                  <a:pt x="804519" y="263347"/>
                </a:lnTo>
                <a:close/>
                <a:moveTo>
                  <a:pt x="1021385" y="7315"/>
                </a:moveTo>
                <a:lnTo>
                  <a:pt x="1157325" y="7315"/>
                </a:lnTo>
                <a:lnTo>
                  <a:pt x="1232916" y="127406"/>
                </a:lnTo>
                <a:lnTo>
                  <a:pt x="1309116" y="7315"/>
                </a:lnTo>
                <a:lnTo>
                  <a:pt x="1442009" y="7315"/>
                </a:lnTo>
                <a:lnTo>
                  <a:pt x="1301801" y="215798"/>
                </a:lnTo>
                <a:lnTo>
                  <a:pt x="1448105" y="434035"/>
                </a:lnTo>
                <a:lnTo>
                  <a:pt x="1312164" y="434035"/>
                </a:lnTo>
                <a:lnTo>
                  <a:pt x="1230477" y="305410"/>
                </a:lnTo>
                <a:lnTo>
                  <a:pt x="1148181" y="434035"/>
                </a:lnTo>
                <a:lnTo>
                  <a:pt x="1015289" y="434035"/>
                </a:lnTo>
                <a:lnTo>
                  <a:pt x="1161593" y="217018"/>
                </a:lnTo>
                <a:close/>
                <a:moveTo>
                  <a:pt x="799643" y="4267"/>
                </a:moveTo>
                <a:lnTo>
                  <a:pt x="919124" y="4267"/>
                </a:lnTo>
                <a:lnTo>
                  <a:pt x="919124" y="262738"/>
                </a:lnTo>
                <a:lnTo>
                  <a:pt x="973379" y="262738"/>
                </a:lnTo>
                <a:lnTo>
                  <a:pt x="973379" y="351130"/>
                </a:lnTo>
                <a:lnTo>
                  <a:pt x="919124" y="351130"/>
                </a:lnTo>
                <a:lnTo>
                  <a:pt x="919124" y="434035"/>
                </a:lnTo>
                <a:lnTo>
                  <a:pt x="804519" y="434035"/>
                </a:lnTo>
                <a:lnTo>
                  <a:pt x="804519" y="351130"/>
                </a:lnTo>
                <a:lnTo>
                  <a:pt x="597865" y="351130"/>
                </a:lnTo>
                <a:lnTo>
                  <a:pt x="578358" y="267614"/>
                </a:lnTo>
                <a:close/>
                <a:moveTo>
                  <a:pt x="176174" y="0"/>
                </a:moveTo>
                <a:cubicBezTo>
                  <a:pt x="223533" y="635"/>
                  <a:pt x="261404" y="13233"/>
                  <a:pt x="289788" y="37795"/>
                </a:cubicBezTo>
                <a:cubicBezTo>
                  <a:pt x="318173" y="62357"/>
                  <a:pt x="332727" y="95072"/>
                  <a:pt x="333451" y="135941"/>
                </a:cubicBezTo>
                <a:lnTo>
                  <a:pt x="333451" y="137160"/>
                </a:lnTo>
                <a:cubicBezTo>
                  <a:pt x="333299" y="170396"/>
                  <a:pt x="324764" y="198107"/>
                  <a:pt x="307848" y="220294"/>
                </a:cubicBezTo>
                <a:cubicBezTo>
                  <a:pt x="290931" y="242481"/>
                  <a:pt x="266547" y="264554"/>
                  <a:pt x="234696" y="286512"/>
                </a:cubicBezTo>
                <a:lnTo>
                  <a:pt x="161544" y="337718"/>
                </a:lnTo>
                <a:lnTo>
                  <a:pt x="337718" y="337718"/>
                </a:lnTo>
                <a:lnTo>
                  <a:pt x="337718" y="434035"/>
                </a:lnTo>
                <a:lnTo>
                  <a:pt x="0" y="434035"/>
                </a:lnTo>
                <a:lnTo>
                  <a:pt x="0" y="345034"/>
                </a:lnTo>
                <a:lnTo>
                  <a:pt x="159715" y="223114"/>
                </a:lnTo>
                <a:cubicBezTo>
                  <a:pt x="179337" y="207912"/>
                  <a:pt x="193433" y="194424"/>
                  <a:pt x="202006" y="182651"/>
                </a:cubicBezTo>
                <a:cubicBezTo>
                  <a:pt x="210579" y="170879"/>
                  <a:pt x="214770" y="158763"/>
                  <a:pt x="214579" y="146304"/>
                </a:cubicBezTo>
                <a:cubicBezTo>
                  <a:pt x="214389" y="132766"/>
                  <a:pt x="210045" y="122199"/>
                  <a:pt x="201549" y="114605"/>
                </a:cubicBezTo>
                <a:cubicBezTo>
                  <a:pt x="193053" y="107010"/>
                  <a:pt x="181546" y="103149"/>
                  <a:pt x="167030" y="103022"/>
                </a:cubicBezTo>
                <a:cubicBezTo>
                  <a:pt x="153060" y="102908"/>
                  <a:pt x="139547" y="107252"/>
                  <a:pt x="126492" y="116053"/>
                </a:cubicBezTo>
                <a:cubicBezTo>
                  <a:pt x="113436" y="124854"/>
                  <a:pt x="98704" y="138798"/>
                  <a:pt x="82296" y="157886"/>
                </a:cubicBezTo>
                <a:lnTo>
                  <a:pt x="2438" y="91440"/>
                </a:lnTo>
                <a:cubicBezTo>
                  <a:pt x="24498" y="61760"/>
                  <a:pt x="48806" y="39129"/>
                  <a:pt x="75362" y="23546"/>
                </a:cubicBezTo>
                <a:cubicBezTo>
                  <a:pt x="101917" y="7963"/>
                  <a:pt x="135522" y="114"/>
                  <a:pt x="1761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926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ppt_x"/>
                                          </p:val>
                                        </p:tav>
                                        <p:tav tm="100000">
                                          <p:val>
                                            <p:strVal val="#ppt_x"/>
                                          </p:val>
                                        </p:tav>
                                      </p:tavLst>
                                    </p:anim>
                                    <p:anim calcmode="lin" valueType="num">
                                      <p:cBhvr additive="base">
                                        <p:cTn id="8" dur="75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ppt_x"/>
                                          </p:val>
                                        </p:tav>
                                        <p:tav tm="100000">
                                          <p:val>
                                            <p:strVal val="#ppt_x"/>
                                          </p:val>
                                        </p:tav>
                                      </p:tavLst>
                                    </p:anim>
                                    <p:anim calcmode="lin" valueType="num">
                                      <p:cBhvr additive="base">
                                        <p:cTn id="12" dur="750" fill="hold"/>
                                        <p:tgtEl>
                                          <p:spTgt spid="27"/>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75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75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175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175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200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75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75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300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375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375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1000"/>
                                        <p:tgtEl>
                                          <p:spTgt spid="23"/>
                                        </p:tgtEl>
                                      </p:cBhvr>
                                    </p:animEffect>
                                    <p:anim calcmode="lin" valueType="num">
                                      <p:cBhvr>
                                        <p:cTn id="66" dur="1000" fill="hold"/>
                                        <p:tgtEl>
                                          <p:spTgt spid="23"/>
                                        </p:tgtEl>
                                        <p:attrNameLst>
                                          <p:attrName>ppt_x</p:attrName>
                                        </p:attrNameLst>
                                      </p:cBhvr>
                                      <p:tavLst>
                                        <p:tav tm="0">
                                          <p:val>
                                            <p:strVal val="#ppt_x"/>
                                          </p:val>
                                        </p:tav>
                                        <p:tav tm="100000">
                                          <p:val>
                                            <p:strVal val="#ppt_x"/>
                                          </p:val>
                                        </p:tav>
                                      </p:tavLst>
                                    </p:anim>
                                    <p:anim calcmode="lin" valueType="num">
                                      <p:cBhvr>
                                        <p:cTn id="67" dur="1000" fill="hold"/>
                                        <p:tgtEl>
                                          <p:spTgt spid="23"/>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400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1000"/>
                                        <p:tgtEl>
                                          <p:spTgt spid="13"/>
                                        </p:tgtEl>
                                      </p:cBhvr>
                                    </p:animEffect>
                                    <p:anim calcmode="lin" valueType="num">
                                      <p:cBhvr>
                                        <p:cTn id="71" dur="1000" fill="hold"/>
                                        <p:tgtEl>
                                          <p:spTgt spid="13"/>
                                        </p:tgtEl>
                                        <p:attrNameLst>
                                          <p:attrName>ppt_x</p:attrName>
                                        </p:attrNameLst>
                                      </p:cBhvr>
                                      <p:tavLst>
                                        <p:tav tm="0">
                                          <p:val>
                                            <p:strVal val="#ppt_x"/>
                                          </p:val>
                                        </p:tav>
                                        <p:tav tm="100000">
                                          <p:val>
                                            <p:strVal val="#ppt_x"/>
                                          </p:val>
                                        </p:tav>
                                      </p:tavLst>
                                    </p:anim>
                                    <p:anim calcmode="lin" valueType="num">
                                      <p:cBhvr>
                                        <p:cTn id="72" dur="1000" fill="hold"/>
                                        <p:tgtEl>
                                          <p:spTgt spid="13"/>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475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1000" fill="hold"/>
                                        <p:tgtEl>
                                          <p:spTgt spid="25"/>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475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anim calcmode="lin" valueType="num">
                                      <p:cBhvr>
                                        <p:cTn id="81" dur="1000" fill="hold"/>
                                        <p:tgtEl>
                                          <p:spTgt spid="24"/>
                                        </p:tgtEl>
                                        <p:attrNameLst>
                                          <p:attrName>ppt_x</p:attrName>
                                        </p:attrNameLst>
                                      </p:cBhvr>
                                      <p:tavLst>
                                        <p:tav tm="0">
                                          <p:val>
                                            <p:strVal val="#ppt_x"/>
                                          </p:val>
                                        </p:tav>
                                        <p:tav tm="100000">
                                          <p:val>
                                            <p:strVal val="#ppt_x"/>
                                          </p:val>
                                        </p:tav>
                                      </p:tavLst>
                                    </p:anim>
                                    <p:anim calcmode="lin" valueType="num">
                                      <p:cBhvr>
                                        <p:cTn id="82" dur="1000" fill="hold"/>
                                        <p:tgtEl>
                                          <p:spTgt spid="24"/>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500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anim calcmode="lin" valueType="num">
                                      <p:cBhvr>
                                        <p:cTn id="86" dur="1000" fill="hold"/>
                                        <p:tgtEl>
                                          <p:spTgt spid="14"/>
                                        </p:tgtEl>
                                        <p:attrNameLst>
                                          <p:attrName>ppt_x</p:attrName>
                                        </p:attrNameLst>
                                      </p:cBhvr>
                                      <p:tavLst>
                                        <p:tav tm="0">
                                          <p:val>
                                            <p:strVal val="#ppt_x"/>
                                          </p:val>
                                        </p:tav>
                                        <p:tav tm="100000">
                                          <p:val>
                                            <p:strVal val="#ppt_x"/>
                                          </p:val>
                                        </p:tav>
                                      </p:tavLst>
                                    </p:anim>
                                    <p:anim calcmode="lin" valueType="num">
                                      <p:cBhvr>
                                        <p:cTn id="87" dur="1000" fill="hold"/>
                                        <p:tgtEl>
                                          <p:spTgt spid="14"/>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575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1000"/>
                                        <p:tgtEl>
                                          <p:spTgt spid="29"/>
                                        </p:tgtEl>
                                      </p:cBhvr>
                                    </p:animEffect>
                                    <p:anim calcmode="lin" valueType="num">
                                      <p:cBhvr>
                                        <p:cTn id="91" dur="1000" fill="hold"/>
                                        <p:tgtEl>
                                          <p:spTgt spid="29"/>
                                        </p:tgtEl>
                                        <p:attrNameLst>
                                          <p:attrName>ppt_x</p:attrName>
                                        </p:attrNameLst>
                                      </p:cBhvr>
                                      <p:tavLst>
                                        <p:tav tm="0">
                                          <p:val>
                                            <p:strVal val="#ppt_x"/>
                                          </p:val>
                                        </p:tav>
                                        <p:tav tm="100000">
                                          <p:val>
                                            <p:strVal val="#ppt_x"/>
                                          </p:val>
                                        </p:tav>
                                      </p:tavLst>
                                    </p:anim>
                                    <p:anim calcmode="lin" valueType="num">
                                      <p:cBhvr>
                                        <p:cTn id="92" dur="1000" fill="hold"/>
                                        <p:tgtEl>
                                          <p:spTgt spid="29"/>
                                        </p:tgtEl>
                                        <p:attrNameLst>
                                          <p:attrName>ppt_y</p:attrName>
                                        </p:attrNameLst>
                                      </p:cBhvr>
                                      <p:tavLst>
                                        <p:tav tm="0">
                                          <p:val>
                                            <p:strVal val="#ppt_y+.1"/>
                                          </p:val>
                                        </p:tav>
                                        <p:tav tm="100000">
                                          <p:val>
                                            <p:strVal val="#ppt_y"/>
                                          </p:val>
                                        </p:tav>
                                      </p:tavLst>
                                    </p:anim>
                                  </p:childTnLst>
                                </p:cTn>
                              </p:par>
                              <p:par>
                                <p:cTn id="93" presetID="47" presetClass="entr" presetSubtype="0" fill="hold" grpId="0" nodeType="withEffect">
                                  <p:stCondLst>
                                    <p:cond delay="600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0"/>
                                        <p:tgtEl>
                                          <p:spTgt spid="15"/>
                                        </p:tgtEl>
                                      </p:cBhvr>
                                    </p:animEffect>
                                    <p:anim calcmode="lin" valueType="num">
                                      <p:cBhvr>
                                        <p:cTn id="96" dur="1000" fill="hold"/>
                                        <p:tgtEl>
                                          <p:spTgt spid="15"/>
                                        </p:tgtEl>
                                        <p:attrNameLst>
                                          <p:attrName>ppt_x</p:attrName>
                                        </p:attrNameLst>
                                      </p:cBhvr>
                                      <p:tavLst>
                                        <p:tav tm="0">
                                          <p:val>
                                            <p:strVal val="#ppt_x"/>
                                          </p:val>
                                        </p:tav>
                                        <p:tav tm="100000">
                                          <p:val>
                                            <p:strVal val="#ppt_x"/>
                                          </p:val>
                                        </p:tav>
                                      </p:tavLst>
                                    </p:anim>
                                    <p:anim calcmode="lin" valueType="num">
                                      <p:cBhvr>
                                        <p:cTn id="9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Graphic spid="16" grpId="0">
        <p:bldAsOne/>
      </p:bldGraphic>
      <p:bldP spid="17" grpId="0"/>
      <p:bldGraphic spid="18" grpId="0">
        <p:bldAsOne/>
      </p:bldGraphic>
      <p:bldP spid="19" grpId="0"/>
      <p:bldGraphic spid="20" grpId="0">
        <p:bldAsOne/>
      </p:bldGraphic>
      <p:bldP spid="21" grpId="0"/>
      <p:bldGraphic spid="22" grpId="0">
        <p:bldAsOne/>
      </p:bldGraphic>
      <p:bldP spid="23" grpId="0"/>
      <p:bldGraphic spid="24" grpId="0">
        <p:bldAsOne/>
      </p:bldGraphic>
      <p:bldP spid="25" grpId="0"/>
      <p:bldP spid="27" grpId="0"/>
      <p:bldP spid="28"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B3236F0-AC8C-4B77-9529-7B5203C2A80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814"/>
          <a:stretch/>
        </p:blipFill>
        <p:spPr>
          <a:xfrm flipH="1">
            <a:off x="0" y="0"/>
            <a:ext cx="12192000" cy="6858000"/>
          </a:xfrm>
        </p:spPr>
      </p:pic>
      <p:sp>
        <p:nvSpPr>
          <p:cNvPr id="5" name="Rectangle 4">
            <a:extLst>
              <a:ext uri="{FF2B5EF4-FFF2-40B4-BE49-F238E27FC236}">
                <a16:creationId xmlns:a16="http://schemas.microsoft.com/office/drawing/2014/main" id="{7182F670-F165-498E-A3C9-8251ABA26781}"/>
              </a:ext>
            </a:extLst>
          </p:cNvPr>
          <p:cNvSpPr/>
          <p:nvPr/>
        </p:nvSpPr>
        <p:spPr>
          <a:xfrm>
            <a:off x="481781" y="0"/>
            <a:ext cx="4296696" cy="6858000"/>
          </a:xfrm>
          <a:prstGeom prst="rect">
            <a:avLst/>
          </a:prstGeom>
          <a:solidFill>
            <a:srgbClr val="A18B4B">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576997-48ED-4B9B-9680-27E22CBB4BD7}"/>
              </a:ext>
            </a:extLst>
          </p:cNvPr>
          <p:cNvSpPr/>
          <p:nvPr/>
        </p:nvSpPr>
        <p:spPr>
          <a:xfrm>
            <a:off x="1042622" y="4428759"/>
            <a:ext cx="3010089" cy="707886"/>
          </a:xfrm>
          <a:prstGeom prst="rect">
            <a:avLst/>
          </a:prstGeom>
        </p:spPr>
        <p:txBody>
          <a:bodyPr wrap="square">
            <a:spAutoFit/>
          </a:bodyPr>
          <a:lstStyle/>
          <a:p>
            <a:r>
              <a:rPr lang="en-US" sz="2000" dirty="0">
                <a:solidFill>
                  <a:schemeClr val="bg1"/>
                </a:solidFill>
                <a:cs typeface="Segoe UI Light" panose="020B0502040204020203" pitchFamily="34" charset="0"/>
              </a:rPr>
              <a:t>Defining Core Values </a:t>
            </a:r>
          </a:p>
          <a:p>
            <a:r>
              <a:rPr lang="en-US" sz="2000" dirty="0">
                <a:solidFill>
                  <a:schemeClr val="bg1"/>
                </a:solidFill>
                <a:cs typeface="Segoe UI Light" panose="020B0502040204020203" pitchFamily="34" charset="0"/>
              </a:rPr>
              <a:t>as the Bedrock of Culture</a:t>
            </a:r>
          </a:p>
        </p:txBody>
      </p:sp>
      <p:sp>
        <p:nvSpPr>
          <p:cNvPr id="8" name="Rectangle 7">
            <a:extLst>
              <a:ext uri="{FF2B5EF4-FFF2-40B4-BE49-F238E27FC236}">
                <a16:creationId xmlns:a16="http://schemas.microsoft.com/office/drawing/2014/main" id="{C8759BBD-BE8C-48E0-A0AE-AC42B12B6C4E}"/>
              </a:ext>
            </a:extLst>
          </p:cNvPr>
          <p:cNvSpPr/>
          <p:nvPr/>
        </p:nvSpPr>
        <p:spPr>
          <a:xfrm>
            <a:off x="1042622" y="2591088"/>
            <a:ext cx="3010089" cy="1754326"/>
          </a:xfrm>
          <a:prstGeom prst="rect">
            <a:avLst/>
          </a:prstGeom>
        </p:spPr>
        <p:txBody>
          <a:bodyPr wrap="square">
            <a:spAutoFit/>
          </a:bodyPr>
          <a:lstStyle/>
          <a:p>
            <a:r>
              <a:rPr lang="en-US" sz="3600" b="1" dirty="0">
                <a:solidFill>
                  <a:schemeClr val="bg1"/>
                </a:solidFill>
                <a:effectLst>
                  <a:outerShdw blurRad="38100" dist="38100" dir="2700000" algn="tl">
                    <a:srgbClr val="000000">
                      <a:alpha val="43137"/>
                    </a:srgbClr>
                  </a:outerShdw>
                </a:effectLst>
                <a:cs typeface="Segoe UI Light" panose="020B0502040204020203" pitchFamily="34" charset="0"/>
              </a:rPr>
              <a:t>How Does Your Business Operate?</a:t>
            </a:r>
          </a:p>
        </p:txBody>
      </p:sp>
      <p:grpSp>
        <p:nvGrpSpPr>
          <p:cNvPr id="9" name="Group 8">
            <a:extLst>
              <a:ext uri="{FF2B5EF4-FFF2-40B4-BE49-F238E27FC236}">
                <a16:creationId xmlns:a16="http://schemas.microsoft.com/office/drawing/2014/main" id="{A4FBEC86-4D04-44C6-9413-B11497F8CD2A}"/>
              </a:ext>
            </a:extLst>
          </p:cNvPr>
          <p:cNvGrpSpPr/>
          <p:nvPr/>
        </p:nvGrpSpPr>
        <p:grpSpPr>
          <a:xfrm flipH="1">
            <a:off x="10401301" y="488563"/>
            <a:ext cx="1790700" cy="1273509"/>
            <a:chOff x="0" y="-32726"/>
            <a:chExt cx="1790700" cy="1273509"/>
          </a:xfrm>
          <a:solidFill>
            <a:srgbClr val="A18B4B"/>
          </a:solidFill>
        </p:grpSpPr>
        <p:sp>
          <p:nvSpPr>
            <p:cNvPr id="10" name="Parallelogram 9">
              <a:extLst>
                <a:ext uri="{FF2B5EF4-FFF2-40B4-BE49-F238E27FC236}">
                  <a16:creationId xmlns:a16="http://schemas.microsoft.com/office/drawing/2014/main" id="{92D1468D-D931-4082-B55D-CDA4EDB12719}"/>
                </a:ext>
              </a:extLst>
            </p:cNvPr>
            <p:cNvSpPr/>
            <p:nvPr userDrawn="1"/>
          </p:nvSpPr>
          <p:spPr>
            <a:xfrm>
              <a:off x="486926" y="-32726"/>
              <a:ext cx="1303774" cy="876417"/>
            </a:xfrm>
            <a:prstGeom prst="parallelogram">
              <a:avLst>
                <a:gd name="adj" fmla="val 991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11" name="Freeform: Shape 10">
              <a:extLst>
                <a:ext uri="{FF2B5EF4-FFF2-40B4-BE49-F238E27FC236}">
                  <a16:creationId xmlns:a16="http://schemas.microsoft.com/office/drawing/2014/main" id="{2E013818-0E8F-4C97-B1FC-11A2A2BA755B}"/>
                </a:ext>
              </a:extLst>
            </p:cNvPr>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grpSp>
      <p:sp>
        <p:nvSpPr>
          <p:cNvPr id="12" name="Freeform: Shape 11">
            <a:extLst>
              <a:ext uri="{FF2B5EF4-FFF2-40B4-BE49-F238E27FC236}">
                <a16:creationId xmlns:a16="http://schemas.microsoft.com/office/drawing/2014/main" id="{B39C9108-C20D-48C9-AB7E-D576B9901895}"/>
              </a:ext>
            </a:extLst>
          </p:cNvPr>
          <p:cNvSpPr/>
          <p:nvPr/>
        </p:nvSpPr>
        <p:spPr>
          <a:xfrm flipH="1">
            <a:off x="10463808" y="0"/>
            <a:ext cx="1798042" cy="898277"/>
          </a:xfrm>
          <a:custGeom>
            <a:avLst/>
            <a:gdLst>
              <a:gd name="connsiteX0" fmla="*/ 1798042 w 1798042"/>
              <a:gd name="connsiteY0" fmla="*/ 0 h 898277"/>
              <a:gd name="connsiteX1" fmla="*/ 890300 w 1798042"/>
              <a:gd name="connsiteY1" fmla="*/ 0 h 898277"/>
              <a:gd name="connsiteX2" fmla="*/ 0 w 1798042"/>
              <a:gd name="connsiteY2" fmla="*/ 898277 h 898277"/>
              <a:gd name="connsiteX3" fmla="*/ 907742 w 1798042"/>
              <a:gd name="connsiteY3" fmla="*/ 898277 h 898277"/>
            </a:gdLst>
            <a:ahLst/>
            <a:cxnLst>
              <a:cxn ang="0">
                <a:pos x="connsiteX0" y="connsiteY0"/>
              </a:cxn>
              <a:cxn ang="0">
                <a:pos x="connsiteX1" y="connsiteY1"/>
              </a:cxn>
              <a:cxn ang="0">
                <a:pos x="connsiteX2" y="connsiteY2"/>
              </a:cxn>
              <a:cxn ang="0">
                <a:pos x="connsiteX3" y="connsiteY3"/>
              </a:cxn>
            </a:cxnLst>
            <a:rect l="l" t="t" r="r" b="b"/>
            <a:pathLst>
              <a:path w="1798042" h="898277">
                <a:moveTo>
                  <a:pt x="1798042" y="0"/>
                </a:moveTo>
                <a:lnTo>
                  <a:pt x="890300" y="0"/>
                </a:lnTo>
                <a:lnTo>
                  <a:pt x="0" y="898277"/>
                </a:lnTo>
                <a:lnTo>
                  <a:pt x="907742" y="898277"/>
                </a:ln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800"/>
          </a:p>
        </p:txBody>
      </p:sp>
      <p:cxnSp>
        <p:nvCxnSpPr>
          <p:cNvPr id="18" name="Straight Connector 17">
            <a:extLst>
              <a:ext uri="{FF2B5EF4-FFF2-40B4-BE49-F238E27FC236}">
                <a16:creationId xmlns:a16="http://schemas.microsoft.com/office/drawing/2014/main" id="{59AB847C-B7FD-406D-BC52-0AE84A82DB75}"/>
              </a:ext>
            </a:extLst>
          </p:cNvPr>
          <p:cNvCxnSpPr/>
          <p:nvPr/>
        </p:nvCxnSpPr>
        <p:spPr>
          <a:xfrm>
            <a:off x="481781" y="1522455"/>
            <a:ext cx="4296696" cy="0"/>
          </a:xfrm>
          <a:prstGeom prst="line">
            <a:avLst/>
          </a:prstGeom>
          <a:ln>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E705E96-045F-4512-AE94-FA65EFF3C870}"/>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8799" t="25170" r="9434" b="30136"/>
          <a:stretch/>
        </p:blipFill>
        <p:spPr>
          <a:xfrm>
            <a:off x="816429" y="898277"/>
            <a:ext cx="1828802" cy="315686"/>
          </a:xfrm>
          <a:prstGeom prst="rect">
            <a:avLst/>
          </a:prstGeom>
        </p:spPr>
      </p:pic>
    </p:spTree>
    <p:extLst>
      <p:ext uri="{BB962C8B-B14F-4D97-AF65-F5344CB8AC3E}">
        <p14:creationId xmlns:p14="http://schemas.microsoft.com/office/powerpoint/2010/main" val="32556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teamwork collaboration">
            <a:extLst>
              <a:ext uri="{FF2B5EF4-FFF2-40B4-BE49-F238E27FC236}">
                <a16:creationId xmlns:a16="http://schemas.microsoft.com/office/drawing/2014/main" id="{63E47B8E-FDEB-4453-8356-89C36CBFF079}"/>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826" b="782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182F670-F165-498E-A3C9-8251ABA26781}"/>
              </a:ext>
            </a:extLst>
          </p:cNvPr>
          <p:cNvSpPr/>
          <p:nvPr/>
        </p:nvSpPr>
        <p:spPr>
          <a:xfrm>
            <a:off x="481781" y="0"/>
            <a:ext cx="4296696" cy="6858000"/>
          </a:xfrm>
          <a:prstGeom prst="rect">
            <a:avLst/>
          </a:prstGeom>
          <a:solidFill>
            <a:srgbClr val="339966">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576997-48ED-4B9B-9680-27E22CBB4BD7}"/>
              </a:ext>
            </a:extLst>
          </p:cNvPr>
          <p:cNvSpPr/>
          <p:nvPr/>
        </p:nvSpPr>
        <p:spPr>
          <a:xfrm>
            <a:off x="1042622" y="4428759"/>
            <a:ext cx="3010089" cy="1015663"/>
          </a:xfrm>
          <a:prstGeom prst="rect">
            <a:avLst/>
          </a:prstGeom>
        </p:spPr>
        <p:txBody>
          <a:bodyPr wrap="square">
            <a:spAutoFit/>
          </a:bodyPr>
          <a:lstStyle/>
          <a:p>
            <a:r>
              <a:rPr lang="en-US" sz="2000" dirty="0">
                <a:solidFill>
                  <a:schemeClr val="bg1"/>
                </a:solidFill>
                <a:cs typeface="Segoe UI Light" panose="020B0502040204020203" pitchFamily="34" charset="0"/>
              </a:rPr>
              <a:t>Build into the Culture and Core Values of Your Business</a:t>
            </a:r>
          </a:p>
        </p:txBody>
      </p:sp>
      <p:sp>
        <p:nvSpPr>
          <p:cNvPr id="8" name="Rectangle 7">
            <a:extLst>
              <a:ext uri="{FF2B5EF4-FFF2-40B4-BE49-F238E27FC236}">
                <a16:creationId xmlns:a16="http://schemas.microsoft.com/office/drawing/2014/main" id="{C8759BBD-BE8C-48E0-A0AE-AC42B12B6C4E}"/>
              </a:ext>
            </a:extLst>
          </p:cNvPr>
          <p:cNvSpPr/>
          <p:nvPr/>
        </p:nvSpPr>
        <p:spPr>
          <a:xfrm>
            <a:off x="1042622" y="2591088"/>
            <a:ext cx="3382622" cy="1754326"/>
          </a:xfrm>
          <a:prstGeom prst="rect">
            <a:avLst/>
          </a:prstGeom>
        </p:spPr>
        <p:txBody>
          <a:bodyPr wrap="square">
            <a:spAutoFit/>
          </a:bodyPr>
          <a:lstStyle/>
          <a:p>
            <a:r>
              <a:rPr lang="en-US" sz="3600" b="1" dirty="0">
                <a:solidFill>
                  <a:schemeClr val="bg1"/>
                </a:solidFill>
                <a:effectLst>
                  <a:outerShdw blurRad="38100" dist="38100" dir="2700000" algn="tl">
                    <a:srgbClr val="000000">
                      <a:alpha val="43137"/>
                    </a:srgbClr>
                  </a:outerShdw>
                </a:effectLst>
                <a:cs typeface="Segoe UI Light" panose="020B0502040204020203" pitchFamily="34" charset="0"/>
              </a:rPr>
              <a:t>Inclusion &amp; Diversity Are Fundamental </a:t>
            </a:r>
          </a:p>
        </p:txBody>
      </p:sp>
      <p:grpSp>
        <p:nvGrpSpPr>
          <p:cNvPr id="9" name="Group 8">
            <a:extLst>
              <a:ext uri="{FF2B5EF4-FFF2-40B4-BE49-F238E27FC236}">
                <a16:creationId xmlns:a16="http://schemas.microsoft.com/office/drawing/2014/main" id="{A4FBEC86-4D04-44C6-9413-B11497F8CD2A}"/>
              </a:ext>
            </a:extLst>
          </p:cNvPr>
          <p:cNvGrpSpPr/>
          <p:nvPr/>
        </p:nvGrpSpPr>
        <p:grpSpPr>
          <a:xfrm flipH="1">
            <a:off x="10401301" y="488563"/>
            <a:ext cx="1790700" cy="1273509"/>
            <a:chOff x="0" y="-32726"/>
            <a:chExt cx="1790700" cy="1273509"/>
          </a:xfrm>
          <a:solidFill>
            <a:srgbClr val="A18B4B"/>
          </a:solidFill>
        </p:grpSpPr>
        <p:sp>
          <p:nvSpPr>
            <p:cNvPr id="10" name="Parallelogram 9">
              <a:extLst>
                <a:ext uri="{FF2B5EF4-FFF2-40B4-BE49-F238E27FC236}">
                  <a16:creationId xmlns:a16="http://schemas.microsoft.com/office/drawing/2014/main" id="{92D1468D-D931-4082-B55D-CDA4EDB12719}"/>
                </a:ext>
              </a:extLst>
            </p:cNvPr>
            <p:cNvSpPr/>
            <p:nvPr userDrawn="1"/>
          </p:nvSpPr>
          <p:spPr>
            <a:xfrm>
              <a:off x="486926" y="-32726"/>
              <a:ext cx="1303774" cy="876417"/>
            </a:xfrm>
            <a:prstGeom prst="parallelogram">
              <a:avLst>
                <a:gd name="adj" fmla="val 991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11" name="Freeform: Shape 10">
              <a:extLst>
                <a:ext uri="{FF2B5EF4-FFF2-40B4-BE49-F238E27FC236}">
                  <a16:creationId xmlns:a16="http://schemas.microsoft.com/office/drawing/2014/main" id="{2E013818-0E8F-4C97-B1FC-11A2A2BA755B}"/>
                </a:ext>
              </a:extLst>
            </p:cNvPr>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grpSp>
      <p:sp>
        <p:nvSpPr>
          <p:cNvPr id="12" name="Freeform: Shape 11">
            <a:extLst>
              <a:ext uri="{FF2B5EF4-FFF2-40B4-BE49-F238E27FC236}">
                <a16:creationId xmlns:a16="http://schemas.microsoft.com/office/drawing/2014/main" id="{B39C9108-C20D-48C9-AB7E-D576B9901895}"/>
              </a:ext>
            </a:extLst>
          </p:cNvPr>
          <p:cNvSpPr/>
          <p:nvPr/>
        </p:nvSpPr>
        <p:spPr>
          <a:xfrm flipH="1">
            <a:off x="10463808" y="0"/>
            <a:ext cx="1798042" cy="898277"/>
          </a:xfrm>
          <a:custGeom>
            <a:avLst/>
            <a:gdLst>
              <a:gd name="connsiteX0" fmla="*/ 1798042 w 1798042"/>
              <a:gd name="connsiteY0" fmla="*/ 0 h 898277"/>
              <a:gd name="connsiteX1" fmla="*/ 890300 w 1798042"/>
              <a:gd name="connsiteY1" fmla="*/ 0 h 898277"/>
              <a:gd name="connsiteX2" fmla="*/ 0 w 1798042"/>
              <a:gd name="connsiteY2" fmla="*/ 898277 h 898277"/>
              <a:gd name="connsiteX3" fmla="*/ 907742 w 1798042"/>
              <a:gd name="connsiteY3" fmla="*/ 898277 h 898277"/>
            </a:gdLst>
            <a:ahLst/>
            <a:cxnLst>
              <a:cxn ang="0">
                <a:pos x="connsiteX0" y="connsiteY0"/>
              </a:cxn>
              <a:cxn ang="0">
                <a:pos x="connsiteX1" y="connsiteY1"/>
              </a:cxn>
              <a:cxn ang="0">
                <a:pos x="connsiteX2" y="connsiteY2"/>
              </a:cxn>
              <a:cxn ang="0">
                <a:pos x="connsiteX3" y="connsiteY3"/>
              </a:cxn>
            </a:cxnLst>
            <a:rect l="l" t="t" r="r" b="b"/>
            <a:pathLst>
              <a:path w="1798042" h="898277">
                <a:moveTo>
                  <a:pt x="1798042" y="0"/>
                </a:moveTo>
                <a:lnTo>
                  <a:pt x="890300" y="0"/>
                </a:lnTo>
                <a:lnTo>
                  <a:pt x="0" y="898277"/>
                </a:lnTo>
                <a:lnTo>
                  <a:pt x="907742" y="898277"/>
                </a:ln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800"/>
          </a:p>
        </p:txBody>
      </p:sp>
      <p:cxnSp>
        <p:nvCxnSpPr>
          <p:cNvPr id="18" name="Straight Connector 17">
            <a:extLst>
              <a:ext uri="{FF2B5EF4-FFF2-40B4-BE49-F238E27FC236}">
                <a16:creationId xmlns:a16="http://schemas.microsoft.com/office/drawing/2014/main" id="{59AB847C-B7FD-406D-BC52-0AE84A82DB75}"/>
              </a:ext>
            </a:extLst>
          </p:cNvPr>
          <p:cNvCxnSpPr/>
          <p:nvPr/>
        </p:nvCxnSpPr>
        <p:spPr>
          <a:xfrm>
            <a:off x="481781" y="1522455"/>
            <a:ext cx="4296696" cy="0"/>
          </a:xfrm>
          <a:prstGeom prst="line">
            <a:avLst/>
          </a:prstGeom>
          <a:ln>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E705E96-045F-4512-AE94-FA65EFF3C870}"/>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8799" t="25170" r="9434" b="30136"/>
          <a:stretch/>
        </p:blipFill>
        <p:spPr>
          <a:xfrm>
            <a:off x="816429" y="898277"/>
            <a:ext cx="1828802" cy="315686"/>
          </a:xfrm>
          <a:prstGeom prst="rect">
            <a:avLst/>
          </a:prstGeom>
        </p:spPr>
      </p:pic>
    </p:spTree>
    <p:extLst>
      <p:ext uri="{BB962C8B-B14F-4D97-AF65-F5344CB8AC3E}">
        <p14:creationId xmlns:p14="http://schemas.microsoft.com/office/powerpoint/2010/main" val="351433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elated image">
            <a:extLst>
              <a:ext uri="{FF2B5EF4-FFF2-40B4-BE49-F238E27FC236}">
                <a16:creationId xmlns:a16="http://schemas.microsoft.com/office/drawing/2014/main" id="{6824F584-FDEB-49C3-8DB1-D91154ED1552}"/>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b="24999"/>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182F670-F165-498E-A3C9-8251ABA26781}"/>
              </a:ext>
            </a:extLst>
          </p:cNvPr>
          <p:cNvSpPr/>
          <p:nvPr/>
        </p:nvSpPr>
        <p:spPr>
          <a:xfrm>
            <a:off x="481781" y="0"/>
            <a:ext cx="4296696" cy="6858000"/>
          </a:xfrm>
          <a:prstGeom prst="rect">
            <a:avLst/>
          </a:prstGeom>
          <a:solidFill>
            <a:srgbClr val="A18B4B">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576997-48ED-4B9B-9680-27E22CBB4BD7}"/>
              </a:ext>
            </a:extLst>
          </p:cNvPr>
          <p:cNvSpPr/>
          <p:nvPr/>
        </p:nvSpPr>
        <p:spPr>
          <a:xfrm>
            <a:off x="1042622" y="3990173"/>
            <a:ext cx="3010089" cy="400110"/>
          </a:xfrm>
          <a:prstGeom prst="rect">
            <a:avLst/>
          </a:prstGeom>
        </p:spPr>
        <p:txBody>
          <a:bodyPr wrap="square">
            <a:spAutoFit/>
          </a:bodyPr>
          <a:lstStyle/>
          <a:p>
            <a:r>
              <a:rPr lang="en-US" sz="2000" dirty="0">
                <a:solidFill>
                  <a:schemeClr val="bg1"/>
                </a:solidFill>
                <a:cs typeface="Segoe UI Light" panose="020B0502040204020203" pitchFamily="34" charset="0"/>
              </a:rPr>
              <a:t>The Wrong Motivations</a:t>
            </a:r>
          </a:p>
        </p:txBody>
      </p:sp>
      <p:sp>
        <p:nvSpPr>
          <p:cNvPr id="8" name="Rectangle 7">
            <a:extLst>
              <a:ext uri="{FF2B5EF4-FFF2-40B4-BE49-F238E27FC236}">
                <a16:creationId xmlns:a16="http://schemas.microsoft.com/office/drawing/2014/main" id="{C8759BBD-BE8C-48E0-A0AE-AC42B12B6C4E}"/>
              </a:ext>
            </a:extLst>
          </p:cNvPr>
          <p:cNvSpPr/>
          <p:nvPr/>
        </p:nvSpPr>
        <p:spPr>
          <a:xfrm>
            <a:off x="1042622" y="2681405"/>
            <a:ext cx="3382622" cy="1200329"/>
          </a:xfrm>
          <a:prstGeom prst="rect">
            <a:avLst/>
          </a:prstGeom>
        </p:spPr>
        <p:txBody>
          <a:bodyPr wrap="square">
            <a:spAutoFit/>
          </a:bodyPr>
          <a:lstStyle/>
          <a:p>
            <a:r>
              <a:rPr lang="en-US" sz="3600" b="1" dirty="0">
                <a:solidFill>
                  <a:schemeClr val="bg1"/>
                </a:solidFill>
                <a:effectLst>
                  <a:outerShdw blurRad="38100" dist="38100" dir="2700000" algn="tl">
                    <a:srgbClr val="000000">
                      <a:alpha val="43137"/>
                    </a:srgbClr>
                  </a:outerShdw>
                </a:effectLst>
                <a:cs typeface="Segoe UI Light" panose="020B0502040204020203" pitchFamily="34" charset="0"/>
              </a:rPr>
              <a:t>People Culture Impediments </a:t>
            </a:r>
          </a:p>
        </p:txBody>
      </p:sp>
      <p:grpSp>
        <p:nvGrpSpPr>
          <p:cNvPr id="9" name="Group 8">
            <a:extLst>
              <a:ext uri="{FF2B5EF4-FFF2-40B4-BE49-F238E27FC236}">
                <a16:creationId xmlns:a16="http://schemas.microsoft.com/office/drawing/2014/main" id="{A4FBEC86-4D04-44C6-9413-B11497F8CD2A}"/>
              </a:ext>
            </a:extLst>
          </p:cNvPr>
          <p:cNvGrpSpPr/>
          <p:nvPr/>
        </p:nvGrpSpPr>
        <p:grpSpPr>
          <a:xfrm flipH="1">
            <a:off x="10401301" y="488563"/>
            <a:ext cx="1790700" cy="1273509"/>
            <a:chOff x="0" y="-32726"/>
            <a:chExt cx="1790700" cy="1273509"/>
          </a:xfrm>
          <a:solidFill>
            <a:srgbClr val="A18B4B"/>
          </a:solidFill>
        </p:grpSpPr>
        <p:sp>
          <p:nvSpPr>
            <p:cNvPr id="10" name="Parallelogram 9">
              <a:extLst>
                <a:ext uri="{FF2B5EF4-FFF2-40B4-BE49-F238E27FC236}">
                  <a16:creationId xmlns:a16="http://schemas.microsoft.com/office/drawing/2014/main" id="{92D1468D-D931-4082-B55D-CDA4EDB12719}"/>
                </a:ext>
              </a:extLst>
            </p:cNvPr>
            <p:cNvSpPr/>
            <p:nvPr userDrawn="1"/>
          </p:nvSpPr>
          <p:spPr>
            <a:xfrm>
              <a:off x="486926" y="-32726"/>
              <a:ext cx="1303774" cy="876417"/>
            </a:xfrm>
            <a:prstGeom prst="parallelogram">
              <a:avLst>
                <a:gd name="adj" fmla="val 991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11" name="Freeform: Shape 10">
              <a:extLst>
                <a:ext uri="{FF2B5EF4-FFF2-40B4-BE49-F238E27FC236}">
                  <a16:creationId xmlns:a16="http://schemas.microsoft.com/office/drawing/2014/main" id="{2E013818-0E8F-4C97-B1FC-11A2A2BA755B}"/>
                </a:ext>
              </a:extLst>
            </p:cNvPr>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grpSp>
      <p:sp>
        <p:nvSpPr>
          <p:cNvPr id="12" name="Freeform: Shape 11">
            <a:extLst>
              <a:ext uri="{FF2B5EF4-FFF2-40B4-BE49-F238E27FC236}">
                <a16:creationId xmlns:a16="http://schemas.microsoft.com/office/drawing/2014/main" id="{B39C9108-C20D-48C9-AB7E-D576B9901895}"/>
              </a:ext>
            </a:extLst>
          </p:cNvPr>
          <p:cNvSpPr/>
          <p:nvPr/>
        </p:nvSpPr>
        <p:spPr>
          <a:xfrm flipH="1">
            <a:off x="10463808" y="0"/>
            <a:ext cx="1798042" cy="898277"/>
          </a:xfrm>
          <a:custGeom>
            <a:avLst/>
            <a:gdLst>
              <a:gd name="connsiteX0" fmla="*/ 1798042 w 1798042"/>
              <a:gd name="connsiteY0" fmla="*/ 0 h 898277"/>
              <a:gd name="connsiteX1" fmla="*/ 890300 w 1798042"/>
              <a:gd name="connsiteY1" fmla="*/ 0 h 898277"/>
              <a:gd name="connsiteX2" fmla="*/ 0 w 1798042"/>
              <a:gd name="connsiteY2" fmla="*/ 898277 h 898277"/>
              <a:gd name="connsiteX3" fmla="*/ 907742 w 1798042"/>
              <a:gd name="connsiteY3" fmla="*/ 898277 h 898277"/>
            </a:gdLst>
            <a:ahLst/>
            <a:cxnLst>
              <a:cxn ang="0">
                <a:pos x="connsiteX0" y="connsiteY0"/>
              </a:cxn>
              <a:cxn ang="0">
                <a:pos x="connsiteX1" y="connsiteY1"/>
              </a:cxn>
              <a:cxn ang="0">
                <a:pos x="connsiteX2" y="connsiteY2"/>
              </a:cxn>
              <a:cxn ang="0">
                <a:pos x="connsiteX3" y="connsiteY3"/>
              </a:cxn>
            </a:cxnLst>
            <a:rect l="l" t="t" r="r" b="b"/>
            <a:pathLst>
              <a:path w="1798042" h="898277">
                <a:moveTo>
                  <a:pt x="1798042" y="0"/>
                </a:moveTo>
                <a:lnTo>
                  <a:pt x="890300" y="0"/>
                </a:lnTo>
                <a:lnTo>
                  <a:pt x="0" y="898277"/>
                </a:lnTo>
                <a:lnTo>
                  <a:pt x="907742" y="898277"/>
                </a:ln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800"/>
          </a:p>
        </p:txBody>
      </p:sp>
      <p:cxnSp>
        <p:nvCxnSpPr>
          <p:cNvPr id="18" name="Straight Connector 17">
            <a:extLst>
              <a:ext uri="{FF2B5EF4-FFF2-40B4-BE49-F238E27FC236}">
                <a16:creationId xmlns:a16="http://schemas.microsoft.com/office/drawing/2014/main" id="{59AB847C-B7FD-406D-BC52-0AE84A82DB75}"/>
              </a:ext>
            </a:extLst>
          </p:cNvPr>
          <p:cNvCxnSpPr/>
          <p:nvPr/>
        </p:nvCxnSpPr>
        <p:spPr>
          <a:xfrm>
            <a:off x="481781" y="1522455"/>
            <a:ext cx="4296696" cy="0"/>
          </a:xfrm>
          <a:prstGeom prst="line">
            <a:avLst/>
          </a:prstGeom>
          <a:ln>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E705E96-045F-4512-AE94-FA65EFF3C870}"/>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8799" t="25170" r="9434" b="30136"/>
          <a:stretch/>
        </p:blipFill>
        <p:spPr>
          <a:xfrm>
            <a:off x="816429" y="898277"/>
            <a:ext cx="1828802" cy="315686"/>
          </a:xfrm>
          <a:prstGeom prst="rect">
            <a:avLst/>
          </a:prstGeom>
        </p:spPr>
      </p:pic>
    </p:spTree>
    <p:extLst>
      <p:ext uri="{BB962C8B-B14F-4D97-AF65-F5344CB8AC3E}">
        <p14:creationId xmlns:p14="http://schemas.microsoft.com/office/powerpoint/2010/main" val="423683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4A66ED79-7F6E-4A88-85CB-1193803DAC2E}"/>
              </a:ext>
            </a:extLst>
          </p:cNvPr>
          <p:cNvCxnSpPr>
            <a:cxnSpLocks/>
            <a:stCxn id="13" idx="6"/>
            <a:endCxn id="23" idx="2"/>
          </p:cNvCxnSpPr>
          <p:nvPr/>
        </p:nvCxnSpPr>
        <p:spPr>
          <a:xfrm>
            <a:off x="3453692" y="4338021"/>
            <a:ext cx="1886483" cy="0"/>
          </a:xfrm>
          <a:prstGeom prst="straightConnector1">
            <a:avLst/>
          </a:prstGeom>
          <a:ln w="38100">
            <a:solidFill>
              <a:srgbClr val="A18B4B"/>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Placeholder 4">
            <a:extLst>
              <a:ext uri="{FF2B5EF4-FFF2-40B4-BE49-F238E27FC236}">
                <a16:creationId xmlns:a16="http://schemas.microsoft.com/office/drawing/2014/main" id="{0E4B4410-244F-44C7-85E2-C35C4BA33B3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0059" b="30059"/>
          <a:stretch>
            <a:fillRect/>
          </a:stretch>
        </p:blipFill>
        <p:spPr>
          <a:xfrm>
            <a:off x="0" y="0"/>
            <a:ext cx="12192000" cy="3243263"/>
          </a:xfrm>
        </p:spPr>
      </p:pic>
      <p:sp>
        <p:nvSpPr>
          <p:cNvPr id="23" name="Oval 22">
            <a:extLst>
              <a:ext uri="{FF2B5EF4-FFF2-40B4-BE49-F238E27FC236}">
                <a16:creationId xmlns:a16="http://schemas.microsoft.com/office/drawing/2014/main" id="{6101E7B4-BDFC-4191-808D-049D05D2D1C2}"/>
              </a:ext>
            </a:extLst>
          </p:cNvPr>
          <p:cNvSpPr/>
          <p:nvPr/>
        </p:nvSpPr>
        <p:spPr>
          <a:xfrm>
            <a:off x="5340175" y="3775252"/>
            <a:ext cx="1123950" cy="1125537"/>
          </a:xfrm>
          <a:prstGeom prst="ellipse">
            <a:avLst/>
          </a:prstGeom>
          <a:solidFill>
            <a:srgbClr val="339966"/>
          </a:solidFill>
          <a:ln w="25400">
            <a:noFill/>
          </a:ln>
          <a:effectLst/>
        </p:spPr>
        <p:style>
          <a:lnRef idx="1">
            <a:schemeClr val="accent1"/>
          </a:lnRef>
          <a:fillRef idx="3">
            <a:schemeClr val="accent1"/>
          </a:fillRef>
          <a:effectRef idx="2">
            <a:schemeClr val="accent1"/>
          </a:effectRef>
          <a:fontRef idx="minor">
            <a:schemeClr val="lt1"/>
          </a:fontRef>
        </p:style>
        <p:txBody>
          <a:bodyPr tIns="0" bIns="0" anchor="ctr"/>
          <a:lstStyle/>
          <a:p>
            <a:pPr algn="ctr" eaLnBrk="1" fontAlgn="auto" hangingPunct="1">
              <a:spcBef>
                <a:spcPts val="0"/>
              </a:spcBef>
              <a:spcAft>
                <a:spcPts val="0"/>
              </a:spcAft>
              <a:defRPr/>
            </a:pPr>
            <a:endParaRPr lang="en-US" sz="4000" dirty="0">
              <a:solidFill>
                <a:schemeClr val="accent2"/>
              </a:solidFill>
              <a:ea typeface="Roboto Light" charset="0"/>
              <a:cs typeface="Roboto Light" charset="0"/>
            </a:endParaRPr>
          </a:p>
        </p:txBody>
      </p:sp>
      <p:sp>
        <p:nvSpPr>
          <p:cNvPr id="24" name="Rectangle 23">
            <a:extLst>
              <a:ext uri="{FF2B5EF4-FFF2-40B4-BE49-F238E27FC236}">
                <a16:creationId xmlns:a16="http://schemas.microsoft.com/office/drawing/2014/main" id="{B2564012-D26F-47B2-B76A-FE179FC14D76}"/>
              </a:ext>
            </a:extLst>
          </p:cNvPr>
          <p:cNvSpPr/>
          <p:nvPr/>
        </p:nvSpPr>
        <p:spPr>
          <a:xfrm>
            <a:off x="4589990" y="5070652"/>
            <a:ext cx="3012020" cy="683649"/>
          </a:xfrm>
          <a:prstGeom prst="rect">
            <a:avLst/>
          </a:prstGeom>
        </p:spPr>
        <p:txBody>
          <a:bodyPr wrap="square" lIns="121920" rIns="121920" bIns="60960">
            <a:spAutoFit/>
          </a:bodyPr>
          <a:lstStyle/>
          <a:p>
            <a:pPr algn="ctr">
              <a:lnSpc>
                <a:spcPct val="89000"/>
              </a:lnSpc>
              <a:spcBef>
                <a:spcPts val="600"/>
              </a:spcBef>
              <a:defRPr/>
            </a:pPr>
            <a:r>
              <a:rPr lang="en-US" sz="2133" b="1" dirty="0">
                <a:solidFill>
                  <a:srgbClr val="339966"/>
                </a:solidFill>
              </a:rPr>
              <a:t>People Culture Manager</a:t>
            </a:r>
          </a:p>
          <a:p>
            <a:pPr algn="ctr">
              <a:lnSpc>
                <a:spcPct val="120000"/>
              </a:lnSpc>
              <a:spcBef>
                <a:spcPts val="600"/>
              </a:spcBef>
              <a:defRPr/>
            </a:pPr>
            <a:r>
              <a:rPr lang="en-US" sz="1200" dirty="0">
                <a:solidFill>
                  <a:schemeClr val="bg1">
                    <a:lumMod val="50000"/>
                  </a:schemeClr>
                </a:solidFill>
              </a:rPr>
              <a:t>Daily Monitoring and Enforcement</a:t>
            </a:r>
          </a:p>
        </p:txBody>
      </p:sp>
      <p:sp>
        <p:nvSpPr>
          <p:cNvPr id="25" name="Oval 24">
            <a:extLst>
              <a:ext uri="{FF2B5EF4-FFF2-40B4-BE49-F238E27FC236}">
                <a16:creationId xmlns:a16="http://schemas.microsoft.com/office/drawing/2014/main" id="{CCF532B9-E717-44D6-8AD0-1D4EB46DA51C}"/>
              </a:ext>
            </a:extLst>
          </p:cNvPr>
          <p:cNvSpPr/>
          <p:nvPr/>
        </p:nvSpPr>
        <p:spPr>
          <a:xfrm>
            <a:off x="8386062" y="3775252"/>
            <a:ext cx="1123950" cy="1125537"/>
          </a:xfrm>
          <a:prstGeom prst="ellipse">
            <a:avLst/>
          </a:prstGeom>
          <a:solidFill>
            <a:srgbClr val="339966"/>
          </a:solidFill>
          <a:ln w="25400">
            <a:noFill/>
          </a:ln>
          <a:effectLst/>
        </p:spPr>
        <p:style>
          <a:lnRef idx="1">
            <a:schemeClr val="accent1"/>
          </a:lnRef>
          <a:fillRef idx="3">
            <a:schemeClr val="accent1"/>
          </a:fillRef>
          <a:effectRef idx="2">
            <a:schemeClr val="accent1"/>
          </a:effectRef>
          <a:fontRef idx="minor">
            <a:schemeClr val="lt1"/>
          </a:fontRef>
        </p:style>
        <p:txBody>
          <a:bodyPr tIns="0" bIns="0" anchor="ctr"/>
          <a:lstStyle/>
          <a:p>
            <a:pPr algn="ctr" eaLnBrk="1" fontAlgn="auto" hangingPunct="1">
              <a:spcBef>
                <a:spcPts val="0"/>
              </a:spcBef>
              <a:spcAft>
                <a:spcPts val="0"/>
              </a:spcAft>
              <a:defRPr/>
            </a:pPr>
            <a:endParaRPr lang="en-US" sz="4000" dirty="0">
              <a:solidFill>
                <a:schemeClr val="accent3"/>
              </a:solidFill>
              <a:ea typeface="Roboto Light" charset="0"/>
              <a:cs typeface="Roboto Light" charset="0"/>
            </a:endParaRPr>
          </a:p>
        </p:txBody>
      </p:sp>
      <p:sp>
        <p:nvSpPr>
          <p:cNvPr id="26" name="Rectangle 25">
            <a:extLst>
              <a:ext uri="{FF2B5EF4-FFF2-40B4-BE49-F238E27FC236}">
                <a16:creationId xmlns:a16="http://schemas.microsoft.com/office/drawing/2014/main" id="{2F55A1C3-AB2F-4316-9F2E-204BB6F27F76}"/>
              </a:ext>
            </a:extLst>
          </p:cNvPr>
          <p:cNvSpPr/>
          <p:nvPr/>
        </p:nvSpPr>
        <p:spPr>
          <a:xfrm>
            <a:off x="7774874" y="5070652"/>
            <a:ext cx="2346325" cy="683649"/>
          </a:xfrm>
          <a:prstGeom prst="rect">
            <a:avLst/>
          </a:prstGeom>
        </p:spPr>
        <p:txBody>
          <a:bodyPr lIns="121920" rIns="121920" bIns="60960">
            <a:spAutoFit/>
          </a:bodyPr>
          <a:lstStyle/>
          <a:p>
            <a:pPr algn="ctr">
              <a:lnSpc>
                <a:spcPct val="89000"/>
              </a:lnSpc>
              <a:spcBef>
                <a:spcPts val="600"/>
              </a:spcBef>
              <a:defRPr/>
            </a:pPr>
            <a:r>
              <a:rPr lang="en-US" sz="2133" b="1" dirty="0">
                <a:solidFill>
                  <a:srgbClr val="339966"/>
                </a:solidFill>
              </a:rPr>
              <a:t>Employees</a:t>
            </a:r>
          </a:p>
          <a:p>
            <a:pPr algn="ctr">
              <a:lnSpc>
                <a:spcPct val="120000"/>
              </a:lnSpc>
              <a:spcBef>
                <a:spcPts val="600"/>
              </a:spcBef>
              <a:defRPr/>
            </a:pPr>
            <a:r>
              <a:rPr lang="en-US" sz="1200" dirty="0">
                <a:solidFill>
                  <a:schemeClr val="bg1">
                    <a:lumMod val="50000"/>
                  </a:schemeClr>
                </a:solidFill>
              </a:rPr>
              <a:t>Live and Breathe Culture</a:t>
            </a:r>
          </a:p>
        </p:txBody>
      </p:sp>
      <p:sp>
        <p:nvSpPr>
          <p:cNvPr id="7" name="Rectangle 6">
            <a:extLst>
              <a:ext uri="{FF2B5EF4-FFF2-40B4-BE49-F238E27FC236}">
                <a16:creationId xmlns:a16="http://schemas.microsoft.com/office/drawing/2014/main" id="{F26F65E9-EBB3-4A5E-A3AC-B9F8E3DCF1E6}"/>
              </a:ext>
            </a:extLst>
          </p:cNvPr>
          <p:cNvSpPr/>
          <p:nvPr/>
        </p:nvSpPr>
        <p:spPr>
          <a:xfrm>
            <a:off x="0" y="0"/>
            <a:ext cx="12192000" cy="3242470"/>
          </a:xfrm>
          <a:prstGeom prst="rect">
            <a:avLst/>
          </a:prstGeom>
          <a:solidFill>
            <a:srgbClr val="33996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15E47B4-43A2-4162-A224-956B0915D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7102" y="4067086"/>
            <a:ext cx="541868" cy="541868"/>
          </a:xfrm>
          <a:prstGeom prst="rect">
            <a:avLst/>
          </a:prstGeom>
        </p:spPr>
      </p:pic>
      <p:sp>
        <p:nvSpPr>
          <p:cNvPr id="13" name="Oval 12">
            <a:extLst>
              <a:ext uri="{FF2B5EF4-FFF2-40B4-BE49-F238E27FC236}">
                <a16:creationId xmlns:a16="http://schemas.microsoft.com/office/drawing/2014/main" id="{DAF0B522-E180-4FA5-BFAB-2E6510EB4ADB}"/>
              </a:ext>
            </a:extLst>
          </p:cNvPr>
          <p:cNvSpPr/>
          <p:nvPr/>
        </p:nvSpPr>
        <p:spPr>
          <a:xfrm>
            <a:off x="2328155" y="3775252"/>
            <a:ext cx="1125537" cy="1125537"/>
          </a:xfrm>
          <a:prstGeom prst="ellipse">
            <a:avLst/>
          </a:prstGeom>
          <a:solidFill>
            <a:srgbClr val="339966"/>
          </a:solidFill>
          <a:ln w="25400">
            <a:noFill/>
          </a:ln>
          <a:effectLst/>
        </p:spPr>
        <p:style>
          <a:lnRef idx="1">
            <a:schemeClr val="accent1"/>
          </a:lnRef>
          <a:fillRef idx="3">
            <a:schemeClr val="accent1"/>
          </a:fillRef>
          <a:effectRef idx="2">
            <a:schemeClr val="accent1"/>
          </a:effectRef>
          <a:fontRef idx="minor">
            <a:schemeClr val="lt1"/>
          </a:fontRef>
        </p:style>
        <p:txBody>
          <a:bodyPr tIns="0" bIns="0" anchor="ctr"/>
          <a:lstStyle/>
          <a:p>
            <a:pPr algn="ctr" eaLnBrk="1" fontAlgn="auto" hangingPunct="1">
              <a:spcBef>
                <a:spcPts val="0"/>
              </a:spcBef>
              <a:spcAft>
                <a:spcPts val="0"/>
              </a:spcAft>
              <a:defRPr/>
            </a:pPr>
            <a:endParaRPr lang="en-US" sz="4000" dirty="0">
              <a:solidFill>
                <a:schemeClr val="accent1"/>
              </a:solidFill>
              <a:ea typeface="Roboto Light" charset="0"/>
              <a:cs typeface="Roboto Light" charset="0"/>
            </a:endParaRPr>
          </a:p>
        </p:txBody>
      </p:sp>
      <p:sp>
        <p:nvSpPr>
          <p:cNvPr id="14" name="Rectangle 13">
            <a:extLst>
              <a:ext uri="{FF2B5EF4-FFF2-40B4-BE49-F238E27FC236}">
                <a16:creationId xmlns:a16="http://schemas.microsoft.com/office/drawing/2014/main" id="{839906D3-2891-4F8B-B037-81F1D0B92D5C}"/>
              </a:ext>
            </a:extLst>
          </p:cNvPr>
          <p:cNvSpPr/>
          <p:nvPr/>
        </p:nvSpPr>
        <p:spPr>
          <a:xfrm>
            <a:off x="1718555" y="5070652"/>
            <a:ext cx="2344737" cy="683649"/>
          </a:xfrm>
          <a:prstGeom prst="rect">
            <a:avLst/>
          </a:prstGeom>
        </p:spPr>
        <p:txBody>
          <a:bodyPr lIns="121920" rIns="121920" bIns="60960">
            <a:spAutoFit/>
          </a:bodyPr>
          <a:lstStyle/>
          <a:p>
            <a:pPr algn="ctr">
              <a:lnSpc>
                <a:spcPct val="89000"/>
              </a:lnSpc>
              <a:spcBef>
                <a:spcPts val="600"/>
              </a:spcBef>
              <a:defRPr/>
            </a:pPr>
            <a:r>
              <a:rPr lang="en-US" sz="2133" b="1" dirty="0">
                <a:solidFill>
                  <a:srgbClr val="339966"/>
                </a:solidFill>
              </a:rPr>
              <a:t>CEO/Leader</a:t>
            </a:r>
          </a:p>
          <a:p>
            <a:pPr algn="ctr">
              <a:lnSpc>
                <a:spcPct val="120000"/>
              </a:lnSpc>
              <a:spcBef>
                <a:spcPts val="600"/>
              </a:spcBef>
              <a:defRPr/>
            </a:pPr>
            <a:r>
              <a:rPr lang="en-US" sz="1200" dirty="0">
                <a:solidFill>
                  <a:schemeClr val="bg1">
                    <a:lumMod val="50000"/>
                  </a:schemeClr>
                </a:solidFill>
              </a:rPr>
              <a:t>Culture Architect*</a:t>
            </a:r>
          </a:p>
        </p:txBody>
      </p:sp>
      <p:pic>
        <p:nvPicPr>
          <p:cNvPr id="11" name="Picture 10">
            <a:extLst>
              <a:ext uri="{FF2B5EF4-FFF2-40B4-BE49-F238E27FC236}">
                <a16:creationId xmlns:a16="http://schemas.microsoft.com/office/drawing/2014/main" id="{09305EC5-C2F3-4071-A560-6458B90F7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5127" y="4087140"/>
            <a:ext cx="501761" cy="501761"/>
          </a:xfrm>
          <a:prstGeom prst="rect">
            <a:avLst/>
          </a:prstGeom>
        </p:spPr>
      </p:pic>
      <p:cxnSp>
        <p:nvCxnSpPr>
          <p:cNvPr id="31" name="Straight Arrow Connector 30">
            <a:extLst>
              <a:ext uri="{FF2B5EF4-FFF2-40B4-BE49-F238E27FC236}">
                <a16:creationId xmlns:a16="http://schemas.microsoft.com/office/drawing/2014/main" id="{35AC4187-760E-4B16-8701-8B77B65A77E5}"/>
              </a:ext>
            </a:extLst>
          </p:cNvPr>
          <p:cNvCxnSpPr>
            <a:cxnSpLocks/>
          </p:cNvCxnSpPr>
          <p:nvPr/>
        </p:nvCxnSpPr>
        <p:spPr>
          <a:xfrm flipV="1">
            <a:off x="6475414" y="4337229"/>
            <a:ext cx="1893801" cy="792"/>
          </a:xfrm>
          <a:prstGeom prst="straightConnector1">
            <a:avLst/>
          </a:prstGeom>
          <a:ln w="38100">
            <a:solidFill>
              <a:srgbClr val="A18B4B"/>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D10CD3A1-68AB-4F56-803F-2EC44CE052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6979" y="4085557"/>
            <a:ext cx="503344" cy="503344"/>
          </a:xfrm>
          <a:prstGeom prst="rect">
            <a:avLst/>
          </a:prstGeom>
        </p:spPr>
      </p:pic>
      <p:sp>
        <p:nvSpPr>
          <p:cNvPr id="20" name="Rectangle 19">
            <a:extLst>
              <a:ext uri="{FF2B5EF4-FFF2-40B4-BE49-F238E27FC236}">
                <a16:creationId xmlns:a16="http://schemas.microsoft.com/office/drawing/2014/main" id="{5FEA4380-28D7-49EB-8C32-A80B594C0572}"/>
              </a:ext>
            </a:extLst>
          </p:cNvPr>
          <p:cNvSpPr/>
          <p:nvPr/>
        </p:nvSpPr>
        <p:spPr>
          <a:xfrm>
            <a:off x="2871200" y="1752672"/>
            <a:ext cx="6449601" cy="400110"/>
          </a:xfrm>
          <a:prstGeom prst="rect">
            <a:avLst/>
          </a:prstGeom>
        </p:spPr>
        <p:txBody>
          <a:bodyPr wrap="square">
            <a:spAutoFit/>
          </a:bodyPr>
          <a:lstStyle/>
          <a:p>
            <a:pPr algn="ctr"/>
            <a:r>
              <a:rPr lang="en-US" sz="2000" dirty="0">
                <a:solidFill>
                  <a:schemeClr val="bg1">
                    <a:lumMod val="95000"/>
                  </a:schemeClr>
                </a:solidFill>
                <a:cs typeface="Segoe UI Light" panose="020B0502040204020203" pitchFamily="34" charset="0"/>
              </a:rPr>
              <a:t>How you communicate is the single most important factor</a:t>
            </a:r>
          </a:p>
        </p:txBody>
      </p:sp>
      <p:sp>
        <p:nvSpPr>
          <p:cNvPr id="21" name="Rectangle 20">
            <a:extLst>
              <a:ext uri="{FF2B5EF4-FFF2-40B4-BE49-F238E27FC236}">
                <a16:creationId xmlns:a16="http://schemas.microsoft.com/office/drawing/2014/main" id="{90989ED4-B082-41DE-A97E-EA727D67B1C0}"/>
              </a:ext>
            </a:extLst>
          </p:cNvPr>
          <p:cNvSpPr/>
          <p:nvPr/>
        </p:nvSpPr>
        <p:spPr>
          <a:xfrm>
            <a:off x="208006" y="425849"/>
            <a:ext cx="11775989" cy="1323439"/>
          </a:xfrm>
          <a:prstGeom prst="rect">
            <a:avLst/>
          </a:prstGeom>
        </p:spPr>
        <p:txBody>
          <a:bodyPr wrap="square">
            <a:spAutoFit/>
          </a:bodyPr>
          <a:lstStyle/>
          <a:p>
            <a:pPr algn="ctr"/>
            <a:r>
              <a:rPr lang="en-US" sz="4000" b="1" dirty="0">
                <a:solidFill>
                  <a:schemeClr val="bg1"/>
                </a:solidFill>
                <a:cs typeface="Segoe UI Light" panose="020B0502040204020203" pitchFamily="34" charset="0"/>
              </a:rPr>
              <a:t>Organizational Framework </a:t>
            </a:r>
          </a:p>
          <a:p>
            <a:pPr algn="ctr"/>
            <a:r>
              <a:rPr lang="en-US" sz="4000" b="1" dirty="0">
                <a:solidFill>
                  <a:schemeClr val="bg1"/>
                </a:solidFill>
                <a:cs typeface="Segoe UI Light" panose="020B0502040204020203" pitchFamily="34" charset="0"/>
              </a:rPr>
              <a:t>for Sustaining a Strong Culture</a:t>
            </a:r>
          </a:p>
        </p:txBody>
      </p:sp>
      <p:pic>
        <p:nvPicPr>
          <p:cNvPr id="22" name="Picture 21">
            <a:extLst>
              <a:ext uri="{FF2B5EF4-FFF2-40B4-BE49-F238E27FC236}">
                <a16:creationId xmlns:a16="http://schemas.microsoft.com/office/drawing/2014/main" id="{B29D3470-CD06-4350-8E73-140B962E0E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750" fill="hold"/>
                                        <p:tgtEl>
                                          <p:spTgt spid="20"/>
                                        </p:tgtEl>
                                        <p:attrNameLst>
                                          <p:attrName>ppt_x</p:attrName>
                                        </p:attrNameLst>
                                      </p:cBhvr>
                                      <p:tavLst>
                                        <p:tav tm="0">
                                          <p:val>
                                            <p:strVal val="#ppt_x"/>
                                          </p:val>
                                        </p:tav>
                                        <p:tav tm="100000">
                                          <p:val>
                                            <p:strVal val="#ppt_x"/>
                                          </p:val>
                                        </p:tav>
                                      </p:tavLst>
                                    </p:anim>
                                    <p:anim calcmode="lin" valueType="num">
                                      <p:cBhvr additive="base">
                                        <p:cTn id="12" dur="750" fill="hold"/>
                                        <p:tgtEl>
                                          <p:spTgt spid="20"/>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16" presetClass="entr" presetSubtype="37" fill="hold"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barn(outVertical)">
                                      <p:cBhvr>
                                        <p:cTn id="20" dur="500"/>
                                        <p:tgtEl>
                                          <p:spTgt spid="15"/>
                                        </p:tgtEl>
                                      </p:cBhvr>
                                    </p:animEffect>
                                  </p:childTnLst>
                                </p:cTn>
                              </p:par>
                              <p:par>
                                <p:cTn id="21" presetID="2" presetClass="entr" presetSubtype="4"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00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00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par>
                                <p:cTn id="45" presetID="16" presetClass="entr" presetSubtype="21" fill="hold" nodeType="withEffect">
                                  <p:stCondLst>
                                    <p:cond delay="100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par>
                                <p:cTn id="48" presetID="42" presetClass="entr" presetSubtype="0" fill="hold" grpId="0" nodeType="withEffect">
                                  <p:stCondLst>
                                    <p:cond delay="200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200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250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P spid="13" grpId="0" animBg="1"/>
      <p:bldP spid="14"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3">
            <a:extLst>
              <a:ext uri="{FF2B5EF4-FFF2-40B4-BE49-F238E27FC236}">
                <a16:creationId xmlns:a16="http://schemas.microsoft.com/office/drawing/2014/main" id="{574C1A5A-2A3C-4E22-A382-97BA1EF6E754}"/>
              </a:ext>
            </a:extLst>
          </p:cNvPr>
          <p:cNvPicPr>
            <a:picLocks noChangeAspect="1"/>
          </p:cNvPicPr>
          <p:nvPr/>
        </p:nvPicPr>
        <p:blipFill>
          <a:blip r:embed="rId2">
            <a:extLst>
              <a:ext uri="{28A0092B-C50C-407E-A947-70E740481C1C}">
                <a14:useLocalDpi xmlns:a14="http://schemas.microsoft.com/office/drawing/2010/main" val="0"/>
              </a:ext>
            </a:extLst>
          </a:blip>
          <a:srcRect l="1822" r="1822"/>
          <a:stretch>
            <a:fillRect/>
          </a:stretch>
        </p:blipFill>
        <p:spPr>
          <a:xfrm>
            <a:off x="0" y="0"/>
            <a:ext cx="12192000" cy="6858000"/>
          </a:xfrm>
          <a:prstGeom prst="rect">
            <a:avLst/>
          </a:prstGeom>
        </p:spPr>
      </p:pic>
      <p:sp>
        <p:nvSpPr>
          <p:cNvPr id="41" name="Rectangle 40">
            <a:extLst>
              <a:ext uri="{FF2B5EF4-FFF2-40B4-BE49-F238E27FC236}">
                <a16:creationId xmlns:a16="http://schemas.microsoft.com/office/drawing/2014/main" id="{EA216B3D-AC92-4A21-8B11-99C28E023A88}"/>
              </a:ext>
            </a:extLst>
          </p:cNvPr>
          <p:cNvSpPr/>
          <p:nvPr/>
        </p:nvSpPr>
        <p:spPr>
          <a:xfrm>
            <a:off x="0" y="0"/>
            <a:ext cx="12192000" cy="6858000"/>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11EB6B0B-2163-452A-8A87-145FECF920E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369" r="5369"/>
          <a:stretch>
            <a:fillRect/>
          </a:stretch>
        </p:blipFill>
        <p:spPr/>
      </p:pic>
      <p:pic>
        <p:nvPicPr>
          <p:cNvPr id="6" name="Picture Placeholder 5">
            <a:extLst>
              <a:ext uri="{FF2B5EF4-FFF2-40B4-BE49-F238E27FC236}">
                <a16:creationId xmlns:a16="http://schemas.microsoft.com/office/drawing/2014/main" id="{A8678215-4579-4145-9D7E-67E442C2D9AF}"/>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2351" b="12351"/>
          <a:stretch>
            <a:fillRect/>
          </a:stretch>
        </p:blipFill>
        <p:spPr/>
      </p:pic>
      <p:sp>
        <p:nvSpPr>
          <p:cNvPr id="12" name="Isosceles Triangle 11"/>
          <p:cNvSpPr/>
          <p:nvPr/>
        </p:nvSpPr>
        <p:spPr>
          <a:xfrm>
            <a:off x="2987765" y="3177457"/>
            <a:ext cx="3813085" cy="1911615"/>
          </a:xfrm>
          <a:prstGeom prst="triangle">
            <a:avLst/>
          </a:prstGeom>
          <a:solidFill>
            <a:srgbClr val="33996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10800000">
            <a:off x="5395829" y="3448048"/>
            <a:ext cx="3813087" cy="1911616"/>
          </a:xfrm>
          <a:prstGeom prst="triangle">
            <a:avLst/>
          </a:prstGeom>
          <a:solidFill>
            <a:srgbClr val="A18B4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7095645" y="3513228"/>
            <a:ext cx="464344" cy="464344"/>
            <a:chOff x="3498967" y="3049909"/>
            <a:chExt cx="464344" cy="464344"/>
          </a:xfrm>
          <a:solidFill>
            <a:schemeClr val="bg1"/>
          </a:solidFill>
        </p:grpSpPr>
        <p:sp>
          <p:nvSpPr>
            <p:cNvPr id="15" name="AutoShape 126"/>
            <p:cNvSpPr>
              <a:spLocks/>
            </p:cNvSpPr>
            <p:nvPr/>
          </p:nvSpPr>
          <p:spPr bwMode="auto">
            <a:xfrm>
              <a:off x="3498967"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16" name="AutoShape 127"/>
            <p:cNvSpPr>
              <a:spLocks/>
            </p:cNvSpPr>
            <p:nvPr/>
          </p:nvSpPr>
          <p:spPr bwMode="auto">
            <a:xfrm>
              <a:off x="3687085" y="312214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17" name="Group 16"/>
          <p:cNvGrpSpPr/>
          <p:nvPr/>
        </p:nvGrpSpPr>
        <p:grpSpPr>
          <a:xfrm>
            <a:off x="4626942" y="3706090"/>
            <a:ext cx="465138" cy="464344"/>
            <a:chOff x="2581275" y="2582069"/>
            <a:chExt cx="465138" cy="464344"/>
          </a:xfrm>
          <a:solidFill>
            <a:schemeClr val="bg1"/>
          </a:solidFill>
        </p:grpSpPr>
        <p:sp>
          <p:nvSpPr>
            <p:cNvPr id="18" name="AutoShape 128"/>
            <p:cNvSpPr>
              <a:spLocks/>
            </p:cNvSpPr>
            <p:nvPr/>
          </p:nvSpPr>
          <p:spPr bwMode="auto">
            <a:xfrm>
              <a:off x="2581275" y="2582069"/>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19" name="AutoShape 129"/>
            <p:cNvSpPr>
              <a:spLocks/>
            </p:cNvSpPr>
            <p:nvPr/>
          </p:nvSpPr>
          <p:spPr bwMode="auto">
            <a:xfrm>
              <a:off x="2871788" y="2640013"/>
              <a:ext cx="115888" cy="11588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sp>
        <p:nvSpPr>
          <p:cNvPr id="20" name="Rectangle 19"/>
          <p:cNvSpPr/>
          <p:nvPr/>
        </p:nvSpPr>
        <p:spPr>
          <a:xfrm>
            <a:off x="3736189" y="4259906"/>
            <a:ext cx="2316236" cy="530915"/>
          </a:xfrm>
          <a:prstGeom prst="rect">
            <a:avLst/>
          </a:prstGeom>
        </p:spPr>
        <p:txBody>
          <a:bodyPr wrap="square">
            <a:spAutoFit/>
          </a:bodyPr>
          <a:lstStyle/>
          <a:p>
            <a:pPr algn="ctr"/>
            <a:r>
              <a:rPr lang="en-US" b="1" dirty="0">
                <a:solidFill>
                  <a:schemeClr val="bg1"/>
                </a:solidFill>
                <a:cs typeface="Segoe UI Light" panose="020B0502040204020203" pitchFamily="34" charset="0"/>
              </a:rPr>
              <a:t>Culture</a:t>
            </a:r>
          </a:p>
          <a:p>
            <a:pPr algn="ctr"/>
            <a:r>
              <a:rPr lang="en-US" sz="1000" dirty="0">
                <a:solidFill>
                  <a:schemeClr val="bg1"/>
                </a:solidFill>
                <a:cs typeface="Segoe UI Light" panose="020B0502040204020203" pitchFamily="34" charset="0"/>
              </a:rPr>
              <a:t>The way things work around here</a:t>
            </a:r>
          </a:p>
        </p:txBody>
      </p:sp>
      <p:sp>
        <p:nvSpPr>
          <p:cNvPr id="21" name="Rectangle 20"/>
          <p:cNvSpPr/>
          <p:nvPr/>
        </p:nvSpPr>
        <p:spPr>
          <a:xfrm>
            <a:off x="6154969" y="3951660"/>
            <a:ext cx="2316236" cy="830997"/>
          </a:xfrm>
          <a:prstGeom prst="rect">
            <a:avLst/>
          </a:prstGeom>
        </p:spPr>
        <p:txBody>
          <a:bodyPr wrap="square">
            <a:spAutoFit/>
          </a:bodyPr>
          <a:lstStyle/>
          <a:p>
            <a:pPr algn="ctr"/>
            <a:r>
              <a:rPr lang="en-US" b="1" dirty="0">
                <a:solidFill>
                  <a:schemeClr val="bg1"/>
                </a:solidFill>
                <a:cs typeface="Segoe UI Light" panose="020B0502040204020203" pitchFamily="34" charset="0"/>
              </a:rPr>
              <a:t>Engagement</a:t>
            </a:r>
          </a:p>
          <a:p>
            <a:pPr algn="ctr"/>
            <a:r>
              <a:rPr lang="en-US" sz="1000" dirty="0">
                <a:solidFill>
                  <a:schemeClr val="bg1"/>
                </a:solidFill>
                <a:cs typeface="Segoe UI Light" panose="020B0502040204020203" pitchFamily="34" charset="0"/>
              </a:rPr>
              <a:t>The way people feel about</a:t>
            </a:r>
          </a:p>
          <a:p>
            <a:pPr algn="ctr"/>
            <a:r>
              <a:rPr lang="en-US" sz="1000" dirty="0">
                <a:solidFill>
                  <a:schemeClr val="bg1"/>
                </a:solidFill>
                <a:cs typeface="Segoe UI Light" panose="020B0502040204020203" pitchFamily="34" charset="0"/>
              </a:rPr>
              <a:t> the way things work </a:t>
            </a:r>
          </a:p>
          <a:p>
            <a:pPr algn="ctr"/>
            <a:r>
              <a:rPr lang="en-US" sz="1000" dirty="0">
                <a:solidFill>
                  <a:schemeClr val="bg1"/>
                </a:solidFill>
                <a:cs typeface="Segoe UI Light" panose="020B0502040204020203" pitchFamily="34" charset="0"/>
              </a:rPr>
              <a:t>around here</a:t>
            </a:r>
          </a:p>
        </p:txBody>
      </p:sp>
      <p:sp>
        <p:nvSpPr>
          <p:cNvPr id="8" name="TextBox 7">
            <a:extLst>
              <a:ext uri="{FF2B5EF4-FFF2-40B4-BE49-F238E27FC236}">
                <a16:creationId xmlns:a16="http://schemas.microsoft.com/office/drawing/2014/main" id="{C6D87E95-A815-4C58-8CCA-50D4078D8988}"/>
              </a:ext>
            </a:extLst>
          </p:cNvPr>
          <p:cNvSpPr txBox="1"/>
          <p:nvPr/>
        </p:nvSpPr>
        <p:spPr>
          <a:xfrm>
            <a:off x="299852" y="5765690"/>
            <a:ext cx="2151677" cy="261610"/>
          </a:xfrm>
          <a:prstGeom prst="rect">
            <a:avLst/>
          </a:prstGeom>
          <a:noFill/>
        </p:spPr>
        <p:txBody>
          <a:bodyPr wrap="square" rtlCol="0">
            <a:spAutoFit/>
          </a:bodyPr>
          <a:lstStyle/>
          <a:p>
            <a:r>
              <a:rPr lang="en-US" sz="1100" dirty="0">
                <a:solidFill>
                  <a:schemeClr val="bg1">
                    <a:lumMod val="75000"/>
                  </a:schemeClr>
                </a:solidFill>
              </a:rPr>
              <a:t>Trusted Leadership</a:t>
            </a:r>
          </a:p>
        </p:txBody>
      </p:sp>
      <p:sp>
        <p:nvSpPr>
          <p:cNvPr id="23" name="TextBox 22">
            <a:extLst>
              <a:ext uri="{FF2B5EF4-FFF2-40B4-BE49-F238E27FC236}">
                <a16:creationId xmlns:a16="http://schemas.microsoft.com/office/drawing/2014/main" id="{5377E07D-1515-40DC-B86F-44347E4B9F66}"/>
              </a:ext>
            </a:extLst>
          </p:cNvPr>
          <p:cNvSpPr txBox="1"/>
          <p:nvPr/>
        </p:nvSpPr>
        <p:spPr>
          <a:xfrm>
            <a:off x="299852" y="4943982"/>
            <a:ext cx="1241009" cy="261610"/>
          </a:xfrm>
          <a:prstGeom prst="rect">
            <a:avLst/>
          </a:prstGeom>
          <a:noFill/>
        </p:spPr>
        <p:txBody>
          <a:bodyPr wrap="square" rtlCol="0">
            <a:spAutoFit/>
          </a:bodyPr>
          <a:lstStyle/>
          <a:p>
            <a:r>
              <a:rPr lang="en-US" sz="1100" dirty="0">
                <a:solidFill>
                  <a:schemeClr val="bg1">
                    <a:lumMod val="75000"/>
                  </a:schemeClr>
                </a:solidFill>
              </a:rPr>
              <a:t>Risk &amp; governance</a:t>
            </a:r>
          </a:p>
        </p:txBody>
      </p:sp>
      <p:sp>
        <p:nvSpPr>
          <p:cNvPr id="24" name="TextBox 23">
            <a:extLst>
              <a:ext uri="{FF2B5EF4-FFF2-40B4-BE49-F238E27FC236}">
                <a16:creationId xmlns:a16="http://schemas.microsoft.com/office/drawing/2014/main" id="{EA775E3D-ECC4-48F0-AE12-A0734EBE6D1C}"/>
              </a:ext>
            </a:extLst>
          </p:cNvPr>
          <p:cNvSpPr txBox="1"/>
          <p:nvPr/>
        </p:nvSpPr>
        <p:spPr>
          <a:xfrm>
            <a:off x="299852" y="5384765"/>
            <a:ext cx="1241009" cy="261610"/>
          </a:xfrm>
          <a:prstGeom prst="rect">
            <a:avLst/>
          </a:prstGeom>
          <a:noFill/>
        </p:spPr>
        <p:txBody>
          <a:bodyPr wrap="square" rtlCol="0">
            <a:spAutoFit/>
          </a:bodyPr>
          <a:lstStyle/>
          <a:p>
            <a:r>
              <a:rPr lang="en-US" sz="1100" dirty="0">
                <a:solidFill>
                  <a:schemeClr val="bg1">
                    <a:lumMod val="75000"/>
                  </a:schemeClr>
                </a:solidFill>
              </a:rPr>
              <a:t>Courage</a:t>
            </a:r>
          </a:p>
        </p:txBody>
      </p:sp>
      <p:sp>
        <p:nvSpPr>
          <p:cNvPr id="26" name="TextBox 25">
            <a:extLst>
              <a:ext uri="{FF2B5EF4-FFF2-40B4-BE49-F238E27FC236}">
                <a16:creationId xmlns:a16="http://schemas.microsoft.com/office/drawing/2014/main" id="{79083F0C-1A96-443B-A78B-A62D1EBD7F78}"/>
              </a:ext>
            </a:extLst>
          </p:cNvPr>
          <p:cNvSpPr txBox="1"/>
          <p:nvPr/>
        </p:nvSpPr>
        <p:spPr>
          <a:xfrm>
            <a:off x="2913811" y="5765460"/>
            <a:ext cx="1241009" cy="261610"/>
          </a:xfrm>
          <a:prstGeom prst="rect">
            <a:avLst/>
          </a:prstGeom>
          <a:noFill/>
        </p:spPr>
        <p:txBody>
          <a:bodyPr wrap="square" rtlCol="0">
            <a:spAutoFit/>
          </a:bodyPr>
          <a:lstStyle/>
          <a:p>
            <a:r>
              <a:rPr lang="en-US" sz="1100" dirty="0">
                <a:solidFill>
                  <a:schemeClr val="bg1">
                    <a:lumMod val="75000"/>
                  </a:schemeClr>
                </a:solidFill>
              </a:rPr>
              <a:t>Reward systems</a:t>
            </a:r>
          </a:p>
        </p:txBody>
      </p:sp>
      <p:sp>
        <p:nvSpPr>
          <p:cNvPr id="27" name="TextBox 26">
            <a:extLst>
              <a:ext uri="{FF2B5EF4-FFF2-40B4-BE49-F238E27FC236}">
                <a16:creationId xmlns:a16="http://schemas.microsoft.com/office/drawing/2014/main" id="{CA6BAA61-6EAD-4970-869C-97106BA712D7}"/>
              </a:ext>
            </a:extLst>
          </p:cNvPr>
          <p:cNvSpPr txBox="1"/>
          <p:nvPr/>
        </p:nvSpPr>
        <p:spPr>
          <a:xfrm>
            <a:off x="2913812" y="5384765"/>
            <a:ext cx="1241009" cy="261610"/>
          </a:xfrm>
          <a:prstGeom prst="rect">
            <a:avLst/>
          </a:prstGeom>
          <a:noFill/>
        </p:spPr>
        <p:txBody>
          <a:bodyPr wrap="square" rtlCol="0">
            <a:spAutoFit/>
          </a:bodyPr>
          <a:lstStyle/>
          <a:p>
            <a:r>
              <a:rPr lang="en-US" sz="1100" dirty="0">
                <a:solidFill>
                  <a:schemeClr val="bg1">
                    <a:lumMod val="75000"/>
                  </a:schemeClr>
                </a:solidFill>
              </a:rPr>
              <a:t>Innovation</a:t>
            </a:r>
          </a:p>
        </p:txBody>
      </p:sp>
      <p:sp>
        <p:nvSpPr>
          <p:cNvPr id="28" name="TextBox 27">
            <a:extLst>
              <a:ext uri="{FF2B5EF4-FFF2-40B4-BE49-F238E27FC236}">
                <a16:creationId xmlns:a16="http://schemas.microsoft.com/office/drawing/2014/main" id="{E9C9AFDB-7C41-4D93-BF12-1107AED8C0C6}"/>
              </a:ext>
            </a:extLst>
          </p:cNvPr>
          <p:cNvSpPr txBox="1"/>
          <p:nvPr/>
        </p:nvSpPr>
        <p:spPr>
          <a:xfrm>
            <a:off x="5254728" y="2524749"/>
            <a:ext cx="1595394" cy="261610"/>
          </a:xfrm>
          <a:prstGeom prst="rect">
            <a:avLst/>
          </a:prstGeom>
          <a:noFill/>
        </p:spPr>
        <p:txBody>
          <a:bodyPr wrap="square" rtlCol="0">
            <a:spAutoFit/>
          </a:bodyPr>
          <a:lstStyle/>
          <a:p>
            <a:r>
              <a:rPr lang="en-US" sz="1100" dirty="0">
                <a:solidFill>
                  <a:schemeClr val="bg1">
                    <a:lumMod val="75000"/>
                  </a:schemeClr>
                </a:solidFill>
              </a:rPr>
              <a:t>Hand-on management</a:t>
            </a:r>
          </a:p>
        </p:txBody>
      </p:sp>
      <p:sp>
        <p:nvSpPr>
          <p:cNvPr id="29" name="TextBox 28">
            <a:extLst>
              <a:ext uri="{FF2B5EF4-FFF2-40B4-BE49-F238E27FC236}">
                <a16:creationId xmlns:a16="http://schemas.microsoft.com/office/drawing/2014/main" id="{56EDBE1B-B4A6-4845-B9ED-F5BB00B85551}"/>
              </a:ext>
            </a:extLst>
          </p:cNvPr>
          <p:cNvSpPr txBox="1"/>
          <p:nvPr/>
        </p:nvSpPr>
        <p:spPr>
          <a:xfrm>
            <a:off x="5254728" y="2943834"/>
            <a:ext cx="1595394" cy="261610"/>
          </a:xfrm>
          <a:prstGeom prst="rect">
            <a:avLst/>
          </a:prstGeom>
          <a:noFill/>
        </p:spPr>
        <p:txBody>
          <a:bodyPr wrap="square" rtlCol="0">
            <a:spAutoFit/>
          </a:bodyPr>
          <a:lstStyle/>
          <a:p>
            <a:r>
              <a:rPr lang="en-US" sz="1100" dirty="0">
                <a:solidFill>
                  <a:schemeClr val="bg1">
                    <a:lumMod val="75000"/>
                  </a:schemeClr>
                </a:solidFill>
              </a:rPr>
              <a:t>Mission &amp;Purpose</a:t>
            </a:r>
          </a:p>
        </p:txBody>
      </p:sp>
      <p:sp>
        <p:nvSpPr>
          <p:cNvPr id="30" name="TextBox 29">
            <a:extLst>
              <a:ext uri="{FF2B5EF4-FFF2-40B4-BE49-F238E27FC236}">
                <a16:creationId xmlns:a16="http://schemas.microsoft.com/office/drawing/2014/main" id="{E0E2F708-8E56-4A00-8348-22804AB852DD}"/>
              </a:ext>
            </a:extLst>
          </p:cNvPr>
          <p:cNvSpPr txBox="1"/>
          <p:nvPr/>
        </p:nvSpPr>
        <p:spPr>
          <a:xfrm>
            <a:off x="5254728" y="5383232"/>
            <a:ext cx="1595394" cy="261610"/>
          </a:xfrm>
          <a:prstGeom prst="rect">
            <a:avLst/>
          </a:prstGeom>
          <a:noFill/>
        </p:spPr>
        <p:txBody>
          <a:bodyPr wrap="square" rtlCol="0">
            <a:spAutoFit/>
          </a:bodyPr>
          <a:lstStyle/>
          <a:p>
            <a:r>
              <a:rPr lang="en-US" sz="1100" dirty="0">
                <a:solidFill>
                  <a:schemeClr val="bg1">
                    <a:lumMod val="75000"/>
                  </a:schemeClr>
                </a:solidFill>
              </a:rPr>
              <a:t>Inclusion</a:t>
            </a:r>
          </a:p>
        </p:txBody>
      </p:sp>
      <p:sp>
        <p:nvSpPr>
          <p:cNvPr id="31" name="TextBox 30">
            <a:extLst>
              <a:ext uri="{FF2B5EF4-FFF2-40B4-BE49-F238E27FC236}">
                <a16:creationId xmlns:a16="http://schemas.microsoft.com/office/drawing/2014/main" id="{02BFFD63-1F3C-4911-A389-04CFE4CFC545}"/>
              </a:ext>
            </a:extLst>
          </p:cNvPr>
          <p:cNvSpPr txBox="1"/>
          <p:nvPr/>
        </p:nvSpPr>
        <p:spPr>
          <a:xfrm>
            <a:off x="5254728" y="5744973"/>
            <a:ext cx="1595394" cy="261610"/>
          </a:xfrm>
          <a:prstGeom prst="rect">
            <a:avLst/>
          </a:prstGeom>
          <a:noFill/>
        </p:spPr>
        <p:txBody>
          <a:bodyPr wrap="square" rtlCol="0">
            <a:spAutoFit/>
          </a:bodyPr>
          <a:lstStyle/>
          <a:p>
            <a:r>
              <a:rPr lang="en-US" sz="1100" dirty="0">
                <a:solidFill>
                  <a:schemeClr val="bg1">
                    <a:lumMod val="75000"/>
                  </a:schemeClr>
                </a:solidFill>
              </a:rPr>
              <a:t>The work environment</a:t>
            </a:r>
          </a:p>
        </p:txBody>
      </p:sp>
      <p:cxnSp>
        <p:nvCxnSpPr>
          <p:cNvPr id="33" name="Straight Arrow Connector 32">
            <a:extLst>
              <a:ext uri="{FF2B5EF4-FFF2-40B4-BE49-F238E27FC236}">
                <a16:creationId xmlns:a16="http://schemas.microsoft.com/office/drawing/2014/main" id="{443E5540-16D4-40C2-97F0-5081DE3CCEBD}"/>
              </a:ext>
            </a:extLst>
          </p:cNvPr>
          <p:cNvCxnSpPr>
            <a:cxnSpLocks/>
          </p:cNvCxnSpPr>
          <p:nvPr/>
        </p:nvCxnSpPr>
        <p:spPr>
          <a:xfrm>
            <a:off x="5566585" y="4170434"/>
            <a:ext cx="833051" cy="0"/>
          </a:xfrm>
          <a:prstGeom prst="straightConnector1">
            <a:avLst/>
          </a:prstGeom>
          <a:ln w="57150">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77C1E61-D02D-47FF-88AA-9587E5B47C9C}"/>
              </a:ext>
            </a:extLst>
          </p:cNvPr>
          <p:cNvSpPr txBox="1"/>
          <p:nvPr/>
        </p:nvSpPr>
        <p:spPr>
          <a:xfrm>
            <a:off x="7176339" y="2943834"/>
            <a:ext cx="1595394" cy="261610"/>
          </a:xfrm>
          <a:prstGeom prst="rect">
            <a:avLst/>
          </a:prstGeom>
          <a:noFill/>
        </p:spPr>
        <p:txBody>
          <a:bodyPr wrap="square" rtlCol="0">
            <a:spAutoFit/>
          </a:bodyPr>
          <a:lstStyle/>
          <a:p>
            <a:r>
              <a:rPr lang="en-US" sz="1100" dirty="0">
                <a:solidFill>
                  <a:schemeClr val="bg1">
                    <a:lumMod val="75000"/>
                  </a:schemeClr>
                </a:solidFill>
              </a:rPr>
              <a:t>Meaningful work</a:t>
            </a:r>
          </a:p>
        </p:txBody>
      </p:sp>
      <p:sp>
        <p:nvSpPr>
          <p:cNvPr id="35" name="TextBox 34">
            <a:extLst>
              <a:ext uri="{FF2B5EF4-FFF2-40B4-BE49-F238E27FC236}">
                <a16:creationId xmlns:a16="http://schemas.microsoft.com/office/drawing/2014/main" id="{7EA76F6F-C296-452A-A65C-A385983C38C4}"/>
              </a:ext>
            </a:extLst>
          </p:cNvPr>
          <p:cNvSpPr txBox="1"/>
          <p:nvPr/>
        </p:nvSpPr>
        <p:spPr>
          <a:xfrm>
            <a:off x="10236163" y="2943834"/>
            <a:ext cx="1595394" cy="261610"/>
          </a:xfrm>
          <a:prstGeom prst="rect">
            <a:avLst/>
          </a:prstGeom>
          <a:noFill/>
        </p:spPr>
        <p:txBody>
          <a:bodyPr wrap="square" rtlCol="0">
            <a:spAutoFit/>
          </a:bodyPr>
          <a:lstStyle/>
          <a:p>
            <a:pPr algn="r"/>
            <a:r>
              <a:rPr lang="en-US" sz="1100" dirty="0">
                <a:solidFill>
                  <a:schemeClr val="bg1">
                    <a:lumMod val="75000"/>
                  </a:schemeClr>
                </a:solidFill>
              </a:rPr>
              <a:t>Development &amp; Career</a:t>
            </a:r>
          </a:p>
        </p:txBody>
      </p:sp>
      <p:sp>
        <p:nvSpPr>
          <p:cNvPr id="36" name="TextBox 35">
            <a:extLst>
              <a:ext uri="{FF2B5EF4-FFF2-40B4-BE49-F238E27FC236}">
                <a16:creationId xmlns:a16="http://schemas.microsoft.com/office/drawing/2014/main" id="{2F44C3D9-970C-4BE5-8644-5562E54ABA06}"/>
              </a:ext>
            </a:extLst>
          </p:cNvPr>
          <p:cNvSpPr txBox="1"/>
          <p:nvPr/>
        </p:nvSpPr>
        <p:spPr>
          <a:xfrm>
            <a:off x="7176339" y="2523309"/>
            <a:ext cx="1595394" cy="261610"/>
          </a:xfrm>
          <a:prstGeom prst="rect">
            <a:avLst/>
          </a:prstGeom>
          <a:noFill/>
        </p:spPr>
        <p:txBody>
          <a:bodyPr wrap="square" rtlCol="0">
            <a:spAutoFit/>
          </a:bodyPr>
          <a:lstStyle/>
          <a:p>
            <a:r>
              <a:rPr lang="en-US" sz="1100" dirty="0">
                <a:solidFill>
                  <a:schemeClr val="bg1">
                    <a:lumMod val="75000"/>
                  </a:schemeClr>
                </a:solidFill>
              </a:rPr>
              <a:t>Clear goals</a:t>
            </a:r>
          </a:p>
        </p:txBody>
      </p:sp>
      <p:sp>
        <p:nvSpPr>
          <p:cNvPr id="37" name="TextBox 36">
            <a:extLst>
              <a:ext uri="{FF2B5EF4-FFF2-40B4-BE49-F238E27FC236}">
                <a16:creationId xmlns:a16="http://schemas.microsoft.com/office/drawing/2014/main" id="{318CB2CD-0CF1-4E11-9EED-0F47BE017241}"/>
              </a:ext>
            </a:extLst>
          </p:cNvPr>
          <p:cNvSpPr txBox="1"/>
          <p:nvPr/>
        </p:nvSpPr>
        <p:spPr>
          <a:xfrm>
            <a:off x="8840928" y="2943834"/>
            <a:ext cx="1595394" cy="261610"/>
          </a:xfrm>
          <a:prstGeom prst="rect">
            <a:avLst/>
          </a:prstGeom>
          <a:noFill/>
        </p:spPr>
        <p:txBody>
          <a:bodyPr wrap="square" rtlCol="0">
            <a:spAutoFit/>
          </a:bodyPr>
          <a:lstStyle/>
          <a:p>
            <a:r>
              <a:rPr lang="en-US" sz="1100" dirty="0">
                <a:solidFill>
                  <a:schemeClr val="bg1">
                    <a:lumMod val="75000"/>
                  </a:schemeClr>
                </a:solidFill>
              </a:rPr>
              <a:t>Recognition</a:t>
            </a:r>
          </a:p>
        </p:txBody>
      </p:sp>
      <p:sp>
        <p:nvSpPr>
          <p:cNvPr id="38" name="TextBox 37">
            <a:extLst>
              <a:ext uri="{FF2B5EF4-FFF2-40B4-BE49-F238E27FC236}">
                <a16:creationId xmlns:a16="http://schemas.microsoft.com/office/drawing/2014/main" id="{FE6B7733-CCBD-4E48-927F-6468A5C63A8F}"/>
              </a:ext>
            </a:extLst>
          </p:cNvPr>
          <p:cNvSpPr txBox="1"/>
          <p:nvPr/>
        </p:nvSpPr>
        <p:spPr>
          <a:xfrm>
            <a:off x="8840928" y="2523309"/>
            <a:ext cx="1595394" cy="261610"/>
          </a:xfrm>
          <a:prstGeom prst="rect">
            <a:avLst/>
          </a:prstGeom>
          <a:noFill/>
        </p:spPr>
        <p:txBody>
          <a:bodyPr wrap="square" rtlCol="0">
            <a:spAutoFit/>
          </a:bodyPr>
          <a:lstStyle/>
          <a:p>
            <a:r>
              <a:rPr lang="en-US" sz="1100" dirty="0">
                <a:solidFill>
                  <a:schemeClr val="bg1">
                    <a:lumMod val="75000"/>
                  </a:schemeClr>
                </a:solidFill>
              </a:rPr>
              <a:t>Compensation</a:t>
            </a:r>
          </a:p>
        </p:txBody>
      </p:sp>
      <p:sp>
        <p:nvSpPr>
          <p:cNvPr id="39" name="Rectangle 38">
            <a:extLst>
              <a:ext uri="{FF2B5EF4-FFF2-40B4-BE49-F238E27FC236}">
                <a16:creationId xmlns:a16="http://schemas.microsoft.com/office/drawing/2014/main" id="{84656855-A655-4B34-8FC2-8B0F725E794E}"/>
              </a:ext>
            </a:extLst>
          </p:cNvPr>
          <p:cNvSpPr/>
          <p:nvPr/>
        </p:nvSpPr>
        <p:spPr>
          <a:xfrm>
            <a:off x="5033343" y="1662025"/>
            <a:ext cx="6477083" cy="369332"/>
          </a:xfrm>
          <a:prstGeom prst="rect">
            <a:avLst/>
          </a:prstGeom>
        </p:spPr>
        <p:txBody>
          <a:bodyPr wrap="square">
            <a:spAutoFit/>
          </a:bodyPr>
          <a:lstStyle/>
          <a:p>
            <a:r>
              <a:rPr lang="en-US" dirty="0">
                <a:solidFill>
                  <a:schemeClr val="bg1">
                    <a:lumMod val="50000"/>
                  </a:schemeClr>
                </a:solidFill>
                <a:cs typeface="Segoe UI Light" panose="020B0502040204020203" pitchFamily="34" charset="0"/>
              </a:rPr>
              <a:t>Adopt an Understanding People Before Numbers Approach</a:t>
            </a:r>
          </a:p>
        </p:txBody>
      </p:sp>
      <p:sp>
        <p:nvSpPr>
          <p:cNvPr id="42" name="Rectangle 41">
            <a:extLst>
              <a:ext uri="{FF2B5EF4-FFF2-40B4-BE49-F238E27FC236}">
                <a16:creationId xmlns:a16="http://schemas.microsoft.com/office/drawing/2014/main" id="{DAC69C7C-E5E9-426D-BEB9-EFCD02E07977}"/>
              </a:ext>
            </a:extLst>
          </p:cNvPr>
          <p:cNvSpPr/>
          <p:nvPr/>
        </p:nvSpPr>
        <p:spPr>
          <a:xfrm>
            <a:off x="5033343" y="514234"/>
            <a:ext cx="7148748" cy="1143390"/>
          </a:xfrm>
          <a:prstGeom prst="rect">
            <a:avLst/>
          </a:prstGeom>
        </p:spPr>
        <p:txBody>
          <a:bodyPr wrap="square">
            <a:spAutoFit/>
          </a:bodyPr>
          <a:lstStyle/>
          <a:p>
            <a:pPr>
              <a:lnSpc>
                <a:spcPct val="85000"/>
              </a:lnSpc>
            </a:pPr>
            <a:r>
              <a:rPr lang="en-US" sz="4000" b="1" dirty="0">
                <a:solidFill>
                  <a:srgbClr val="339966"/>
                </a:solidFill>
                <a:cs typeface="Segoe UI Light" panose="020B0502040204020203" pitchFamily="34" charset="0"/>
              </a:rPr>
              <a:t>The Relationship Between Culture &amp; Engagement</a:t>
            </a:r>
          </a:p>
        </p:txBody>
      </p:sp>
      <p:pic>
        <p:nvPicPr>
          <p:cNvPr id="43" name="Picture 42">
            <a:extLst>
              <a:ext uri="{FF2B5EF4-FFF2-40B4-BE49-F238E27FC236}">
                <a16:creationId xmlns:a16="http://schemas.microsoft.com/office/drawing/2014/main" id="{2BCB2727-3342-4407-BDF4-118B5E5CD1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Tree>
    <p:extLst>
      <p:ext uri="{BB962C8B-B14F-4D97-AF65-F5344CB8AC3E}">
        <p14:creationId xmlns:p14="http://schemas.microsoft.com/office/powerpoint/2010/main" val="13032133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decel="10000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750" fill="hold"/>
                                        <p:tgtEl>
                                          <p:spTgt spid="17"/>
                                        </p:tgtEl>
                                        <p:attrNameLst>
                                          <p:attrName>ppt_x</p:attrName>
                                        </p:attrNameLst>
                                      </p:cBhvr>
                                      <p:tavLst>
                                        <p:tav tm="0">
                                          <p:val>
                                            <p:strVal val="#ppt_x"/>
                                          </p:val>
                                        </p:tav>
                                        <p:tav tm="100000">
                                          <p:val>
                                            <p:strVal val="#ppt_x"/>
                                          </p:val>
                                        </p:tav>
                                      </p:tavLst>
                                    </p:anim>
                                    <p:anim calcmode="lin" valueType="num">
                                      <p:cBhvr additive="base">
                                        <p:cTn id="13" dur="75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25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750" fill="hold"/>
                                        <p:tgtEl>
                                          <p:spTgt spid="20"/>
                                        </p:tgtEl>
                                        <p:attrNameLst>
                                          <p:attrName>ppt_x</p:attrName>
                                        </p:attrNameLst>
                                      </p:cBhvr>
                                      <p:tavLst>
                                        <p:tav tm="0">
                                          <p:val>
                                            <p:strVal val="#ppt_x"/>
                                          </p:val>
                                        </p:tav>
                                        <p:tav tm="100000">
                                          <p:val>
                                            <p:strVal val="#ppt_x"/>
                                          </p:val>
                                        </p:tav>
                                      </p:tavLst>
                                    </p:anim>
                                    <p:anim calcmode="lin" valueType="num">
                                      <p:cBhvr additive="base">
                                        <p:cTn id="17" dur="750" fill="hold"/>
                                        <p:tgtEl>
                                          <p:spTgt spid="20"/>
                                        </p:tgtEl>
                                        <p:attrNameLst>
                                          <p:attrName>ppt_y</p:attrName>
                                        </p:attrNameLst>
                                      </p:cBhvr>
                                      <p:tavLst>
                                        <p:tav tm="0">
                                          <p:val>
                                            <p:strVal val="1+#ppt_h/2"/>
                                          </p:val>
                                        </p:tav>
                                        <p:tav tm="100000">
                                          <p:val>
                                            <p:strVal val="#ppt_y"/>
                                          </p:val>
                                        </p:tav>
                                      </p:tavLst>
                                    </p:anim>
                                  </p:childTnLst>
                                </p:cTn>
                              </p:par>
                            </p:childTnLst>
                          </p:cTn>
                        </p:par>
                        <p:par>
                          <p:cTn id="18" fill="hold">
                            <p:stCondLst>
                              <p:cond delay="1750"/>
                            </p:stCondLst>
                            <p:childTnLst>
                              <p:par>
                                <p:cTn id="19" presetID="2" presetClass="entr" presetSubtype="2" decel="10000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1+#ppt_w/2"/>
                                          </p:val>
                                        </p:tav>
                                        <p:tav tm="100000">
                                          <p:val>
                                            <p:strVal val="#ppt_x"/>
                                          </p:val>
                                        </p:tav>
                                      </p:tavLst>
                                    </p:anim>
                                    <p:anim calcmode="lin" valueType="num">
                                      <p:cBhvr additive="base">
                                        <p:cTn id="22" dur="75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4" decel="10000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750" fill="hold"/>
                                        <p:tgtEl>
                                          <p:spTgt spid="14"/>
                                        </p:tgtEl>
                                        <p:attrNameLst>
                                          <p:attrName>ppt_x</p:attrName>
                                        </p:attrNameLst>
                                      </p:cBhvr>
                                      <p:tavLst>
                                        <p:tav tm="0">
                                          <p:val>
                                            <p:strVal val="#ppt_x"/>
                                          </p:val>
                                        </p:tav>
                                        <p:tav tm="100000">
                                          <p:val>
                                            <p:strVal val="#ppt_x"/>
                                          </p:val>
                                        </p:tav>
                                      </p:tavLst>
                                    </p:anim>
                                    <p:anim calcmode="lin" valueType="num">
                                      <p:cBhvr additive="base">
                                        <p:cTn id="27" dur="75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decel="100000" fill="hold" grpId="0" nodeType="withEffect">
                                  <p:stCondLst>
                                    <p:cond delay="25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750" fill="hold"/>
                                        <p:tgtEl>
                                          <p:spTgt spid="21"/>
                                        </p:tgtEl>
                                        <p:attrNameLst>
                                          <p:attrName>ppt_x</p:attrName>
                                        </p:attrNameLst>
                                      </p:cBhvr>
                                      <p:tavLst>
                                        <p:tav tm="0">
                                          <p:val>
                                            <p:strVal val="#ppt_x"/>
                                          </p:val>
                                        </p:tav>
                                        <p:tav tm="100000">
                                          <p:val>
                                            <p:strVal val="#ppt_x"/>
                                          </p:val>
                                        </p:tav>
                                      </p:tavLst>
                                    </p:anim>
                                    <p:anim calcmode="lin" valueType="num">
                                      <p:cBhvr additive="base">
                                        <p:cTn id="31" dur="750" fill="hold"/>
                                        <p:tgtEl>
                                          <p:spTgt spid="21"/>
                                        </p:tgtEl>
                                        <p:attrNameLst>
                                          <p:attrName>ppt_y</p:attrName>
                                        </p:attrNameLst>
                                      </p:cBhvr>
                                      <p:tavLst>
                                        <p:tav tm="0">
                                          <p:val>
                                            <p:strVal val="1+#ppt_h/2"/>
                                          </p:val>
                                        </p:tav>
                                        <p:tav tm="100000">
                                          <p:val>
                                            <p:strVal val="#ppt_y"/>
                                          </p:val>
                                        </p:tav>
                                      </p:tavLst>
                                    </p:anim>
                                  </p:childTnLst>
                                </p:cTn>
                              </p:par>
                              <p:par>
                                <p:cTn id="32" presetID="2" presetClass="entr" presetSubtype="4" decel="100000" fill="hold" grpId="0" nodeType="withEffect">
                                  <p:stCondLst>
                                    <p:cond delay="25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750" fill="hold"/>
                                        <p:tgtEl>
                                          <p:spTgt spid="42"/>
                                        </p:tgtEl>
                                        <p:attrNameLst>
                                          <p:attrName>ppt_x</p:attrName>
                                        </p:attrNameLst>
                                      </p:cBhvr>
                                      <p:tavLst>
                                        <p:tav tm="0">
                                          <p:val>
                                            <p:strVal val="#ppt_x"/>
                                          </p:val>
                                        </p:tav>
                                        <p:tav tm="100000">
                                          <p:val>
                                            <p:strVal val="#ppt_x"/>
                                          </p:val>
                                        </p:tav>
                                      </p:tavLst>
                                    </p:anim>
                                    <p:anim calcmode="lin" valueType="num">
                                      <p:cBhvr additive="base">
                                        <p:cTn id="35" dur="750" fill="hold"/>
                                        <p:tgtEl>
                                          <p:spTgt spid="42"/>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50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750" fill="hold"/>
                                        <p:tgtEl>
                                          <p:spTgt spid="39"/>
                                        </p:tgtEl>
                                        <p:attrNameLst>
                                          <p:attrName>ppt_x</p:attrName>
                                        </p:attrNameLst>
                                      </p:cBhvr>
                                      <p:tavLst>
                                        <p:tav tm="0">
                                          <p:val>
                                            <p:strVal val="#ppt_x"/>
                                          </p:val>
                                        </p:tav>
                                        <p:tav tm="100000">
                                          <p:val>
                                            <p:strVal val="#ppt_x"/>
                                          </p:val>
                                        </p:tav>
                                      </p:tavLst>
                                    </p:anim>
                                    <p:anim calcmode="lin" valueType="num">
                                      <p:cBhvr additive="base">
                                        <p:cTn id="39" dur="75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0" grpId="0"/>
      <p:bldP spid="21" grpId="0"/>
      <p:bldP spid="39"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39966"/>
        </a:solidFill>
        <a:effectLst/>
      </p:bgPr>
    </p:bg>
    <p:spTree>
      <p:nvGrpSpPr>
        <p:cNvPr id="1" name=""/>
        <p:cNvGrpSpPr/>
        <p:nvPr/>
      </p:nvGrpSpPr>
      <p:grpSpPr>
        <a:xfrm>
          <a:off x="0" y="0"/>
          <a:ext cx="0" cy="0"/>
          <a:chOff x="0" y="0"/>
          <a:chExt cx="0" cy="0"/>
        </a:xfrm>
      </p:grpSpPr>
      <p:pic>
        <p:nvPicPr>
          <p:cNvPr id="25" name="Picture Placeholder 3">
            <a:extLst>
              <a:ext uri="{FF2B5EF4-FFF2-40B4-BE49-F238E27FC236}">
                <a16:creationId xmlns:a16="http://schemas.microsoft.com/office/drawing/2014/main" id="{621A6D3F-69C5-43CD-8D27-7A88A666F85D}"/>
              </a:ext>
            </a:extLst>
          </p:cNvPr>
          <p:cNvPicPr>
            <a:picLocks noChangeAspect="1"/>
          </p:cNvPicPr>
          <p:nvPr/>
        </p:nvPicPr>
        <p:blipFill>
          <a:blip r:embed="rId2">
            <a:extLst>
              <a:ext uri="{28A0092B-C50C-407E-A947-70E740481C1C}">
                <a14:useLocalDpi xmlns:a14="http://schemas.microsoft.com/office/drawing/2010/main" val="0"/>
              </a:ext>
            </a:extLst>
          </a:blip>
          <a:srcRect l="1822" r="1822"/>
          <a:stretch>
            <a:fillRect/>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89EECEC2-223C-49F6-984D-3182EE6B5BBD}"/>
              </a:ext>
            </a:extLst>
          </p:cNvPr>
          <p:cNvSpPr/>
          <p:nvPr/>
        </p:nvSpPr>
        <p:spPr>
          <a:xfrm>
            <a:off x="0" y="0"/>
            <a:ext cx="12191999" cy="6858000"/>
          </a:xfrm>
          <a:prstGeom prst="rect">
            <a:avLst/>
          </a:prstGeom>
          <a:solidFill>
            <a:srgbClr val="33996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E594A2-EC37-41D8-A5E1-474B323EA571}"/>
              </a:ext>
            </a:extLst>
          </p:cNvPr>
          <p:cNvSpPr/>
          <p:nvPr/>
        </p:nvSpPr>
        <p:spPr>
          <a:xfrm>
            <a:off x="2558127" y="0"/>
            <a:ext cx="96338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850E16D-01F6-47F3-B8DA-CE0BC3C24D14}"/>
              </a:ext>
            </a:extLst>
          </p:cNvPr>
          <p:cNvSpPr/>
          <p:nvPr/>
        </p:nvSpPr>
        <p:spPr>
          <a:xfrm>
            <a:off x="0" y="2928257"/>
            <a:ext cx="2558126" cy="2997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8EF070-6A62-46A9-856C-FAA8BF08FEDC}"/>
              </a:ext>
            </a:extLst>
          </p:cNvPr>
          <p:cNvSpPr/>
          <p:nvPr/>
        </p:nvSpPr>
        <p:spPr>
          <a:xfrm>
            <a:off x="482817" y="3833533"/>
            <a:ext cx="2000066" cy="1200329"/>
          </a:xfrm>
          <a:prstGeom prst="rect">
            <a:avLst/>
          </a:prstGeom>
        </p:spPr>
        <p:txBody>
          <a:bodyPr wrap="square">
            <a:spAutoFit/>
          </a:bodyPr>
          <a:lstStyle/>
          <a:p>
            <a:r>
              <a:rPr lang="en-US" b="1" dirty="0">
                <a:solidFill>
                  <a:schemeClr val="bg1">
                    <a:lumMod val="50000"/>
                  </a:schemeClr>
                </a:solidFill>
              </a:rPr>
              <a:t>Is this a toxic combination of people in the team?</a:t>
            </a:r>
          </a:p>
        </p:txBody>
      </p:sp>
      <p:grpSp>
        <p:nvGrpSpPr>
          <p:cNvPr id="3" name="Group 2">
            <a:extLst>
              <a:ext uri="{FF2B5EF4-FFF2-40B4-BE49-F238E27FC236}">
                <a16:creationId xmlns:a16="http://schemas.microsoft.com/office/drawing/2014/main" id="{5E1D1879-697C-48D0-AF29-7739619F13A7}"/>
              </a:ext>
            </a:extLst>
          </p:cNvPr>
          <p:cNvGrpSpPr/>
          <p:nvPr/>
        </p:nvGrpSpPr>
        <p:grpSpPr>
          <a:xfrm>
            <a:off x="2558143" y="3167743"/>
            <a:ext cx="3722914" cy="2531911"/>
            <a:chOff x="2558143" y="3167743"/>
            <a:chExt cx="3722914" cy="2531911"/>
          </a:xfrm>
        </p:grpSpPr>
        <p:cxnSp>
          <p:nvCxnSpPr>
            <p:cNvPr id="13" name="Straight Arrow Connector 12">
              <a:extLst>
                <a:ext uri="{FF2B5EF4-FFF2-40B4-BE49-F238E27FC236}">
                  <a16:creationId xmlns:a16="http://schemas.microsoft.com/office/drawing/2014/main" id="{F599A8C8-DA99-4765-AD62-7BD48EDFB55A}"/>
                </a:ext>
              </a:extLst>
            </p:cNvPr>
            <p:cNvCxnSpPr/>
            <p:nvPr/>
          </p:nvCxnSpPr>
          <p:spPr>
            <a:xfrm>
              <a:off x="2558143" y="3167743"/>
              <a:ext cx="2329543" cy="435819"/>
            </a:xfrm>
            <a:prstGeom prst="straightConnector1">
              <a:avLst/>
            </a:prstGeom>
            <a:ln w="38100">
              <a:solidFill>
                <a:srgbClr val="A98B4B"/>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F9CDB4A-8216-43C9-97FA-8F56DD5349FD}"/>
                </a:ext>
              </a:extLst>
            </p:cNvPr>
            <p:cNvCxnSpPr/>
            <p:nvPr/>
          </p:nvCxnSpPr>
          <p:spPr>
            <a:xfrm flipV="1">
              <a:off x="2558143" y="4648200"/>
              <a:ext cx="3722914" cy="1051454"/>
            </a:xfrm>
            <a:prstGeom prst="straightConnector1">
              <a:avLst/>
            </a:prstGeom>
            <a:ln w="38100">
              <a:solidFill>
                <a:srgbClr val="A98B4B"/>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FE0E428-D179-4C19-AE4B-D1FD8D435A4F}"/>
                </a:ext>
              </a:extLst>
            </p:cNvPr>
            <p:cNvCxnSpPr/>
            <p:nvPr/>
          </p:nvCxnSpPr>
          <p:spPr>
            <a:xfrm>
              <a:off x="2558143" y="4401123"/>
              <a:ext cx="500743" cy="0"/>
            </a:xfrm>
            <a:prstGeom prst="straightConnector1">
              <a:avLst/>
            </a:prstGeom>
            <a:ln w="38100">
              <a:solidFill>
                <a:srgbClr val="A98B4B"/>
              </a:solidFill>
              <a:tailEnd type="triangle"/>
            </a:ln>
            <a:effectLst/>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4FCE5E14-72F2-402C-98BE-1CEF9A831FAF}"/>
              </a:ext>
            </a:extLst>
          </p:cNvPr>
          <p:cNvCxnSpPr>
            <a:cxnSpLocks/>
          </p:cNvCxnSpPr>
          <p:nvPr/>
        </p:nvCxnSpPr>
        <p:spPr>
          <a:xfrm>
            <a:off x="2558143" y="0"/>
            <a:ext cx="0" cy="6858000"/>
          </a:xfrm>
          <a:prstGeom prst="line">
            <a:avLst/>
          </a:prstGeom>
          <a:ln>
            <a:solidFill>
              <a:srgbClr val="339966">
                <a:alpha val="22000"/>
              </a:srgb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E78C429-6035-41D4-A311-63619DE6D8F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922156" y="2590800"/>
            <a:ext cx="8907436" cy="3635828"/>
          </a:xfrm>
          <a:prstGeom prst="rect">
            <a:avLst/>
          </a:prstGeom>
        </p:spPr>
      </p:pic>
      <p:sp>
        <p:nvSpPr>
          <p:cNvPr id="27" name="Rectangle 26">
            <a:extLst>
              <a:ext uri="{FF2B5EF4-FFF2-40B4-BE49-F238E27FC236}">
                <a16:creationId xmlns:a16="http://schemas.microsoft.com/office/drawing/2014/main" id="{3BD203B4-7B4D-4E52-B688-457C65AB6821}"/>
              </a:ext>
            </a:extLst>
          </p:cNvPr>
          <p:cNvSpPr/>
          <p:nvPr/>
        </p:nvSpPr>
        <p:spPr>
          <a:xfrm>
            <a:off x="3586588" y="1797640"/>
            <a:ext cx="6477083" cy="369332"/>
          </a:xfrm>
          <a:prstGeom prst="rect">
            <a:avLst/>
          </a:prstGeom>
        </p:spPr>
        <p:txBody>
          <a:bodyPr wrap="square">
            <a:spAutoFit/>
          </a:bodyPr>
          <a:lstStyle/>
          <a:p>
            <a:r>
              <a:rPr lang="en-US" dirty="0">
                <a:solidFill>
                  <a:schemeClr val="bg1">
                    <a:lumMod val="65000"/>
                  </a:schemeClr>
                </a:solidFill>
                <a:cs typeface="Segoe UI Light" panose="020B0502040204020203" pitchFamily="34" charset="0"/>
              </a:rPr>
              <a:t>Adopt an Understanding People Before Numbers Approach</a:t>
            </a:r>
          </a:p>
        </p:txBody>
      </p:sp>
      <p:sp>
        <p:nvSpPr>
          <p:cNvPr id="28" name="Rectangle 27">
            <a:extLst>
              <a:ext uri="{FF2B5EF4-FFF2-40B4-BE49-F238E27FC236}">
                <a16:creationId xmlns:a16="http://schemas.microsoft.com/office/drawing/2014/main" id="{DF3CE5DF-8B03-499D-8B0C-F4EE19A0AB0E}"/>
              </a:ext>
            </a:extLst>
          </p:cNvPr>
          <p:cNvSpPr/>
          <p:nvPr/>
        </p:nvSpPr>
        <p:spPr>
          <a:xfrm>
            <a:off x="3586588" y="649849"/>
            <a:ext cx="7148748" cy="1143390"/>
          </a:xfrm>
          <a:prstGeom prst="rect">
            <a:avLst/>
          </a:prstGeom>
        </p:spPr>
        <p:txBody>
          <a:bodyPr wrap="square">
            <a:spAutoFit/>
          </a:bodyPr>
          <a:lstStyle/>
          <a:p>
            <a:pPr>
              <a:lnSpc>
                <a:spcPct val="85000"/>
              </a:lnSpc>
            </a:pPr>
            <a:r>
              <a:rPr lang="en-US" sz="4000" b="1" dirty="0">
                <a:solidFill>
                  <a:srgbClr val="339966"/>
                </a:solidFill>
                <a:cs typeface="Segoe UI Light" panose="020B0502040204020203" pitchFamily="34" charset="0"/>
              </a:rPr>
              <a:t>Improve Culture &amp; Performance </a:t>
            </a:r>
          </a:p>
          <a:p>
            <a:pPr>
              <a:lnSpc>
                <a:spcPct val="85000"/>
              </a:lnSpc>
            </a:pPr>
            <a:r>
              <a:rPr lang="en-US" sz="4000" b="1" dirty="0">
                <a:solidFill>
                  <a:srgbClr val="339966"/>
                </a:solidFill>
                <a:cs typeface="Segoe UI Light" panose="020B0502040204020203" pitchFamily="34" charset="0"/>
              </a:rPr>
              <a:t>With Tighter Controls</a:t>
            </a:r>
          </a:p>
        </p:txBody>
      </p:sp>
      <p:sp>
        <p:nvSpPr>
          <p:cNvPr id="29" name="Oval 28">
            <a:extLst>
              <a:ext uri="{FF2B5EF4-FFF2-40B4-BE49-F238E27FC236}">
                <a16:creationId xmlns:a16="http://schemas.microsoft.com/office/drawing/2014/main" id="{9C36E241-4F8F-4302-A0FE-8537113DD9CD}"/>
              </a:ext>
            </a:extLst>
          </p:cNvPr>
          <p:cNvSpPr/>
          <p:nvPr/>
        </p:nvSpPr>
        <p:spPr>
          <a:xfrm>
            <a:off x="4951629" y="3486041"/>
            <a:ext cx="561669" cy="561669"/>
          </a:xfrm>
          <a:prstGeom prst="ellips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EA15AA97-32DF-40E0-ADFB-E0E5EB31306D}"/>
              </a:ext>
            </a:extLst>
          </p:cNvPr>
          <p:cNvSpPr/>
          <p:nvPr/>
        </p:nvSpPr>
        <p:spPr>
          <a:xfrm>
            <a:off x="3210673" y="4086531"/>
            <a:ext cx="561669" cy="561669"/>
          </a:xfrm>
          <a:prstGeom prst="ellips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919FC63F-53AD-452C-ADA4-11F272FA8FD0}"/>
              </a:ext>
            </a:extLst>
          </p:cNvPr>
          <p:cNvSpPr/>
          <p:nvPr/>
        </p:nvSpPr>
        <p:spPr>
          <a:xfrm>
            <a:off x="6401305" y="4152862"/>
            <a:ext cx="561669" cy="561669"/>
          </a:xfrm>
          <a:prstGeom prst="ellips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8C7B05C1-7151-4458-AE3B-3C658B0894CC}"/>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Tree>
    <p:extLst>
      <p:ext uri="{BB962C8B-B14F-4D97-AF65-F5344CB8AC3E}">
        <p14:creationId xmlns:p14="http://schemas.microsoft.com/office/powerpoint/2010/main" val="95796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ppt_x"/>
                                          </p:val>
                                        </p:tav>
                                        <p:tav tm="100000">
                                          <p:val>
                                            <p:strVal val="#ppt_x"/>
                                          </p:val>
                                        </p:tav>
                                      </p:tavLst>
                                    </p:anim>
                                    <p:anim calcmode="lin" valueType="num">
                                      <p:cBhvr additive="base">
                                        <p:cTn id="8" dur="75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ppt_x"/>
                                          </p:val>
                                        </p:tav>
                                        <p:tav tm="100000">
                                          <p:val>
                                            <p:strVal val="#ppt_x"/>
                                          </p:val>
                                        </p:tav>
                                      </p:tavLst>
                                    </p:anim>
                                    <p:anim calcmode="lin" valueType="num">
                                      <p:cBhvr additive="base">
                                        <p:cTn id="12"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47DC697-8F95-4891-A1E0-C078A643D89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650" r="16650"/>
          <a:stretch>
            <a:fillRect/>
          </a:stretch>
        </p:blipFill>
        <p:spPr/>
      </p:pic>
      <p:sp>
        <p:nvSpPr>
          <p:cNvPr id="9" name="Title 8"/>
          <p:cNvSpPr>
            <a:spLocks noGrp="1"/>
          </p:cNvSpPr>
          <p:nvPr>
            <p:ph type="title"/>
          </p:nvPr>
        </p:nvSpPr>
        <p:spPr>
          <a:xfrm>
            <a:off x="978667" y="2774950"/>
            <a:ext cx="4361760" cy="1522452"/>
          </a:xfrm>
        </p:spPr>
        <p:txBody>
          <a:bodyPr/>
          <a:lstStyle/>
          <a:p>
            <a:r>
              <a:rPr lang="en-US" b="1" dirty="0"/>
              <a:t>Manage Each Employee Uniquely</a:t>
            </a:r>
          </a:p>
        </p:txBody>
      </p:sp>
      <p:sp>
        <p:nvSpPr>
          <p:cNvPr id="18" name="Rectangle 17"/>
          <p:cNvSpPr/>
          <p:nvPr/>
        </p:nvSpPr>
        <p:spPr>
          <a:xfrm>
            <a:off x="1112935" y="4297402"/>
            <a:ext cx="514350" cy="57150"/>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8668" y="4757618"/>
            <a:ext cx="4977289" cy="951351"/>
          </a:xfrm>
          <a:prstGeom prst="rect">
            <a:avLst/>
          </a:prstGeom>
        </p:spPr>
        <p:txBody>
          <a:bodyPr wrap="square">
            <a:spAutoFit/>
          </a:bodyPr>
          <a:lstStyle/>
          <a:p>
            <a:pPr>
              <a:lnSpc>
                <a:spcPct val="120000"/>
              </a:lnSpc>
            </a:pPr>
            <a:r>
              <a:rPr lang="en-US" sz="1600" b="1" dirty="0">
                <a:solidFill>
                  <a:srgbClr val="339966"/>
                </a:solidFill>
                <a:cs typeface="Segoe UI Light" panose="020B0502040204020203" pitchFamily="34" charset="0"/>
              </a:rPr>
              <a:t>Gallup Research: </a:t>
            </a:r>
            <a:r>
              <a:rPr lang="en-US" sz="1600" dirty="0">
                <a:solidFill>
                  <a:schemeClr val="bg1">
                    <a:lumMod val="50000"/>
                  </a:schemeClr>
                </a:solidFill>
                <a:cs typeface="Segoe UI Light" panose="020B0502040204020203" pitchFamily="34" charset="0"/>
              </a:rPr>
              <a:t>People prefer feedback than being ignored. If you notice one strength of an employee, then disengagement falls below 1%. </a:t>
            </a:r>
            <a:endParaRPr lang="en-US" sz="1400" dirty="0">
              <a:solidFill>
                <a:schemeClr val="bg1">
                  <a:lumMod val="50000"/>
                </a:schemeClr>
              </a:solidFill>
              <a:cs typeface="Segoe UI Light" panose="020B0502040204020203" pitchFamily="34" charset="0"/>
            </a:endParaRPr>
          </a:p>
        </p:txBody>
      </p:sp>
      <p:sp>
        <p:nvSpPr>
          <p:cNvPr id="20" name="Diamond 19"/>
          <p:cNvSpPr/>
          <p:nvPr/>
        </p:nvSpPr>
        <p:spPr>
          <a:xfrm>
            <a:off x="6407150" y="1092200"/>
            <a:ext cx="3492500" cy="3492500"/>
          </a:xfrm>
          <a:prstGeom prst="diamond">
            <a:avLst/>
          </a:prstGeom>
          <a:solidFill>
            <a:srgbClr val="3399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39396" y="2266250"/>
            <a:ext cx="2628007" cy="1200329"/>
          </a:xfrm>
          <a:prstGeom prst="rect">
            <a:avLst/>
          </a:prstGeom>
        </p:spPr>
        <p:txBody>
          <a:bodyPr wrap="square">
            <a:spAutoFit/>
          </a:bodyPr>
          <a:lstStyle/>
          <a:p>
            <a:pPr algn="ctr"/>
            <a:r>
              <a:rPr lang="en-US" sz="2400" dirty="0">
                <a:solidFill>
                  <a:schemeClr val="bg1"/>
                </a:solidFill>
                <a:latin typeface="+mj-lt"/>
                <a:cs typeface="Segoe UI Light" panose="020B0502040204020203" pitchFamily="34" charset="0"/>
              </a:rPr>
              <a:t>Capitalize On </a:t>
            </a:r>
          </a:p>
          <a:p>
            <a:pPr algn="ctr"/>
            <a:r>
              <a:rPr lang="en-US" sz="2400" dirty="0">
                <a:solidFill>
                  <a:schemeClr val="bg1"/>
                </a:solidFill>
                <a:latin typeface="+mj-lt"/>
                <a:cs typeface="Segoe UI Light" panose="020B0502040204020203" pitchFamily="34" charset="0"/>
              </a:rPr>
              <a:t>Their Strengths (Talents)</a:t>
            </a:r>
          </a:p>
        </p:txBody>
      </p:sp>
      <p:pic>
        <p:nvPicPr>
          <p:cNvPr id="4" name="Picture Placeholder 3">
            <a:extLst>
              <a:ext uri="{FF2B5EF4-FFF2-40B4-BE49-F238E27FC236}">
                <a16:creationId xmlns:a16="http://schemas.microsoft.com/office/drawing/2014/main" id="{16CFC538-5234-468B-BA6E-D8CE52D2027F}"/>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5107" t="-367" r="39879" b="17845"/>
          <a:stretch/>
        </p:blipFill>
        <p:spPr>
          <a:xfrm>
            <a:off x="3295650" y="-2044700"/>
            <a:ext cx="4762500" cy="4762500"/>
          </a:xfrm>
        </p:spPr>
      </p:pic>
      <p:pic>
        <p:nvPicPr>
          <p:cNvPr id="16" name="Picture Placeholder 15">
            <a:extLst>
              <a:ext uri="{FF2B5EF4-FFF2-40B4-BE49-F238E27FC236}">
                <a16:creationId xmlns:a16="http://schemas.microsoft.com/office/drawing/2014/main" id="{81D66639-60DF-4BBB-9A6C-1C6CC43FF172}"/>
              </a:ext>
            </a:extLst>
          </p:cNvPr>
          <p:cNvPicPr>
            <a:picLocks noGrp="1" noChangeAspect="1"/>
          </p:cNvPicPr>
          <p:nvPr>
            <p:ph type="pic" sz="quarter" idx="13"/>
          </p:nvPr>
        </p:nvPicPr>
        <p:blipFill rotWithShape="1">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l="25737" t="2371" r="-15177" b="-21622"/>
          <a:stretch/>
        </p:blipFill>
        <p:spPr>
          <a:xfrm>
            <a:off x="8248650" y="2959100"/>
            <a:ext cx="4762500" cy="4762500"/>
          </a:xfrm>
        </p:spPr>
      </p:pic>
      <p:pic>
        <p:nvPicPr>
          <p:cNvPr id="28" name="Picture Placeholder 27">
            <a:extLst>
              <a:ext uri="{FF2B5EF4-FFF2-40B4-BE49-F238E27FC236}">
                <a16:creationId xmlns:a16="http://schemas.microsoft.com/office/drawing/2014/main" id="{EB3C66E3-0C07-4C9D-BE21-08E74FA861DC}"/>
              </a:ext>
            </a:extLst>
          </p:cNvPr>
          <p:cNvPicPr>
            <a:picLocks noGrp="1" noChangeAspect="1"/>
          </p:cNvPicPr>
          <p:nvPr>
            <p:ph type="pic" sz="quarter" idx="12"/>
          </p:nvPr>
        </p:nvPicPr>
        <p:blipFill rotWithShape="1">
          <a:blip r:embed="rId7">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rcRect l="2853" t="-56789" r="-7991" b="-900"/>
          <a:stretch/>
        </p:blipFill>
        <p:spPr>
          <a:xfrm>
            <a:off x="8248650" y="-2044700"/>
            <a:ext cx="4762500" cy="4762500"/>
          </a:xfrm>
        </p:spPr>
      </p:pic>
      <p:pic>
        <p:nvPicPr>
          <p:cNvPr id="11" name="Picture 10">
            <a:extLst>
              <a:ext uri="{FF2B5EF4-FFF2-40B4-BE49-F238E27FC236}">
                <a16:creationId xmlns:a16="http://schemas.microsoft.com/office/drawing/2014/main" id="{5B886088-0796-4BA6-A914-3A39DDCF45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Tree>
    <p:extLst>
      <p:ext uri="{BB962C8B-B14F-4D97-AF65-F5344CB8AC3E}">
        <p14:creationId xmlns:p14="http://schemas.microsoft.com/office/powerpoint/2010/main" val="8336283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0-#ppt_w/2"/>
                                          </p:val>
                                        </p:tav>
                                        <p:tav tm="100000">
                                          <p:val>
                                            <p:strVal val="#ppt_x"/>
                                          </p:val>
                                        </p:tav>
                                      </p:tavLst>
                                    </p:anim>
                                    <p:anim calcmode="lin" valueType="num">
                                      <p:cBhvr additive="base">
                                        <p:cTn id="8" dur="75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decel="10000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750" fill="hold"/>
                                        <p:tgtEl>
                                          <p:spTgt spid="20"/>
                                        </p:tgtEl>
                                        <p:attrNameLst>
                                          <p:attrName>ppt_x</p:attrName>
                                        </p:attrNameLst>
                                      </p:cBhvr>
                                      <p:tavLst>
                                        <p:tav tm="0">
                                          <p:val>
                                            <p:strVal val="1+#ppt_w/2"/>
                                          </p:val>
                                        </p:tav>
                                        <p:tav tm="100000">
                                          <p:val>
                                            <p:strVal val="#ppt_x"/>
                                          </p:val>
                                        </p:tav>
                                      </p:tavLst>
                                    </p:anim>
                                    <p:anim calcmode="lin" valueType="num">
                                      <p:cBhvr additive="base">
                                        <p:cTn id="13" dur="75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argueriteoneal.ca/wp-content/uploads/2017/08/iStock-655704112.jpg">
            <a:extLst>
              <a:ext uri="{FF2B5EF4-FFF2-40B4-BE49-F238E27FC236}">
                <a16:creationId xmlns:a16="http://schemas.microsoft.com/office/drawing/2014/main" id="{B454A776-E530-4EA2-8BA7-A7E1CD7B504F}"/>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832" b="783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091C35F-7512-49B0-A97D-0513F507CF5F}"/>
              </a:ext>
            </a:extLst>
          </p:cNvPr>
          <p:cNvSpPr/>
          <p:nvPr/>
        </p:nvSpPr>
        <p:spPr>
          <a:xfrm>
            <a:off x="1" y="0"/>
            <a:ext cx="12191998" cy="6858000"/>
          </a:xfrm>
          <a:prstGeom prst="rect">
            <a:avLst/>
          </a:prstGeom>
          <a:solidFill>
            <a:srgbClr val="339966">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29B3DC-BB17-4879-9D53-A21EF37FBAE3}"/>
              </a:ext>
            </a:extLst>
          </p:cNvPr>
          <p:cNvSpPr/>
          <p:nvPr/>
        </p:nvSpPr>
        <p:spPr>
          <a:xfrm>
            <a:off x="2413792" y="2767281"/>
            <a:ext cx="7364417" cy="1323439"/>
          </a:xfrm>
          <a:prstGeom prst="rect">
            <a:avLst/>
          </a:prstGeom>
        </p:spPr>
        <p:txBody>
          <a:bodyPr wrap="square">
            <a:spAutoFit/>
          </a:bodyPr>
          <a:lstStyle/>
          <a:p>
            <a:pPr algn="ctr"/>
            <a:r>
              <a:rPr lang="en-US" sz="4000" b="1" dirty="0">
                <a:solidFill>
                  <a:schemeClr val="bg1"/>
                </a:solidFill>
              </a:rPr>
              <a:t>HOW TO BUILD A BEHAVIORALLY SMART PEOPLE CULTURE</a:t>
            </a:r>
          </a:p>
        </p:txBody>
      </p:sp>
      <p:pic>
        <p:nvPicPr>
          <p:cNvPr id="9" name="Picture 8">
            <a:extLst>
              <a:ext uri="{FF2B5EF4-FFF2-40B4-BE49-F238E27FC236}">
                <a16:creationId xmlns:a16="http://schemas.microsoft.com/office/drawing/2014/main" id="{935C5C38-6B60-460A-A792-67E9354AB109}"/>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8799" t="25170" r="9434" b="30136"/>
          <a:stretch/>
        </p:blipFill>
        <p:spPr>
          <a:xfrm>
            <a:off x="390143" y="6252664"/>
            <a:ext cx="1828802" cy="315686"/>
          </a:xfrm>
          <a:prstGeom prst="rect">
            <a:avLst/>
          </a:prstGeom>
        </p:spPr>
      </p:pic>
    </p:spTree>
    <p:extLst>
      <p:ext uri="{BB962C8B-B14F-4D97-AF65-F5344CB8AC3E}">
        <p14:creationId xmlns:p14="http://schemas.microsoft.com/office/powerpoint/2010/main" val="4051599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3">
            <a:extLst>
              <a:ext uri="{FF2B5EF4-FFF2-40B4-BE49-F238E27FC236}">
                <a16:creationId xmlns:a16="http://schemas.microsoft.com/office/drawing/2014/main" id="{E6A21B8C-1C1A-474F-8713-A84CD815861C}"/>
              </a:ext>
            </a:extLst>
          </p:cNvPr>
          <p:cNvPicPr>
            <a:picLocks noChangeAspect="1"/>
          </p:cNvPicPr>
          <p:nvPr/>
        </p:nvPicPr>
        <p:blipFill>
          <a:blip r:embed="rId2">
            <a:extLst>
              <a:ext uri="{28A0092B-C50C-407E-A947-70E740481C1C}">
                <a14:useLocalDpi xmlns:a14="http://schemas.microsoft.com/office/drawing/2010/main" val="0"/>
              </a:ext>
            </a:extLst>
          </a:blip>
          <a:srcRect l="1822" r="1822"/>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8C5DF810-0F52-4193-B13B-FBD2335D5C01}"/>
              </a:ext>
            </a:extLst>
          </p:cNvPr>
          <p:cNvSpPr/>
          <p:nvPr/>
        </p:nvSpPr>
        <p:spPr>
          <a:xfrm>
            <a:off x="0" y="0"/>
            <a:ext cx="12191999"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935330" y="1541580"/>
            <a:ext cx="3388038" cy="1807566"/>
            <a:chOff x="1895707" y="1831751"/>
            <a:chExt cx="3388038" cy="1807566"/>
          </a:xfrm>
        </p:grpSpPr>
        <p:sp>
          <p:nvSpPr>
            <p:cNvPr id="5" name="Rounded Rectangle 4"/>
            <p:cNvSpPr/>
            <p:nvPr/>
          </p:nvSpPr>
          <p:spPr>
            <a:xfrm rot="2700000">
              <a:off x="3687304" y="2325363"/>
              <a:ext cx="1601357" cy="614134"/>
            </a:xfrm>
            <a:prstGeom prst="roundRect">
              <a:avLst>
                <a:gd name="adj" fmla="val 7044"/>
              </a:avLst>
            </a:prstGeom>
            <a:solidFill>
              <a:srgbClr val="3399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t"/>
            <a:lstStyle/>
            <a:p>
              <a:pPr algn="ctr"/>
              <a:endParaRPr lang="en-US" sz="1600" b="1" dirty="0">
                <a:ea typeface="Roboto" charset="0"/>
                <a:cs typeface="Roboto" charset="0"/>
              </a:endParaRPr>
            </a:p>
          </p:txBody>
        </p:sp>
        <p:sp>
          <p:nvSpPr>
            <p:cNvPr id="6" name="Rounded Rectangle 5"/>
            <p:cNvSpPr/>
            <p:nvPr/>
          </p:nvSpPr>
          <p:spPr>
            <a:xfrm rot="18900000">
              <a:off x="3682388" y="3025183"/>
              <a:ext cx="1601357" cy="614134"/>
            </a:xfrm>
            <a:prstGeom prst="roundRect">
              <a:avLst>
                <a:gd name="adj" fmla="val 7044"/>
              </a:avLst>
            </a:prstGeom>
            <a:solidFill>
              <a:srgbClr val="3399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t"/>
            <a:lstStyle/>
            <a:p>
              <a:pPr algn="ctr"/>
              <a:endParaRPr lang="en-US" sz="1600" b="1" dirty="0">
                <a:ea typeface="Roboto" charset="0"/>
                <a:cs typeface="Roboto" charset="0"/>
              </a:endParaRPr>
            </a:p>
          </p:txBody>
        </p:sp>
        <p:sp>
          <p:nvSpPr>
            <p:cNvPr id="7" name="Rounded Rectangle 6"/>
            <p:cNvSpPr/>
            <p:nvPr/>
          </p:nvSpPr>
          <p:spPr>
            <a:xfrm>
              <a:off x="1895707" y="2684256"/>
              <a:ext cx="2928405" cy="614134"/>
            </a:xfrm>
            <a:prstGeom prst="roundRect">
              <a:avLst>
                <a:gd name="adj" fmla="val 7044"/>
              </a:avLst>
            </a:prstGeom>
            <a:solidFill>
              <a:srgbClr val="3399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ctr"/>
            <a:lstStyle/>
            <a:p>
              <a:r>
                <a:rPr lang="en-US" sz="1600" b="1" dirty="0">
                  <a:ea typeface="Roboto" charset="0"/>
                  <a:cs typeface="Roboto" charset="0"/>
                </a:rPr>
                <a:t>Review</a:t>
              </a:r>
            </a:p>
          </p:txBody>
        </p:sp>
        <p:sp>
          <p:nvSpPr>
            <p:cNvPr id="8" name="Freeform 7"/>
            <p:cNvSpPr/>
            <p:nvPr/>
          </p:nvSpPr>
          <p:spPr>
            <a:xfrm>
              <a:off x="4483067" y="2632430"/>
              <a:ext cx="706987" cy="706988"/>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 fmla="*/ 1433441 w 4116165"/>
                <a:gd name="connsiteY0" fmla="*/ 1003242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688860 w 4116165"/>
                <a:gd name="connsiteY8" fmla="*/ 0 h 3497531"/>
                <a:gd name="connsiteX9" fmla="*/ 739322 w 4116165"/>
                <a:gd name="connsiteY9" fmla="*/ 20901 h 3497531"/>
                <a:gd name="connsiteX10" fmla="*/ 1356818 w 4116165"/>
                <a:gd name="connsiteY10" fmla="*/ 638398 h 3497531"/>
                <a:gd name="connsiteX11" fmla="*/ 1356818 w 4116165"/>
                <a:gd name="connsiteY11" fmla="*/ 739322 h 3497531"/>
                <a:gd name="connsiteX12" fmla="*/ 739322 w 4116165"/>
                <a:gd name="connsiteY12" fmla="*/ 1356819 h 3497531"/>
                <a:gd name="connsiteX13" fmla="*/ 638398 w 4116165"/>
                <a:gd name="connsiteY13" fmla="*/ 1356819 h 3497531"/>
                <a:gd name="connsiteX14" fmla="*/ 20901 w 4116165"/>
                <a:gd name="connsiteY14" fmla="*/ 739322 h 3497531"/>
                <a:gd name="connsiteX15" fmla="*/ 20901 w 4116165"/>
                <a:gd name="connsiteY15" fmla="*/ 638398 h 3497531"/>
                <a:gd name="connsiteX16" fmla="*/ 638398 w 4116165"/>
                <a:gd name="connsiteY16" fmla="*/ 20901 h 3497531"/>
                <a:gd name="connsiteX17" fmla="*/ 688860 w 4116165"/>
                <a:gd name="connsiteY17" fmla="*/ 0 h 3497531"/>
                <a:gd name="connsiteX0" fmla="*/ 1433441 w 4116165"/>
                <a:gd name="connsiteY0" fmla="*/ 3309096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688860 w 4116165"/>
                <a:gd name="connsiteY7" fmla="*/ 0 h 3497531"/>
                <a:gd name="connsiteX8" fmla="*/ 739322 w 4116165"/>
                <a:gd name="connsiteY8" fmla="*/ 20901 h 3497531"/>
                <a:gd name="connsiteX9" fmla="*/ 1356818 w 4116165"/>
                <a:gd name="connsiteY9" fmla="*/ 638398 h 3497531"/>
                <a:gd name="connsiteX10" fmla="*/ 1356818 w 4116165"/>
                <a:gd name="connsiteY10" fmla="*/ 739322 h 3497531"/>
                <a:gd name="connsiteX11" fmla="*/ 739322 w 4116165"/>
                <a:gd name="connsiteY11" fmla="*/ 1356819 h 3497531"/>
                <a:gd name="connsiteX12" fmla="*/ 638398 w 4116165"/>
                <a:gd name="connsiteY12" fmla="*/ 1356819 h 3497531"/>
                <a:gd name="connsiteX13" fmla="*/ 20901 w 4116165"/>
                <a:gd name="connsiteY13" fmla="*/ 739322 h 3497531"/>
                <a:gd name="connsiteX14" fmla="*/ 20901 w 4116165"/>
                <a:gd name="connsiteY14" fmla="*/ 638398 h 3497531"/>
                <a:gd name="connsiteX15" fmla="*/ 638398 w 4116165"/>
                <a:gd name="connsiteY15" fmla="*/ 20901 h 3497531"/>
                <a:gd name="connsiteX16" fmla="*/ 688860 w 4116165"/>
                <a:gd name="connsiteY16" fmla="*/ 0 h 3497531"/>
                <a:gd name="connsiteX0" fmla="*/ 1433441 w 4116165"/>
                <a:gd name="connsiteY0" fmla="*/ 3309096 h 3497531"/>
                <a:gd name="connsiteX1" fmla="*/ 4116165 w 4116165"/>
                <a:gd name="connsiteY1" fmla="*/ 1003242 h 3497531"/>
                <a:gd name="connsiteX2" fmla="*/ 4116165 w 4116165"/>
                <a:gd name="connsiteY2" fmla="*/ 3309096 h 3497531"/>
                <a:gd name="connsiteX3" fmla="*/ 3927730 w 4116165"/>
                <a:gd name="connsiteY3" fmla="*/ 3497531 h 3497531"/>
                <a:gd name="connsiteX4" fmla="*/ 1621876 w 4116165"/>
                <a:gd name="connsiteY4" fmla="*/ 3497531 h 3497531"/>
                <a:gd name="connsiteX5" fmla="*/ 1433441 w 4116165"/>
                <a:gd name="connsiteY5" fmla="*/ 3309096 h 3497531"/>
                <a:gd name="connsiteX6" fmla="*/ 688860 w 4116165"/>
                <a:gd name="connsiteY6" fmla="*/ 0 h 3497531"/>
                <a:gd name="connsiteX7" fmla="*/ 739322 w 4116165"/>
                <a:gd name="connsiteY7" fmla="*/ 20901 h 3497531"/>
                <a:gd name="connsiteX8" fmla="*/ 1356818 w 4116165"/>
                <a:gd name="connsiteY8" fmla="*/ 638398 h 3497531"/>
                <a:gd name="connsiteX9" fmla="*/ 1356818 w 4116165"/>
                <a:gd name="connsiteY9" fmla="*/ 739322 h 3497531"/>
                <a:gd name="connsiteX10" fmla="*/ 739322 w 4116165"/>
                <a:gd name="connsiteY10" fmla="*/ 1356819 h 3497531"/>
                <a:gd name="connsiteX11" fmla="*/ 638398 w 4116165"/>
                <a:gd name="connsiteY11" fmla="*/ 1356819 h 3497531"/>
                <a:gd name="connsiteX12" fmla="*/ 20901 w 4116165"/>
                <a:gd name="connsiteY12" fmla="*/ 739322 h 3497531"/>
                <a:gd name="connsiteX13" fmla="*/ 20901 w 4116165"/>
                <a:gd name="connsiteY13" fmla="*/ 638398 h 3497531"/>
                <a:gd name="connsiteX14" fmla="*/ 638398 w 4116165"/>
                <a:gd name="connsiteY14" fmla="*/ 20901 h 3497531"/>
                <a:gd name="connsiteX15" fmla="*/ 688860 w 4116165"/>
                <a:gd name="connsiteY15" fmla="*/ 0 h 3497531"/>
                <a:gd name="connsiteX0" fmla="*/ 1433441 w 4116165"/>
                <a:gd name="connsiteY0" fmla="*/ 3309096 h 3497531"/>
                <a:gd name="connsiteX1" fmla="*/ 4116165 w 4116165"/>
                <a:gd name="connsiteY1" fmla="*/ 3309096 h 3497531"/>
                <a:gd name="connsiteX2" fmla="*/ 3927730 w 4116165"/>
                <a:gd name="connsiteY2" fmla="*/ 3497531 h 3497531"/>
                <a:gd name="connsiteX3" fmla="*/ 1621876 w 4116165"/>
                <a:gd name="connsiteY3" fmla="*/ 3497531 h 3497531"/>
                <a:gd name="connsiteX4" fmla="*/ 1433441 w 4116165"/>
                <a:gd name="connsiteY4" fmla="*/ 3309096 h 3497531"/>
                <a:gd name="connsiteX5" fmla="*/ 688860 w 4116165"/>
                <a:gd name="connsiteY5" fmla="*/ 0 h 3497531"/>
                <a:gd name="connsiteX6" fmla="*/ 739322 w 4116165"/>
                <a:gd name="connsiteY6" fmla="*/ 20901 h 3497531"/>
                <a:gd name="connsiteX7" fmla="*/ 1356818 w 4116165"/>
                <a:gd name="connsiteY7" fmla="*/ 638398 h 3497531"/>
                <a:gd name="connsiteX8" fmla="*/ 1356818 w 4116165"/>
                <a:gd name="connsiteY8" fmla="*/ 739322 h 3497531"/>
                <a:gd name="connsiteX9" fmla="*/ 739322 w 4116165"/>
                <a:gd name="connsiteY9" fmla="*/ 1356819 h 3497531"/>
                <a:gd name="connsiteX10" fmla="*/ 638398 w 4116165"/>
                <a:gd name="connsiteY10" fmla="*/ 1356819 h 3497531"/>
                <a:gd name="connsiteX11" fmla="*/ 20901 w 4116165"/>
                <a:gd name="connsiteY11" fmla="*/ 739322 h 3497531"/>
                <a:gd name="connsiteX12" fmla="*/ 20901 w 4116165"/>
                <a:gd name="connsiteY12" fmla="*/ 638398 h 3497531"/>
                <a:gd name="connsiteX13" fmla="*/ 638398 w 4116165"/>
                <a:gd name="connsiteY13" fmla="*/ 20901 h 3497531"/>
                <a:gd name="connsiteX14" fmla="*/ 688860 w 4116165"/>
                <a:gd name="connsiteY14" fmla="*/ 0 h 3497531"/>
                <a:gd name="connsiteX0" fmla="*/ 1433441 w 3927730"/>
                <a:gd name="connsiteY0" fmla="*/ 3309096 h 3497531"/>
                <a:gd name="connsiteX1" fmla="*/ 3927730 w 3927730"/>
                <a:gd name="connsiteY1" fmla="*/ 3497531 h 3497531"/>
                <a:gd name="connsiteX2" fmla="*/ 1621876 w 3927730"/>
                <a:gd name="connsiteY2" fmla="*/ 3497531 h 3497531"/>
                <a:gd name="connsiteX3" fmla="*/ 1433441 w 3927730"/>
                <a:gd name="connsiteY3" fmla="*/ 3309096 h 3497531"/>
                <a:gd name="connsiteX4" fmla="*/ 688860 w 3927730"/>
                <a:gd name="connsiteY4" fmla="*/ 0 h 3497531"/>
                <a:gd name="connsiteX5" fmla="*/ 739322 w 3927730"/>
                <a:gd name="connsiteY5" fmla="*/ 20901 h 3497531"/>
                <a:gd name="connsiteX6" fmla="*/ 1356818 w 3927730"/>
                <a:gd name="connsiteY6" fmla="*/ 638398 h 3497531"/>
                <a:gd name="connsiteX7" fmla="*/ 1356818 w 3927730"/>
                <a:gd name="connsiteY7" fmla="*/ 739322 h 3497531"/>
                <a:gd name="connsiteX8" fmla="*/ 739322 w 3927730"/>
                <a:gd name="connsiteY8" fmla="*/ 1356819 h 3497531"/>
                <a:gd name="connsiteX9" fmla="*/ 638398 w 3927730"/>
                <a:gd name="connsiteY9" fmla="*/ 1356819 h 3497531"/>
                <a:gd name="connsiteX10" fmla="*/ 20901 w 3927730"/>
                <a:gd name="connsiteY10" fmla="*/ 739322 h 3497531"/>
                <a:gd name="connsiteX11" fmla="*/ 20901 w 3927730"/>
                <a:gd name="connsiteY11" fmla="*/ 638398 h 3497531"/>
                <a:gd name="connsiteX12" fmla="*/ 638398 w 3927730"/>
                <a:gd name="connsiteY12" fmla="*/ 20901 h 3497531"/>
                <a:gd name="connsiteX13" fmla="*/ 688860 w 3927730"/>
                <a:gd name="connsiteY13" fmla="*/ 0 h 3497531"/>
                <a:gd name="connsiteX0" fmla="*/ 1433441 w 1621876"/>
                <a:gd name="connsiteY0" fmla="*/ 3309096 h 3497531"/>
                <a:gd name="connsiteX1" fmla="*/ 1621876 w 1621876"/>
                <a:gd name="connsiteY1" fmla="*/ 3497531 h 3497531"/>
                <a:gd name="connsiteX2" fmla="*/ 1433441 w 1621876"/>
                <a:gd name="connsiteY2" fmla="*/ 3309096 h 3497531"/>
                <a:gd name="connsiteX3" fmla="*/ 688860 w 1621876"/>
                <a:gd name="connsiteY3" fmla="*/ 0 h 3497531"/>
                <a:gd name="connsiteX4" fmla="*/ 739322 w 1621876"/>
                <a:gd name="connsiteY4" fmla="*/ 20901 h 3497531"/>
                <a:gd name="connsiteX5" fmla="*/ 1356818 w 1621876"/>
                <a:gd name="connsiteY5" fmla="*/ 638398 h 3497531"/>
                <a:gd name="connsiteX6" fmla="*/ 1356818 w 1621876"/>
                <a:gd name="connsiteY6" fmla="*/ 739322 h 3497531"/>
                <a:gd name="connsiteX7" fmla="*/ 739322 w 1621876"/>
                <a:gd name="connsiteY7" fmla="*/ 1356819 h 3497531"/>
                <a:gd name="connsiteX8" fmla="*/ 638398 w 1621876"/>
                <a:gd name="connsiteY8" fmla="*/ 1356819 h 3497531"/>
                <a:gd name="connsiteX9" fmla="*/ 20901 w 1621876"/>
                <a:gd name="connsiteY9" fmla="*/ 739322 h 3497531"/>
                <a:gd name="connsiteX10" fmla="*/ 20901 w 1621876"/>
                <a:gd name="connsiteY10" fmla="*/ 638398 h 3497531"/>
                <a:gd name="connsiteX11" fmla="*/ 638398 w 1621876"/>
                <a:gd name="connsiteY11" fmla="*/ 20901 h 3497531"/>
                <a:gd name="connsiteX12" fmla="*/ 688860 w 1621876"/>
                <a:gd name="connsiteY12" fmla="*/ 0 h 3497531"/>
                <a:gd name="connsiteX0" fmla="*/ 688860 w 1377719"/>
                <a:gd name="connsiteY0" fmla="*/ 0 h 1377720"/>
                <a:gd name="connsiteX1" fmla="*/ 739322 w 1377719"/>
                <a:gd name="connsiteY1" fmla="*/ 20901 h 1377720"/>
                <a:gd name="connsiteX2" fmla="*/ 1356818 w 1377719"/>
                <a:gd name="connsiteY2" fmla="*/ 638398 h 1377720"/>
                <a:gd name="connsiteX3" fmla="*/ 1356818 w 1377719"/>
                <a:gd name="connsiteY3" fmla="*/ 739322 h 1377720"/>
                <a:gd name="connsiteX4" fmla="*/ 739322 w 1377719"/>
                <a:gd name="connsiteY4" fmla="*/ 1356819 h 1377720"/>
                <a:gd name="connsiteX5" fmla="*/ 638398 w 1377719"/>
                <a:gd name="connsiteY5" fmla="*/ 1356819 h 1377720"/>
                <a:gd name="connsiteX6" fmla="*/ 20901 w 1377719"/>
                <a:gd name="connsiteY6" fmla="*/ 739322 h 1377720"/>
                <a:gd name="connsiteX7" fmla="*/ 20901 w 1377719"/>
                <a:gd name="connsiteY7" fmla="*/ 638398 h 1377720"/>
                <a:gd name="connsiteX8" fmla="*/ 638398 w 1377719"/>
                <a:gd name="connsiteY8" fmla="*/ 20901 h 1377720"/>
                <a:gd name="connsiteX9" fmla="*/ 688860 w 1377719"/>
                <a:gd name="connsiteY9" fmla="*/ 0 h 137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b="1" dirty="0">
                  <a:ea typeface="Roboto" charset="0"/>
                  <a:cs typeface="Roboto" charset="0"/>
                </a:rPr>
                <a:t>01</a:t>
              </a:r>
            </a:p>
          </p:txBody>
        </p:sp>
      </p:grpSp>
      <p:grpSp>
        <p:nvGrpSpPr>
          <p:cNvPr id="9" name="Group 8"/>
          <p:cNvGrpSpPr/>
          <p:nvPr/>
        </p:nvGrpSpPr>
        <p:grpSpPr>
          <a:xfrm>
            <a:off x="3527605" y="2494247"/>
            <a:ext cx="4099526" cy="2187155"/>
            <a:chOff x="1895707" y="1831751"/>
            <a:chExt cx="3388038" cy="1807566"/>
          </a:xfrm>
        </p:grpSpPr>
        <p:sp>
          <p:nvSpPr>
            <p:cNvPr id="10" name="Rounded Rectangle 9"/>
            <p:cNvSpPr/>
            <p:nvPr/>
          </p:nvSpPr>
          <p:spPr>
            <a:xfrm rot="2700000">
              <a:off x="3687304" y="2325363"/>
              <a:ext cx="1601357" cy="614134"/>
            </a:xfrm>
            <a:prstGeom prst="roundRect">
              <a:avLst>
                <a:gd name="adj" fmla="val 7044"/>
              </a:avLst>
            </a:prstGeom>
            <a:solidFill>
              <a:srgbClr val="A98B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t"/>
            <a:lstStyle/>
            <a:p>
              <a:pPr algn="ctr"/>
              <a:endParaRPr lang="en-US" sz="1600" b="1" dirty="0">
                <a:ea typeface="Roboto" charset="0"/>
                <a:cs typeface="Roboto" charset="0"/>
              </a:endParaRPr>
            </a:p>
          </p:txBody>
        </p:sp>
        <p:sp>
          <p:nvSpPr>
            <p:cNvPr id="11" name="Rounded Rectangle 10"/>
            <p:cNvSpPr/>
            <p:nvPr/>
          </p:nvSpPr>
          <p:spPr>
            <a:xfrm rot="18900000">
              <a:off x="3682388" y="3025183"/>
              <a:ext cx="1601357" cy="614134"/>
            </a:xfrm>
            <a:prstGeom prst="roundRect">
              <a:avLst>
                <a:gd name="adj" fmla="val 7044"/>
              </a:avLst>
            </a:prstGeom>
            <a:solidFill>
              <a:srgbClr val="A98B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t"/>
            <a:lstStyle/>
            <a:p>
              <a:pPr algn="ctr"/>
              <a:endParaRPr lang="en-US" sz="1600" b="1" dirty="0">
                <a:ea typeface="Roboto" charset="0"/>
                <a:cs typeface="Roboto" charset="0"/>
              </a:endParaRPr>
            </a:p>
          </p:txBody>
        </p:sp>
        <p:sp>
          <p:nvSpPr>
            <p:cNvPr id="12" name="Rounded Rectangle 11"/>
            <p:cNvSpPr/>
            <p:nvPr/>
          </p:nvSpPr>
          <p:spPr>
            <a:xfrm>
              <a:off x="1895707" y="2684256"/>
              <a:ext cx="2928405" cy="614134"/>
            </a:xfrm>
            <a:prstGeom prst="roundRect">
              <a:avLst>
                <a:gd name="adj" fmla="val 7044"/>
              </a:avLst>
            </a:prstGeom>
            <a:solidFill>
              <a:srgbClr val="A98B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ctr"/>
            <a:lstStyle/>
            <a:p>
              <a:r>
                <a:rPr lang="en-US" sz="1600" b="1" dirty="0">
                  <a:ea typeface="Roboto" charset="0"/>
                  <a:cs typeface="Roboto" charset="0"/>
                </a:rPr>
                <a:t>Design</a:t>
              </a:r>
            </a:p>
          </p:txBody>
        </p:sp>
        <p:sp>
          <p:nvSpPr>
            <p:cNvPr id="13" name="Freeform 12"/>
            <p:cNvSpPr/>
            <p:nvPr/>
          </p:nvSpPr>
          <p:spPr>
            <a:xfrm>
              <a:off x="4483067" y="2632430"/>
              <a:ext cx="706987" cy="706988"/>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 fmla="*/ 1433441 w 4116165"/>
                <a:gd name="connsiteY0" fmla="*/ 1003242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688860 w 4116165"/>
                <a:gd name="connsiteY8" fmla="*/ 0 h 3497531"/>
                <a:gd name="connsiteX9" fmla="*/ 739322 w 4116165"/>
                <a:gd name="connsiteY9" fmla="*/ 20901 h 3497531"/>
                <a:gd name="connsiteX10" fmla="*/ 1356818 w 4116165"/>
                <a:gd name="connsiteY10" fmla="*/ 638398 h 3497531"/>
                <a:gd name="connsiteX11" fmla="*/ 1356818 w 4116165"/>
                <a:gd name="connsiteY11" fmla="*/ 739322 h 3497531"/>
                <a:gd name="connsiteX12" fmla="*/ 739322 w 4116165"/>
                <a:gd name="connsiteY12" fmla="*/ 1356819 h 3497531"/>
                <a:gd name="connsiteX13" fmla="*/ 638398 w 4116165"/>
                <a:gd name="connsiteY13" fmla="*/ 1356819 h 3497531"/>
                <a:gd name="connsiteX14" fmla="*/ 20901 w 4116165"/>
                <a:gd name="connsiteY14" fmla="*/ 739322 h 3497531"/>
                <a:gd name="connsiteX15" fmla="*/ 20901 w 4116165"/>
                <a:gd name="connsiteY15" fmla="*/ 638398 h 3497531"/>
                <a:gd name="connsiteX16" fmla="*/ 638398 w 4116165"/>
                <a:gd name="connsiteY16" fmla="*/ 20901 h 3497531"/>
                <a:gd name="connsiteX17" fmla="*/ 688860 w 4116165"/>
                <a:gd name="connsiteY17" fmla="*/ 0 h 3497531"/>
                <a:gd name="connsiteX0" fmla="*/ 1433441 w 4116165"/>
                <a:gd name="connsiteY0" fmla="*/ 3309096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688860 w 4116165"/>
                <a:gd name="connsiteY7" fmla="*/ 0 h 3497531"/>
                <a:gd name="connsiteX8" fmla="*/ 739322 w 4116165"/>
                <a:gd name="connsiteY8" fmla="*/ 20901 h 3497531"/>
                <a:gd name="connsiteX9" fmla="*/ 1356818 w 4116165"/>
                <a:gd name="connsiteY9" fmla="*/ 638398 h 3497531"/>
                <a:gd name="connsiteX10" fmla="*/ 1356818 w 4116165"/>
                <a:gd name="connsiteY10" fmla="*/ 739322 h 3497531"/>
                <a:gd name="connsiteX11" fmla="*/ 739322 w 4116165"/>
                <a:gd name="connsiteY11" fmla="*/ 1356819 h 3497531"/>
                <a:gd name="connsiteX12" fmla="*/ 638398 w 4116165"/>
                <a:gd name="connsiteY12" fmla="*/ 1356819 h 3497531"/>
                <a:gd name="connsiteX13" fmla="*/ 20901 w 4116165"/>
                <a:gd name="connsiteY13" fmla="*/ 739322 h 3497531"/>
                <a:gd name="connsiteX14" fmla="*/ 20901 w 4116165"/>
                <a:gd name="connsiteY14" fmla="*/ 638398 h 3497531"/>
                <a:gd name="connsiteX15" fmla="*/ 638398 w 4116165"/>
                <a:gd name="connsiteY15" fmla="*/ 20901 h 3497531"/>
                <a:gd name="connsiteX16" fmla="*/ 688860 w 4116165"/>
                <a:gd name="connsiteY16" fmla="*/ 0 h 3497531"/>
                <a:gd name="connsiteX0" fmla="*/ 1433441 w 4116165"/>
                <a:gd name="connsiteY0" fmla="*/ 3309096 h 3497531"/>
                <a:gd name="connsiteX1" fmla="*/ 4116165 w 4116165"/>
                <a:gd name="connsiteY1" fmla="*/ 1003242 h 3497531"/>
                <a:gd name="connsiteX2" fmla="*/ 4116165 w 4116165"/>
                <a:gd name="connsiteY2" fmla="*/ 3309096 h 3497531"/>
                <a:gd name="connsiteX3" fmla="*/ 3927730 w 4116165"/>
                <a:gd name="connsiteY3" fmla="*/ 3497531 h 3497531"/>
                <a:gd name="connsiteX4" fmla="*/ 1621876 w 4116165"/>
                <a:gd name="connsiteY4" fmla="*/ 3497531 h 3497531"/>
                <a:gd name="connsiteX5" fmla="*/ 1433441 w 4116165"/>
                <a:gd name="connsiteY5" fmla="*/ 3309096 h 3497531"/>
                <a:gd name="connsiteX6" fmla="*/ 688860 w 4116165"/>
                <a:gd name="connsiteY6" fmla="*/ 0 h 3497531"/>
                <a:gd name="connsiteX7" fmla="*/ 739322 w 4116165"/>
                <a:gd name="connsiteY7" fmla="*/ 20901 h 3497531"/>
                <a:gd name="connsiteX8" fmla="*/ 1356818 w 4116165"/>
                <a:gd name="connsiteY8" fmla="*/ 638398 h 3497531"/>
                <a:gd name="connsiteX9" fmla="*/ 1356818 w 4116165"/>
                <a:gd name="connsiteY9" fmla="*/ 739322 h 3497531"/>
                <a:gd name="connsiteX10" fmla="*/ 739322 w 4116165"/>
                <a:gd name="connsiteY10" fmla="*/ 1356819 h 3497531"/>
                <a:gd name="connsiteX11" fmla="*/ 638398 w 4116165"/>
                <a:gd name="connsiteY11" fmla="*/ 1356819 h 3497531"/>
                <a:gd name="connsiteX12" fmla="*/ 20901 w 4116165"/>
                <a:gd name="connsiteY12" fmla="*/ 739322 h 3497531"/>
                <a:gd name="connsiteX13" fmla="*/ 20901 w 4116165"/>
                <a:gd name="connsiteY13" fmla="*/ 638398 h 3497531"/>
                <a:gd name="connsiteX14" fmla="*/ 638398 w 4116165"/>
                <a:gd name="connsiteY14" fmla="*/ 20901 h 3497531"/>
                <a:gd name="connsiteX15" fmla="*/ 688860 w 4116165"/>
                <a:gd name="connsiteY15" fmla="*/ 0 h 3497531"/>
                <a:gd name="connsiteX0" fmla="*/ 1433441 w 4116165"/>
                <a:gd name="connsiteY0" fmla="*/ 3309096 h 3497531"/>
                <a:gd name="connsiteX1" fmla="*/ 4116165 w 4116165"/>
                <a:gd name="connsiteY1" fmla="*/ 3309096 h 3497531"/>
                <a:gd name="connsiteX2" fmla="*/ 3927730 w 4116165"/>
                <a:gd name="connsiteY2" fmla="*/ 3497531 h 3497531"/>
                <a:gd name="connsiteX3" fmla="*/ 1621876 w 4116165"/>
                <a:gd name="connsiteY3" fmla="*/ 3497531 h 3497531"/>
                <a:gd name="connsiteX4" fmla="*/ 1433441 w 4116165"/>
                <a:gd name="connsiteY4" fmla="*/ 3309096 h 3497531"/>
                <a:gd name="connsiteX5" fmla="*/ 688860 w 4116165"/>
                <a:gd name="connsiteY5" fmla="*/ 0 h 3497531"/>
                <a:gd name="connsiteX6" fmla="*/ 739322 w 4116165"/>
                <a:gd name="connsiteY6" fmla="*/ 20901 h 3497531"/>
                <a:gd name="connsiteX7" fmla="*/ 1356818 w 4116165"/>
                <a:gd name="connsiteY7" fmla="*/ 638398 h 3497531"/>
                <a:gd name="connsiteX8" fmla="*/ 1356818 w 4116165"/>
                <a:gd name="connsiteY8" fmla="*/ 739322 h 3497531"/>
                <a:gd name="connsiteX9" fmla="*/ 739322 w 4116165"/>
                <a:gd name="connsiteY9" fmla="*/ 1356819 h 3497531"/>
                <a:gd name="connsiteX10" fmla="*/ 638398 w 4116165"/>
                <a:gd name="connsiteY10" fmla="*/ 1356819 h 3497531"/>
                <a:gd name="connsiteX11" fmla="*/ 20901 w 4116165"/>
                <a:gd name="connsiteY11" fmla="*/ 739322 h 3497531"/>
                <a:gd name="connsiteX12" fmla="*/ 20901 w 4116165"/>
                <a:gd name="connsiteY12" fmla="*/ 638398 h 3497531"/>
                <a:gd name="connsiteX13" fmla="*/ 638398 w 4116165"/>
                <a:gd name="connsiteY13" fmla="*/ 20901 h 3497531"/>
                <a:gd name="connsiteX14" fmla="*/ 688860 w 4116165"/>
                <a:gd name="connsiteY14" fmla="*/ 0 h 3497531"/>
                <a:gd name="connsiteX0" fmla="*/ 1433441 w 3927730"/>
                <a:gd name="connsiteY0" fmla="*/ 3309096 h 3497531"/>
                <a:gd name="connsiteX1" fmla="*/ 3927730 w 3927730"/>
                <a:gd name="connsiteY1" fmla="*/ 3497531 h 3497531"/>
                <a:gd name="connsiteX2" fmla="*/ 1621876 w 3927730"/>
                <a:gd name="connsiteY2" fmla="*/ 3497531 h 3497531"/>
                <a:gd name="connsiteX3" fmla="*/ 1433441 w 3927730"/>
                <a:gd name="connsiteY3" fmla="*/ 3309096 h 3497531"/>
                <a:gd name="connsiteX4" fmla="*/ 688860 w 3927730"/>
                <a:gd name="connsiteY4" fmla="*/ 0 h 3497531"/>
                <a:gd name="connsiteX5" fmla="*/ 739322 w 3927730"/>
                <a:gd name="connsiteY5" fmla="*/ 20901 h 3497531"/>
                <a:gd name="connsiteX6" fmla="*/ 1356818 w 3927730"/>
                <a:gd name="connsiteY6" fmla="*/ 638398 h 3497531"/>
                <a:gd name="connsiteX7" fmla="*/ 1356818 w 3927730"/>
                <a:gd name="connsiteY7" fmla="*/ 739322 h 3497531"/>
                <a:gd name="connsiteX8" fmla="*/ 739322 w 3927730"/>
                <a:gd name="connsiteY8" fmla="*/ 1356819 h 3497531"/>
                <a:gd name="connsiteX9" fmla="*/ 638398 w 3927730"/>
                <a:gd name="connsiteY9" fmla="*/ 1356819 h 3497531"/>
                <a:gd name="connsiteX10" fmla="*/ 20901 w 3927730"/>
                <a:gd name="connsiteY10" fmla="*/ 739322 h 3497531"/>
                <a:gd name="connsiteX11" fmla="*/ 20901 w 3927730"/>
                <a:gd name="connsiteY11" fmla="*/ 638398 h 3497531"/>
                <a:gd name="connsiteX12" fmla="*/ 638398 w 3927730"/>
                <a:gd name="connsiteY12" fmla="*/ 20901 h 3497531"/>
                <a:gd name="connsiteX13" fmla="*/ 688860 w 3927730"/>
                <a:gd name="connsiteY13" fmla="*/ 0 h 3497531"/>
                <a:gd name="connsiteX0" fmla="*/ 1433441 w 1621876"/>
                <a:gd name="connsiteY0" fmla="*/ 3309096 h 3497531"/>
                <a:gd name="connsiteX1" fmla="*/ 1621876 w 1621876"/>
                <a:gd name="connsiteY1" fmla="*/ 3497531 h 3497531"/>
                <a:gd name="connsiteX2" fmla="*/ 1433441 w 1621876"/>
                <a:gd name="connsiteY2" fmla="*/ 3309096 h 3497531"/>
                <a:gd name="connsiteX3" fmla="*/ 688860 w 1621876"/>
                <a:gd name="connsiteY3" fmla="*/ 0 h 3497531"/>
                <a:gd name="connsiteX4" fmla="*/ 739322 w 1621876"/>
                <a:gd name="connsiteY4" fmla="*/ 20901 h 3497531"/>
                <a:gd name="connsiteX5" fmla="*/ 1356818 w 1621876"/>
                <a:gd name="connsiteY5" fmla="*/ 638398 h 3497531"/>
                <a:gd name="connsiteX6" fmla="*/ 1356818 w 1621876"/>
                <a:gd name="connsiteY6" fmla="*/ 739322 h 3497531"/>
                <a:gd name="connsiteX7" fmla="*/ 739322 w 1621876"/>
                <a:gd name="connsiteY7" fmla="*/ 1356819 h 3497531"/>
                <a:gd name="connsiteX8" fmla="*/ 638398 w 1621876"/>
                <a:gd name="connsiteY8" fmla="*/ 1356819 h 3497531"/>
                <a:gd name="connsiteX9" fmla="*/ 20901 w 1621876"/>
                <a:gd name="connsiteY9" fmla="*/ 739322 h 3497531"/>
                <a:gd name="connsiteX10" fmla="*/ 20901 w 1621876"/>
                <a:gd name="connsiteY10" fmla="*/ 638398 h 3497531"/>
                <a:gd name="connsiteX11" fmla="*/ 638398 w 1621876"/>
                <a:gd name="connsiteY11" fmla="*/ 20901 h 3497531"/>
                <a:gd name="connsiteX12" fmla="*/ 688860 w 1621876"/>
                <a:gd name="connsiteY12" fmla="*/ 0 h 3497531"/>
                <a:gd name="connsiteX0" fmla="*/ 688860 w 1377719"/>
                <a:gd name="connsiteY0" fmla="*/ 0 h 1377720"/>
                <a:gd name="connsiteX1" fmla="*/ 739322 w 1377719"/>
                <a:gd name="connsiteY1" fmla="*/ 20901 h 1377720"/>
                <a:gd name="connsiteX2" fmla="*/ 1356818 w 1377719"/>
                <a:gd name="connsiteY2" fmla="*/ 638398 h 1377720"/>
                <a:gd name="connsiteX3" fmla="*/ 1356818 w 1377719"/>
                <a:gd name="connsiteY3" fmla="*/ 739322 h 1377720"/>
                <a:gd name="connsiteX4" fmla="*/ 739322 w 1377719"/>
                <a:gd name="connsiteY4" fmla="*/ 1356819 h 1377720"/>
                <a:gd name="connsiteX5" fmla="*/ 638398 w 1377719"/>
                <a:gd name="connsiteY5" fmla="*/ 1356819 h 1377720"/>
                <a:gd name="connsiteX6" fmla="*/ 20901 w 1377719"/>
                <a:gd name="connsiteY6" fmla="*/ 739322 h 1377720"/>
                <a:gd name="connsiteX7" fmla="*/ 20901 w 1377719"/>
                <a:gd name="connsiteY7" fmla="*/ 638398 h 1377720"/>
                <a:gd name="connsiteX8" fmla="*/ 638398 w 1377719"/>
                <a:gd name="connsiteY8" fmla="*/ 20901 h 1377720"/>
                <a:gd name="connsiteX9" fmla="*/ 688860 w 1377719"/>
                <a:gd name="connsiteY9" fmla="*/ 0 h 137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A98B4B"/>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b="1" dirty="0">
                  <a:ea typeface="Roboto" charset="0"/>
                  <a:cs typeface="Roboto" charset="0"/>
                </a:rPr>
                <a:t>02</a:t>
              </a:r>
            </a:p>
          </p:txBody>
        </p:sp>
      </p:grpSp>
      <p:grpSp>
        <p:nvGrpSpPr>
          <p:cNvPr id="14" name="Group 13"/>
          <p:cNvGrpSpPr/>
          <p:nvPr/>
        </p:nvGrpSpPr>
        <p:grpSpPr>
          <a:xfrm>
            <a:off x="7390472" y="1837051"/>
            <a:ext cx="3726842" cy="1988323"/>
            <a:chOff x="1895707" y="1831751"/>
            <a:chExt cx="3388038" cy="1807566"/>
          </a:xfrm>
        </p:grpSpPr>
        <p:sp>
          <p:nvSpPr>
            <p:cNvPr id="15" name="Rounded Rectangle 14"/>
            <p:cNvSpPr/>
            <p:nvPr/>
          </p:nvSpPr>
          <p:spPr>
            <a:xfrm rot="2700000">
              <a:off x="3687304" y="2325363"/>
              <a:ext cx="1601357" cy="614134"/>
            </a:xfrm>
            <a:prstGeom prst="roundRect">
              <a:avLst>
                <a:gd name="adj" fmla="val 7044"/>
              </a:avLst>
            </a:prstGeom>
            <a:solidFill>
              <a:srgbClr val="3399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t"/>
            <a:lstStyle/>
            <a:p>
              <a:pPr algn="ctr"/>
              <a:endParaRPr lang="en-US" sz="1600" b="1" dirty="0">
                <a:ea typeface="Roboto" charset="0"/>
                <a:cs typeface="Roboto" charset="0"/>
              </a:endParaRPr>
            </a:p>
          </p:txBody>
        </p:sp>
        <p:sp>
          <p:nvSpPr>
            <p:cNvPr id="16" name="Rounded Rectangle 15"/>
            <p:cNvSpPr/>
            <p:nvPr/>
          </p:nvSpPr>
          <p:spPr>
            <a:xfrm rot="18900000">
              <a:off x="3682388" y="3025183"/>
              <a:ext cx="1601357" cy="614134"/>
            </a:xfrm>
            <a:prstGeom prst="roundRect">
              <a:avLst>
                <a:gd name="adj" fmla="val 7044"/>
              </a:avLst>
            </a:prstGeom>
            <a:solidFill>
              <a:srgbClr val="3399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t"/>
            <a:lstStyle/>
            <a:p>
              <a:pPr algn="ctr"/>
              <a:endParaRPr lang="en-US" sz="1600" b="1" dirty="0">
                <a:ea typeface="Roboto" charset="0"/>
                <a:cs typeface="Roboto" charset="0"/>
              </a:endParaRPr>
            </a:p>
          </p:txBody>
        </p:sp>
        <p:sp>
          <p:nvSpPr>
            <p:cNvPr id="17" name="Rounded Rectangle 16"/>
            <p:cNvSpPr/>
            <p:nvPr/>
          </p:nvSpPr>
          <p:spPr>
            <a:xfrm>
              <a:off x="1895707" y="2684256"/>
              <a:ext cx="2928405" cy="614134"/>
            </a:xfrm>
            <a:prstGeom prst="roundRect">
              <a:avLst>
                <a:gd name="adj" fmla="val 7044"/>
              </a:avLst>
            </a:prstGeom>
            <a:solidFill>
              <a:srgbClr val="3399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ctr"/>
            <a:lstStyle/>
            <a:p>
              <a:r>
                <a:rPr lang="en-US" sz="1600" b="1" dirty="0">
                  <a:ea typeface="Roboto" charset="0"/>
                  <a:cs typeface="Roboto" charset="0"/>
                </a:rPr>
                <a:t>Monitor</a:t>
              </a:r>
            </a:p>
          </p:txBody>
        </p:sp>
        <p:sp>
          <p:nvSpPr>
            <p:cNvPr id="18" name="Freeform 17"/>
            <p:cNvSpPr/>
            <p:nvPr/>
          </p:nvSpPr>
          <p:spPr>
            <a:xfrm>
              <a:off x="4483067" y="2632430"/>
              <a:ext cx="706987" cy="706988"/>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 fmla="*/ 1433441 w 4116165"/>
                <a:gd name="connsiteY0" fmla="*/ 1003242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688860 w 4116165"/>
                <a:gd name="connsiteY8" fmla="*/ 0 h 3497531"/>
                <a:gd name="connsiteX9" fmla="*/ 739322 w 4116165"/>
                <a:gd name="connsiteY9" fmla="*/ 20901 h 3497531"/>
                <a:gd name="connsiteX10" fmla="*/ 1356818 w 4116165"/>
                <a:gd name="connsiteY10" fmla="*/ 638398 h 3497531"/>
                <a:gd name="connsiteX11" fmla="*/ 1356818 w 4116165"/>
                <a:gd name="connsiteY11" fmla="*/ 739322 h 3497531"/>
                <a:gd name="connsiteX12" fmla="*/ 739322 w 4116165"/>
                <a:gd name="connsiteY12" fmla="*/ 1356819 h 3497531"/>
                <a:gd name="connsiteX13" fmla="*/ 638398 w 4116165"/>
                <a:gd name="connsiteY13" fmla="*/ 1356819 h 3497531"/>
                <a:gd name="connsiteX14" fmla="*/ 20901 w 4116165"/>
                <a:gd name="connsiteY14" fmla="*/ 739322 h 3497531"/>
                <a:gd name="connsiteX15" fmla="*/ 20901 w 4116165"/>
                <a:gd name="connsiteY15" fmla="*/ 638398 h 3497531"/>
                <a:gd name="connsiteX16" fmla="*/ 638398 w 4116165"/>
                <a:gd name="connsiteY16" fmla="*/ 20901 h 3497531"/>
                <a:gd name="connsiteX17" fmla="*/ 688860 w 4116165"/>
                <a:gd name="connsiteY17" fmla="*/ 0 h 3497531"/>
                <a:gd name="connsiteX0" fmla="*/ 1433441 w 4116165"/>
                <a:gd name="connsiteY0" fmla="*/ 3309096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688860 w 4116165"/>
                <a:gd name="connsiteY7" fmla="*/ 0 h 3497531"/>
                <a:gd name="connsiteX8" fmla="*/ 739322 w 4116165"/>
                <a:gd name="connsiteY8" fmla="*/ 20901 h 3497531"/>
                <a:gd name="connsiteX9" fmla="*/ 1356818 w 4116165"/>
                <a:gd name="connsiteY9" fmla="*/ 638398 h 3497531"/>
                <a:gd name="connsiteX10" fmla="*/ 1356818 w 4116165"/>
                <a:gd name="connsiteY10" fmla="*/ 739322 h 3497531"/>
                <a:gd name="connsiteX11" fmla="*/ 739322 w 4116165"/>
                <a:gd name="connsiteY11" fmla="*/ 1356819 h 3497531"/>
                <a:gd name="connsiteX12" fmla="*/ 638398 w 4116165"/>
                <a:gd name="connsiteY12" fmla="*/ 1356819 h 3497531"/>
                <a:gd name="connsiteX13" fmla="*/ 20901 w 4116165"/>
                <a:gd name="connsiteY13" fmla="*/ 739322 h 3497531"/>
                <a:gd name="connsiteX14" fmla="*/ 20901 w 4116165"/>
                <a:gd name="connsiteY14" fmla="*/ 638398 h 3497531"/>
                <a:gd name="connsiteX15" fmla="*/ 638398 w 4116165"/>
                <a:gd name="connsiteY15" fmla="*/ 20901 h 3497531"/>
                <a:gd name="connsiteX16" fmla="*/ 688860 w 4116165"/>
                <a:gd name="connsiteY16" fmla="*/ 0 h 3497531"/>
                <a:gd name="connsiteX0" fmla="*/ 1433441 w 4116165"/>
                <a:gd name="connsiteY0" fmla="*/ 3309096 h 3497531"/>
                <a:gd name="connsiteX1" fmla="*/ 4116165 w 4116165"/>
                <a:gd name="connsiteY1" fmla="*/ 1003242 h 3497531"/>
                <a:gd name="connsiteX2" fmla="*/ 4116165 w 4116165"/>
                <a:gd name="connsiteY2" fmla="*/ 3309096 h 3497531"/>
                <a:gd name="connsiteX3" fmla="*/ 3927730 w 4116165"/>
                <a:gd name="connsiteY3" fmla="*/ 3497531 h 3497531"/>
                <a:gd name="connsiteX4" fmla="*/ 1621876 w 4116165"/>
                <a:gd name="connsiteY4" fmla="*/ 3497531 h 3497531"/>
                <a:gd name="connsiteX5" fmla="*/ 1433441 w 4116165"/>
                <a:gd name="connsiteY5" fmla="*/ 3309096 h 3497531"/>
                <a:gd name="connsiteX6" fmla="*/ 688860 w 4116165"/>
                <a:gd name="connsiteY6" fmla="*/ 0 h 3497531"/>
                <a:gd name="connsiteX7" fmla="*/ 739322 w 4116165"/>
                <a:gd name="connsiteY7" fmla="*/ 20901 h 3497531"/>
                <a:gd name="connsiteX8" fmla="*/ 1356818 w 4116165"/>
                <a:gd name="connsiteY8" fmla="*/ 638398 h 3497531"/>
                <a:gd name="connsiteX9" fmla="*/ 1356818 w 4116165"/>
                <a:gd name="connsiteY9" fmla="*/ 739322 h 3497531"/>
                <a:gd name="connsiteX10" fmla="*/ 739322 w 4116165"/>
                <a:gd name="connsiteY10" fmla="*/ 1356819 h 3497531"/>
                <a:gd name="connsiteX11" fmla="*/ 638398 w 4116165"/>
                <a:gd name="connsiteY11" fmla="*/ 1356819 h 3497531"/>
                <a:gd name="connsiteX12" fmla="*/ 20901 w 4116165"/>
                <a:gd name="connsiteY12" fmla="*/ 739322 h 3497531"/>
                <a:gd name="connsiteX13" fmla="*/ 20901 w 4116165"/>
                <a:gd name="connsiteY13" fmla="*/ 638398 h 3497531"/>
                <a:gd name="connsiteX14" fmla="*/ 638398 w 4116165"/>
                <a:gd name="connsiteY14" fmla="*/ 20901 h 3497531"/>
                <a:gd name="connsiteX15" fmla="*/ 688860 w 4116165"/>
                <a:gd name="connsiteY15" fmla="*/ 0 h 3497531"/>
                <a:gd name="connsiteX0" fmla="*/ 1433441 w 4116165"/>
                <a:gd name="connsiteY0" fmla="*/ 3309096 h 3497531"/>
                <a:gd name="connsiteX1" fmla="*/ 4116165 w 4116165"/>
                <a:gd name="connsiteY1" fmla="*/ 3309096 h 3497531"/>
                <a:gd name="connsiteX2" fmla="*/ 3927730 w 4116165"/>
                <a:gd name="connsiteY2" fmla="*/ 3497531 h 3497531"/>
                <a:gd name="connsiteX3" fmla="*/ 1621876 w 4116165"/>
                <a:gd name="connsiteY3" fmla="*/ 3497531 h 3497531"/>
                <a:gd name="connsiteX4" fmla="*/ 1433441 w 4116165"/>
                <a:gd name="connsiteY4" fmla="*/ 3309096 h 3497531"/>
                <a:gd name="connsiteX5" fmla="*/ 688860 w 4116165"/>
                <a:gd name="connsiteY5" fmla="*/ 0 h 3497531"/>
                <a:gd name="connsiteX6" fmla="*/ 739322 w 4116165"/>
                <a:gd name="connsiteY6" fmla="*/ 20901 h 3497531"/>
                <a:gd name="connsiteX7" fmla="*/ 1356818 w 4116165"/>
                <a:gd name="connsiteY7" fmla="*/ 638398 h 3497531"/>
                <a:gd name="connsiteX8" fmla="*/ 1356818 w 4116165"/>
                <a:gd name="connsiteY8" fmla="*/ 739322 h 3497531"/>
                <a:gd name="connsiteX9" fmla="*/ 739322 w 4116165"/>
                <a:gd name="connsiteY9" fmla="*/ 1356819 h 3497531"/>
                <a:gd name="connsiteX10" fmla="*/ 638398 w 4116165"/>
                <a:gd name="connsiteY10" fmla="*/ 1356819 h 3497531"/>
                <a:gd name="connsiteX11" fmla="*/ 20901 w 4116165"/>
                <a:gd name="connsiteY11" fmla="*/ 739322 h 3497531"/>
                <a:gd name="connsiteX12" fmla="*/ 20901 w 4116165"/>
                <a:gd name="connsiteY12" fmla="*/ 638398 h 3497531"/>
                <a:gd name="connsiteX13" fmla="*/ 638398 w 4116165"/>
                <a:gd name="connsiteY13" fmla="*/ 20901 h 3497531"/>
                <a:gd name="connsiteX14" fmla="*/ 688860 w 4116165"/>
                <a:gd name="connsiteY14" fmla="*/ 0 h 3497531"/>
                <a:gd name="connsiteX0" fmla="*/ 1433441 w 3927730"/>
                <a:gd name="connsiteY0" fmla="*/ 3309096 h 3497531"/>
                <a:gd name="connsiteX1" fmla="*/ 3927730 w 3927730"/>
                <a:gd name="connsiteY1" fmla="*/ 3497531 h 3497531"/>
                <a:gd name="connsiteX2" fmla="*/ 1621876 w 3927730"/>
                <a:gd name="connsiteY2" fmla="*/ 3497531 h 3497531"/>
                <a:gd name="connsiteX3" fmla="*/ 1433441 w 3927730"/>
                <a:gd name="connsiteY3" fmla="*/ 3309096 h 3497531"/>
                <a:gd name="connsiteX4" fmla="*/ 688860 w 3927730"/>
                <a:gd name="connsiteY4" fmla="*/ 0 h 3497531"/>
                <a:gd name="connsiteX5" fmla="*/ 739322 w 3927730"/>
                <a:gd name="connsiteY5" fmla="*/ 20901 h 3497531"/>
                <a:gd name="connsiteX6" fmla="*/ 1356818 w 3927730"/>
                <a:gd name="connsiteY6" fmla="*/ 638398 h 3497531"/>
                <a:gd name="connsiteX7" fmla="*/ 1356818 w 3927730"/>
                <a:gd name="connsiteY7" fmla="*/ 739322 h 3497531"/>
                <a:gd name="connsiteX8" fmla="*/ 739322 w 3927730"/>
                <a:gd name="connsiteY8" fmla="*/ 1356819 h 3497531"/>
                <a:gd name="connsiteX9" fmla="*/ 638398 w 3927730"/>
                <a:gd name="connsiteY9" fmla="*/ 1356819 h 3497531"/>
                <a:gd name="connsiteX10" fmla="*/ 20901 w 3927730"/>
                <a:gd name="connsiteY10" fmla="*/ 739322 h 3497531"/>
                <a:gd name="connsiteX11" fmla="*/ 20901 w 3927730"/>
                <a:gd name="connsiteY11" fmla="*/ 638398 h 3497531"/>
                <a:gd name="connsiteX12" fmla="*/ 638398 w 3927730"/>
                <a:gd name="connsiteY12" fmla="*/ 20901 h 3497531"/>
                <a:gd name="connsiteX13" fmla="*/ 688860 w 3927730"/>
                <a:gd name="connsiteY13" fmla="*/ 0 h 3497531"/>
                <a:gd name="connsiteX0" fmla="*/ 1433441 w 1621876"/>
                <a:gd name="connsiteY0" fmla="*/ 3309096 h 3497531"/>
                <a:gd name="connsiteX1" fmla="*/ 1621876 w 1621876"/>
                <a:gd name="connsiteY1" fmla="*/ 3497531 h 3497531"/>
                <a:gd name="connsiteX2" fmla="*/ 1433441 w 1621876"/>
                <a:gd name="connsiteY2" fmla="*/ 3309096 h 3497531"/>
                <a:gd name="connsiteX3" fmla="*/ 688860 w 1621876"/>
                <a:gd name="connsiteY3" fmla="*/ 0 h 3497531"/>
                <a:gd name="connsiteX4" fmla="*/ 739322 w 1621876"/>
                <a:gd name="connsiteY4" fmla="*/ 20901 h 3497531"/>
                <a:gd name="connsiteX5" fmla="*/ 1356818 w 1621876"/>
                <a:gd name="connsiteY5" fmla="*/ 638398 h 3497531"/>
                <a:gd name="connsiteX6" fmla="*/ 1356818 w 1621876"/>
                <a:gd name="connsiteY6" fmla="*/ 739322 h 3497531"/>
                <a:gd name="connsiteX7" fmla="*/ 739322 w 1621876"/>
                <a:gd name="connsiteY7" fmla="*/ 1356819 h 3497531"/>
                <a:gd name="connsiteX8" fmla="*/ 638398 w 1621876"/>
                <a:gd name="connsiteY8" fmla="*/ 1356819 h 3497531"/>
                <a:gd name="connsiteX9" fmla="*/ 20901 w 1621876"/>
                <a:gd name="connsiteY9" fmla="*/ 739322 h 3497531"/>
                <a:gd name="connsiteX10" fmla="*/ 20901 w 1621876"/>
                <a:gd name="connsiteY10" fmla="*/ 638398 h 3497531"/>
                <a:gd name="connsiteX11" fmla="*/ 638398 w 1621876"/>
                <a:gd name="connsiteY11" fmla="*/ 20901 h 3497531"/>
                <a:gd name="connsiteX12" fmla="*/ 688860 w 1621876"/>
                <a:gd name="connsiteY12" fmla="*/ 0 h 3497531"/>
                <a:gd name="connsiteX0" fmla="*/ 688860 w 1377719"/>
                <a:gd name="connsiteY0" fmla="*/ 0 h 1377720"/>
                <a:gd name="connsiteX1" fmla="*/ 739322 w 1377719"/>
                <a:gd name="connsiteY1" fmla="*/ 20901 h 1377720"/>
                <a:gd name="connsiteX2" fmla="*/ 1356818 w 1377719"/>
                <a:gd name="connsiteY2" fmla="*/ 638398 h 1377720"/>
                <a:gd name="connsiteX3" fmla="*/ 1356818 w 1377719"/>
                <a:gd name="connsiteY3" fmla="*/ 739322 h 1377720"/>
                <a:gd name="connsiteX4" fmla="*/ 739322 w 1377719"/>
                <a:gd name="connsiteY4" fmla="*/ 1356819 h 1377720"/>
                <a:gd name="connsiteX5" fmla="*/ 638398 w 1377719"/>
                <a:gd name="connsiteY5" fmla="*/ 1356819 h 1377720"/>
                <a:gd name="connsiteX6" fmla="*/ 20901 w 1377719"/>
                <a:gd name="connsiteY6" fmla="*/ 739322 h 1377720"/>
                <a:gd name="connsiteX7" fmla="*/ 20901 w 1377719"/>
                <a:gd name="connsiteY7" fmla="*/ 638398 h 1377720"/>
                <a:gd name="connsiteX8" fmla="*/ 638398 w 1377719"/>
                <a:gd name="connsiteY8" fmla="*/ 20901 h 1377720"/>
                <a:gd name="connsiteX9" fmla="*/ 688860 w 1377719"/>
                <a:gd name="connsiteY9" fmla="*/ 0 h 137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b="1" dirty="0">
                  <a:ea typeface="Roboto" charset="0"/>
                  <a:cs typeface="Roboto" charset="0"/>
                </a:rPr>
                <a:t>03</a:t>
              </a:r>
            </a:p>
          </p:txBody>
        </p:sp>
      </p:grpSp>
      <p:grpSp>
        <p:nvGrpSpPr>
          <p:cNvPr id="19" name="Group 18"/>
          <p:cNvGrpSpPr/>
          <p:nvPr/>
        </p:nvGrpSpPr>
        <p:grpSpPr>
          <a:xfrm>
            <a:off x="935330" y="3849066"/>
            <a:ext cx="2879852" cy="1219702"/>
            <a:chOff x="1178843" y="2325009"/>
            <a:chExt cx="2879852" cy="1219702"/>
          </a:xfrm>
        </p:grpSpPr>
        <p:sp>
          <p:nvSpPr>
            <p:cNvPr id="20" name="Text Placeholder 2"/>
            <p:cNvSpPr txBox="1">
              <a:spLocks/>
            </p:cNvSpPr>
            <p:nvPr/>
          </p:nvSpPr>
          <p:spPr>
            <a:xfrm>
              <a:off x="1993815" y="2325009"/>
              <a:ext cx="2064880" cy="1219702"/>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pPr>
              <a:r>
                <a:rPr lang="en-US" sz="2000" b="1" dirty="0">
                  <a:latin typeface="+mn-lt"/>
                  <a:ea typeface="Roboto" charset="0"/>
                  <a:cs typeface="Roboto" charset="0"/>
                </a:rPr>
                <a:t>Review</a:t>
              </a:r>
            </a:p>
            <a:p>
              <a:pPr marL="171450" indent="-171450" algn="l">
                <a:lnSpc>
                  <a:spcPct val="125000"/>
                </a:lnSpc>
                <a:buFont typeface="Arial" panose="020B0604020202020204" pitchFamily="34" charset="0"/>
                <a:buChar char="•"/>
              </a:pPr>
              <a:r>
                <a:rPr lang="en-US" sz="1200" dirty="0">
                  <a:latin typeface="+mn-lt"/>
                  <a:ea typeface="Roboto Light" charset="0"/>
                  <a:cs typeface="Roboto Light" charset="0"/>
                </a:rPr>
                <a:t>Identify Weak Culture Influencers</a:t>
              </a:r>
            </a:p>
            <a:p>
              <a:pPr marL="171450" indent="-171450" algn="l">
                <a:lnSpc>
                  <a:spcPct val="125000"/>
                </a:lnSpc>
                <a:buFont typeface="Arial" panose="020B0604020202020204" pitchFamily="34" charset="0"/>
                <a:buChar char="•"/>
              </a:pPr>
              <a:r>
                <a:rPr lang="en-US" sz="1200" dirty="0">
                  <a:latin typeface="+mn-lt"/>
                  <a:ea typeface="Roboto Light" charset="0"/>
                  <a:cs typeface="Roboto Light" charset="0"/>
                </a:rPr>
                <a:t>Employee/Team/Business Engagement Reviews</a:t>
              </a:r>
            </a:p>
          </p:txBody>
        </p:sp>
        <p:sp>
          <p:nvSpPr>
            <p:cNvPr id="21" name="Oval 20"/>
            <p:cNvSpPr/>
            <p:nvPr/>
          </p:nvSpPr>
          <p:spPr>
            <a:xfrm>
              <a:off x="1178843" y="2325009"/>
              <a:ext cx="696934" cy="696934"/>
            </a:xfrm>
            <a:prstGeom prst="ellipse">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ea typeface="linea-basic-10" charset="0"/>
                  <a:cs typeface="linea-basic-10" charset="0"/>
                </a:rPr>
                <a:t>M</a:t>
              </a:r>
              <a:endParaRPr lang="en-US" sz="2800" b="1" dirty="0">
                <a:solidFill>
                  <a:srgbClr val="FFFFFF"/>
                </a:solidFill>
                <a:ea typeface="Montserrat" charset="0"/>
                <a:cs typeface="Montserrat" charset="0"/>
              </a:endParaRPr>
            </a:p>
          </p:txBody>
        </p:sp>
      </p:grpSp>
      <p:grpSp>
        <p:nvGrpSpPr>
          <p:cNvPr id="22" name="Group 21"/>
          <p:cNvGrpSpPr/>
          <p:nvPr/>
        </p:nvGrpSpPr>
        <p:grpSpPr>
          <a:xfrm>
            <a:off x="3522689" y="5235044"/>
            <a:ext cx="3655984" cy="1219702"/>
            <a:chOff x="1178843" y="2325009"/>
            <a:chExt cx="3655984" cy="1219702"/>
          </a:xfrm>
        </p:grpSpPr>
        <p:sp>
          <p:nvSpPr>
            <p:cNvPr id="23" name="Text Placeholder 2"/>
            <p:cNvSpPr txBox="1">
              <a:spLocks/>
            </p:cNvSpPr>
            <p:nvPr/>
          </p:nvSpPr>
          <p:spPr>
            <a:xfrm>
              <a:off x="1993815" y="2325009"/>
              <a:ext cx="2841012" cy="1219702"/>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pPr>
              <a:r>
                <a:rPr lang="en-US" sz="2000" b="1" dirty="0">
                  <a:latin typeface="+mn-lt"/>
                  <a:ea typeface="Roboto" charset="0"/>
                  <a:cs typeface="Roboto" charset="0"/>
                </a:rPr>
                <a:t>Design</a:t>
              </a:r>
            </a:p>
            <a:p>
              <a:pPr marL="171450" indent="-171450" algn="l">
                <a:lnSpc>
                  <a:spcPct val="125000"/>
                </a:lnSpc>
                <a:buFont typeface="Arial" panose="020B0604020202020204" pitchFamily="34" charset="0"/>
                <a:buChar char="•"/>
              </a:pPr>
              <a:r>
                <a:rPr lang="en-US" sz="1200" dirty="0">
                  <a:latin typeface="+mn-lt"/>
                  <a:ea typeface="Roboto Light" charset="0"/>
                  <a:cs typeface="Roboto Light" charset="0"/>
                </a:rPr>
                <a:t>Founder/CEO Values</a:t>
              </a:r>
            </a:p>
            <a:p>
              <a:pPr marL="171450" indent="-171450" algn="l">
                <a:lnSpc>
                  <a:spcPct val="125000"/>
                </a:lnSpc>
                <a:buFont typeface="Arial" panose="020B0604020202020204" pitchFamily="34" charset="0"/>
                <a:buChar char="•"/>
              </a:pPr>
              <a:r>
                <a:rPr lang="en-US" sz="1200" dirty="0">
                  <a:latin typeface="+mn-lt"/>
                  <a:ea typeface="Roboto Light" charset="0"/>
                  <a:cs typeface="Roboto Light" charset="0"/>
                </a:rPr>
                <a:t>Company Values</a:t>
              </a:r>
            </a:p>
            <a:p>
              <a:pPr marL="171450" indent="-171450" algn="l">
                <a:lnSpc>
                  <a:spcPct val="125000"/>
                </a:lnSpc>
                <a:buFont typeface="Arial" panose="020B0604020202020204" pitchFamily="34" charset="0"/>
                <a:buChar char="•"/>
              </a:pPr>
              <a:r>
                <a:rPr lang="en-US" sz="1200" dirty="0">
                  <a:latin typeface="+mn-lt"/>
                  <a:ea typeface="Roboto Light" charset="0"/>
                  <a:cs typeface="Roboto Light" charset="0"/>
                </a:rPr>
                <a:t>Desired Workplace</a:t>
              </a:r>
            </a:p>
          </p:txBody>
        </p:sp>
        <p:sp>
          <p:nvSpPr>
            <p:cNvPr id="24" name="Oval 23"/>
            <p:cNvSpPr/>
            <p:nvPr/>
          </p:nvSpPr>
          <p:spPr>
            <a:xfrm>
              <a:off x="1178843" y="2325009"/>
              <a:ext cx="696934" cy="696934"/>
            </a:xfrm>
            <a:prstGeom prst="ellipse">
              <a:avLst/>
            </a:prstGeom>
            <a:solidFill>
              <a:srgbClr val="A98B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ea typeface="linea-basic-10" charset="0"/>
                  <a:cs typeface="linea-basic-10" charset="0"/>
                </a:rPr>
                <a:t>D</a:t>
              </a:r>
              <a:endParaRPr lang="en-US" sz="2800" b="1" dirty="0">
                <a:solidFill>
                  <a:srgbClr val="FFFFFF"/>
                </a:solidFill>
                <a:ea typeface="Montserrat" charset="0"/>
                <a:cs typeface="Montserrat" charset="0"/>
              </a:endParaRPr>
            </a:p>
          </p:txBody>
        </p:sp>
      </p:grpSp>
      <p:grpSp>
        <p:nvGrpSpPr>
          <p:cNvPr id="25" name="Group 24"/>
          <p:cNvGrpSpPr/>
          <p:nvPr/>
        </p:nvGrpSpPr>
        <p:grpSpPr>
          <a:xfrm>
            <a:off x="7390472" y="4250440"/>
            <a:ext cx="3367742" cy="1219702"/>
            <a:chOff x="1178843" y="2325009"/>
            <a:chExt cx="3367742" cy="1219702"/>
          </a:xfrm>
        </p:grpSpPr>
        <p:sp>
          <p:nvSpPr>
            <p:cNvPr id="26" name="Text Placeholder 2"/>
            <p:cNvSpPr txBox="1">
              <a:spLocks/>
            </p:cNvSpPr>
            <p:nvPr/>
          </p:nvSpPr>
          <p:spPr>
            <a:xfrm>
              <a:off x="1993815" y="2325009"/>
              <a:ext cx="2552770" cy="1219702"/>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pPr>
              <a:r>
                <a:rPr lang="en-US" sz="2000" b="1" dirty="0">
                  <a:latin typeface="+mn-lt"/>
                  <a:ea typeface="Roboto" charset="0"/>
                  <a:cs typeface="Roboto" charset="0"/>
                </a:rPr>
                <a:t>Monitor</a:t>
              </a:r>
            </a:p>
            <a:p>
              <a:pPr marL="171450" indent="-171450" algn="l">
                <a:lnSpc>
                  <a:spcPct val="125000"/>
                </a:lnSpc>
                <a:buFont typeface="Arial" panose="020B0604020202020204" pitchFamily="34" charset="0"/>
                <a:buChar char="•"/>
              </a:pPr>
              <a:r>
                <a:rPr lang="en-US" sz="1200" dirty="0">
                  <a:latin typeface="+mn-lt"/>
                  <a:ea typeface="Roboto Light" charset="0"/>
                  <a:cs typeface="Roboto Light" charset="0"/>
                </a:rPr>
                <a:t>Employee Values Alignment </a:t>
              </a:r>
            </a:p>
            <a:p>
              <a:pPr marL="171450" indent="-171450" algn="l">
                <a:lnSpc>
                  <a:spcPct val="125000"/>
                </a:lnSpc>
                <a:buFont typeface="Arial" panose="020B0604020202020204" pitchFamily="34" charset="0"/>
                <a:buChar char="•"/>
              </a:pPr>
              <a:r>
                <a:rPr lang="en-US" sz="1200" dirty="0">
                  <a:latin typeface="+mn-lt"/>
                  <a:ea typeface="Roboto Light" charset="0"/>
                  <a:cs typeface="Roboto Light" charset="0"/>
                </a:rPr>
                <a:t>Team Values Alignment</a:t>
              </a:r>
            </a:p>
            <a:p>
              <a:pPr marL="171450" indent="-171450" algn="l">
                <a:lnSpc>
                  <a:spcPct val="125000"/>
                </a:lnSpc>
                <a:buFont typeface="Arial" panose="020B0604020202020204" pitchFamily="34" charset="0"/>
                <a:buChar char="•"/>
              </a:pPr>
              <a:r>
                <a:rPr lang="en-US" sz="1200" dirty="0">
                  <a:latin typeface="+mn-lt"/>
                  <a:ea typeface="Roboto Light" charset="0"/>
                  <a:cs typeface="Roboto Light" charset="0"/>
                </a:rPr>
                <a:t>Employee/Team/Business Engagement Re-Reviews</a:t>
              </a:r>
            </a:p>
          </p:txBody>
        </p:sp>
        <p:sp>
          <p:nvSpPr>
            <p:cNvPr id="27" name="Oval 26"/>
            <p:cNvSpPr/>
            <p:nvPr/>
          </p:nvSpPr>
          <p:spPr>
            <a:xfrm>
              <a:off x="1178843" y="2325009"/>
              <a:ext cx="696934" cy="696934"/>
            </a:xfrm>
            <a:prstGeom prst="ellipse">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ea typeface="linea-basic-10" charset="0"/>
                  <a:cs typeface="linea-basic-10" charset="0"/>
                </a:rPr>
                <a:t>M</a:t>
              </a:r>
              <a:endParaRPr lang="en-US" sz="2800" b="1" dirty="0">
                <a:solidFill>
                  <a:srgbClr val="FFFFFF"/>
                </a:solidFill>
                <a:ea typeface="Montserrat" charset="0"/>
                <a:cs typeface="Montserrat" charset="0"/>
              </a:endParaRPr>
            </a:p>
          </p:txBody>
        </p:sp>
      </p:grpSp>
      <p:pic>
        <p:nvPicPr>
          <p:cNvPr id="32" name="Picture 31">
            <a:extLst>
              <a:ext uri="{FF2B5EF4-FFF2-40B4-BE49-F238E27FC236}">
                <a16:creationId xmlns:a16="http://schemas.microsoft.com/office/drawing/2014/main" id="{0FA3C042-1174-4DA4-959C-E03B1A680E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
        <p:nvSpPr>
          <p:cNvPr id="33" name="Rectangle 32">
            <a:extLst>
              <a:ext uri="{FF2B5EF4-FFF2-40B4-BE49-F238E27FC236}">
                <a16:creationId xmlns:a16="http://schemas.microsoft.com/office/drawing/2014/main" id="{41769C53-F9C0-43CC-950D-56DDC32CDA27}"/>
              </a:ext>
            </a:extLst>
          </p:cNvPr>
          <p:cNvSpPr/>
          <p:nvPr/>
        </p:nvSpPr>
        <p:spPr>
          <a:xfrm>
            <a:off x="2871200" y="1072180"/>
            <a:ext cx="6449601" cy="400110"/>
          </a:xfrm>
          <a:prstGeom prst="rect">
            <a:avLst/>
          </a:prstGeom>
        </p:spPr>
        <p:txBody>
          <a:bodyPr wrap="square">
            <a:spAutoFit/>
          </a:bodyPr>
          <a:lstStyle/>
          <a:p>
            <a:pPr algn="ctr"/>
            <a:r>
              <a:rPr lang="en-US" sz="2000" dirty="0">
                <a:solidFill>
                  <a:schemeClr val="bg1">
                    <a:lumMod val="50000"/>
                  </a:schemeClr>
                </a:solidFill>
                <a:cs typeface="Segoe UI Light" panose="020B0502040204020203" pitchFamily="34" charset="0"/>
              </a:rPr>
              <a:t>How Do You Want to Define Your Workplace Culture?</a:t>
            </a:r>
          </a:p>
        </p:txBody>
      </p:sp>
      <p:sp>
        <p:nvSpPr>
          <p:cNvPr id="34" name="Rectangle 33">
            <a:extLst>
              <a:ext uri="{FF2B5EF4-FFF2-40B4-BE49-F238E27FC236}">
                <a16:creationId xmlns:a16="http://schemas.microsoft.com/office/drawing/2014/main" id="{AFB6F62D-06DE-4CD1-98D9-CDA60A60A3D3}"/>
              </a:ext>
            </a:extLst>
          </p:cNvPr>
          <p:cNvSpPr/>
          <p:nvPr/>
        </p:nvSpPr>
        <p:spPr>
          <a:xfrm>
            <a:off x="208006" y="425849"/>
            <a:ext cx="11775989" cy="707886"/>
          </a:xfrm>
          <a:prstGeom prst="rect">
            <a:avLst/>
          </a:prstGeom>
        </p:spPr>
        <p:txBody>
          <a:bodyPr wrap="square">
            <a:spAutoFit/>
          </a:bodyPr>
          <a:lstStyle/>
          <a:p>
            <a:pPr algn="ctr"/>
            <a:r>
              <a:rPr lang="en-US" sz="4000" b="1" dirty="0">
                <a:solidFill>
                  <a:srgbClr val="339966"/>
                </a:solidFill>
                <a:cs typeface="Segoe UI Light" panose="020B0502040204020203" pitchFamily="34" charset="0"/>
              </a:rPr>
              <a:t>Facilitating Building a Strong Culture</a:t>
            </a:r>
          </a:p>
        </p:txBody>
      </p:sp>
    </p:spTree>
    <p:extLst>
      <p:ext uri="{BB962C8B-B14F-4D97-AF65-F5344CB8AC3E}">
        <p14:creationId xmlns:p14="http://schemas.microsoft.com/office/powerpoint/2010/main" val="11787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30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1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2" dur="1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0000">
                                      <p:stCondLst>
                                        <p:cond delay="60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1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6" dur="1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4" accel="50000" decel="50000" fill="hold" nodeType="withEffect">
                                      <p:stCondLst>
                                        <p:cond delay="5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500" fill="hold"/>
                                            <p:tgtEl>
                                              <p:spTgt spid="19"/>
                                            </p:tgtEl>
                                            <p:attrNameLst>
                                              <p:attrName>ppt_x</p:attrName>
                                            </p:attrNameLst>
                                          </p:cBhvr>
                                          <p:tavLst>
                                            <p:tav tm="0">
                                              <p:val>
                                                <p:strVal val="#ppt_x"/>
                                              </p:val>
                                            </p:tav>
                                            <p:tav tm="100000">
                                              <p:val>
                                                <p:strVal val="#ppt_x"/>
                                              </p:val>
                                            </p:tav>
                                          </p:tavLst>
                                        </p:anim>
                                        <p:anim calcmode="lin" valueType="num">
                                          <p:cBhvr additive="base">
                                            <p:cTn id="20" dur="1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nodeType="withEffect">
                                      <p:stCondLst>
                                        <p:cond delay="80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500" fill="hold"/>
                                            <p:tgtEl>
                                              <p:spTgt spid="25"/>
                                            </p:tgtEl>
                                            <p:attrNameLst>
                                              <p:attrName>ppt_x</p:attrName>
                                            </p:attrNameLst>
                                          </p:cBhvr>
                                          <p:tavLst>
                                            <p:tav tm="0">
                                              <p:val>
                                                <p:strVal val="#ppt_x"/>
                                              </p:val>
                                            </p:tav>
                                            <p:tav tm="100000">
                                              <p:val>
                                                <p:strVal val="#ppt_x"/>
                                              </p:val>
                                            </p:tav>
                                          </p:tavLst>
                                        </p:anim>
                                        <p:anim calcmode="lin" valueType="num">
                                          <p:cBhvr additive="base">
                                            <p:cTn id="24" dur="1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nodeType="withEffect">
                                      <p:stCondLst>
                                        <p:cond delay="110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500" fill="hold"/>
                                            <p:tgtEl>
                                              <p:spTgt spid="22"/>
                                            </p:tgtEl>
                                            <p:attrNameLst>
                                              <p:attrName>ppt_x</p:attrName>
                                            </p:attrNameLst>
                                          </p:cBhvr>
                                          <p:tavLst>
                                            <p:tav tm="0">
                                              <p:val>
                                                <p:strVal val="#ppt_x"/>
                                              </p:val>
                                            </p:tav>
                                            <p:tav tm="100000">
                                              <p:val>
                                                <p:strVal val="#ppt_x"/>
                                              </p:val>
                                            </p:tav>
                                          </p:tavLst>
                                        </p:anim>
                                        <p:anim calcmode="lin" valueType="num">
                                          <p:cBhvr additive="base">
                                            <p:cTn id="28" dur="1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25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750" fill="hold"/>
                                            <p:tgtEl>
                                              <p:spTgt spid="34"/>
                                            </p:tgtEl>
                                            <p:attrNameLst>
                                              <p:attrName>ppt_x</p:attrName>
                                            </p:attrNameLst>
                                          </p:cBhvr>
                                          <p:tavLst>
                                            <p:tav tm="0">
                                              <p:val>
                                                <p:strVal val="#ppt_x"/>
                                              </p:val>
                                            </p:tav>
                                            <p:tav tm="100000">
                                              <p:val>
                                                <p:strVal val="#ppt_x"/>
                                              </p:val>
                                            </p:tav>
                                          </p:tavLst>
                                        </p:anim>
                                        <p:anim calcmode="lin" valueType="num">
                                          <p:cBhvr additive="base">
                                            <p:cTn id="32" dur="75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750" fill="hold"/>
                                            <p:tgtEl>
                                              <p:spTgt spid="33"/>
                                            </p:tgtEl>
                                            <p:attrNameLst>
                                              <p:attrName>ppt_x</p:attrName>
                                            </p:attrNameLst>
                                          </p:cBhvr>
                                          <p:tavLst>
                                            <p:tav tm="0">
                                              <p:val>
                                                <p:strVal val="#ppt_x"/>
                                              </p:val>
                                            </p:tav>
                                            <p:tav tm="100000">
                                              <p:val>
                                                <p:strVal val="#ppt_x"/>
                                              </p:val>
                                            </p:tav>
                                          </p:tavLst>
                                        </p:anim>
                                        <p:anim calcmode="lin" valueType="num">
                                          <p:cBhvr additive="base">
                                            <p:cTn id="3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0-#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0-#ppt_w/2"/>
                                              </p:val>
                                            </p:tav>
                                            <p:tav tm="100000">
                                              <p:val>
                                                <p:strVal val="#ppt_x"/>
                                              </p:val>
                                            </p:tav>
                                          </p:tavLst>
                                        </p:anim>
                                        <p:anim calcmode="lin" valueType="num">
                                          <p:cBhvr additive="base">
                                            <p:cTn id="12" dur="1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6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4" accel="50000" decel="50000" fill="hold" nodeType="withEffect">
                                      <p:stCondLst>
                                        <p:cond delay="5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500" fill="hold"/>
                                            <p:tgtEl>
                                              <p:spTgt spid="19"/>
                                            </p:tgtEl>
                                            <p:attrNameLst>
                                              <p:attrName>ppt_x</p:attrName>
                                            </p:attrNameLst>
                                          </p:cBhvr>
                                          <p:tavLst>
                                            <p:tav tm="0">
                                              <p:val>
                                                <p:strVal val="#ppt_x"/>
                                              </p:val>
                                            </p:tav>
                                            <p:tav tm="100000">
                                              <p:val>
                                                <p:strVal val="#ppt_x"/>
                                              </p:val>
                                            </p:tav>
                                          </p:tavLst>
                                        </p:anim>
                                        <p:anim calcmode="lin" valueType="num">
                                          <p:cBhvr additive="base">
                                            <p:cTn id="20" dur="1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nodeType="withEffect">
                                      <p:stCondLst>
                                        <p:cond delay="80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500" fill="hold"/>
                                            <p:tgtEl>
                                              <p:spTgt spid="25"/>
                                            </p:tgtEl>
                                            <p:attrNameLst>
                                              <p:attrName>ppt_x</p:attrName>
                                            </p:attrNameLst>
                                          </p:cBhvr>
                                          <p:tavLst>
                                            <p:tav tm="0">
                                              <p:val>
                                                <p:strVal val="#ppt_x"/>
                                              </p:val>
                                            </p:tav>
                                            <p:tav tm="100000">
                                              <p:val>
                                                <p:strVal val="#ppt_x"/>
                                              </p:val>
                                            </p:tav>
                                          </p:tavLst>
                                        </p:anim>
                                        <p:anim calcmode="lin" valueType="num">
                                          <p:cBhvr additive="base">
                                            <p:cTn id="24" dur="1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nodeType="withEffect">
                                      <p:stCondLst>
                                        <p:cond delay="110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500" fill="hold"/>
                                            <p:tgtEl>
                                              <p:spTgt spid="22"/>
                                            </p:tgtEl>
                                            <p:attrNameLst>
                                              <p:attrName>ppt_x</p:attrName>
                                            </p:attrNameLst>
                                          </p:cBhvr>
                                          <p:tavLst>
                                            <p:tav tm="0">
                                              <p:val>
                                                <p:strVal val="#ppt_x"/>
                                              </p:val>
                                            </p:tav>
                                            <p:tav tm="100000">
                                              <p:val>
                                                <p:strVal val="#ppt_x"/>
                                              </p:val>
                                            </p:tav>
                                          </p:tavLst>
                                        </p:anim>
                                        <p:anim calcmode="lin" valueType="num">
                                          <p:cBhvr additive="base">
                                            <p:cTn id="28" dur="1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25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750" fill="hold"/>
                                            <p:tgtEl>
                                              <p:spTgt spid="34"/>
                                            </p:tgtEl>
                                            <p:attrNameLst>
                                              <p:attrName>ppt_x</p:attrName>
                                            </p:attrNameLst>
                                          </p:cBhvr>
                                          <p:tavLst>
                                            <p:tav tm="0">
                                              <p:val>
                                                <p:strVal val="#ppt_x"/>
                                              </p:val>
                                            </p:tav>
                                            <p:tav tm="100000">
                                              <p:val>
                                                <p:strVal val="#ppt_x"/>
                                              </p:val>
                                            </p:tav>
                                          </p:tavLst>
                                        </p:anim>
                                        <p:anim calcmode="lin" valueType="num">
                                          <p:cBhvr additive="base">
                                            <p:cTn id="32" dur="75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750" fill="hold"/>
                                            <p:tgtEl>
                                              <p:spTgt spid="33"/>
                                            </p:tgtEl>
                                            <p:attrNameLst>
                                              <p:attrName>ppt_x</p:attrName>
                                            </p:attrNameLst>
                                          </p:cBhvr>
                                          <p:tavLst>
                                            <p:tav tm="0">
                                              <p:val>
                                                <p:strVal val="#ppt_x"/>
                                              </p:val>
                                            </p:tav>
                                            <p:tav tm="100000">
                                              <p:val>
                                                <p:strVal val="#ppt_x"/>
                                              </p:val>
                                            </p:tav>
                                          </p:tavLst>
                                        </p:anim>
                                        <p:anim calcmode="lin" valueType="num">
                                          <p:cBhvr additive="base">
                                            <p:cTn id="3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6D6A837-1CE3-4F71-8021-7FBB5AE56CD3}"/>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l="31196" r="31196"/>
          <a:stretch>
            <a:fillRect/>
          </a:stretch>
        </p:blipFill>
        <p:spPr>
          <a:xfrm>
            <a:off x="4547303" y="0"/>
            <a:ext cx="3295106" cy="5841242"/>
          </a:xfrm>
        </p:spPr>
      </p:pic>
      <p:sp>
        <p:nvSpPr>
          <p:cNvPr id="18" name="Rectangle 17"/>
          <p:cNvSpPr/>
          <p:nvPr/>
        </p:nvSpPr>
        <p:spPr>
          <a:xfrm>
            <a:off x="7101274" y="91282"/>
            <a:ext cx="914130" cy="804086"/>
          </a:xfrm>
          <a:prstGeom prst="rect">
            <a:avLst/>
          </a:prstGeom>
          <a:solidFill>
            <a:srgbClr val="339966"/>
          </a:solidFill>
          <a:ln>
            <a:noFill/>
          </a:ln>
          <a:effectLst>
            <a:outerShdw blurRad="685800" dist="381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7374741" y="331212"/>
            <a:ext cx="363850" cy="318446"/>
            <a:chOff x="2569485" y="4937447"/>
            <a:chExt cx="464344" cy="406400"/>
          </a:xfrm>
          <a:solidFill>
            <a:schemeClr val="bg1"/>
          </a:solidFill>
        </p:grpSpPr>
        <p:sp>
          <p:nvSpPr>
            <p:cNvPr id="20" name="AutoShape 103"/>
            <p:cNvSpPr>
              <a:spLocks/>
            </p:cNvSpPr>
            <p:nvPr/>
          </p:nvSpPr>
          <p:spPr bwMode="auto">
            <a:xfrm>
              <a:off x="2642510" y="5009678"/>
              <a:ext cx="166688" cy="109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21" name="AutoShape 104"/>
            <p:cNvSpPr>
              <a:spLocks/>
            </p:cNvSpPr>
            <p:nvPr/>
          </p:nvSpPr>
          <p:spPr bwMode="auto">
            <a:xfrm>
              <a:off x="2569485" y="4937447"/>
              <a:ext cx="464344"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sp>
        <p:nvSpPr>
          <p:cNvPr id="23" name="Rectangle 22">
            <a:extLst>
              <a:ext uri="{FF2B5EF4-FFF2-40B4-BE49-F238E27FC236}">
                <a16:creationId xmlns:a16="http://schemas.microsoft.com/office/drawing/2014/main" id="{58CFC8F1-F9C6-43B5-8C5A-7A017345EA5E}"/>
              </a:ext>
            </a:extLst>
          </p:cNvPr>
          <p:cNvSpPr/>
          <p:nvPr/>
        </p:nvSpPr>
        <p:spPr>
          <a:xfrm>
            <a:off x="737094" y="3816978"/>
            <a:ext cx="514350" cy="571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C75E115-9881-410E-8E48-289014F31BE9}"/>
              </a:ext>
            </a:extLst>
          </p:cNvPr>
          <p:cNvSpPr/>
          <p:nvPr/>
        </p:nvSpPr>
        <p:spPr>
          <a:xfrm>
            <a:off x="671054" y="4246373"/>
            <a:ext cx="3777393" cy="1015663"/>
          </a:xfrm>
          <a:prstGeom prst="rect">
            <a:avLst/>
          </a:prstGeom>
        </p:spPr>
        <p:txBody>
          <a:bodyPr wrap="square">
            <a:spAutoFit/>
          </a:bodyPr>
          <a:lstStyle/>
          <a:p>
            <a:r>
              <a:rPr lang="en-US" sz="1500" b="1" dirty="0">
                <a:solidFill>
                  <a:schemeClr val="tx1">
                    <a:lumMod val="65000"/>
                    <a:lumOff val="35000"/>
                  </a:schemeClr>
                </a:solidFill>
                <a:cs typeface="Segoe UI Light" panose="020B0502040204020203" pitchFamily="34" charset="0"/>
              </a:rPr>
              <a:t>Behavioral Strategist</a:t>
            </a:r>
          </a:p>
          <a:p>
            <a:r>
              <a:rPr lang="en-US" sz="1500" b="1" dirty="0">
                <a:solidFill>
                  <a:schemeClr val="tx1">
                    <a:lumMod val="65000"/>
                    <a:lumOff val="35000"/>
                  </a:schemeClr>
                </a:solidFill>
                <a:cs typeface="Segoe UI Light" panose="020B0502040204020203" pitchFamily="34" charset="0"/>
              </a:rPr>
              <a:t>Business Leader and Board Advisor</a:t>
            </a:r>
          </a:p>
          <a:p>
            <a:r>
              <a:rPr lang="en-US" sz="1500" b="1" dirty="0">
                <a:solidFill>
                  <a:schemeClr val="tx1">
                    <a:lumMod val="65000"/>
                    <a:lumOff val="35000"/>
                  </a:schemeClr>
                </a:solidFill>
                <a:cs typeface="Segoe UI Light" panose="020B0502040204020203" pitchFamily="34" charset="0"/>
              </a:rPr>
              <a:t>Pioneer of Financial Personality Discovery</a:t>
            </a:r>
          </a:p>
          <a:p>
            <a:r>
              <a:rPr lang="en-US" sz="1500" b="1" dirty="0">
                <a:solidFill>
                  <a:schemeClr val="tx1">
                    <a:lumMod val="65000"/>
                    <a:lumOff val="35000"/>
                  </a:schemeClr>
                </a:solidFill>
                <a:cs typeface="Segoe UI Light" panose="020B0502040204020203" pitchFamily="34" charset="0"/>
              </a:rPr>
              <a:t>Author of Financial DNA®</a:t>
            </a:r>
          </a:p>
        </p:txBody>
      </p:sp>
      <p:sp>
        <p:nvSpPr>
          <p:cNvPr id="25" name="Rectangle 24">
            <a:extLst>
              <a:ext uri="{FF2B5EF4-FFF2-40B4-BE49-F238E27FC236}">
                <a16:creationId xmlns:a16="http://schemas.microsoft.com/office/drawing/2014/main" id="{77D5FEB9-FD94-4011-9FD9-4AB406E0DF83}"/>
              </a:ext>
            </a:extLst>
          </p:cNvPr>
          <p:cNvSpPr/>
          <p:nvPr/>
        </p:nvSpPr>
        <p:spPr>
          <a:xfrm>
            <a:off x="8354264" y="2108860"/>
            <a:ext cx="3100642" cy="2653034"/>
          </a:xfrm>
          <a:prstGeom prst="rect">
            <a:avLst/>
          </a:prstGeom>
        </p:spPr>
        <p:txBody>
          <a:bodyPr wrap="square">
            <a:spAutoFit/>
          </a:bodyPr>
          <a:lstStyle/>
          <a:p>
            <a:pPr>
              <a:lnSpc>
                <a:spcPct val="120000"/>
              </a:lnSpc>
            </a:pPr>
            <a:r>
              <a:rPr lang="en-US" sz="2000" b="1" dirty="0">
                <a:solidFill>
                  <a:schemeClr val="tx1">
                    <a:lumMod val="75000"/>
                    <a:lumOff val="25000"/>
                  </a:schemeClr>
                </a:solidFill>
                <a:cs typeface="Segoe UI" panose="020B0502040204020203" pitchFamily="34" charset="0"/>
              </a:rPr>
              <a:t>Hugh adopts </a:t>
            </a:r>
          </a:p>
          <a:p>
            <a:pPr>
              <a:lnSpc>
                <a:spcPct val="120000"/>
              </a:lnSpc>
            </a:pPr>
            <a:r>
              <a:rPr lang="en-US" sz="2000" b="1" dirty="0">
                <a:solidFill>
                  <a:schemeClr val="tx1">
                    <a:lumMod val="75000"/>
                    <a:lumOff val="25000"/>
                  </a:schemeClr>
                </a:solidFill>
                <a:cs typeface="Segoe UI" panose="020B0502040204020203" pitchFamily="34" charset="0"/>
              </a:rPr>
              <a:t>an “Understanding People Before Numbers” approach to business given 2002 Harvard research shows </a:t>
            </a:r>
            <a:r>
              <a:rPr lang="en-US" sz="2000" b="1" dirty="0">
                <a:solidFill>
                  <a:srgbClr val="339966"/>
                </a:solidFill>
                <a:cs typeface="Segoe UI" panose="020B0502040204020203" pitchFamily="34" charset="0"/>
              </a:rPr>
              <a:t>87% </a:t>
            </a:r>
            <a:r>
              <a:rPr lang="en-US" sz="2000" b="1" dirty="0">
                <a:solidFill>
                  <a:schemeClr val="tx1">
                    <a:lumMod val="75000"/>
                    <a:lumOff val="25000"/>
                  </a:schemeClr>
                </a:solidFill>
                <a:cs typeface="Segoe UI" panose="020B0502040204020203" pitchFamily="34" charset="0"/>
              </a:rPr>
              <a:t>of business issues are human behavior related.</a:t>
            </a:r>
          </a:p>
        </p:txBody>
      </p:sp>
      <p:sp>
        <p:nvSpPr>
          <p:cNvPr id="26" name="Rectangle 25">
            <a:extLst>
              <a:ext uri="{FF2B5EF4-FFF2-40B4-BE49-F238E27FC236}">
                <a16:creationId xmlns:a16="http://schemas.microsoft.com/office/drawing/2014/main" id="{29E05B02-C023-46CB-B6B7-2E80F84E070B}"/>
              </a:ext>
            </a:extLst>
          </p:cNvPr>
          <p:cNvSpPr/>
          <p:nvPr/>
        </p:nvSpPr>
        <p:spPr>
          <a:xfrm>
            <a:off x="8469513" y="5187223"/>
            <a:ext cx="1798804" cy="368049"/>
          </a:xfrm>
          <a:prstGeom prst="rect">
            <a:avLst/>
          </a:prstGeom>
          <a:solidFill>
            <a:srgbClr val="A18B4B"/>
          </a:solidFill>
        </p:spPr>
        <p:txBody>
          <a:bodyPr wrap="square">
            <a:spAutoFit/>
          </a:bodyPr>
          <a:lstStyle/>
          <a:p>
            <a:pPr algn="ctr">
              <a:lnSpc>
                <a:spcPct val="120000"/>
              </a:lnSpc>
            </a:pPr>
            <a:r>
              <a:rPr lang="en-US" sz="1600" dirty="0">
                <a:solidFill>
                  <a:schemeClr val="bg1"/>
                </a:solidFill>
                <a:latin typeface="+mj-lt"/>
                <a:cs typeface="Segoe UI Light" panose="020B0502040204020203" pitchFamily="34" charset="0"/>
              </a:rPr>
              <a:t>Business DNA</a:t>
            </a:r>
          </a:p>
        </p:txBody>
      </p:sp>
      <p:pic>
        <p:nvPicPr>
          <p:cNvPr id="27" name="Picture 26">
            <a:extLst>
              <a:ext uri="{FF2B5EF4-FFF2-40B4-BE49-F238E27FC236}">
                <a16:creationId xmlns:a16="http://schemas.microsoft.com/office/drawing/2014/main" id="{CB7A1289-953A-4200-8A71-A7E149E60A6E}"/>
              </a:ext>
            </a:extLst>
          </p:cNvPr>
          <p:cNvPicPr>
            <a:picLocks noChangeAspect="1"/>
          </p:cNvPicPr>
          <p:nvPr/>
        </p:nvPicPr>
        <p:blipFill rotWithShape="1">
          <a:blip r:embed="rId4"/>
          <a:srcRect l="33064" t="23210" r="33895" b="53908"/>
          <a:stretch/>
        </p:blipFill>
        <p:spPr>
          <a:xfrm>
            <a:off x="8248908" y="1154696"/>
            <a:ext cx="989046" cy="846755"/>
          </a:xfrm>
          <a:prstGeom prst="rect">
            <a:avLst/>
          </a:prstGeom>
        </p:spPr>
      </p:pic>
      <p:pic>
        <p:nvPicPr>
          <p:cNvPr id="17" name="Picture 16">
            <a:extLst>
              <a:ext uri="{FF2B5EF4-FFF2-40B4-BE49-F238E27FC236}">
                <a16:creationId xmlns:a16="http://schemas.microsoft.com/office/drawing/2014/main" id="{1D9BE41F-2E5E-4168-9AC4-6E18DDAF67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
        <p:nvSpPr>
          <p:cNvPr id="28" name="Rectangle 27">
            <a:extLst>
              <a:ext uri="{FF2B5EF4-FFF2-40B4-BE49-F238E27FC236}">
                <a16:creationId xmlns:a16="http://schemas.microsoft.com/office/drawing/2014/main" id="{2C4B671D-C089-4432-BAE2-004AEAA5C8A7}"/>
              </a:ext>
            </a:extLst>
          </p:cNvPr>
          <p:cNvSpPr/>
          <p:nvPr/>
        </p:nvSpPr>
        <p:spPr>
          <a:xfrm>
            <a:off x="671054" y="2108860"/>
            <a:ext cx="3777393" cy="707886"/>
          </a:xfrm>
          <a:prstGeom prst="rect">
            <a:avLst/>
          </a:prstGeom>
        </p:spPr>
        <p:txBody>
          <a:bodyPr wrap="square">
            <a:spAutoFit/>
          </a:bodyPr>
          <a:lstStyle/>
          <a:p>
            <a:r>
              <a:rPr lang="en-US" sz="4000" b="1" dirty="0">
                <a:solidFill>
                  <a:srgbClr val="339966"/>
                </a:solidFill>
                <a:cs typeface="Segoe UI Light" panose="020B0502040204020203" pitchFamily="34" charset="0"/>
              </a:rPr>
              <a:t>Hugh Massie</a:t>
            </a:r>
          </a:p>
        </p:txBody>
      </p:sp>
      <p:sp>
        <p:nvSpPr>
          <p:cNvPr id="29" name="Rectangle 28">
            <a:extLst>
              <a:ext uri="{FF2B5EF4-FFF2-40B4-BE49-F238E27FC236}">
                <a16:creationId xmlns:a16="http://schemas.microsoft.com/office/drawing/2014/main" id="{62CAAA3A-2AB6-49AC-AC9A-CAF6146060D2}"/>
              </a:ext>
            </a:extLst>
          </p:cNvPr>
          <p:cNvSpPr/>
          <p:nvPr/>
        </p:nvSpPr>
        <p:spPr>
          <a:xfrm>
            <a:off x="671054" y="2816746"/>
            <a:ext cx="3777393" cy="646331"/>
          </a:xfrm>
          <a:prstGeom prst="rect">
            <a:avLst/>
          </a:prstGeom>
        </p:spPr>
        <p:txBody>
          <a:bodyPr wrap="square">
            <a:spAutoFit/>
          </a:bodyPr>
          <a:lstStyle/>
          <a:p>
            <a:r>
              <a:rPr lang="en-US" b="1" dirty="0">
                <a:solidFill>
                  <a:schemeClr val="bg1">
                    <a:lumMod val="65000"/>
                  </a:schemeClr>
                </a:solidFill>
                <a:cs typeface="Segoe UI Light" panose="020B0502040204020203" pitchFamily="34" charset="0"/>
              </a:rPr>
              <a:t>CEO and Founder of DNA Behavior International</a:t>
            </a:r>
          </a:p>
        </p:txBody>
      </p:sp>
    </p:spTree>
    <p:extLst>
      <p:ext uri="{BB962C8B-B14F-4D97-AF65-F5344CB8AC3E}">
        <p14:creationId xmlns:p14="http://schemas.microsoft.com/office/powerpoint/2010/main" val="40173498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750" fill="hold"/>
                                        <p:tgtEl>
                                          <p:spTgt spid="18"/>
                                        </p:tgtEl>
                                        <p:attrNameLst>
                                          <p:attrName>ppt_w</p:attrName>
                                        </p:attrNameLst>
                                      </p:cBhvr>
                                      <p:tavLst>
                                        <p:tav tm="0">
                                          <p:val>
                                            <p:fltVal val="0"/>
                                          </p:val>
                                        </p:tav>
                                        <p:tav tm="100000">
                                          <p:val>
                                            <p:strVal val="#ppt_w"/>
                                          </p:val>
                                        </p:tav>
                                      </p:tavLst>
                                    </p:anim>
                                    <p:anim calcmode="lin" valueType="num">
                                      <p:cBhvr>
                                        <p:cTn id="8" dur="750" fill="hold"/>
                                        <p:tgtEl>
                                          <p:spTgt spid="18"/>
                                        </p:tgtEl>
                                        <p:attrNameLst>
                                          <p:attrName>ppt_h</p:attrName>
                                        </p:attrNameLst>
                                      </p:cBhvr>
                                      <p:tavLst>
                                        <p:tav tm="0">
                                          <p:val>
                                            <p:fltVal val="0"/>
                                          </p:val>
                                        </p:tav>
                                        <p:tav tm="100000">
                                          <p:val>
                                            <p:strVal val="#ppt_h"/>
                                          </p:val>
                                        </p:tav>
                                      </p:tavLst>
                                    </p:anim>
                                    <p:animEffect transition="in" filter="fade">
                                      <p:cBhvr>
                                        <p:cTn id="9" dur="750"/>
                                        <p:tgtEl>
                                          <p:spTgt spid="1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750" fill="hold"/>
                                        <p:tgtEl>
                                          <p:spTgt spid="19"/>
                                        </p:tgtEl>
                                        <p:attrNameLst>
                                          <p:attrName>ppt_w</p:attrName>
                                        </p:attrNameLst>
                                      </p:cBhvr>
                                      <p:tavLst>
                                        <p:tav tm="0">
                                          <p:val>
                                            <p:fltVal val="0"/>
                                          </p:val>
                                        </p:tav>
                                        <p:tav tm="100000">
                                          <p:val>
                                            <p:strVal val="#ppt_w"/>
                                          </p:val>
                                        </p:tav>
                                      </p:tavLst>
                                    </p:anim>
                                    <p:anim calcmode="lin" valueType="num">
                                      <p:cBhvr>
                                        <p:cTn id="14" dur="750" fill="hold"/>
                                        <p:tgtEl>
                                          <p:spTgt spid="19"/>
                                        </p:tgtEl>
                                        <p:attrNameLst>
                                          <p:attrName>ppt_h</p:attrName>
                                        </p:attrNameLst>
                                      </p:cBhvr>
                                      <p:tavLst>
                                        <p:tav tm="0">
                                          <p:val>
                                            <p:fltVal val="0"/>
                                          </p:val>
                                        </p:tav>
                                        <p:tav tm="100000">
                                          <p:val>
                                            <p:strVal val="#ppt_h"/>
                                          </p:val>
                                        </p:tav>
                                      </p:tavLst>
                                    </p:anim>
                                    <p:animEffect transition="in" filter="fade">
                                      <p:cBhvr>
                                        <p:cTn id="15" dur="750"/>
                                        <p:tgtEl>
                                          <p:spTgt spid="19"/>
                                        </p:tgtEl>
                                      </p:cBhvr>
                                    </p:animEffect>
                                  </p:childTnLst>
                                </p:cTn>
                              </p:par>
                              <p:par>
                                <p:cTn id="16" presetID="2" presetClass="entr" presetSubtype="8" fill="hold" grpId="0" nodeType="withEffect">
                                  <p:stCondLst>
                                    <p:cond delay="25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750" fill="hold"/>
                                        <p:tgtEl>
                                          <p:spTgt spid="23"/>
                                        </p:tgtEl>
                                        <p:attrNameLst>
                                          <p:attrName>ppt_x</p:attrName>
                                        </p:attrNameLst>
                                      </p:cBhvr>
                                      <p:tavLst>
                                        <p:tav tm="0">
                                          <p:val>
                                            <p:strVal val="0-#ppt_w/2"/>
                                          </p:val>
                                        </p:tav>
                                        <p:tav tm="100000">
                                          <p:val>
                                            <p:strVal val="#ppt_x"/>
                                          </p:val>
                                        </p:tav>
                                      </p:tavLst>
                                    </p:anim>
                                    <p:anim calcmode="lin" valueType="num">
                                      <p:cBhvr additive="base">
                                        <p:cTn id="19" dur="750" fill="hold"/>
                                        <p:tgtEl>
                                          <p:spTgt spid="23"/>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5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750" fill="hold"/>
                                        <p:tgtEl>
                                          <p:spTgt spid="24"/>
                                        </p:tgtEl>
                                        <p:attrNameLst>
                                          <p:attrName>ppt_x</p:attrName>
                                        </p:attrNameLst>
                                      </p:cBhvr>
                                      <p:tavLst>
                                        <p:tav tm="0">
                                          <p:val>
                                            <p:strVal val="0-#ppt_w/2"/>
                                          </p:val>
                                        </p:tav>
                                        <p:tav tm="100000">
                                          <p:val>
                                            <p:strVal val="#ppt_x"/>
                                          </p:val>
                                        </p:tav>
                                      </p:tavLst>
                                    </p:anim>
                                    <p:anim calcmode="lin" valueType="num">
                                      <p:cBhvr additive="base">
                                        <p:cTn id="23" dur="750" fill="hold"/>
                                        <p:tgtEl>
                                          <p:spTgt spid="24"/>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25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750" fill="hold"/>
                                        <p:tgtEl>
                                          <p:spTgt spid="25"/>
                                        </p:tgtEl>
                                        <p:attrNameLst>
                                          <p:attrName>ppt_x</p:attrName>
                                        </p:attrNameLst>
                                      </p:cBhvr>
                                      <p:tavLst>
                                        <p:tav tm="0">
                                          <p:val>
                                            <p:strVal val="1+#ppt_w/2"/>
                                          </p:val>
                                        </p:tav>
                                        <p:tav tm="100000">
                                          <p:val>
                                            <p:strVal val="#ppt_x"/>
                                          </p:val>
                                        </p:tav>
                                      </p:tavLst>
                                    </p:anim>
                                    <p:anim calcmode="lin" valueType="num">
                                      <p:cBhvr additive="base">
                                        <p:cTn id="27" dur="750" fill="hold"/>
                                        <p:tgtEl>
                                          <p:spTgt spid="25"/>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50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750" fill="hold"/>
                                        <p:tgtEl>
                                          <p:spTgt spid="26"/>
                                        </p:tgtEl>
                                        <p:attrNameLst>
                                          <p:attrName>ppt_x</p:attrName>
                                        </p:attrNameLst>
                                      </p:cBhvr>
                                      <p:tavLst>
                                        <p:tav tm="0">
                                          <p:val>
                                            <p:strVal val="1+#ppt_w/2"/>
                                          </p:val>
                                        </p:tav>
                                        <p:tav tm="100000">
                                          <p:val>
                                            <p:strVal val="#ppt_x"/>
                                          </p:val>
                                        </p:tav>
                                      </p:tavLst>
                                    </p:anim>
                                    <p:anim calcmode="lin" valueType="num">
                                      <p:cBhvr additive="base">
                                        <p:cTn id="31" dur="750" fill="hold"/>
                                        <p:tgtEl>
                                          <p:spTgt spid="26"/>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50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750" fill="hold"/>
                                        <p:tgtEl>
                                          <p:spTgt spid="28"/>
                                        </p:tgtEl>
                                        <p:attrNameLst>
                                          <p:attrName>ppt_x</p:attrName>
                                        </p:attrNameLst>
                                      </p:cBhvr>
                                      <p:tavLst>
                                        <p:tav tm="0">
                                          <p:val>
                                            <p:strVal val="0-#ppt_w/2"/>
                                          </p:val>
                                        </p:tav>
                                        <p:tav tm="100000">
                                          <p:val>
                                            <p:strVal val="#ppt_x"/>
                                          </p:val>
                                        </p:tav>
                                      </p:tavLst>
                                    </p:anim>
                                    <p:anim calcmode="lin" valueType="num">
                                      <p:cBhvr additive="base">
                                        <p:cTn id="35" dur="750" fill="hold"/>
                                        <p:tgtEl>
                                          <p:spTgt spid="28"/>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50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750" fill="hold"/>
                                        <p:tgtEl>
                                          <p:spTgt spid="29"/>
                                        </p:tgtEl>
                                        <p:attrNameLst>
                                          <p:attrName>ppt_x</p:attrName>
                                        </p:attrNameLst>
                                      </p:cBhvr>
                                      <p:tavLst>
                                        <p:tav tm="0">
                                          <p:val>
                                            <p:strVal val="0-#ppt_w/2"/>
                                          </p:val>
                                        </p:tav>
                                        <p:tav tm="100000">
                                          <p:val>
                                            <p:strVal val="#ppt_x"/>
                                          </p:val>
                                        </p:tav>
                                      </p:tavLst>
                                    </p:anim>
                                    <p:anim calcmode="lin" valueType="num">
                                      <p:cBhvr additive="base">
                                        <p:cTn id="39" dur="75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p:bldP spid="25" grpId="0"/>
      <p:bldP spid="26" grpId="0" animBg="1"/>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18B4B"/>
        </a:solidFill>
        <a:effectLst/>
      </p:bgPr>
    </p:bg>
    <p:spTree>
      <p:nvGrpSpPr>
        <p:cNvPr id="1" name=""/>
        <p:cNvGrpSpPr/>
        <p:nvPr/>
      </p:nvGrpSpPr>
      <p:grpSpPr>
        <a:xfrm>
          <a:off x="0" y="0"/>
          <a:ext cx="0" cy="0"/>
          <a:chOff x="0" y="0"/>
          <a:chExt cx="0" cy="0"/>
        </a:xfrm>
      </p:grpSpPr>
      <p:pic>
        <p:nvPicPr>
          <p:cNvPr id="46" name="Picture Placeholder 3">
            <a:extLst>
              <a:ext uri="{FF2B5EF4-FFF2-40B4-BE49-F238E27FC236}">
                <a16:creationId xmlns:a16="http://schemas.microsoft.com/office/drawing/2014/main" id="{E3D9F29B-D7A5-41FB-831D-4F07A4D4E5E6}"/>
              </a:ext>
            </a:extLst>
          </p:cNvPr>
          <p:cNvPicPr>
            <a:picLocks noChangeAspect="1"/>
          </p:cNvPicPr>
          <p:nvPr/>
        </p:nvPicPr>
        <p:blipFill>
          <a:blip r:embed="rId2">
            <a:extLst>
              <a:ext uri="{28A0092B-C50C-407E-A947-70E740481C1C}">
                <a14:useLocalDpi xmlns:a14="http://schemas.microsoft.com/office/drawing/2010/main" val="0"/>
              </a:ext>
            </a:extLst>
          </a:blip>
          <a:srcRect l="1822" r="1822"/>
          <a:stretch>
            <a:fillRect/>
          </a:stretch>
        </p:blipFill>
        <p:spPr>
          <a:xfrm>
            <a:off x="0" y="0"/>
            <a:ext cx="12192000" cy="6858000"/>
          </a:xfrm>
          <a:prstGeom prst="rect">
            <a:avLst/>
          </a:prstGeom>
        </p:spPr>
      </p:pic>
      <p:sp>
        <p:nvSpPr>
          <p:cNvPr id="47" name="Rectangle 46">
            <a:extLst>
              <a:ext uri="{FF2B5EF4-FFF2-40B4-BE49-F238E27FC236}">
                <a16:creationId xmlns:a16="http://schemas.microsoft.com/office/drawing/2014/main" id="{0E6E4AC3-5969-45C3-AA33-E6D3B159142C}"/>
              </a:ext>
            </a:extLst>
          </p:cNvPr>
          <p:cNvSpPr/>
          <p:nvPr/>
        </p:nvSpPr>
        <p:spPr>
          <a:xfrm>
            <a:off x="0" y="0"/>
            <a:ext cx="12191999" cy="6858000"/>
          </a:xfrm>
          <a:prstGeom prst="rect">
            <a:avLst/>
          </a:prstGeom>
          <a:solidFill>
            <a:srgbClr val="33996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4079563" y="1992089"/>
            <a:ext cx="4032874" cy="4126498"/>
            <a:chOff x="7608888" y="1870075"/>
            <a:chExt cx="10085387" cy="10414001"/>
          </a:xfrm>
          <a:solidFill>
            <a:schemeClr val="bg1"/>
          </a:solidFill>
        </p:grpSpPr>
        <p:sp>
          <p:nvSpPr>
            <p:cNvPr id="22" name="Freeform 5"/>
            <p:cNvSpPr>
              <a:spLocks/>
            </p:cNvSpPr>
            <p:nvPr/>
          </p:nvSpPr>
          <p:spPr bwMode="auto">
            <a:xfrm>
              <a:off x="10525125" y="7072313"/>
              <a:ext cx="4268787" cy="5211763"/>
            </a:xfrm>
            <a:custGeom>
              <a:avLst/>
              <a:gdLst>
                <a:gd name="T0" fmla="*/ 499 w 502"/>
                <a:gd name="T1" fmla="*/ 260 h 613"/>
                <a:gd name="T2" fmla="*/ 450 w 502"/>
                <a:gd name="T3" fmla="*/ 255 h 613"/>
                <a:gd name="T4" fmla="*/ 450 w 502"/>
                <a:gd name="T5" fmla="*/ 257 h 613"/>
                <a:gd name="T6" fmla="*/ 450 w 502"/>
                <a:gd name="T7" fmla="*/ 519 h 613"/>
                <a:gd name="T8" fmla="*/ 257 w 502"/>
                <a:gd name="T9" fmla="*/ 558 h 613"/>
                <a:gd name="T10" fmla="*/ 254 w 502"/>
                <a:gd name="T11" fmla="*/ 558 h 613"/>
                <a:gd name="T12" fmla="*/ 254 w 502"/>
                <a:gd name="T13" fmla="*/ 558 h 613"/>
                <a:gd name="T14" fmla="*/ 253 w 502"/>
                <a:gd name="T15" fmla="*/ 558 h 613"/>
                <a:gd name="T16" fmla="*/ 252 w 502"/>
                <a:gd name="T17" fmla="*/ 558 h 613"/>
                <a:gd name="T18" fmla="*/ 249 w 502"/>
                <a:gd name="T19" fmla="*/ 558 h 613"/>
                <a:gd name="T20" fmla="*/ 245 w 502"/>
                <a:gd name="T21" fmla="*/ 558 h 613"/>
                <a:gd name="T22" fmla="*/ 52 w 502"/>
                <a:gd name="T23" fmla="*/ 519 h 613"/>
                <a:gd name="T24" fmla="*/ 52 w 502"/>
                <a:gd name="T25" fmla="*/ 257 h 613"/>
                <a:gd name="T26" fmla="*/ 52 w 502"/>
                <a:gd name="T27" fmla="*/ 255 h 613"/>
                <a:gd name="T28" fmla="*/ 63 w 502"/>
                <a:gd name="T29" fmla="*/ 195 h 613"/>
                <a:gd name="T30" fmla="*/ 102 w 502"/>
                <a:gd name="T31" fmla="*/ 138 h 613"/>
                <a:gd name="T32" fmla="*/ 142 w 502"/>
                <a:gd name="T33" fmla="*/ 112 h 613"/>
                <a:gd name="T34" fmla="*/ 194 w 502"/>
                <a:gd name="T35" fmla="*/ 85 h 613"/>
                <a:gd name="T36" fmla="*/ 219 w 502"/>
                <a:gd name="T37" fmla="*/ 73 h 613"/>
                <a:gd name="T38" fmla="*/ 251 w 502"/>
                <a:gd name="T39" fmla="*/ 59 h 613"/>
                <a:gd name="T40" fmla="*/ 281 w 502"/>
                <a:gd name="T41" fmla="*/ 72 h 613"/>
                <a:gd name="T42" fmla="*/ 254 w 502"/>
                <a:gd name="T43" fmla="*/ 7 h 613"/>
                <a:gd name="T44" fmla="*/ 253 w 502"/>
                <a:gd name="T45" fmla="*/ 7 h 613"/>
                <a:gd name="T46" fmla="*/ 251 w 502"/>
                <a:gd name="T47" fmla="*/ 0 h 613"/>
                <a:gd name="T48" fmla="*/ 249 w 502"/>
                <a:gd name="T49" fmla="*/ 1 h 613"/>
                <a:gd name="T50" fmla="*/ 245 w 502"/>
                <a:gd name="T51" fmla="*/ 3 h 613"/>
                <a:gd name="T52" fmla="*/ 245 w 502"/>
                <a:gd name="T53" fmla="*/ 3 h 613"/>
                <a:gd name="T54" fmla="*/ 179 w 502"/>
                <a:gd name="T55" fmla="*/ 32 h 613"/>
                <a:gd name="T56" fmla="*/ 172 w 502"/>
                <a:gd name="T57" fmla="*/ 36 h 613"/>
                <a:gd name="T58" fmla="*/ 68 w 502"/>
                <a:gd name="T59" fmla="*/ 97 h 613"/>
                <a:gd name="T60" fmla="*/ 5 w 502"/>
                <a:gd name="T61" fmla="*/ 206 h 613"/>
                <a:gd name="T62" fmla="*/ 0 w 502"/>
                <a:gd name="T63" fmla="*/ 257 h 613"/>
                <a:gd name="T64" fmla="*/ 0 w 502"/>
                <a:gd name="T65" fmla="*/ 261 h 613"/>
                <a:gd name="T66" fmla="*/ 0 w 502"/>
                <a:gd name="T67" fmla="*/ 542 h 613"/>
                <a:gd name="T68" fmla="*/ 0 w 502"/>
                <a:gd name="T69" fmla="*/ 551 h 613"/>
                <a:gd name="T70" fmla="*/ 8 w 502"/>
                <a:gd name="T71" fmla="*/ 556 h 613"/>
                <a:gd name="T72" fmla="*/ 12 w 502"/>
                <a:gd name="T73" fmla="*/ 558 h 613"/>
                <a:gd name="T74" fmla="*/ 245 w 502"/>
                <a:gd name="T75" fmla="*/ 613 h 613"/>
                <a:gd name="T76" fmla="*/ 249 w 502"/>
                <a:gd name="T77" fmla="*/ 613 h 613"/>
                <a:gd name="T78" fmla="*/ 252 w 502"/>
                <a:gd name="T79" fmla="*/ 613 h 613"/>
                <a:gd name="T80" fmla="*/ 253 w 502"/>
                <a:gd name="T81" fmla="*/ 613 h 613"/>
                <a:gd name="T82" fmla="*/ 253 w 502"/>
                <a:gd name="T83" fmla="*/ 613 h 613"/>
                <a:gd name="T84" fmla="*/ 254 w 502"/>
                <a:gd name="T85" fmla="*/ 613 h 613"/>
                <a:gd name="T86" fmla="*/ 257 w 502"/>
                <a:gd name="T87" fmla="*/ 613 h 613"/>
                <a:gd name="T88" fmla="*/ 491 w 502"/>
                <a:gd name="T89" fmla="*/ 558 h 613"/>
                <a:gd name="T90" fmla="*/ 494 w 502"/>
                <a:gd name="T91" fmla="*/ 556 h 613"/>
                <a:gd name="T92" fmla="*/ 502 w 502"/>
                <a:gd name="T93" fmla="*/ 551 h 613"/>
                <a:gd name="T94" fmla="*/ 502 w 502"/>
                <a:gd name="T95" fmla="*/ 541 h 613"/>
                <a:gd name="T96" fmla="*/ 502 w 502"/>
                <a:gd name="T97" fmla="*/ 260 h 613"/>
                <a:gd name="T98" fmla="*/ 499 w 502"/>
                <a:gd name="T99" fmla="*/ 26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2" h="613">
                  <a:moveTo>
                    <a:pt x="499" y="260"/>
                  </a:moveTo>
                  <a:cubicBezTo>
                    <a:pt x="482" y="260"/>
                    <a:pt x="466" y="258"/>
                    <a:pt x="450" y="255"/>
                  </a:cubicBezTo>
                  <a:cubicBezTo>
                    <a:pt x="450" y="256"/>
                    <a:pt x="450" y="256"/>
                    <a:pt x="450" y="257"/>
                  </a:cubicBezTo>
                  <a:cubicBezTo>
                    <a:pt x="450" y="519"/>
                    <a:pt x="450" y="519"/>
                    <a:pt x="450" y="519"/>
                  </a:cubicBezTo>
                  <a:cubicBezTo>
                    <a:pt x="377" y="554"/>
                    <a:pt x="291" y="558"/>
                    <a:pt x="257" y="558"/>
                  </a:cubicBezTo>
                  <a:cubicBezTo>
                    <a:pt x="254" y="558"/>
                    <a:pt x="254" y="558"/>
                    <a:pt x="254" y="558"/>
                  </a:cubicBezTo>
                  <a:cubicBezTo>
                    <a:pt x="254" y="558"/>
                    <a:pt x="254" y="558"/>
                    <a:pt x="254" y="558"/>
                  </a:cubicBezTo>
                  <a:cubicBezTo>
                    <a:pt x="253" y="558"/>
                    <a:pt x="253" y="558"/>
                    <a:pt x="253" y="558"/>
                  </a:cubicBezTo>
                  <a:cubicBezTo>
                    <a:pt x="252" y="558"/>
                    <a:pt x="252" y="558"/>
                    <a:pt x="252" y="558"/>
                  </a:cubicBezTo>
                  <a:cubicBezTo>
                    <a:pt x="249" y="558"/>
                    <a:pt x="249" y="558"/>
                    <a:pt x="249" y="558"/>
                  </a:cubicBezTo>
                  <a:cubicBezTo>
                    <a:pt x="245" y="558"/>
                    <a:pt x="245" y="558"/>
                    <a:pt x="245" y="558"/>
                  </a:cubicBezTo>
                  <a:cubicBezTo>
                    <a:pt x="211" y="558"/>
                    <a:pt x="125" y="554"/>
                    <a:pt x="52" y="519"/>
                  </a:cubicBezTo>
                  <a:cubicBezTo>
                    <a:pt x="52" y="257"/>
                    <a:pt x="52" y="257"/>
                    <a:pt x="52" y="257"/>
                  </a:cubicBezTo>
                  <a:cubicBezTo>
                    <a:pt x="52" y="256"/>
                    <a:pt x="52" y="256"/>
                    <a:pt x="52" y="255"/>
                  </a:cubicBezTo>
                  <a:cubicBezTo>
                    <a:pt x="52" y="233"/>
                    <a:pt x="56" y="213"/>
                    <a:pt x="63" y="195"/>
                  </a:cubicBezTo>
                  <a:cubicBezTo>
                    <a:pt x="71" y="173"/>
                    <a:pt x="84" y="154"/>
                    <a:pt x="102" y="138"/>
                  </a:cubicBezTo>
                  <a:cubicBezTo>
                    <a:pt x="110" y="132"/>
                    <a:pt x="123" y="123"/>
                    <a:pt x="142" y="112"/>
                  </a:cubicBezTo>
                  <a:cubicBezTo>
                    <a:pt x="157" y="104"/>
                    <a:pt x="174" y="95"/>
                    <a:pt x="194" y="85"/>
                  </a:cubicBezTo>
                  <a:cubicBezTo>
                    <a:pt x="202" y="81"/>
                    <a:pt x="211" y="77"/>
                    <a:pt x="219" y="73"/>
                  </a:cubicBezTo>
                  <a:cubicBezTo>
                    <a:pt x="232" y="67"/>
                    <a:pt x="243" y="62"/>
                    <a:pt x="251" y="59"/>
                  </a:cubicBezTo>
                  <a:cubicBezTo>
                    <a:pt x="259" y="62"/>
                    <a:pt x="269" y="67"/>
                    <a:pt x="281" y="72"/>
                  </a:cubicBezTo>
                  <a:cubicBezTo>
                    <a:pt x="273" y="54"/>
                    <a:pt x="257" y="18"/>
                    <a:pt x="254" y="7"/>
                  </a:cubicBezTo>
                  <a:cubicBezTo>
                    <a:pt x="253" y="7"/>
                    <a:pt x="253" y="7"/>
                    <a:pt x="253" y="7"/>
                  </a:cubicBezTo>
                  <a:cubicBezTo>
                    <a:pt x="251" y="0"/>
                    <a:pt x="251" y="0"/>
                    <a:pt x="251" y="0"/>
                  </a:cubicBezTo>
                  <a:cubicBezTo>
                    <a:pt x="249" y="1"/>
                    <a:pt x="249" y="1"/>
                    <a:pt x="249" y="1"/>
                  </a:cubicBezTo>
                  <a:cubicBezTo>
                    <a:pt x="245" y="3"/>
                    <a:pt x="245" y="3"/>
                    <a:pt x="245" y="3"/>
                  </a:cubicBezTo>
                  <a:cubicBezTo>
                    <a:pt x="245" y="3"/>
                    <a:pt x="245" y="3"/>
                    <a:pt x="245" y="3"/>
                  </a:cubicBezTo>
                  <a:cubicBezTo>
                    <a:pt x="233" y="7"/>
                    <a:pt x="196" y="25"/>
                    <a:pt x="179" y="32"/>
                  </a:cubicBezTo>
                  <a:cubicBezTo>
                    <a:pt x="176" y="34"/>
                    <a:pt x="173" y="35"/>
                    <a:pt x="172" y="36"/>
                  </a:cubicBezTo>
                  <a:cubicBezTo>
                    <a:pt x="121" y="61"/>
                    <a:pt x="86" y="81"/>
                    <a:pt x="68" y="97"/>
                  </a:cubicBezTo>
                  <a:cubicBezTo>
                    <a:pt x="35" y="125"/>
                    <a:pt x="14" y="162"/>
                    <a:pt x="5" y="206"/>
                  </a:cubicBezTo>
                  <a:cubicBezTo>
                    <a:pt x="2" y="222"/>
                    <a:pt x="0" y="239"/>
                    <a:pt x="0" y="257"/>
                  </a:cubicBezTo>
                  <a:cubicBezTo>
                    <a:pt x="0" y="261"/>
                    <a:pt x="0" y="261"/>
                    <a:pt x="0" y="261"/>
                  </a:cubicBezTo>
                  <a:cubicBezTo>
                    <a:pt x="0" y="542"/>
                    <a:pt x="0" y="542"/>
                    <a:pt x="0" y="542"/>
                  </a:cubicBezTo>
                  <a:cubicBezTo>
                    <a:pt x="0" y="551"/>
                    <a:pt x="0" y="551"/>
                    <a:pt x="0" y="551"/>
                  </a:cubicBezTo>
                  <a:cubicBezTo>
                    <a:pt x="8" y="556"/>
                    <a:pt x="8" y="556"/>
                    <a:pt x="8" y="556"/>
                  </a:cubicBezTo>
                  <a:cubicBezTo>
                    <a:pt x="12" y="558"/>
                    <a:pt x="12" y="558"/>
                    <a:pt x="12" y="558"/>
                  </a:cubicBezTo>
                  <a:cubicBezTo>
                    <a:pt x="98" y="607"/>
                    <a:pt x="204" y="613"/>
                    <a:pt x="245" y="613"/>
                  </a:cubicBezTo>
                  <a:cubicBezTo>
                    <a:pt x="249" y="613"/>
                    <a:pt x="249" y="613"/>
                    <a:pt x="249" y="613"/>
                  </a:cubicBezTo>
                  <a:cubicBezTo>
                    <a:pt x="252" y="613"/>
                    <a:pt x="252" y="613"/>
                    <a:pt x="252" y="613"/>
                  </a:cubicBezTo>
                  <a:cubicBezTo>
                    <a:pt x="253" y="613"/>
                    <a:pt x="253" y="613"/>
                    <a:pt x="253" y="613"/>
                  </a:cubicBezTo>
                  <a:cubicBezTo>
                    <a:pt x="253" y="613"/>
                    <a:pt x="253" y="613"/>
                    <a:pt x="253" y="613"/>
                  </a:cubicBezTo>
                  <a:cubicBezTo>
                    <a:pt x="254" y="613"/>
                    <a:pt x="254" y="613"/>
                    <a:pt x="254" y="613"/>
                  </a:cubicBezTo>
                  <a:cubicBezTo>
                    <a:pt x="257" y="613"/>
                    <a:pt x="257" y="613"/>
                    <a:pt x="257" y="613"/>
                  </a:cubicBezTo>
                  <a:cubicBezTo>
                    <a:pt x="298" y="613"/>
                    <a:pt x="404" y="607"/>
                    <a:pt x="491" y="558"/>
                  </a:cubicBezTo>
                  <a:cubicBezTo>
                    <a:pt x="494" y="556"/>
                    <a:pt x="494" y="556"/>
                    <a:pt x="494" y="556"/>
                  </a:cubicBezTo>
                  <a:cubicBezTo>
                    <a:pt x="502" y="551"/>
                    <a:pt x="502" y="551"/>
                    <a:pt x="502" y="551"/>
                  </a:cubicBezTo>
                  <a:cubicBezTo>
                    <a:pt x="502" y="541"/>
                    <a:pt x="502" y="541"/>
                    <a:pt x="502" y="541"/>
                  </a:cubicBezTo>
                  <a:cubicBezTo>
                    <a:pt x="502" y="260"/>
                    <a:pt x="502" y="260"/>
                    <a:pt x="502" y="260"/>
                  </a:cubicBezTo>
                  <a:lnTo>
                    <a:pt x="499" y="260"/>
                  </a:lnTo>
                  <a:close/>
                </a:path>
              </a:pathLst>
            </a:custGeom>
            <a:grpFill/>
            <a:ln>
              <a:noFill/>
            </a:ln>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sp>
          <p:nvSpPr>
            <p:cNvPr id="23" name="Freeform 6"/>
            <p:cNvSpPr>
              <a:spLocks/>
            </p:cNvSpPr>
            <p:nvPr/>
          </p:nvSpPr>
          <p:spPr bwMode="auto">
            <a:xfrm>
              <a:off x="12660313" y="4862513"/>
              <a:ext cx="5033962" cy="4419600"/>
            </a:xfrm>
            <a:custGeom>
              <a:avLst/>
              <a:gdLst>
                <a:gd name="T0" fmla="*/ 539 w 592"/>
                <a:gd name="T1" fmla="*/ 12 h 520"/>
                <a:gd name="T2" fmla="*/ 537 w 592"/>
                <a:gd name="T3" fmla="*/ 9 h 520"/>
                <a:gd name="T4" fmla="*/ 532 w 592"/>
                <a:gd name="T5" fmla="*/ 0 h 520"/>
                <a:gd name="T6" fmla="*/ 523 w 592"/>
                <a:gd name="T7" fmla="*/ 0 h 520"/>
                <a:gd name="T8" fmla="*/ 249 w 592"/>
                <a:gd name="T9" fmla="*/ 0 h 520"/>
                <a:gd name="T10" fmla="*/ 249 w 592"/>
                <a:gd name="T11" fmla="*/ 3 h 520"/>
                <a:gd name="T12" fmla="*/ 244 w 592"/>
                <a:gd name="T13" fmla="*/ 55 h 520"/>
                <a:gd name="T14" fmla="*/ 248 w 592"/>
                <a:gd name="T15" fmla="*/ 54 h 520"/>
                <a:gd name="T16" fmla="*/ 501 w 592"/>
                <a:gd name="T17" fmla="*/ 54 h 520"/>
                <a:gd name="T18" fmla="*/ 539 w 592"/>
                <a:gd name="T19" fmla="*/ 254 h 520"/>
                <a:gd name="T20" fmla="*/ 539 w 592"/>
                <a:gd name="T21" fmla="*/ 258 h 520"/>
                <a:gd name="T22" fmla="*/ 539 w 592"/>
                <a:gd name="T23" fmla="*/ 258 h 520"/>
                <a:gd name="T24" fmla="*/ 539 w 592"/>
                <a:gd name="T25" fmla="*/ 258 h 520"/>
                <a:gd name="T26" fmla="*/ 539 w 592"/>
                <a:gd name="T27" fmla="*/ 259 h 520"/>
                <a:gd name="T28" fmla="*/ 539 w 592"/>
                <a:gd name="T29" fmla="*/ 263 h 520"/>
                <a:gd name="T30" fmla="*/ 539 w 592"/>
                <a:gd name="T31" fmla="*/ 266 h 520"/>
                <a:gd name="T32" fmla="*/ 501 w 592"/>
                <a:gd name="T33" fmla="*/ 466 h 520"/>
                <a:gd name="T34" fmla="*/ 248 w 592"/>
                <a:gd name="T35" fmla="*/ 466 h 520"/>
                <a:gd name="T36" fmla="*/ 246 w 592"/>
                <a:gd name="T37" fmla="*/ 466 h 520"/>
                <a:gd name="T38" fmla="*/ 189 w 592"/>
                <a:gd name="T39" fmla="*/ 455 h 520"/>
                <a:gd name="T40" fmla="*/ 133 w 592"/>
                <a:gd name="T41" fmla="*/ 415 h 520"/>
                <a:gd name="T42" fmla="*/ 107 w 592"/>
                <a:gd name="T43" fmla="*/ 371 h 520"/>
                <a:gd name="T44" fmla="*/ 82 w 592"/>
                <a:gd name="T45" fmla="*/ 319 h 520"/>
                <a:gd name="T46" fmla="*/ 69 w 592"/>
                <a:gd name="T47" fmla="*/ 291 h 520"/>
                <a:gd name="T48" fmla="*/ 56 w 592"/>
                <a:gd name="T49" fmla="*/ 260 h 520"/>
                <a:gd name="T50" fmla="*/ 70 w 592"/>
                <a:gd name="T51" fmla="*/ 228 h 520"/>
                <a:gd name="T52" fmla="*/ 5 w 592"/>
                <a:gd name="T53" fmla="*/ 257 h 520"/>
                <a:gd name="T54" fmla="*/ 4 w 592"/>
                <a:gd name="T55" fmla="*/ 258 h 520"/>
                <a:gd name="T56" fmla="*/ 0 w 592"/>
                <a:gd name="T57" fmla="*/ 259 h 520"/>
                <a:gd name="T58" fmla="*/ 0 w 592"/>
                <a:gd name="T59" fmla="*/ 260 h 520"/>
                <a:gd name="T60" fmla="*/ 2 w 592"/>
                <a:gd name="T61" fmla="*/ 267 h 520"/>
                <a:gd name="T62" fmla="*/ 3 w 592"/>
                <a:gd name="T63" fmla="*/ 267 h 520"/>
                <a:gd name="T64" fmla="*/ 30 w 592"/>
                <a:gd name="T65" fmla="*/ 332 h 520"/>
                <a:gd name="T66" fmla="*/ 34 w 592"/>
                <a:gd name="T67" fmla="*/ 342 h 520"/>
                <a:gd name="T68" fmla="*/ 93 w 592"/>
                <a:gd name="T69" fmla="*/ 450 h 520"/>
                <a:gd name="T70" fmla="*/ 199 w 592"/>
                <a:gd name="T71" fmla="*/ 515 h 520"/>
                <a:gd name="T72" fmla="*/ 248 w 592"/>
                <a:gd name="T73" fmla="*/ 520 h 520"/>
                <a:gd name="T74" fmla="*/ 251 w 592"/>
                <a:gd name="T75" fmla="*/ 520 h 520"/>
                <a:gd name="T76" fmla="*/ 523 w 592"/>
                <a:gd name="T77" fmla="*/ 520 h 520"/>
                <a:gd name="T78" fmla="*/ 533 w 592"/>
                <a:gd name="T79" fmla="*/ 520 h 520"/>
                <a:gd name="T80" fmla="*/ 537 w 592"/>
                <a:gd name="T81" fmla="*/ 512 h 520"/>
                <a:gd name="T82" fmla="*/ 539 w 592"/>
                <a:gd name="T83" fmla="*/ 508 h 520"/>
                <a:gd name="T84" fmla="*/ 592 w 592"/>
                <a:gd name="T85" fmla="*/ 266 h 520"/>
                <a:gd name="T86" fmla="*/ 592 w 592"/>
                <a:gd name="T87" fmla="*/ 263 h 520"/>
                <a:gd name="T88" fmla="*/ 592 w 592"/>
                <a:gd name="T89" fmla="*/ 259 h 520"/>
                <a:gd name="T90" fmla="*/ 592 w 592"/>
                <a:gd name="T91" fmla="*/ 259 h 520"/>
                <a:gd name="T92" fmla="*/ 592 w 592"/>
                <a:gd name="T93" fmla="*/ 258 h 520"/>
                <a:gd name="T94" fmla="*/ 592 w 592"/>
                <a:gd name="T95" fmla="*/ 257 h 520"/>
                <a:gd name="T96" fmla="*/ 592 w 592"/>
                <a:gd name="T97" fmla="*/ 254 h 520"/>
                <a:gd name="T98" fmla="*/ 539 w 592"/>
                <a:gd name="T99" fmla="*/ 12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2" h="520">
                  <a:moveTo>
                    <a:pt x="539" y="12"/>
                  </a:moveTo>
                  <a:cubicBezTo>
                    <a:pt x="537" y="9"/>
                    <a:pt x="537" y="9"/>
                    <a:pt x="537" y="9"/>
                  </a:cubicBezTo>
                  <a:cubicBezTo>
                    <a:pt x="532" y="0"/>
                    <a:pt x="532" y="0"/>
                    <a:pt x="532" y="0"/>
                  </a:cubicBezTo>
                  <a:cubicBezTo>
                    <a:pt x="523" y="0"/>
                    <a:pt x="523" y="0"/>
                    <a:pt x="523" y="0"/>
                  </a:cubicBezTo>
                  <a:cubicBezTo>
                    <a:pt x="249" y="0"/>
                    <a:pt x="249" y="0"/>
                    <a:pt x="249" y="0"/>
                  </a:cubicBezTo>
                  <a:cubicBezTo>
                    <a:pt x="249" y="3"/>
                    <a:pt x="249" y="3"/>
                    <a:pt x="249" y="3"/>
                  </a:cubicBezTo>
                  <a:cubicBezTo>
                    <a:pt x="249" y="21"/>
                    <a:pt x="247" y="38"/>
                    <a:pt x="244" y="55"/>
                  </a:cubicBezTo>
                  <a:cubicBezTo>
                    <a:pt x="245" y="55"/>
                    <a:pt x="247" y="54"/>
                    <a:pt x="248" y="54"/>
                  </a:cubicBezTo>
                  <a:cubicBezTo>
                    <a:pt x="501" y="54"/>
                    <a:pt x="501" y="54"/>
                    <a:pt x="501" y="54"/>
                  </a:cubicBezTo>
                  <a:cubicBezTo>
                    <a:pt x="536" y="130"/>
                    <a:pt x="539" y="219"/>
                    <a:pt x="539" y="254"/>
                  </a:cubicBezTo>
                  <a:cubicBezTo>
                    <a:pt x="539" y="258"/>
                    <a:pt x="539" y="258"/>
                    <a:pt x="539" y="258"/>
                  </a:cubicBezTo>
                  <a:cubicBezTo>
                    <a:pt x="539" y="258"/>
                    <a:pt x="539" y="258"/>
                    <a:pt x="539" y="258"/>
                  </a:cubicBezTo>
                  <a:cubicBezTo>
                    <a:pt x="539" y="258"/>
                    <a:pt x="539" y="258"/>
                    <a:pt x="539" y="258"/>
                  </a:cubicBezTo>
                  <a:cubicBezTo>
                    <a:pt x="539" y="259"/>
                    <a:pt x="539" y="259"/>
                    <a:pt x="539" y="259"/>
                  </a:cubicBezTo>
                  <a:cubicBezTo>
                    <a:pt x="539" y="263"/>
                    <a:pt x="539" y="263"/>
                    <a:pt x="539" y="263"/>
                  </a:cubicBezTo>
                  <a:cubicBezTo>
                    <a:pt x="539" y="266"/>
                    <a:pt x="539" y="266"/>
                    <a:pt x="539" y="266"/>
                  </a:cubicBezTo>
                  <a:cubicBezTo>
                    <a:pt x="539" y="302"/>
                    <a:pt x="536" y="390"/>
                    <a:pt x="501" y="466"/>
                  </a:cubicBezTo>
                  <a:cubicBezTo>
                    <a:pt x="248" y="466"/>
                    <a:pt x="248" y="466"/>
                    <a:pt x="248" y="466"/>
                  </a:cubicBezTo>
                  <a:cubicBezTo>
                    <a:pt x="247" y="466"/>
                    <a:pt x="247" y="466"/>
                    <a:pt x="246" y="466"/>
                  </a:cubicBezTo>
                  <a:cubicBezTo>
                    <a:pt x="225" y="466"/>
                    <a:pt x="206" y="462"/>
                    <a:pt x="189" y="455"/>
                  </a:cubicBezTo>
                  <a:cubicBezTo>
                    <a:pt x="167" y="447"/>
                    <a:pt x="148" y="433"/>
                    <a:pt x="133" y="415"/>
                  </a:cubicBezTo>
                  <a:cubicBezTo>
                    <a:pt x="127" y="406"/>
                    <a:pt x="117" y="391"/>
                    <a:pt x="107" y="371"/>
                  </a:cubicBezTo>
                  <a:cubicBezTo>
                    <a:pt x="99" y="356"/>
                    <a:pt x="91" y="339"/>
                    <a:pt x="82" y="319"/>
                  </a:cubicBezTo>
                  <a:cubicBezTo>
                    <a:pt x="78" y="310"/>
                    <a:pt x="73" y="300"/>
                    <a:pt x="69" y="291"/>
                  </a:cubicBezTo>
                  <a:cubicBezTo>
                    <a:pt x="64" y="279"/>
                    <a:pt x="59" y="268"/>
                    <a:pt x="56" y="260"/>
                  </a:cubicBezTo>
                  <a:cubicBezTo>
                    <a:pt x="60" y="252"/>
                    <a:pt x="65" y="241"/>
                    <a:pt x="70" y="228"/>
                  </a:cubicBezTo>
                  <a:cubicBezTo>
                    <a:pt x="53" y="236"/>
                    <a:pt x="16" y="253"/>
                    <a:pt x="5" y="257"/>
                  </a:cubicBezTo>
                  <a:cubicBezTo>
                    <a:pt x="4" y="258"/>
                    <a:pt x="4" y="258"/>
                    <a:pt x="4" y="258"/>
                  </a:cubicBezTo>
                  <a:cubicBezTo>
                    <a:pt x="0" y="259"/>
                    <a:pt x="0" y="259"/>
                    <a:pt x="0" y="259"/>
                  </a:cubicBezTo>
                  <a:cubicBezTo>
                    <a:pt x="0" y="260"/>
                    <a:pt x="0" y="260"/>
                    <a:pt x="0" y="260"/>
                  </a:cubicBezTo>
                  <a:cubicBezTo>
                    <a:pt x="2" y="267"/>
                    <a:pt x="2" y="267"/>
                    <a:pt x="2" y="267"/>
                  </a:cubicBezTo>
                  <a:cubicBezTo>
                    <a:pt x="3" y="267"/>
                    <a:pt x="3" y="267"/>
                    <a:pt x="3" y="267"/>
                  </a:cubicBezTo>
                  <a:cubicBezTo>
                    <a:pt x="6" y="278"/>
                    <a:pt x="22" y="314"/>
                    <a:pt x="30" y="332"/>
                  </a:cubicBezTo>
                  <a:cubicBezTo>
                    <a:pt x="32" y="337"/>
                    <a:pt x="34" y="341"/>
                    <a:pt x="34" y="342"/>
                  </a:cubicBezTo>
                  <a:cubicBezTo>
                    <a:pt x="58" y="395"/>
                    <a:pt x="78" y="431"/>
                    <a:pt x="93" y="450"/>
                  </a:cubicBezTo>
                  <a:cubicBezTo>
                    <a:pt x="120" y="483"/>
                    <a:pt x="157" y="506"/>
                    <a:pt x="199" y="515"/>
                  </a:cubicBezTo>
                  <a:cubicBezTo>
                    <a:pt x="215" y="518"/>
                    <a:pt x="231" y="520"/>
                    <a:pt x="248" y="520"/>
                  </a:cubicBezTo>
                  <a:cubicBezTo>
                    <a:pt x="251" y="520"/>
                    <a:pt x="251" y="520"/>
                    <a:pt x="251" y="520"/>
                  </a:cubicBezTo>
                  <a:cubicBezTo>
                    <a:pt x="523" y="520"/>
                    <a:pt x="523" y="520"/>
                    <a:pt x="523" y="520"/>
                  </a:cubicBezTo>
                  <a:cubicBezTo>
                    <a:pt x="533" y="520"/>
                    <a:pt x="533" y="520"/>
                    <a:pt x="533" y="520"/>
                  </a:cubicBezTo>
                  <a:cubicBezTo>
                    <a:pt x="537" y="512"/>
                    <a:pt x="537" y="512"/>
                    <a:pt x="537" y="512"/>
                  </a:cubicBezTo>
                  <a:cubicBezTo>
                    <a:pt x="539" y="508"/>
                    <a:pt x="539" y="508"/>
                    <a:pt x="539" y="508"/>
                  </a:cubicBezTo>
                  <a:cubicBezTo>
                    <a:pt x="587" y="419"/>
                    <a:pt x="592" y="309"/>
                    <a:pt x="592" y="266"/>
                  </a:cubicBezTo>
                  <a:cubicBezTo>
                    <a:pt x="592" y="263"/>
                    <a:pt x="592" y="263"/>
                    <a:pt x="592" y="263"/>
                  </a:cubicBezTo>
                  <a:cubicBezTo>
                    <a:pt x="592" y="259"/>
                    <a:pt x="592" y="259"/>
                    <a:pt x="592" y="259"/>
                  </a:cubicBezTo>
                  <a:cubicBezTo>
                    <a:pt x="592" y="259"/>
                    <a:pt x="592" y="259"/>
                    <a:pt x="592" y="259"/>
                  </a:cubicBezTo>
                  <a:cubicBezTo>
                    <a:pt x="592" y="258"/>
                    <a:pt x="592" y="258"/>
                    <a:pt x="592" y="258"/>
                  </a:cubicBezTo>
                  <a:cubicBezTo>
                    <a:pt x="592" y="257"/>
                    <a:pt x="592" y="257"/>
                    <a:pt x="592" y="257"/>
                  </a:cubicBezTo>
                  <a:cubicBezTo>
                    <a:pt x="592" y="254"/>
                    <a:pt x="592" y="254"/>
                    <a:pt x="592" y="254"/>
                  </a:cubicBezTo>
                  <a:cubicBezTo>
                    <a:pt x="592" y="211"/>
                    <a:pt x="587" y="102"/>
                    <a:pt x="539" y="12"/>
                  </a:cubicBezTo>
                </a:path>
              </a:pathLst>
            </a:custGeom>
            <a:grpFill/>
            <a:ln>
              <a:noFill/>
            </a:ln>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sp>
          <p:nvSpPr>
            <p:cNvPr id="24" name="Freeform 7"/>
            <p:cNvSpPr>
              <a:spLocks/>
            </p:cNvSpPr>
            <p:nvPr/>
          </p:nvSpPr>
          <p:spPr bwMode="auto">
            <a:xfrm>
              <a:off x="10499725" y="1870075"/>
              <a:ext cx="4276725" cy="5202238"/>
            </a:xfrm>
            <a:custGeom>
              <a:avLst/>
              <a:gdLst>
                <a:gd name="T0" fmla="*/ 503 w 503"/>
                <a:gd name="T1" fmla="*/ 352 h 612"/>
                <a:gd name="T2" fmla="*/ 503 w 503"/>
                <a:gd name="T3" fmla="*/ 71 h 612"/>
                <a:gd name="T4" fmla="*/ 503 w 503"/>
                <a:gd name="T5" fmla="*/ 61 h 612"/>
                <a:gd name="T6" fmla="*/ 495 w 503"/>
                <a:gd name="T7" fmla="*/ 56 h 612"/>
                <a:gd name="T8" fmla="*/ 491 w 503"/>
                <a:gd name="T9" fmla="*/ 54 h 612"/>
                <a:gd name="T10" fmla="*/ 257 w 503"/>
                <a:gd name="T11" fmla="*/ 0 h 612"/>
                <a:gd name="T12" fmla="*/ 254 w 503"/>
                <a:gd name="T13" fmla="*/ 0 h 612"/>
                <a:gd name="T14" fmla="*/ 250 w 503"/>
                <a:gd name="T15" fmla="*/ 0 h 612"/>
                <a:gd name="T16" fmla="*/ 250 w 503"/>
                <a:gd name="T17" fmla="*/ 0 h 612"/>
                <a:gd name="T18" fmla="*/ 250 w 503"/>
                <a:gd name="T19" fmla="*/ 0 h 612"/>
                <a:gd name="T20" fmla="*/ 249 w 503"/>
                <a:gd name="T21" fmla="*/ 0 h 612"/>
                <a:gd name="T22" fmla="*/ 246 w 503"/>
                <a:gd name="T23" fmla="*/ 0 h 612"/>
                <a:gd name="T24" fmla="*/ 12 w 503"/>
                <a:gd name="T25" fmla="*/ 55 h 612"/>
                <a:gd name="T26" fmla="*/ 9 w 503"/>
                <a:gd name="T27" fmla="*/ 57 h 612"/>
                <a:gd name="T28" fmla="*/ 0 w 503"/>
                <a:gd name="T29" fmla="*/ 62 h 612"/>
                <a:gd name="T30" fmla="*/ 0 w 503"/>
                <a:gd name="T31" fmla="*/ 71 h 612"/>
                <a:gd name="T32" fmla="*/ 1 w 503"/>
                <a:gd name="T33" fmla="*/ 353 h 612"/>
                <a:gd name="T34" fmla="*/ 4 w 503"/>
                <a:gd name="T35" fmla="*/ 353 h 612"/>
                <a:gd name="T36" fmla="*/ 53 w 503"/>
                <a:gd name="T37" fmla="*/ 358 h 612"/>
                <a:gd name="T38" fmla="*/ 53 w 503"/>
                <a:gd name="T39" fmla="*/ 356 h 612"/>
                <a:gd name="T40" fmla="*/ 53 w 503"/>
                <a:gd name="T41" fmla="*/ 94 h 612"/>
                <a:gd name="T42" fmla="*/ 246 w 503"/>
                <a:gd name="T43" fmla="*/ 54 h 612"/>
                <a:gd name="T44" fmla="*/ 249 w 503"/>
                <a:gd name="T45" fmla="*/ 54 h 612"/>
                <a:gd name="T46" fmla="*/ 249 w 503"/>
                <a:gd name="T47" fmla="*/ 54 h 612"/>
                <a:gd name="T48" fmla="*/ 249 w 503"/>
                <a:gd name="T49" fmla="*/ 54 h 612"/>
                <a:gd name="T50" fmla="*/ 250 w 503"/>
                <a:gd name="T51" fmla="*/ 54 h 612"/>
                <a:gd name="T52" fmla="*/ 254 w 503"/>
                <a:gd name="T53" fmla="*/ 54 h 612"/>
                <a:gd name="T54" fmla="*/ 257 w 503"/>
                <a:gd name="T55" fmla="*/ 54 h 612"/>
                <a:gd name="T56" fmla="*/ 451 w 503"/>
                <a:gd name="T57" fmla="*/ 94 h 612"/>
                <a:gd name="T58" fmla="*/ 451 w 503"/>
                <a:gd name="T59" fmla="*/ 355 h 612"/>
                <a:gd name="T60" fmla="*/ 451 w 503"/>
                <a:gd name="T61" fmla="*/ 358 h 612"/>
                <a:gd name="T62" fmla="*/ 440 w 503"/>
                <a:gd name="T63" fmla="*/ 418 h 612"/>
                <a:gd name="T64" fmla="*/ 401 w 503"/>
                <a:gd name="T65" fmla="*/ 474 h 612"/>
                <a:gd name="T66" fmla="*/ 362 w 503"/>
                <a:gd name="T67" fmla="*/ 500 h 612"/>
                <a:gd name="T68" fmla="*/ 309 w 503"/>
                <a:gd name="T69" fmla="*/ 527 h 612"/>
                <a:gd name="T70" fmla="*/ 284 w 503"/>
                <a:gd name="T71" fmla="*/ 539 h 612"/>
                <a:gd name="T72" fmla="*/ 252 w 503"/>
                <a:gd name="T73" fmla="*/ 554 h 612"/>
                <a:gd name="T74" fmla="*/ 222 w 503"/>
                <a:gd name="T75" fmla="*/ 540 h 612"/>
                <a:gd name="T76" fmla="*/ 250 w 503"/>
                <a:gd name="T77" fmla="*/ 606 h 612"/>
                <a:gd name="T78" fmla="*/ 250 w 503"/>
                <a:gd name="T79" fmla="*/ 606 h 612"/>
                <a:gd name="T80" fmla="*/ 252 w 503"/>
                <a:gd name="T81" fmla="*/ 612 h 612"/>
                <a:gd name="T82" fmla="*/ 254 w 503"/>
                <a:gd name="T83" fmla="*/ 611 h 612"/>
                <a:gd name="T84" fmla="*/ 258 w 503"/>
                <a:gd name="T85" fmla="*/ 610 h 612"/>
                <a:gd name="T86" fmla="*/ 259 w 503"/>
                <a:gd name="T87" fmla="*/ 609 h 612"/>
                <a:gd name="T88" fmla="*/ 324 w 503"/>
                <a:gd name="T89" fmla="*/ 580 h 612"/>
                <a:gd name="T90" fmla="*/ 331 w 503"/>
                <a:gd name="T91" fmla="*/ 576 h 612"/>
                <a:gd name="T92" fmla="*/ 435 w 503"/>
                <a:gd name="T93" fmla="*/ 515 h 612"/>
                <a:gd name="T94" fmla="*/ 498 w 503"/>
                <a:gd name="T95" fmla="*/ 407 h 612"/>
                <a:gd name="T96" fmla="*/ 503 w 503"/>
                <a:gd name="T97" fmla="*/ 355 h 612"/>
                <a:gd name="T98" fmla="*/ 503 w 503"/>
                <a:gd name="T99" fmla="*/ 35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3" h="612">
                  <a:moveTo>
                    <a:pt x="503" y="352"/>
                  </a:moveTo>
                  <a:cubicBezTo>
                    <a:pt x="503" y="71"/>
                    <a:pt x="503" y="71"/>
                    <a:pt x="503" y="71"/>
                  </a:cubicBezTo>
                  <a:cubicBezTo>
                    <a:pt x="503" y="61"/>
                    <a:pt x="503" y="61"/>
                    <a:pt x="503" y="61"/>
                  </a:cubicBezTo>
                  <a:cubicBezTo>
                    <a:pt x="495" y="56"/>
                    <a:pt x="495" y="56"/>
                    <a:pt x="495" y="56"/>
                  </a:cubicBezTo>
                  <a:cubicBezTo>
                    <a:pt x="491" y="54"/>
                    <a:pt x="491" y="54"/>
                    <a:pt x="491" y="54"/>
                  </a:cubicBezTo>
                  <a:cubicBezTo>
                    <a:pt x="405" y="5"/>
                    <a:pt x="299" y="0"/>
                    <a:pt x="257" y="0"/>
                  </a:cubicBezTo>
                  <a:cubicBezTo>
                    <a:pt x="254" y="0"/>
                    <a:pt x="254" y="0"/>
                    <a:pt x="254" y="0"/>
                  </a:cubicBezTo>
                  <a:cubicBezTo>
                    <a:pt x="250" y="0"/>
                    <a:pt x="250" y="0"/>
                    <a:pt x="250" y="0"/>
                  </a:cubicBezTo>
                  <a:cubicBezTo>
                    <a:pt x="250" y="0"/>
                    <a:pt x="250" y="0"/>
                    <a:pt x="250" y="0"/>
                  </a:cubicBezTo>
                  <a:cubicBezTo>
                    <a:pt x="250" y="0"/>
                    <a:pt x="250" y="0"/>
                    <a:pt x="250" y="0"/>
                  </a:cubicBezTo>
                  <a:cubicBezTo>
                    <a:pt x="249" y="0"/>
                    <a:pt x="249" y="0"/>
                    <a:pt x="249" y="0"/>
                  </a:cubicBezTo>
                  <a:cubicBezTo>
                    <a:pt x="246" y="0"/>
                    <a:pt x="246" y="0"/>
                    <a:pt x="246" y="0"/>
                  </a:cubicBezTo>
                  <a:cubicBezTo>
                    <a:pt x="204" y="0"/>
                    <a:pt x="98" y="5"/>
                    <a:pt x="12" y="55"/>
                  </a:cubicBezTo>
                  <a:cubicBezTo>
                    <a:pt x="9" y="57"/>
                    <a:pt x="9" y="57"/>
                    <a:pt x="9" y="57"/>
                  </a:cubicBezTo>
                  <a:cubicBezTo>
                    <a:pt x="0" y="62"/>
                    <a:pt x="0" y="62"/>
                    <a:pt x="0" y="62"/>
                  </a:cubicBezTo>
                  <a:cubicBezTo>
                    <a:pt x="0" y="71"/>
                    <a:pt x="0" y="71"/>
                    <a:pt x="0" y="71"/>
                  </a:cubicBezTo>
                  <a:cubicBezTo>
                    <a:pt x="1" y="353"/>
                    <a:pt x="1" y="353"/>
                    <a:pt x="1" y="353"/>
                  </a:cubicBezTo>
                  <a:cubicBezTo>
                    <a:pt x="4" y="353"/>
                    <a:pt x="4" y="353"/>
                    <a:pt x="4" y="353"/>
                  </a:cubicBezTo>
                  <a:cubicBezTo>
                    <a:pt x="21" y="353"/>
                    <a:pt x="37" y="354"/>
                    <a:pt x="53" y="358"/>
                  </a:cubicBezTo>
                  <a:cubicBezTo>
                    <a:pt x="53" y="357"/>
                    <a:pt x="53" y="356"/>
                    <a:pt x="53" y="356"/>
                  </a:cubicBezTo>
                  <a:cubicBezTo>
                    <a:pt x="53" y="94"/>
                    <a:pt x="53" y="94"/>
                    <a:pt x="53" y="94"/>
                  </a:cubicBezTo>
                  <a:cubicBezTo>
                    <a:pt x="126" y="58"/>
                    <a:pt x="212" y="54"/>
                    <a:pt x="246" y="54"/>
                  </a:cubicBezTo>
                  <a:cubicBezTo>
                    <a:pt x="249" y="54"/>
                    <a:pt x="249" y="54"/>
                    <a:pt x="249" y="54"/>
                  </a:cubicBezTo>
                  <a:cubicBezTo>
                    <a:pt x="249" y="54"/>
                    <a:pt x="249" y="54"/>
                    <a:pt x="249" y="54"/>
                  </a:cubicBezTo>
                  <a:cubicBezTo>
                    <a:pt x="249" y="54"/>
                    <a:pt x="249" y="54"/>
                    <a:pt x="249" y="54"/>
                  </a:cubicBezTo>
                  <a:cubicBezTo>
                    <a:pt x="250" y="54"/>
                    <a:pt x="250" y="54"/>
                    <a:pt x="250" y="54"/>
                  </a:cubicBezTo>
                  <a:cubicBezTo>
                    <a:pt x="254" y="54"/>
                    <a:pt x="254" y="54"/>
                    <a:pt x="254" y="54"/>
                  </a:cubicBezTo>
                  <a:cubicBezTo>
                    <a:pt x="257" y="54"/>
                    <a:pt x="257" y="54"/>
                    <a:pt x="257" y="54"/>
                  </a:cubicBezTo>
                  <a:cubicBezTo>
                    <a:pt x="292" y="54"/>
                    <a:pt x="378" y="58"/>
                    <a:pt x="451" y="94"/>
                  </a:cubicBezTo>
                  <a:cubicBezTo>
                    <a:pt x="451" y="355"/>
                    <a:pt x="451" y="355"/>
                    <a:pt x="451" y="355"/>
                  </a:cubicBezTo>
                  <a:cubicBezTo>
                    <a:pt x="451" y="356"/>
                    <a:pt x="451" y="357"/>
                    <a:pt x="451" y="358"/>
                  </a:cubicBezTo>
                  <a:cubicBezTo>
                    <a:pt x="450" y="380"/>
                    <a:pt x="447" y="400"/>
                    <a:pt x="440" y="418"/>
                  </a:cubicBezTo>
                  <a:cubicBezTo>
                    <a:pt x="432" y="440"/>
                    <a:pt x="419" y="459"/>
                    <a:pt x="401" y="474"/>
                  </a:cubicBezTo>
                  <a:cubicBezTo>
                    <a:pt x="394" y="481"/>
                    <a:pt x="380" y="490"/>
                    <a:pt x="362" y="500"/>
                  </a:cubicBezTo>
                  <a:cubicBezTo>
                    <a:pt x="347" y="508"/>
                    <a:pt x="329" y="518"/>
                    <a:pt x="309" y="527"/>
                  </a:cubicBezTo>
                  <a:cubicBezTo>
                    <a:pt x="301" y="531"/>
                    <a:pt x="292" y="535"/>
                    <a:pt x="284" y="539"/>
                  </a:cubicBezTo>
                  <a:cubicBezTo>
                    <a:pt x="272" y="545"/>
                    <a:pt x="260" y="550"/>
                    <a:pt x="252" y="554"/>
                  </a:cubicBezTo>
                  <a:cubicBezTo>
                    <a:pt x="245" y="551"/>
                    <a:pt x="234" y="546"/>
                    <a:pt x="222" y="540"/>
                  </a:cubicBezTo>
                  <a:cubicBezTo>
                    <a:pt x="230" y="558"/>
                    <a:pt x="246" y="594"/>
                    <a:pt x="250" y="606"/>
                  </a:cubicBezTo>
                  <a:cubicBezTo>
                    <a:pt x="250" y="606"/>
                    <a:pt x="250" y="606"/>
                    <a:pt x="250" y="606"/>
                  </a:cubicBezTo>
                  <a:cubicBezTo>
                    <a:pt x="252" y="612"/>
                    <a:pt x="252" y="612"/>
                    <a:pt x="252" y="612"/>
                  </a:cubicBezTo>
                  <a:cubicBezTo>
                    <a:pt x="254" y="611"/>
                    <a:pt x="254" y="611"/>
                    <a:pt x="254" y="611"/>
                  </a:cubicBezTo>
                  <a:cubicBezTo>
                    <a:pt x="258" y="610"/>
                    <a:pt x="258" y="610"/>
                    <a:pt x="258" y="610"/>
                  </a:cubicBezTo>
                  <a:cubicBezTo>
                    <a:pt x="259" y="609"/>
                    <a:pt x="259" y="609"/>
                    <a:pt x="259" y="609"/>
                  </a:cubicBezTo>
                  <a:cubicBezTo>
                    <a:pt x="270" y="605"/>
                    <a:pt x="307" y="588"/>
                    <a:pt x="324" y="580"/>
                  </a:cubicBezTo>
                  <a:cubicBezTo>
                    <a:pt x="327" y="578"/>
                    <a:pt x="330" y="577"/>
                    <a:pt x="331" y="576"/>
                  </a:cubicBezTo>
                  <a:cubicBezTo>
                    <a:pt x="382" y="552"/>
                    <a:pt x="417" y="531"/>
                    <a:pt x="435" y="515"/>
                  </a:cubicBezTo>
                  <a:cubicBezTo>
                    <a:pt x="468" y="487"/>
                    <a:pt x="489" y="450"/>
                    <a:pt x="498" y="407"/>
                  </a:cubicBezTo>
                  <a:cubicBezTo>
                    <a:pt x="501" y="390"/>
                    <a:pt x="503" y="373"/>
                    <a:pt x="503" y="355"/>
                  </a:cubicBezTo>
                  <a:lnTo>
                    <a:pt x="503" y="352"/>
                  </a:lnTo>
                  <a:close/>
                </a:path>
              </a:pathLst>
            </a:custGeom>
            <a:grpFill/>
            <a:ln>
              <a:noFill/>
            </a:ln>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sp>
          <p:nvSpPr>
            <p:cNvPr id="25" name="Freeform 8"/>
            <p:cNvSpPr>
              <a:spLocks/>
            </p:cNvSpPr>
            <p:nvPr/>
          </p:nvSpPr>
          <p:spPr bwMode="auto">
            <a:xfrm>
              <a:off x="7608888" y="4870450"/>
              <a:ext cx="5033962" cy="4421188"/>
            </a:xfrm>
            <a:custGeom>
              <a:avLst/>
              <a:gdLst>
                <a:gd name="T0" fmla="*/ 590 w 592"/>
                <a:gd name="T1" fmla="*/ 253 h 520"/>
                <a:gd name="T2" fmla="*/ 590 w 592"/>
                <a:gd name="T3" fmla="*/ 253 h 520"/>
                <a:gd name="T4" fmla="*/ 562 w 592"/>
                <a:gd name="T5" fmla="*/ 187 h 520"/>
                <a:gd name="T6" fmla="*/ 558 w 592"/>
                <a:gd name="T7" fmla="*/ 177 h 520"/>
                <a:gd name="T8" fmla="*/ 499 w 592"/>
                <a:gd name="T9" fmla="*/ 70 h 520"/>
                <a:gd name="T10" fmla="*/ 393 w 592"/>
                <a:gd name="T11" fmla="*/ 5 h 520"/>
                <a:gd name="T12" fmla="*/ 344 w 592"/>
                <a:gd name="T13" fmla="*/ 0 h 520"/>
                <a:gd name="T14" fmla="*/ 341 w 592"/>
                <a:gd name="T15" fmla="*/ 0 h 520"/>
                <a:gd name="T16" fmla="*/ 69 w 592"/>
                <a:gd name="T17" fmla="*/ 0 h 520"/>
                <a:gd name="T18" fmla="*/ 59 w 592"/>
                <a:gd name="T19" fmla="*/ 0 h 520"/>
                <a:gd name="T20" fmla="*/ 55 w 592"/>
                <a:gd name="T21" fmla="*/ 9 h 520"/>
                <a:gd name="T22" fmla="*/ 53 w 592"/>
                <a:gd name="T23" fmla="*/ 12 h 520"/>
                <a:gd name="T24" fmla="*/ 0 w 592"/>
                <a:gd name="T25" fmla="*/ 254 h 520"/>
                <a:gd name="T26" fmla="*/ 0 w 592"/>
                <a:gd name="T27" fmla="*/ 257 h 520"/>
                <a:gd name="T28" fmla="*/ 0 w 592"/>
                <a:gd name="T29" fmla="*/ 261 h 520"/>
                <a:gd name="T30" fmla="*/ 0 w 592"/>
                <a:gd name="T31" fmla="*/ 261 h 520"/>
                <a:gd name="T32" fmla="*/ 0 w 592"/>
                <a:gd name="T33" fmla="*/ 262 h 520"/>
                <a:gd name="T34" fmla="*/ 0 w 592"/>
                <a:gd name="T35" fmla="*/ 263 h 520"/>
                <a:gd name="T36" fmla="*/ 0 w 592"/>
                <a:gd name="T37" fmla="*/ 266 h 520"/>
                <a:gd name="T38" fmla="*/ 53 w 592"/>
                <a:gd name="T39" fmla="*/ 508 h 520"/>
                <a:gd name="T40" fmla="*/ 55 w 592"/>
                <a:gd name="T41" fmla="*/ 511 h 520"/>
                <a:gd name="T42" fmla="*/ 60 w 592"/>
                <a:gd name="T43" fmla="*/ 520 h 520"/>
                <a:gd name="T44" fmla="*/ 69 w 592"/>
                <a:gd name="T45" fmla="*/ 520 h 520"/>
                <a:gd name="T46" fmla="*/ 343 w 592"/>
                <a:gd name="T47" fmla="*/ 520 h 520"/>
                <a:gd name="T48" fmla="*/ 343 w 592"/>
                <a:gd name="T49" fmla="*/ 516 h 520"/>
                <a:gd name="T50" fmla="*/ 348 w 592"/>
                <a:gd name="T51" fmla="*/ 465 h 520"/>
                <a:gd name="T52" fmla="*/ 344 w 592"/>
                <a:gd name="T53" fmla="*/ 465 h 520"/>
                <a:gd name="T54" fmla="*/ 91 w 592"/>
                <a:gd name="T55" fmla="*/ 465 h 520"/>
                <a:gd name="T56" fmla="*/ 53 w 592"/>
                <a:gd name="T57" fmla="*/ 266 h 520"/>
                <a:gd name="T58" fmla="*/ 53 w 592"/>
                <a:gd name="T59" fmla="*/ 262 h 520"/>
                <a:gd name="T60" fmla="*/ 53 w 592"/>
                <a:gd name="T61" fmla="*/ 262 h 520"/>
                <a:gd name="T62" fmla="*/ 53 w 592"/>
                <a:gd name="T63" fmla="*/ 262 h 520"/>
                <a:gd name="T64" fmla="*/ 53 w 592"/>
                <a:gd name="T65" fmla="*/ 261 h 520"/>
                <a:gd name="T66" fmla="*/ 53 w 592"/>
                <a:gd name="T67" fmla="*/ 257 h 520"/>
                <a:gd name="T68" fmla="*/ 53 w 592"/>
                <a:gd name="T69" fmla="*/ 254 h 520"/>
                <a:gd name="T70" fmla="*/ 91 w 592"/>
                <a:gd name="T71" fmla="*/ 54 h 520"/>
                <a:gd name="T72" fmla="*/ 344 w 592"/>
                <a:gd name="T73" fmla="*/ 54 h 520"/>
                <a:gd name="T74" fmla="*/ 346 w 592"/>
                <a:gd name="T75" fmla="*/ 54 h 520"/>
                <a:gd name="T76" fmla="*/ 403 w 592"/>
                <a:gd name="T77" fmla="*/ 64 h 520"/>
                <a:gd name="T78" fmla="*/ 459 w 592"/>
                <a:gd name="T79" fmla="*/ 105 h 520"/>
                <a:gd name="T80" fmla="*/ 485 w 592"/>
                <a:gd name="T81" fmla="*/ 149 h 520"/>
                <a:gd name="T82" fmla="*/ 510 w 592"/>
                <a:gd name="T83" fmla="*/ 201 h 520"/>
                <a:gd name="T84" fmla="*/ 523 w 592"/>
                <a:gd name="T85" fmla="*/ 228 h 520"/>
                <a:gd name="T86" fmla="*/ 536 w 592"/>
                <a:gd name="T87" fmla="*/ 259 h 520"/>
                <a:gd name="T88" fmla="*/ 522 w 592"/>
                <a:gd name="T89" fmla="*/ 291 h 520"/>
                <a:gd name="T90" fmla="*/ 588 w 592"/>
                <a:gd name="T91" fmla="*/ 262 h 520"/>
                <a:gd name="T92" fmla="*/ 588 w 592"/>
                <a:gd name="T93" fmla="*/ 262 h 520"/>
                <a:gd name="T94" fmla="*/ 592 w 592"/>
                <a:gd name="T95" fmla="*/ 260 h 520"/>
                <a:gd name="T96" fmla="*/ 592 w 592"/>
                <a:gd name="T97" fmla="*/ 259 h 520"/>
                <a:gd name="T98" fmla="*/ 590 w 592"/>
                <a:gd name="T99" fmla="*/ 25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2" h="520">
                  <a:moveTo>
                    <a:pt x="590" y="253"/>
                  </a:moveTo>
                  <a:cubicBezTo>
                    <a:pt x="590" y="253"/>
                    <a:pt x="590" y="253"/>
                    <a:pt x="590" y="253"/>
                  </a:cubicBezTo>
                  <a:cubicBezTo>
                    <a:pt x="586" y="241"/>
                    <a:pt x="570" y="205"/>
                    <a:pt x="562" y="187"/>
                  </a:cubicBezTo>
                  <a:cubicBezTo>
                    <a:pt x="560" y="183"/>
                    <a:pt x="559" y="179"/>
                    <a:pt x="558" y="177"/>
                  </a:cubicBezTo>
                  <a:cubicBezTo>
                    <a:pt x="534" y="125"/>
                    <a:pt x="514" y="89"/>
                    <a:pt x="499" y="70"/>
                  </a:cubicBezTo>
                  <a:cubicBezTo>
                    <a:pt x="472" y="36"/>
                    <a:pt x="436" y="14"/>
                    <a:pt x="393" y="5"/>
                  </a:cubicBezTo>
                  <a:cubicBezTo>
                    <a:pt x="377" y="1"/>
                    <a:pt x="361" y="0"/>
                    <a:pt x="344" y="0"/>
                  </a:cubicBezTo>
                  <a:cubicBezTo>
                    <a:pt x="341" y="0"/>
                    <a:pt x="341" y="0"/>
                    <a:pt x="341" y="0"/>
                  </a:cubicBezTo>
                  <a:cubicBezTo>
                    <a:pt x="69" y="0"/>
                    <a:pt x="69" y="0"/>
                    <a:pt x="69" y="0"/>
                  </a:cubicBezTo>
                  <a:cubicBezTo>
                    <a:pt x="59" y="0"/>
                    <a:pt x="59" y="0"/>
                    <a:pt x="59" y="0"/>
                  </a:cubicBezTo>
                  <a:cubicBezTo>
                    <a:pt x="55" y="9"/>
                    <a:pt x="55" y="9"/>
                    <a:pt x="55" y="9"/>
                  </a:cubicBezTo>
                  <a:cubicBezTo>
                    <a:pt x="53" y="12"/>
                    <a:pt x="53" y="12"/>
                    <a:pt x="53" y="12"/>
                  </a:cubicBezTo>
                  <a:cubicBezTo>
                    <a:pt x="5" y="101"/>
                    <a:pt x="0" y="211"/>
                    <a:pt x="0" y="254"/>
                  </a:cubicBezTo>
                  <a:cubicBezTo>
                    <a:pt x="0" y="257"/>
                    <a:pt x="0" y="257"/>
                    <a:pt x="0" y="257"/>
                  </a:cubicBezTo>
                  <a:cubicBezTo>
                    <a:pt x="0" y="261"/>
                    <a:pt x="0" y="261"/>
                    <a:pt x="0" y="261"/>
                  </a:cubicBezTo>
                  <a:cubicBezTo>
                    <a:pt x="0" y="261"/>
                    <a:pt x="0" y="261"/>
                    <a:pt x="0" y="261"/>
                  </a:cubicBezTo>
                  <a:cubicBezTo>
                    <a:pt x="0" y="262"/>
                    <a:pt x="0" y="262"/>
                    <a:pt x="0" y="262"/>
                  </a:cubicBezTo>
                  <a:cubicBezTo>
                    <a:pt x="0" y="263"/>
                    <a:pt x="0" y="263"/>
                    <a:pt x="0" y="263"/>
                  </a:cubicBezTo>
                  <a:cubicBezTo>
                    <a:pt x="0" y="266"/>
                    <a:pt x="0" y="266"/>
                    <a:pt x="0" y="266"/>
                  </a:cubicBezTo>
                  <a:cubicBezTo>
                    <a:pt x="0" y="309"/>
                    <a:pt x="6" y="418"/>
                    <a:pt x="53" y="508"/>
                  </a:cubicBezTo>
                  <a:cubicBezTo>
                    <a:pt x="55" y="511"/>
                    <a:pt x="55" y="511"/>
                    <a:pt x="55" y="511"/>
                  </a:cubicBezTo>
                  <a:cubicBezTo>
                    <a:pt x="60" y="520"/>
                    <a:pt x="60" y="520"/>
                    <a:pt x="60" y="520"/>
                  </a:cubicBezTo>
                  <a:cubicBezTo>
                    <a:pt x="69" y="520"/>
                    <a:pt x="69" y="520"/>
                    <a:pt x="69" y="520"/>
                  </a:cubicBezTo>
                  <a:cubicBezTo>
                    <a:pt x="343" y="520"/>
                    <a:pt x="343" y="520"/>
                    <a:pt x="343" y="520"/>
                  </a:cubicBezTo>
                  <a:cubicBezTo>
                    <a:pt x="343" y="516"/>
                    <a:pt x="343" y="516"/>
                    <a:pt x="343" y="516"/>
                  </a:cubicBezTo>
                  <a:cubicBezTo>
                    <a:pt x="343" y="498"/>
                    <a:pt x="345" y="481"/>
                    <a:pt x="348" y="465"/>
                  </a:cubicBezTo>
                  <a:cubicBezTo>
                    <a:pt x="347" y="465"/>
                    <a:pt x="346" y="465"/>
                    <a:pt x="344" y="465"/>
                  </a:cubicBezTo>
                  <a:cubicBezTo>
                    <a:pt x="91" y="465"/>
                    <a:pt x="91" y="465"/>
                    <a:pt x="91" y="465"/>
                  </a:cubicBezTo>
                  <a:cubicBezTo>
                    <a:pt x="57" y="390"/>
                    <a:pt x="53" y="301"/>
                    <a:pt x="53" y="266"/>
                  </a:cubicBezTo>
                  <a:cubicBezTo>
                    <a:pt x="53" y="262"/>
                    <a:pt x="53" y="262"/>
                    <a:pt x="53" y="262"/>
                  </a:cubicBezTo>
                  <a:cubicBezTo>
                    <a:pt x="53" y="262"/>
                    <a:pt x="53" y="262"/>
                    <a:pt x="53" y="262"/>
                  </a:cubicBezTo>
                  <a:cubicBezTo>
                    <a:pt x="53" y="262"/>
                    <a:pt x="53" y="262"/>
                    <a:pt x="53" y="262"/>
                  </a:cubicBezTo>
                  <a:cubicBezTo>
                    <a:pt x="53" y="261"/>
                    <a:pt x="53" y="261"/>
                    <a:pt x="53" y="261"/>
                  </a:cubicBezTo>
                  <a:cubicBezTo>
                    <a:pt x="53" y="257"/>
                    <a:pt x="53" y="257"/>
                    <a:pt x="53" y="257"/>
                  </a:cubicBezTo>
                  <a:cubicBezTo>
                    <a:pt x="53" y="254"/>
                    <a:pt x="53" y="254"/>
                    <a:pt x="53" y="254"/>
                  </a:cubicBezTo>
                  <a:cubicBezTo>
                    <a:pt x="53" y="218"/>
                    <a:pt x="57" y="130"/>
                    <a:pt x="91" y="54"/>
                  </a:cubicBezTo>
                  <a:cubicBezTo>
                    <a:pt x="344" y="54"/>
                    <a:pt x="344" y="54"/>
                    <a:pt x="344" y="54"/>
                  </a:cubicBezTo>
                  <a:cubicBezTo>
                    <a:pt x="345" y="54"/>
                    <a:pt x="345" y="54"/>
                    <a:pt x="346" y="54"/>
                  </a:cubicBezTo>
                  <a:cubicBezTo>
                    <a:pt x="367" y="54"/>
                    <a:pt x="386" y="57"/>
                    <a:pt x="403" y="64"/>
                  </a:cubicBezTo>
                  <a:cubicBezTo>
                    <a:pt x="425" y="73"/>
                    <a:pt x="444" y="87"/>
                    <a:pt x="459" y="105"/>
                  </a:cubicBezTo>
                  <a:cubicBezTo>
                    <a:pt x="466" y="113"/>
                    <a:pt x="475" y="129"/>
                    <a:pt x="485" y="149"/>
                  </a:cubicBezTo>
                  <a:cubicBezTo>
                    <a:pt x="493" y="164"/>
                    <a:pt x="502" y="181"/>
                    <a:pt x="510" y="201"/>
                  </a:cubicBezTo>
                  <a:cubicBezTo>
                    <a:pt x="515" y="210"/>
                    <a:pt x="519" y="219"/>
                    <a:pt x="523" y="228"/>
                  </a:cubicBezTo>
                  <a:cubicBezTo>
                    <a:pt x="528" y="240"/>
                    <a:pt x="533" y="252"/>
                    <a:pt x="536" y="259"/>
                  </a:cubicBezTo>
                  <a:cubicBezTo>
                    <a:pt x="533" y="267"/>
                    <a:pt x="528" y="279"/>
                    <a:pt x="522" y="291"/>
                  </a:cubicBezTo>
                  <a:cubicBezTo>
                    <a:pt x="539" y="284"/>
                    <a:pt x="576" y="266"/>
                    <a:pt x="588" y="262"/>
                  </a:cubicBezTo>
                  <a:cubicBezTo>
                    <a:pt x="588" y="262"/>
                    <a:pt x="588" y="262"/>
                    <a:pt x="588" y="262"/>
                  </a:cubicBezTo>
                  <a:cubicBezTo>
                    <a:pt x="592" y="260"/>
                    <a:pt x="592" y="260"/>
                    <a:pt x="592" y="260"/>
                  </a:cubicBezTo>
                  <a:cubicBezTo>
                    <a:pt x="592" y="259"/>
                    <a:pt x="592" y="259"/>
                    <a:pt x="592" y="259"/>
                  </a:cubicBezTo>
                  <a:lnTo>
                    <a:pt x="590" y="253"/>
                  </a:lnTo>
                  <a:close/>
                </a:path>
              </a:pathLst>
            </a:custGeom>
            <a:grpFill/>
            <a:ln>
              <a:noFill/>
            </a:ln>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grpSp>
      <p:sp>
        <p:nvSpPr>
          <p:cNvPr id="5" name="Freeform 23"/>
          <p:cNvSpPr>
            <a:spLocks noEditPoints="1"/>
          </p:cNvSpPr>
          <p:nvPr/>
        </p:nvSpPr>
        <p:spPr bwMode="auto">
          <a:xfrm>
            <a:off x="5784808" y="2584214"/>
            <a:ext cx="611592" cy="590430"/>
          </a:xfrm>
          <a:custGeom>
            <a:avLst/>
            <a:gdLst>
              <a:gd name="T0" fmla="*/ 180 w 180"/>
              <a:gd name="T1" fmla="*/ 95 h 176"/>
              <a:gd name="T2" fmla="*/ 179 w 180"/>
              <a:gd name="T3" fmla="*/ 93 h 176"/>
              <a:gd name="T4" fmla="*/ 178 w 180"/>
              <a:gd name="T5" fmla="*/ 92 h 176"/>
              <a:gd name="T6" fmla="*/ 135 w 180"/>
              <a:gd name="T7" fmla="*/ 74 h 176"/>
              <a:gd name="T8" fmla="*/ 135 w 180"/>
              <a:gd name="T9" fmla="*/ 21 h 176"/>
              <a:gd name="T10" fmla="*/ 135 w 180"/>
              <a:gd name="T11" fmla="*/ 21 h 176"/>
              <a:gd name="T12" fmla="*/ 134 w 180"/>
              <a:gd name="T13" fmla="*/ 19 h 176"/>
              <a:gd name="T14" fmla="*/ 133 w 180"/>
              <a:gd name="T15" fmla="*/ 18 h 176"/>
              <a:gd name="T16" fmla="*/ 92 w 180"/>
              <a:gd name="T17" fmla="*/ 0 h 176"/>
              <a:gd name="T18" fmla="*/ 48 w 180"/>
              <a:gd name="T19" fmla="*/ 18 h 176"/>
              <a:gd name="T20" fmla="*/ 47 w 180"/>
              <a:gd name="T21" fmla="*/ 18 h 176"/>
              <a:gd name="T22" fmla="*/ 46 w 180"/>
              <a:gd name="T23" fmla="*/ 19 h 176"/>
              <a:gd name="T24" fmla="*/ 45 w 180"/>
              <a:gd name="T25" fmla="*/ 21 h 176"/>
              <a:gd name="T26" fmla="*/ 45 w 180"/>
              <a:gd name="T27" fmla="*/ 21 h 176"/>
              <a:gd name="T28" fmla="*/ 3 w 180"/>
              <a:gd name="T29" fmla="*/ 92 h 176"/>
              <a:gd name="T30" fmla="*/ 2 w 180"/>
              <a:gd name="T31" fmla="*/ 92 h 176"/>
              <a:gd name="T32" fmla="*/ 1 w 180"/>
              <a:gd name="T33" fmla="*/ 93 h 176"/>
              <a:gd name="T34" fmla="*/ 0 w 180"/>
              <a:gd name="T35" fmla="*/ 95 h 176"/>
              <a:gd name="T36" fmla="*/ 0 w 180"/>
              <a:gd name="T37" fmla="*/ 95 h 176"/>
              <a:gd name="T38" fmla="*/ 3 w 180"/>
              <a:gd name="T39" fmla="*/ 157 h 176"/>
              <a:gd name="T40" fmla="*/ 49 w 180"/>
              <a:gd name="T41" fmla="*/ 176 h 176"/>
              <a:gd name="T42" fmla="*/ 90 w 180"/>
              <a:gd name="T43" fmla="*/ 158 h 176"/>
              <a:gd name="T44" fmla="*/ 131 w 180"/>
              <a:gd name="T45" fmla="*/ 176 h 176"/>
              <a:gd name="T46" fmla="*/ 177 w 180"/>
              <a:gd name="T47" fmla="*/ 157 h 176"/>
              <a:gd name="T48" fmla="*/ 180 w 180"/>
              <a:gd name="T49" fmla="*/ 95 h 176"/>
              <a:gd name="T50" fmla="*/ 131 w 180"/>
              <a:gd name="T51" fmla="*/ 81 h 176"/>
              <a:gd name="T52" fmla="*/ 150 w 180"/>
              <a:gd name="T53" fmla="*/ 102 h 176"/>
              <a:gd name="T54" fmla="*/ 116 w 180"/>
              <a:gd name="T55" fmla="*/ 103 h 176"/>
              <a:gd name="T56" fmla="*/ 100 w 180"/>
              <a:gd name="T57" fmla="*/ 95 h 176"/>
              <a:gd name="T58" fmla="*/ 128 w 180"/>
              <a:gd name="T59" fmla="*/ 74 h 176"/>
              <a:gd name="T60" fmla="*/ 94 w 180"/>
              <a:gd name="T61" fmla="*/ 41 h 176"/>
              <a:gd name="T62" fmla="*/ 128 w 180"/>
              <a:gd name="T63" fmla="*/ 74 h 176"/>
              <a:gd name="T64" fmla="*/ 86 w 180"/>
              <a:gd name="T65" fmla="*/ 89 h 176"/>
              <a:gd name="T66" fmla="*/ 53 w 180"/>
              <a:gd name="T67" fmla="*/ 27 h 176"/>
              <a:gd name="T68" fmla="*/ 86 w 180"/>
              <a:gd name="T69" fmla="*/ 41 h 176"/>
              <a:gd name="T70" fmla="*/ 122 w 180"/>
              <a:gd name="T71" fmla="*/ 21 h 176"/>
              <a:gd name="T72" fmla="*/ 59 w 180"/>
              <a:gd name="T73" fmla="*/ 21 h 176"/>
              <a:gd name="T74" fmla="*/ 49 w 180"/>
              <a:gd name="T75" fmla="*/ 81 h 176"/>
              <a:gd name="T76" fmla="*/ 49 w 180"/>
              <a:gd name="T77" fmla="*/ 109 h 176"/>
              <a:gd name="T78" fmla="*/ 49 w 180"/>
              <a:gd name="T79" fmla="*/ 81 h 176"/>
              <a:gd name="T80" fmla="*/ 9 w 180"/>
              <a:gd name="T81" fmla="*/ 101 h 176"/>
              <a:gd name="T82" fmla="*/ 45 w 180"/>
              <a:gd name="T83" fmla="*/ 167 h 176"/>
              <a:gd name="T84" fmla="*/ 8 w 180"/>
              <a:gd name="T85" fmla="*/ 101 h 176"/>
              <a:gd name="T86" fmla="*/ 86 w 180"/>
              <a:gd name="T87" fmla="*/ 101 h 176"/>
              <a:gd name="T88" fmla="*/ 53 w 180"/>
              <a:gd name="T89" fmla="*/ 166 h 176"/>
              <a:gd name="T90" fmla="*/ 94 w 180"/>
              <a:gd name="T91" fmla="*/ 101 h 176"/>
              <a:gd name="T92" fmla="*/ 128 w 180"/>
              <a:gd name="T93" fmla="*/ 166 h 176"/>
              <a:gd name="T94" fmla="*/ 94 w 180"/>
              <a:gd name="T95" fmla="*/ 101 h 176"/>
              <a:gd name="T96" fmla="*/ 135 w 180"/>
              <a:gd name="T97" fmla="*/ 167 h 176"/>
              <a:gd name="T98" fmla="*/ 172 w 180"/>
              <a:gd name="T99" fmla="*/ 10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0" h="176">
                <a:moveTo>
                  <a:pt x="180" y="95"/>
                </a:moveTo>
                <a:cubicBezTo>
                  <a:pt x="180" y="95"/>
                  <a:pt x="180" y="95"/>
                  <a:pt x="180" y="95"/>
                </a:cubicBezTo>
                <a:cubicBezTo>
                  <a:pt x="180" y="94"/>
                  <a:pt x="179" y="94"/>
                  <a:pt x="179" y="93"/>
                </a:cubicBezTo>
                <a:cubicBezTo>
                  <a:pt x="179" y="93"/>
                  <a:pt x="179" y="93"/>
                  <a:pt x="179" y="93"/>
                </a:cubicBezTo>
                <a:cubicBezTo>
                  <a:pt x="178" y="92"/>
                  <a:pt x="178" y="92"/>
                  <a:pt x="178" y="92"/>
                </a:cubicBezTo>
                <a:cubicBezTo>
                  <a:pt x="178" y="92"/>
                  <a:pt x="178" y="92"/>
                  <a:pt x="178" y="92"/>
                </a:cubicBezTo>
                <a:cubicBezTo>
                  <a:pt x="178" y="92"/>
                  <a:pt x="177" y="92"/>
                  <a:pt x="177" y="92"/>
                </a:cubicBezTo>
                <a:cubicBezTo>
                  <a:pt x="135" y="74"/>
                  <a:pt x="135" y="74"/>
                  <a:pt x="135" y="74"/>
                </a:cubicBezTo>
                <a:cubicBezTo>
                  <a:pt x="135" y="21"/>
                  <a:pt x="135" y="21"/>
                  <a:pt x="135" y="21"/>
                </a:cubicBezTo>
                <a:cubicBezTo>
                  <a:pt x="135" y="21"/>
                  <a:pt x="135" y="21"/>
                  <a:pt x="135" y="21"/>
                </a:cubicBezTo>
                <a:cubicBezTo>
                  <a:pt x="135" y="21"/>
                  <a:pt x="135" y="21"/>
                  <a:pt x="135" y="21"/>
                </a:cubicBezTo>
                <a:cubicBezTo>
                  <a:pt x="135" y="21"/>
                  <a:pt x="135" y="21"/>
                  <a:pt x="135" y="21"/>
                </a:cubicBezTo>
                <a:cubicBezTo>
                  <a:pt x="135" y="21"/>
                  <a:pt x="135" y="20"/>
                  <a:pt x="135" y="19"/>
                </a:cubicBezTo>
                <a:cubicBezTo>
                  <a:pt x="134" y="19"/>
                  <a:pt x="134" y="19"/>
                  <a:pt x="134" y="19"/>
                </a:cubicBezTo>
                <a:cubicBezTo>
                  <a:pt x="134" y="19"/>
                  <a:pt x="134" y="18"/>
                  <a:pt x="133" y="18"/>
                </a:cubicBezTo>
                <a:cubicBezTo>
                  <a:pt x="133" y="18"/>
                  <a:pt x="133" y="18"/>
                  <a:pt x="133" y="18"/>
                </a:cubicBezTo>
                <a:cubicBezTo>
                  <a:pt x="133" y="18"/>
                  <a:pt x="133" y="18"/>
                  <a:pt x="133" y="18"/>
                </a:cubicBezTo>
                <a:cubicBezTo>
                  <a:pt x="92" y="0"/>
                  <a:pt x="92" y="0"/>
                  <a:pt x="92" y="0"/>
                </a:cubicBezTo>
                <a:cubicBezTo>
                  <a:pt x="91" y="0"/>
                  <a:pt x="90" y="0"/>
                  <a:pt x="89" y="0"/>
                </a:cubicBezTo>
                <a:cubicBezTo>
                  <a:pt x="48" y="18"/>
                  <a:pt x="48" y="18"/>
                  <a:pt x="48" y="18"/>
                </a:cubicBezTo>
                <a:cubicBezTo>
                  <a:pt x="48" y="18"/>
                  <a:pt x="48" y="18"/>
                  <a:pt x="47" y="18"/>
                </a:cubicBezTo>
                <a:cubicBezTo>
                  <a:pt x="47" y="18"/>
                  <a:pt x="47" y="18"/>
                  <a:pt x="47" y="18"/>
                </a:cubicBezTo>
                <a:cubicBezTo>
                  <a:pt x="47" y="18"/>
                  <a:pt x="47" y="19"/>
                  <a:pt x="46" y="19"/>
                </a:cubicBezTo>
                <a:cubicBezTo>
                  <a:pt x="46" y="19"/>
                  <a:pt x="46" y="19"/>
                  <a:pt x="46" y="19"/>
                </a:cubicBezTo>
                <a:cubicBezTo>
                  <a:pt x="46" y="20"/>
                  <a:pt x="45" y="21"/>
                  <a:pt x="45" y="21"/>
                </a:cubicBezTo>
                <a:cubicBezTo>
                  <a:pt x="45" y="21"/>
                  <a:pt x="45" y="21"/>
                  <a:pt x="45" y="21"/>
                </a:cubicBezTo>
                <a:cubicBezTo>
                  <a:pt x="45" y="21"/>
                  <a:pt x="45" y="21"/>
                  <a:pt x="45" y="21"/>
                </a:cubicBezTo>
                <a:cubicBezTo>
                  <a:pt x="45" y="21"/>
                  <a:pt x="45" y="21"/>
                  <a:pt x="45" y="21"/>
                </a:cubicBezTo>
                <a:cubicBezTo>
                  <a:pt x="45" y="74"/>
                  <a:pt x="45" y="74"/>
                  <a:pt x="45" y="74"/>
                </a:cubicBezTo>
                <a:cubicBezTo>
                  <a:pt x="3" y="92"/>
                  <a:pt x="3" y="92"/>
                  <a:pt x="3" y="92"/>
                </a:cubicBezTo>
                <a:cubicBezTo>
                  <a:pt x="3" y="92"/>
                  <a:pt x="3" y="92"/>
                  <a:pt x="3" y="92"/>
                </a:cubicBezTo>
                <a:cubicBezTo>
                  <a:pt x="2" y="92"/>
                  <a:pt x="2" y="92"/>
                  <a:pt x="2" y="92"/>
                </a:cubicBezTo>
                <a:cubicBezTo>
                  <a:pt x="2" y="92"/>
                  <a:pt x="2" y="92"/>
                  <a:pt x="1" y="93"/>
                </a:cubicBezTo>
                <a:cubicBezTo>
                  <a:pt x="1" y="93"/>
                  <a:pt x="1" y="93"/>
                  <a:pt x="1" y="93"/>
                </a:cubicBezTo>
                <a:cubicBezTo>
                  <a:pt x="1" y="94"/>
                  <a:pt x="0" y="94"/>
                  <a:pt x="0" y="95"/>
                </a:cubicBezTo>
                <a:cubicBezTo>
                  <a:pt x="0" y="95"/>
                  <a:pt x="0" y="95"/>
                  <a:pt x="0" y="95"/>
                </a:cubicBezTo>
                <a:cubicBezTo>
                  <a:pt x="0" y="95"/>
                  <a:pt x="0" y="95"/>
                  <a:pt x="0" y="95"/>
                </a:cubicBezTo>
                <a:cubicBezTo>
                  <a:pt x="0" y="95"/>
                  <a:pt x="0" y="95"/>
                  <a:pt x="0" y="95"/>
                </a:cubicBezTo>
                <a:cubicBezTo>
                  <a:pt x="0" y="154"/>
                  <a:pt x="0" y="154"/>
                  <a:pt x="0" y="154"/>
                </a:cubicBezTo>
                <a:cubicBezTo>
                  <a:pt x="0" y="155"/>
                  <a:pt x="1" y="157"/>
                  <a:pt x="3" y="157"/>
                </a:cubicBezTo>
                <a:cubicBezTo>
                  <a:pt x="48" y="176"/>
                  <a:pt x="48" y="176"/>
                  <a:pt x="48" y="176"/>
                </a:cubicBezTo>
                <a:cubicBezTo>
                  <a:pt x="48" y="176"/>
                  <a:pt x="49" y="176"/>
                  <a:pt x="49" y="176"/>
                </a:cubicBezTo>
                <a:cubicBezTo>
                  <a:pt x="50" y="176"/>
                  <a:pt x="50" y="176"/>
                  <a:pt x="51" y="176"/>
                </a:cubicBezTo>
                <a:cubicBezTo>
                  <a:pt x="90" y="158"/>
                  <a:pt x="90" y="158"/>
                  <a:pt x="90" y="158"/>
                </a:cubicBezTo>
                <a:cubicBezTo>
                  <a:pt x="130" y="176"/>
                  <a:pt x="130" y="176"/>
                  <a:pt x="130" y="176"/>
                </a:cubicBezTo>
                <a:cubicBezTo>
                  <a:pt x="130" y="176"/>
                  <a:pt x="131" y="176"/>
                  <a:pt x="131" y="176"/>
                </a:cubicBezTo>
                <a:cubicBezTo>
                  <a:pt x="132" y="176"/>
                  <a:pt x="132" y="176"/>
                  <a:pt x="133" y="176"/>
                </a:cubicBezTo>
                <a:cubicBezTo>
                  <a:pt x="177" y="157"/>
                  <a:pt x="177" y="157"/>
                  <a:pt x="177" y="157"/>
                </a:cubicBezTo>
                <a:cubicBezTo>
                  <a:pt x="179" y="157"/>
                  <a:pt x="180" y="155"/>
                  <a:pt x="180" y="154"/>
                </a:cubicBezTo>
                <a:cubicBezTo>
                  <a:pt x="180" y="95"/>
                  <a:pt x="180" y="95"/>
                  <a:pt x="180" y="95"/>
                </a:cubicBezTo>
                <a:cubicBezTo>
                  <a:pt x="180" y="95"/>
                  <a:pt x="180" y="95"/>
                  <a:pt x="180" y="95"/>
                </a:cubicBezTo>
                <a:close/>
                <a:moveTo>
                  <a:pt x="131" y="81"/>
                </a:moveTo>
                <a:cubicBezTo>
                  <a:pt x="166" y="95"/>
                  <a:pt x="166" y="95"/>
                  <a:pt x="166" y="95"/>
                </a:cubicBezTo>
                <a:cubicBezTo>
                  <a:pt x="150" y="102"/>
                  <a:pt x="150" y="102"/>
                  <a:pt x="150" y="102"/>
                </a:cubicBezTo>
                <a:cubicBezTo>
                  <a:pt x="131" y="109"/>
                  <a:pt x="131" y="109"/>
                  <a:pt x="131" y="109"/>
                </a:cubicBezTo>
                <a:cubicBezTo>
                  <a:pt x="116" y="103"/>
                  <a:pt x="116" y="103"/>
                  <a:pt x="116" y="103"/>
                </a:cubicBezTo>
                <a:cubicBezTo>
                  <a:pt x="99" y="95"/>
                  <a:pt x="99" y="95"/>
                  <a:pt x="99" y="95"/>
                </a:cubicBezTo>
                <a:cubicBezTo>
                  <a:pt x="100" y="95"/>
                  <a:pt x="100" y="95"/>
                  <a:pt x="100" y="95"/>
                </a:cubicBezTo>
                <a:lnTo>
                  <a:pt x="131" y="81"/>
                </a:lnTo>
                <a:close/>
                <a:moveTo>
                  <a:pt x="128" y="74"/>
                </a:moveTo>
                <a:cubicBezTo>
                  <a:pt x="94" y="89"/>
                  <a:pt x="94" y="89"/>
                  <a:pt x="94" y="89"/>
                </a:cubicBezTo>
                <a:cubicBezTo>
                  <a:pt x="94" y="41"/>
                  <a:pt x="94" y="41"/>
                  <a:pt x="94" y="41"/>
                </a:cubicBezTo>
                <a:cubicBezTo>
                  <a:pt x="128" y="27"/>
                  <a:pt x="128" y="27"/>
                  <a:pt x="128" y="27"/>
                </a:cubicBezTo>
                <a:lnTo>
                  <a:pt x="128" y="74"/>
                </a:lnTo>
                <a:close/>
                <a:moveTo>
                  <a:pt x="86" y="41"/>
                </a:moveTo>
                <a:cubicBezTo>
                  <a:pt x="86" y="89"/>
                  <a:pt x="86" y="89"/>
                  <a:pt x="86" y="89"/>
                </a:cubicBezTo>
                <a:cubicBezTo>
                  <a:pt x="53" y="74"/>
                  <a:pt x="53" y="74"/>
                  <a:pt x="53" y="74"/>
                </a:cubicBezTo>
                <a:cubicBezTo>
                  <a:pt x="53" y="27"/>
                  <a:pt x="53" y="27"/>
                  <a:pt x="53" y="27"/>
                </a:cubicBezTo>
                <a:cubicBezTo>
                  <a:pt x="75" y="37"/>
                  <a:pt x="75" y="37"/>
                  <a:pt x="75" y="37"/>
                </a:cubicBezTo>
                <a:lnTo>
                  <a:pt x="86" y="41"/>
                </a:lnTo>
                <a:close/>
                <a:moveTo>
                  <a:pt x="90" y="8"/>
                </a:moveTo>
                <a:cubicBezTo>
                  <a:pt x="122" y="21"/>
                  <a:pt x="122" y="21"/>
                  <a:pt x="122" y="21"/>
                </a:cubicBezTo>
                <a:cubicBezTo>
                  <a:pt x="90" y="35"/>
                  <a:pt x="90" y="35"/>
                  <a:pt x="90" y="35"/>
                </a:cubicBezTo>
                <a:cubicBezTo>
                  <a:pt x="59" y="21"/>
                  <a:pt x="59" y="21"/>
                  <a:pt x="59" y="21"/>
                </a:cubicBezTo>
                <a:lnTo>
                  <a:pt x="90" y="8"/>
                </a:lnTo>
                <a:close/>
                <a:moveTo>
                  <a:pt x="49" y="81"/>
                </a:moveTo>
                <a:cubicBezTo>
                  <a:pt x="81" y="95"/>
                  <a:pt x="81" y="95"/>
                  <a:pt x="81" y="95"/>
                </a:cubicBezTo>
                <a:cubicBezTo>
                  <a:pt x="49" y="109"/>
                  <a:pt x="49" y="109"/>
                  <a:pt x="49" y="109"/>
                </a:cubicBezTo>
                <a:cubicBezTo>
                  <a:pt x="14" y="95"/>
                  <a:pt x="14" y="95"/>
                  <a:pt x="14" y="95"/>
                </a:cubicBezTo>
                <a:lnTo>
                  <a:pt x="49" y="81"/>
                </a:lnTo>
                <a:close/>
                <a:moveTo>
                  <a:pt x="8" y="101"/>
                </a:moveTo>
                <a:cubicBezTo>
                  <a:pt x="9" y="101"/>
                  <a:pt x="9" y="101"/>
                  <a:pt x="9" y="101"/>
                </a:cubicBezTo>
                <a:cubicBezTo>
                  <a:pt x="45" y="116"/>
                  <a:pt x="45" y="116"/>
                  <a:pt x="45" y="116"/>
                </a:cubicBezTo>
                <a:cubicBezTo>
                  <a:pt x="45" y="167"/>
                  <a:pt x="45" y="167"/>
                  <a:pt x="45" y="167"/>
                </a:cubicBezTo>
                <a:cubicBezTo>
                  <a:pt x="8" y="151"/>
                  <a:pt x="8" y="151"/>
                  <a:pt x="8" y="151"/>
                </a:cubicBezTo>
                <a:lnTo>
                  <a:pt x="8" y="101"/>
                </a:lnTo>
                <a:close/>
                <a:moveTo>
                  <a:pt x="53" y="116"/>
                </a:moveTo>
                <a:cubicBezTo>
                  <a:pt x="86" y="101"/>
                  <a:pt x="86" y="101"/>
                  <a:pt x="86" y="101"/>
                </a:cubicBezTo>
                <a:cubicBezTo>
                  <a:pt x="86" y="151"/>
                  <a:pt x="86" y="151"/>
                  <a:pt x="86" y="151"/>
                </a:cubicBezTo>
                <a:cubicBezTo>
                  <a:pt x="53" y="166"/>
                  <a:pt x="53" y="166"/>
                  <a:pt x="53" y="166"/>
                </a:cubicBezTo>
                <a:lnTo>
                  <a:pt x="53" y="116"/>
                </a:lnTo>
                <a:close/>
                <a:moveTo>
                  <a:pt x="94" y="101"/>
                </a:moveTo>
                <a:cubicBezTo>
                  <a:pt x="128" y="116"/>
                  <a:pt x="128" y="116"/>
                  <a:pt x="128" y="116"/>
                </a:cubicBezTo>
                <a:cubicBezTo>
                  <a:pt x="128" y="166"/>
                  <a:pt x="128" y="166"/>
                  <a:pt x="128" y="166"/>
                </a:cubicBezTo>
                <a:cubicBezTo>
                  <a:pt x="94" y="151"/>
                  <a:pt x="94" y="151"/>
                  <a:pt x="94" y="151"/>
                </a:cubicBezTo>
                <a:lnTo>
                  <a:pt x="94" y="101"/>
                </a:lnTo>
                <a:close/>
                <a:moveTo>
                  <a:pt x="172" y="151"/>
                </a:moveTo>
                <a:cubicBezTo>
                  <a:pt x="135" y="167"/>
                  <a:pt x="135" y="167"/>
                  <a:pt x="135" y="167"/>
                </a:cubicBezTo>
                <a:cubicBezTo>
                  <a:pt x="135" y="116"/>
                  <a:pt x="135" y="116"/>
                  <a:pt x="135" y="116"/>
                </a:cubicBezTo>
                <a:cubicBezTo>
                  <a:pt x="172" y="101"/>
                  <a:pt x="172" y="101"/>
                  <a:pt x="172" y="101"/>
                </a:cubicBezTo>
                <a:lnTo>
                  <a:pt x="172" y="151"/>
                </a:ln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grpSp>
        <p:nvGrpSpPr>
          <p:cNvPr id="6" name="Group 5"/>
          <p:cNvGrpSpPr/>
          <p:nvPr/>
        </p:nvGrpSpPr>
        <p:grpSpPr>
          <a:xfrm>
            <a:off x="7009403" y="3767328"/>
            <a:ext cx="538699" cy="536342"/>
            <a:chOff x="12606338" y="10871200"/>
            <a:chExt cx="669925" cy="673100"/>
          </a:xfrm>
          <a:solidFill>
            <a:schemeClr val="bg1"/>
          </a:solidFill>
        </p:grpSpPr>
        <p:sp>
          <p:nvSpPr>
            <p:cNvPr id="19" name="Freeform 42"/>
            <p:cNvSpPr>
              <a:spLocks noEditPoints="1"/>
            </p:cNvSpPr>
            <p:nvPr/>
          </p:nvSpPr>
          <p:spPr bwMode="auto">
            <a:xfrm>
              <a:off x="12606338" y="10875963"/>
              <a:ext cx="655638" cy="660400"/>
            </a:xfrm>
            <a:custGeom>
              <a:avLst/>
              <a:gdLst>
                <a:gd name="T0" fmla="*/ 169 w 174"/>
                <a:gd name="T1" fmla="*/ 50 h 176"/>
                <a:gd name="T2" fmla="*/ 174 w 174"/>
                <a:gd name="T3" fmla="*/ 37 h 176"/>
                <a:gd name="T4" fmla="*/ 169 w 174"/>
                <a:gd name="T5" fmla="*/ 24 h 176"/>
                <a:gd name="T6" fmla="*/ 152 w 174"/>
                <a:gd name="T7" fmla="*/ 7 h 176"/>
                <a:gd name="T8" fmla="*/ 128 w 174"/>
                <a:gd name="T9" fmla="*/ 7 h 176"/>
                <a:gd name="T10" fmla="*/ 21 w 174"/>
                <a:gd name="T11" fmla="*/ 113 h 176"/>
                <a:gd name="T12" fmla="*/ 20 w 174"/>
                <a:gd name="T13" fmla="*/ 115 h 176"/>
                <a:gd name="T14" fmla="*/ 1 w 174"/>
                <a:gd name="T15" fmla="*/ 163 h 176"/>
                <a:gd name="T16" fmla="*/ 3 w 174"/>
                <a:gd name="T17" fmla="*/ 173 h 176"/>
                <a:gd name="T18" fmla="*/ 10 w 174"/>
                <a:gd name="T19" fmla="*/ 176 h 176"/>
                <a:gd name="T20" fmla="*/ 13 w 174"/>
                <a:gd name="T21" fmla="*/ 175 h 176"/>
                <a:gd name="T22" fmla="*/ 61 w 174"/>
                <a:gd name="T23" fmla="*/ 156 h 176"/>
                <a:gd name="T24" fmla="*/ 63 w 174"/>
                <a:gd name="T25" fmla="*/ 155 h 176"/>
                <a:gd name="T26" fmla="*/ 169 w 174"/>
                <a:gd name="T27" fmla="*/ 50 h 176"/>
                <a:gd name="T28" fmla="*/ 31 w 174"/>
                <a:gd name="T29" fmla="*/ 160 h 176"/>
                <a:gd name="T30" fmla="*/ 16 w 174"/>
                <a:gd name="T31" fmla="*/ 145 h 176"/>
                <a:gd name="T32" fmla="*/ 25 w 174"/>
                <a:gd name="T33" fmla="*/ 123 h 176"/>
                <a:gd name="T34" fmla="*/ 54 w 174"/>
                <a:gd name="T35" fmla="*/ 151 h 176"/>
                <a:gd name="T36" fmla="*/ 31 w 174"/>
                <a:gd name="T37" fmla="*/ 160 h 176"/>
                <a:gd name="T38" fmla="*/ 133 w 174"/>
                <a:gd name="T39" fmla="*/ 12 h 176"/>
                <a:gd name="T40" fmla="*/ 146 w 174"/>
                <a:gd name="T41" fmla="*/ 12 h 176"/>
                <a:gd name="T42" fmla="*/ 163 w 174"/>
                <a:gd name="T43" fmla="*/ 29 h 176"/>
                <a:gd name="T44" fmla="*/ 167 w 174"/>
                <a:gd name="T45" fmla="*/ 37 h 176"/>
                <a:gd name="T46" fmla="*/ 163 w 174"/>
                <a:gd name="T47" fmla="*/ 45 h 176"/>
                <a:gd name="T48" fmla="*/ 61 w 174"/>
                <a:gd name="T49" fmla="*/ 147 h 176"/>
                <a:gd name="T50" fmla="*/ 50 w 174"/>
                <a:gd name="T51" fmla="*/ 137 h 176"/>
                <a:gd name="T52" fmla="*/ 134 w 174"/>
                <a:gd name="T53" fmla="*/ 53 h 176"/>
                <a:gd name="T54" fmla="*/ 134 w 174"/>
                <a:gd name="T55" fmla="*/ 47 h 176"/>
                <a:gd name="T56" fmla="*/ 129 w 174"/>
                <a:gd name="T57" fmla="*/ 47 h 176"/>
                <a:gd name="T58" fmla="*/ 45 w 174"/>
                <a:gd name="T59" fmla="*/ 132 h 176"/>
                <a:gd name="T60" fmla="*/ 29 w 174"/>
                <a:gd name="T61" fmla="*/ 116 h 176"/>
                <a:gd name="T62" fmla="*/ 133 w 174"/>
                <a:gd name="T63" fmla="*/ 12 h 176"/>
                <a:gd name="T64" fmla="*/ 10 w 174"/>
                <a:gd name="T65" fmla="*/ 168 h 176"/>
                <a:gd name="T66" fmla="*/ 9 w 174"/>
                <a:gd name="T67" fmla="*/ 168 h 176"/>
                <a:gd name="T68" fmla="*/ 8 w 174"/>
                <a:gd name="T69" fmla="*/ 166 h 176"/>
                <a:gd name="T70" fmla="*/ 13 w 174"/>
                <a:gd name="T71" fmla="*/ 153 h 176"/>
                <a:gd name="T72" fmla="*/ 24 w 174"/>
                <a:gd name="T73" fmla="*/ 163 h 176"/>
                <a:gd name="T74" fmla="*/ 10 w 174"/>
                <a:gd name="T7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176">
                  <a:moveTo>
                    <a:pt x="169" y="50"/>
                  </a:moveTo>
                  <a:cubicBezTo>
                    <a:pt x="172" y="47"/>
                    <a:pt x="174" y="42"/>
                    <a:pt x="174" y="37"/>
                  </a:cubicBezTo>
                  <a:cubicBezTo>
                    <a:pt x="174" y="32"/>
                    <a:pt x="172" y="27"/>
                    <a:pt x="169" y="24"/>
                  </a:cubicBezTo>
                  <a:cubicBezTo>
                    <a:pt x="152" y="7"/>
                    <a:pt x="152" y="7"/>
                    <a:pt x="152" y="7"/>
                  </a:cubicBezTo>
                  <a:cubicBezTo>
                    <a:pt x="145" y="0"/>
                    <a:pt x="134" y="0"/>
                    <a:pt x="128" y="7"/>
                  </a:cubicBezTo>
                  <a:cubicBezTo>
                    <a:pt x="21" y="113"/>
                    <a:pt x="21" y="113"/>
                    <a:pt x="21" y="113"/>
                  </a:cubicBezTo>
                  <a:cubicBezTo>
                    <a:pt x="21" y="114"/>
                    <a:pt x="20" y="115"/>
                    <a:pt x="20" y="115"/>
                  </a:cubicBezTo>
                  <a:cubicBezTo>
                    <a:pt x="19" y="119"/>
                    <a:pt x="14" y="130"/>
                    <a:pt x="1" y="163"/>
                  </a:cubicBezTo>
                  <a:cubicBezTo>
                    <a:pt x="0" y="166"/>
                    <a:pt x="1" y="170"/>
                    <a:pt x="3" y="173"/>
                  </a:cubicBezTo>
                  <a:cubicBezTo>
                    <a:pt x="5" y="175"/>
                    <a:pt x="8" y="176"/>
                    <a:pt x="10" y="176"/>
                  </a:cubicBezTo>
                  <a:cubicBezTo>
                    <a:pt x="11" y="176"/>
                    <a:pt x="12" y="176"/>
                    <a:pt x="13" y="175"/>
                  </a:cubicBezTo>
                  <a:cubicBezTo>
                    <a:pt x="47" y="162"/>
                    <a:pt x="57" y="158"/>
                    <a:pt x="61" y="156"/>
                  </a:cubicBezTo>
                  <a:cubicBezTo>
                    <a:pt x="62" y="156"/>
                    <a:pt x="63" y="156"/>
                    <a:pt x="63" y="155"/>
                  </a:cubicBezTo>
                  <a:lnTo>
                    <a:pt x="169" y="50"/>
                  </a:lnTo>
                  <a:close/>
                  <a:moveTo>
                    <a:pt x="31" y="160"/>
                  </a:moveTo>
                  <a:cubicBezTo>
                    <a:pt x="16" y="145"/>
                    <a:pt x="16" y="145"/>
                    <a:pt x="16" y="145"/>
                  </a:cubicBezTo>
                  <a:cubicBezTo>
                    <a:pt x="20" y="136"/>
                    <a:pt x="23" y="128"/>
                    <a:pt x="25" y="123"/>
                  </a:cubicBezTo>
                  <a:cubicBezTo>
                    <a:pt x="54" y="151"/>
                    <a:pt x="54" y="151"/>
                    <a:pt x="54" y="151"/>
                  </a:cubicBezTo>
                  <a:cubicBezTo>
                    <a:pt x="49" y="153"/>
                    <a:pt x="40" y="157"/>
                    <a:pt x="31" y="160"/>
                  </a:cubicBezTo>
                  <a:close/>
                  <a:moveTo>
                    <a:pt x="133" y="12"/>
                  </a:moveTo>
                  <a:cubicBezTo>
                    <a:pt x="137" y="8"/>
                    <a:pt x="143" y="8"/>
                    <a:pt x="146" y="12"/>
                  </a:cubicBezTo>
                  <a:cubicBezTo>
                    <a:pt x="163" y="29"/>
                    <a:pt x="163" y="29"/>
                    <a:pt x="163" y="29"/>
                  </a:cubicBezTo>
                  <a:cubicBezTo>
                    <a:pt x="165" y="31"/>
                    <a:pt x="167" y="34"/>
                    <a:pt x="167" y="37"/>
                  </a:cubicBezTo>
                  <a:cubicBezTo>
                    <a:pt x="167" y="40"/>
                    <a:pt x="165" y="43"/>
                    <a:pt x="163" y="45"/>
                  </a:cubicBezTo>
                  <a:cubicBezTo>
                    <a:pt x="61" y="147"/>
                    <a:pt x="61" y="147"/>
                    <a:pt x="61" y="147"/>
                  </a:cubicBezTo>
                  <a:cubicBezTo>
                    <a:pt x="50" y="137"/>
                    <a:pt x="50" y="137"/>
                    <a:pt x="50" y="137"/>
                  </a:cubicBezTo>
                  <a:cubicBezTo>
                    <a:pt x="134" y="53"/>
                    <a:pt x="134" y="53"/>
                    <a:pt x="134" y="53"/>
                  </a:cubicBezTo>
                  <a:cubicBezTo>
                    <a:pt x="136" y="51"/>
                    <a:pt x="136" y="49"/>
                    <a:pt x="134" y="47"/>
                  </a:cubicBezTo>
                  <a:cubicBezTo>
                    <a:pt x="133" y="46"/>
                    <a:pt x="131" y="46"/>
                    <a:pt x="129" y="47"/>
                  </a:cubicBezTo>
                  <a:cubicBezTo>
                    <a:pt x="45" y="132"/>
                    <a:pt x="45" y="132"/>
                    <a:pt x="45" y="132"/>
                  </a:cubicBezTo>
                  <a:cubicBezTo>
                    <a:pt x="29" y="116"/>
                    <a:pt x="29" y="116"/>
                    <a:pt x="29" y="116"/>
                  </a:cubicBezTo>
                  <a:lnTo>
                    <a:pt x="133" y="12"/>
                  </a:lnTo>
                  <a:close/>
                  <a:moveTo>
                    <a:pt x="10" y="168"/>
                  </a:moveTo>
                  <a:cubicBezTo>
                    <a:pt x="10" y="168"/>
                    <a:pt x="9" y="168"/>
                    <a:pt x="9" y="168"/>
                  </a:cubicBezTo>
                  <a:cubicBezTo>
                    <a:pt x="8" y="167"/>
                    <a:pt x="8" y="167"/>
                    <a:pt x="8" y="166"/>
                  </a:cubicBezTo>
                  <a:cubicBezTo>
                    <a:pt x="10" y="162"/>
                    <a:pt x="12" y="157"/>
                    <a:pt x="13" y="153"/>
                  </a:cubicBezTo>
                  <a:cubicBezTo>
                    <a:pt x="24" y="163"/>
                    <a:pt x="24" y="163"/>
                    <a:pt x="24" y="163"/>
                  </a:cubicBezTo>
                  <a:cubicBezTo>
                    <a:pt x="19" y="165"/>
                    <a:pt x="14" y="167"/>
                    <a:pt x="10"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sp>
          <p:nvSpPr>
            <p:cNvPr id="20" name="Freeform 43"/>
            <p:cNvSpPr>
              <a:spLocks/>
            </p:cNvSpPr>
            <p:nvPr/>
          </p:nvSpPr>
          <p:spPr bwMode="auto">
            <a:xfrm>
              <a:off x="12606338" y="10871200"/>
              <a:ext cx="327025" cy="327025"/>
            </a:xfrm>
            <a:custGeom>
              <a:avLst/>
              <a:gdLst>
                <a:gd name="T0" fmla="*/ 36 w 87"/>
                <a:gd name="T1" fmla="*/ 86 h 87"/>
                <a:gd name="T2" fmla="*/ 39 w 87"/>
                <a:gd name="T3" fmla="*/ 87 h 87"/>
                <a:gd name="T4" fmla="*/ 41 w 87"/>
                <a:gd name="T5" fmla="*/ 86 h 87"/>
                <a:gd name="T6" fmla="*/ 41 w 87"/>
                <a:gd name="T7" fmla="*/ 80 h 87"/>
                <a:gd name="T8" fmla="*/ 36 w 87"/>
                <a:gd name="T9" fmla="*/ 75 h 87"/>
                <a:gd name="T10" fmla="*/ 43 w 87"/>
                <a:gd name="T11" fmla="*/ 68 h 87"/>
                <a:gd name="T12" fmla="*/ 43 w 87"/>
                <a:gd name="T13" fmla="*/ 63 h 87"/>
                <a:gd name="T14" fmla="*/ 38 w 87"/>
                <a:gd name="T15" fmla="*/ 63 h 87"/>
                <a:gd name="T16" fmla="*/ 31 w 87"/>
                <a:gd name="T17" fmla="*/ 70 h 87"/>
                <a:gd name="T18" fmla="*/ 23 w 87"/>
                <a:gd name="T19" fmla="*/ 62 h 87"/>
                <a:gd name="T20" fmla="*/ 45 w 87"/>
                <a:gd name="T21" fmla="*/ 41 h 87"/>
                <a:gd name="T22" fmla="*/ 45 w 87"/>
                <a:gd name="T23" fmla="*/ 35 h 87"/>
                <a:gd name="T24" fmla="*/ 39 w 87"/>
                <a:gd name="T25" fmla="*/ 35 h 87"/>
                <a:gd name="T26" fmla="*/ 18 w 87"/>
                <a:gd name="T27" fmla="*/ 57 h 87"/>
                <a:gd name="T28" fmla="*/ 9 w 87"/>
                <a:gd name="T29" fmla="*/ 48 h 87"/>
                <a:gd name="T30" fmla="*/ 48 w 87"/>
                <a:gd name="T31" fmla="*/ 10 h 87"/>
                <a:gd name="T32" fmla="*/ 80 w 87"/>
                <a:gd name="T33" fmla="*/ 42 h 87"/>
                <a:gd name="T34" fmla="*/ 85 w 87"/>
                <a:gd name="T35" fmla="*/ 42 h 87"/>
                <a:gd name="T36" fmla="*/ 85 w 87"/>
                <a:gd name="T37" fmla="*/ 37 h 87"/>
                <a:gd name="T38" fmla="*/ 50 w 87"/>
                <a:gd name="T39" fmla="*/ 2 h 87"/>
                <a:gd name="T40" fmla="*/ 48 w 87"/>
                <a:gd name="T41" fmla="*/ 0 h 87"/>
                <a:gd name="T42" fmla="*/ 45 w 87"/>
                <a:gd name="T43" fmla="*/ 2 h 87"/>
                <a:gd name="T44" fmla="*/ 1 w 87"/>
                <a:gd name="T45" fmla="*/ 45 h 87"/>
                <a:gd name="T46" fmla="*/ 1 w 87"/>
                <a:gd name="T47" fmla="*/ 51 h 87"/>
                <a:gd name="T48" fmla="*/ 36 w 87"/>
                <a:gd name="T49" fmla="*/ 8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87">
                  <a:moveTo>
                    <a:pt x="36" y="86"/>
                  </a:moveTo>
                  <a:cubicBezTo>
                    <a:pt x="37" y="86"/>
                    <a:pt x="38" y="87"/>
                    <a:pt x="39" y="87"/>
                  </a:cubicBezTo>
                  <a:cubicBezTo>
                    <a:pt x="40" y="87"/>
                    <a:pt x="41" y="86"/>
                    <a:pt x="41" y="86"/>
                  </a:cubicBezTo>
                  <a:cubicBezTo>
                    <a:pt x="43" y="84"/>
                    <a:pt x="43" y="82"/>
                    <a:pt x="41" y="80"/>
                  </a:cubicBezTo>
                  <a:cubicBezTo>
                    <a:pt x="36" y="75"/>
                    <a:pt x="36" y="75"/>
                    <a:pt x="36" y="75"/>
                  </a:cubicBezTo>
                  <a:cubicBezTo>
                    <a:pt x="43" y="68"/>
                    <a:pt x="43" y="68"/>
                    <a:pt x="43" y="68"/>
                  </a:cubicBezTo>
                  <a:cubicBezTo>
                    <a:pt x="45" y="67"/>
                    <a:pt x="45" y="64"/>
                    <a:pt x="43" y="63"/>
                  </a:cubicBezTo>
                  <a:cubicBezTo>
                    <a:pt x="42" y="61"/>
                    <a:pt x="39" y="61"/>
                    <a:pt x="38" y="63"/>
                  </a:cubicBezTo>
                  <a:cubicBezTo>
                    <a:pt x="31" y="70"/>
                    <a:pt x="31" y="70"/>
                    <a:pt x="31" y="70"/>
                  </a:cubicBezTo>
                  <a:cubicBezTo>
                    <a:pt x="23" y="62"/>
                    <a:pt x="23" y="62"/>
                    <a:pt x="23" y="62"/>
                  </a:cubicBezTo>
                  <a:cubicBezTo>
                    <a:pt x="45" y="41"/>
                    <a:pt x="45" y="41"/>
                    <a:pt x="45" y="41"/>
                  </a:cubicBezTo>
                  <a:cubicBezTo>
                    <a:pt x="46" y="39"/>
                    <a:pt x="46" y="37"/>
                    <a:pt x="45" y="35"/>
                  </a:cubicBezTo>
                  <a:cubicBezTo>
                    <a:pt x="43" y="34"/>
                    <a:pt x="41" y="34"/>
                    <a:pt x="39" y="35"/>
                  </a:cubicBezTo>
                  <a:cubicBezTo>
                    <a:pt x="18" y="57"/>
                    <a:pt x="18" y="57"/>
                    <a:pt x="18" y="57"/>
                  </a:cubicBezTo>
                  <a:cubicBezTo>
                    <a:pt x="9" y="48"/>
                    <a:pt x="9" y="48"/>
                    <a:pt x="9" y="48"/>
                  </a:cubicBezTo>
                  <a:cubicBezTo>
                    <a:pt x="48" y="10"/>
                    <a:pt x="48" y="10"/>
                    <a:pt x="48" y="10"/>
                  </a:cubicBezTo>
                  <a:cubicBezTo>
                    <a:pt x="80" y="42"/>
                    <a:pt x="80" y="42"/>
                    <a:pt x="80" y="42"/>
                  </a:cubicBezTo>
                  <a:cubicBezTo>
                    <a:pt x="81" y="43"/>
                    <a:pt x="84" y="43"/>
                    <a:pt x="85" y="42"/>
                  </a:cubicBezTo>
                  <a:cubicBezTo>
                    <a:pt x="87" y="40"/>
                    <a:pt x="87" y="38"/>
                    <a:pt x="85" y="37"/>
                  </a:cubicBezTo>
                  <a:cubicBezTo>
                    <a:pt x="50" y="2"/>
                    <a:pt x="50" y="2"/>
                    <a:pt x="50" y="2"/>
                  </a:cubicBezTo>
                  <a:cubicBezTo>
                    <a:pt x="50" y="1"/>
                    <a:pt x="49" y="0"/>
                    <a:pt x="48" y="0"/>
                  </a:cubicBezTo>
                  <a:cubicBezTo>
                    <a:pt x="47" y="0"/>
                    <a:pt x="46" y="1"/>
                    <a:pt x="45" y="2"/>
                  </a:cubicBezTo>
                  <a:cubicBezTo>
                    <a:pt x="1" y="45"/>
                    <a:pt x="1" y="45"/>
                    <a:pt x="1" y="45"/>
                  </a:cubicBezTo>
                  <a:cubicBezTo>
                    <a:pt x="0" y="47"/>
                    <a:pt x="0" y="49"/>
                    <a:pt x="1" y="51"/>
                  </a:cubicBezTo>
                  <a:lnTo>
                    <a:pt x="36"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sp>
          <p:nvSpPr>
            <p:cNvPr id="21" name="Freeform 44"/>
            <p:cNvSpPr>
              <a:spLocks/>
            </p:cNvSpPr>
            <p:nvPr/>
          </p:nvSpPr>
          <p:spPr bwMode="auto">
            <a:xfrm>
              <a:off x="12949238" y="11214100"/>
              <a:ext cx="327025" cy="330200"/>
            </a:xfrm>
            <a:custGeom>
              <a:avLst/>
              <a:gdLst>
                <a:gd name="T0" fmla="*/ 86 w 87"/>
                <a:gd name="T1" fmla="*/ 38 h 88"/>
                <a:gd name="T2" fmla="*/ 50 w 87"/>
                <a:gd name="T3" fmla="*/ 2 h 88"/>
                <a:gd name="T4" fmla="*/ 45 w 87"/>
                <a:gd name="T5" fmla="*/ 2 h 88"/>
                <a:gd name="T6" fmla="*/ 45 w 87"/>
                <a:gd name="T7" fmla="*/ 7 h 88"/>
                <a:gd name="T8" fmla="*/ 78 w 87"/>
                <a:gd name="T9" fmla="*/ 40 h 88"/>
                <a:gd name="T10" fmla="*/ 40 w 87"/>
                <a:gd name="T11" fmla="*/ 79 h 88"/>
                <a:gd name="T12" fmla="*/ 31 w 87"/>
                <a:gd name="T13" fmla="*/ 70 h 88"/>
                <a:gd name="T14" fmla="*/ 53 w 87"/>
                <a:gd name="T15" fmla="*/ 49 h 88"/>
                <a:gd name="T16" fmla="*/ 53 w 87"/>
                <a:gd name="T17" fmla="*/ 44 h 88"/>
                <a:gd name="T18" fmla="*/ 48 w 87"/>
                <a:gd name="T19" fmla="*/ 44 h 88"/>
                <a:gd name="T20" fmla="*/ 26 w 87"/>
                <a:gd name="T21" fmla="*/ 65 h 88"/>
                <a:gd name="T22" fmla="*/ 18 w 87"/>
                <a:gd name="T23" fmla="*/ 57 h 88"/>
                <a:gd name="T24" fmla="*/ 25 w 87"/>
                <a:gd name="T25" fmla="*/ 50 h 88"/>
                <a:gd name="T26" fmla="*/ 25 w 87"/>
                <a:gd name="T27" fmla="*/ 44 h 88"/>
                <a:gd name="T28" fmla="*/ 20 w 87"/>
                <a:gd name="T29" fmla="*/ 44 h 88"/>
                <a:gd name="T30" fmla="*/ 12 w 87"/>
                <a:gd name="T31" fmla="*/ 51 h 88"/>
                <a:gd name="T32" fmla="*/ 6 w 87"/>
                <a:gd name="T33" fmla="*/ 45 h 88"/>
                <a:gd name="T34" fmla="*/ 1 w 87"/>
                <a:gd name="T35" fmla="*/ 45 h 88"/>
                <a:gd name="T36" fmla="*/ 1 w 87"/>
                <a:gd name="T37" fmla="*/ 51 h 88"/>
                <a:gd name="T38" fmla="*/ 37 w 87"/>
                <a:gd name="T39" fmla="*/ 87 h 88"/>
                <a:gd name="T40" fmla="*/ 40 w 87"/>
                <a:gd name="T41" fmla="*/ 88 h 88"/>
                <a:gd name="T42" fmla="*/ 42 w 87"/>
                <a:gd name="T43" fmla="*/ 87 h 88"/>
                <a:gd name="T44" fmla="*/ 86 w 87"/>
                <a:gd name="T45" fmla="*/ 43 h 88"/>
                <a:gd name="T46" fmla="*/ 87 w 87"/>
                <a:gd name="T47" fmla="*/ 40 h 88"/>
                <a:gd name="T48" fmla="*/ 86 w 87"/>
                <a:gd name="T49" fmla="*/ 3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88">
                  <a:moveTo>
                    <a:pt x="86" y="38"/>
                  </a:moveTo>
                  <a:cubicBezTo>
                    <a:pt x="50" y="2"/>
                    <a:pt x="50" y="2"/>
                    <a:pt x="50" y="2"/>
                  </a:cubicBezTo>
                  <a:cubicBezTo>
                    <a:pt x="49" y="0"/>
                    <a:pt x="46" y="0"/>
                    <a:pt x="45" y="2"/>
                  </a:cubicBezTo>
                  <a:cubicBezTo>
                    <a:pt x="43" y="3"/>
                    <a:pt x="43" y="5"/>
                    <a:pt x="45" y="7"/>
                  </a:cubicBezTo>
                  <a:cubicBezTo>
                    <a:pt x="78" y="40"/>
                    <a:pt x="78" y="40"/>
                    <a:pt x="78" y="40"/>
                  </a:cubicBezTo>
                  <a:cubicBezTo>
                    <a:pt x="40" y="79"/>
                    <a:pt x="40" y="79"/>
                    <a:pt x="40" y="79"/>
                  </a:cubicBezTo>
                  <a:cubicBezTo>
                    <a:pt x="31" y="70"/>
                    <a:pt x="31" y="70"/>
                    <a:pt x="31" y="70"/>
                  </a:cubicBezTo>
                  <a:cubicBezTo>
                    <a:pt x="53" y="49"/>
                    <a:pt x="53" y="49"/>
                    <a:pt x="53" y="49"/>
                  </a:cubicBezTo>
                  <a:cubicBezTo>
                    <a:pt x="54" y="47"/>
                    <a:pt x="54" y="45"/>
                    <a:pt x="53" y="44"/>
                  </a:cubicBezTo>
                  <a:cubicBezTo>
                    <a:pt x="51" y="42"/>
                    <a:pt x="49" y="42"/>
                    <a:pt x="48" y="44"/>
                  </a:cubicBezTo>
                  <a:cubicBezTo>
                    <a:pt x="26" y="65"/>
                    <a:pt x="26" y="65"/>
                    <a:pt x="26" y="65"/>
                  </a:cubicBezTo>
                  <a:cubicBezTo>
                    <a:pt x="18" y="57"/>
                    <a:pt x="18" y="57"/>
                    <a:pt x="18" y="57"/>
                  </a:cubicBezTo>
                  <a:cubicBezTo>
                    <a:pt x="25" y="50"/>
                    <a:pt x="25" y="50"/>
                    <a:pt x="25" y="50"/>
                  </a:cubicBezTo>
                  <a:cubicBezTo>
                    <a:pt x="26" y="48"/>
                    <a:pt x="26" y="46"/>
                    <a:pt x="25" y="44"/>
                  </a:cubicBezTo>
                  <a:cubicBezTo>
                    <a:pt x="23" y="43"/>
                    <a:pt x="21" y="43"/>
                    <a:pt x="20" y="44"/>
                  </a:cubicBezTo>
                  <a:cubicBezTo>
                    <a:pt x="12" y="51"/>
                    <a:pt x="12" y="51"/>
                    <a:pt x="12" y="51"/>
                  </a:cubicBezTo>
                  <a:cubicBezTo>
                    <a:pt x="6" y="45"/>
                    <a:pt x="6" y="45"/>
                    <a:pt x="6" y="45"/>
                  </a:cubicBezTo>
                  <a:cubicBezTo>
                    <a:pt x="5" y="44"/>
                    <a:pt x="3" y="44"/>
                    <a:pt x="1" y="45"/>
                  </a:cubicBezTo>
                  <a:cubicBezTo>
                    <a:pt x="0" y="47"/>
                    <a:pt x="0" y="49"/>
                    <a:pt x="1" y="51"/>
                  </a:cubicBezTo>
                  <a:cubicBezTo>
                    <a:pt x="37" y="87"/>
                    <a:pt x="37" y="87"/>
                    <a:pt x="37" y="87"/>
                  </a:cubicBezTo>
                  <a:cubicBezTo>
                    <a:pt x="38" y="87"/>
                    <a:pt x="39" y="88"/>
                    <a:pt x="40" y="88"/>
                  </a:cubicBezTo>
                  <a:cubicBezTo>
                    <a:pt x="41" y="88"/>
                    <a:pt x="42" y="87"/>
                    <a:pt x="42" y="87"/>
                  </a:cubicBezTo>
                  <a:cubicBezTo>
                    <a:pt x="86" y="43"/>
                    <a:pt x="86" y="43"/>
                    <a:pt x="86" y="43"/>
                  </a:cubicBezTo>
                  <a:cubicBezTo>
                    <a:pt x="87" y="42"/>
                    <a:pt x="87" y="41"/>
                    <a:pt x="87" y="40"/>
                  </a:cubicBezTo>
                  <a:cubicBezTo>
                    <a:pt x="87" y="39"/>
                    <a:pt x="87" y="38"/>
                    <a:pt x="8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grpSp>
      <p:grpSp>
        <p:nvGrpSpPr>
          <p:cNvPr id="7" name="Group 6"/>
          <p:cNvGrpSpPr/>
          <p:nvPr/>
        </p:nvGrpSpPr>
        <p:grpSpPr>
          <a:xfrm>
            <a:off x="4642233" y="3767328"/>
            <a:ext cx="601570" cy="544093"/>
            <a:chOff x="11047413" y="6575425"/>
            <a:chExt cx="673100" cy="614363"/>
          </a:xfrm>
          <a:solidFill>
            <a:schemeClr val="bg1"/>
          </a:solidFill>
        </p:grpSpPr>
        <p:sp>
          <p:nvSpPr>
            <p:cNvPr id="15" name="Freeform 47"/>
            <p:cNvSpPr>
              <a:spLocks noEditPoints="1"/>
            </p:cNvSpPr>
            <p:nvPr/>
          </p:nvSpPr>
          <p:spPr bwMode="auto">
            <a:xfrm>
              <a:off x="11168063" y="6575425"/>
              <a:ext cx="549275" cy="134938"/>
            </a:xfrm>
            <a:custGeom>
              <a:avLst/>
              <a:gdLst>
                <a:gd name="T0" fmla="*/ 4 w 146"/>
                <a:gd name="T1" fmla="*/ 29 h 29"/>
                <a:gd name="T2" fmla="*/ 142 w 146"/>
                <a:gd name="T3" fmla="*/ 29 h 29"/>
                <a:gd name="T4" fmla="*/ 142 w 146"/>
                <a:gd name="T5" fmla="*/ 29 h 29"/>
                <a:gd name="T6" fmla="*/ 146 w 146"/>
                <a:gd name="T7" fmla="*/ 25 h 29"/>
                <a:gd name="T8" fmla="*/ 144 w 146"/>
                <a:gd name="T9" fmla="*/ 22 h 29"/>
                <a:gd name="T10" fmla="*/ 122 w 146"/>
                <a:gd name="T11" fmla="*/ 1 h 29"/>
                <a:gd name="T12" fmla="*/ 120 w 146"/>
                <a:gd name="T13" fmla="*/ 0 h 29"/>
                <a:gd name="T14" fmla="*/ 26 w 146"/>
                <a:gd name="T15" fmla="*/ 0 h 29"/>
                <a:gd name="T16" fmla="*/ 24 w 146"/>
                <a:gd name="T17" fmla="*/ 1 h 29"/>
                <a:gd name="T18" fmla="*/ 1 w 146"/>
                <a:gd name="T19" fmla="*/ 23 h 29"/>
                <a:gd name="T20" fmla="*/ 0 w 146"/>
                <a:gd name="T21" fmla="*/ 27 h 29"/>
                <a:gd name="T22" fmla="*/ 4 w 146"/>
                <a:gd name="T23" fmla="*/ 29 h 29"/>
                <a:gd name="T24" fmla="*/ 28 w 146"/>
                <a:gd name="T25" fmla="*/ 7 h 29"/>
                <a:gd name="T26" fmla="*/ 118 w 146"/>
                <a:gd name="T27" fmla="*/ 7 h 29"/>
                <a:gd name="T28" fmla="*/ 133 w 146"/>
                <a:gd name="T29" fmla="*/ 22 h 29"/>
                <a:gd name="T30" fmla="*/ 13 w 146"/>
                <a:gd name="T31" fmla="*/ 22 h 29"/>
                <a:gd name="T32" fmla="*/ 28 w 146"/>
                <a:gd name="T33"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29">
                  <a:moveTo>
                    <a:pt x="4" y="29"/>
                  </a:moveTo>
                  <a:cubicBezTo>
                    <a:pt x="142" y="29"/>
                    <a:pt x="142" y="29"/>
                    <a:pt x="142" y="29"/>
                  </a:cubicBezTo>
                  <a:cubicBezTo>
                    <a:pt x="142" y="29"/>
                    <a:pt x="142" y="29"/>
                    <a:pt x="142" y="29"/>
                  </a:cubicBezTo>
                  <a:cubicBezTo>
                    <a:pt x="144" y="29"/>
                    <a:pt x="146" y="28"/>
                    <a:pt x="146" y="25"/>
                  </a:cubicBezTo>
                  <a:cubicBezTo>
                    <a:pt x="146" y="24"/>
                    <a:pt x="145" y="23"/>
                    <a:pt x="144" y="22"/>
                  </a:cubicBezTo>
                  <a:cubicBezTo>
                    <a:pt x="122" y="1"/>
                    <a:pt x="122" y="1"/>
                    <a:pt x="122" y="1"/>
                  </a:cubicBezTo>
                  <a:cubicBezTo>
                    <a:pt x="122" y="0"/>
                    <a:pt x="121" y="0"/>
                    <a:pt x="120" y="0"/>
                  </a:cubicBezTo>
                  <a:cubicBezTo>
                    <a:pt x="26" y="0"/>
                    <a:pt x="26" y="0"/>
                    <a:pt x="26" y="0"/>
                  </a:cubicBezTo>
                  <a:cubicBezTo>
                    <a:pt x="25" y="0"/>
                    <a:pt x="25" y="0"/>
                    <a:pt x="24" y="1"/>
                  </a:cubicBezTo>
                  <a:cubicBezTo>
                    <a:pt x="1" y="23"/>
                    <a:pt x="1" y="23"/>
                    <a:pt x="1" y="23"/>
                  </a:cubicBezTo>
                  <a:cubicBezTo>
                    <a:pt x="0" y="24"/>
                    <a:pt x="0" y="25"/>
                    <a:pt x="0" y="27"/>
                  </a:cubicBezTo>
                  <a:cubicBezTo>
                    <a:pt x="1" y="28"/>
                    <a:pt x="2" y="29"/>
                    <a:pt x="4" y="29"/>
                  </a:cubicBezTo>
                  <a:close/>
                  <a:moveTo>
                    <a:pt x="28" y="7"/>
                  </a:moveTo>
                  <a:cubicBezTo>
                    <a:pt x="118" y="7"/>
                    <a:pt x="118" y="7"/>
                    <a:pt x="118" y="7"/>
                  </a:cubicBezTo>
                  <a:cubicBezTo>
                    <a:pt x="133" y="22"/>
                    <a:pt x="133" y="22"/>
                    <a:pt x="133" y="22"/>
                  </a:cubicBezTo>
                  <a:cubicBezTo>
                    <a:pt x="13" y="22"/>
                    <a:pt x="13" y="22"/>
                    <a:pt x="13" y="22"/>
                  </a:cubicBezTo>
                  <a:lnTo>
                    <a:pt x="2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sp>
          <p:nvSpPr>
            <p:cNvPr id="16" name="Freeform 48"/>
            <p:cNvSpPr>
              <a:spLocks noEditPoints="1"/>
            </p:cNvSpPr>
            <p:nvPr/>
          </p:nvSpPr>
          <p:spPr bwMode="auto">
            <a:xfrm>
              <a:off x="11047413" y="6964363"/>
              <a:ext cx="673100" cy="225425"/>
            </a:xfrm>
            <a:custGeom>
              <a:avLst/>
              <a:gdLst>
                <a:gd name="T0" fmla="*/ 173 w 179"/>
                <a:gd name="T1" fmla="*/ 13 h 60"/>
                <a:gd name="T2" fmla="*/ 160 w 179"/>
                <a:gd name="T3" fmla="*/ 12 h 60"/>
                <a:gd name="T4" fmla="*/ 131 w 179"/>
                <a:gd name="T5" fmla="*/ 25 h 60"/>
                <a:gd name="T6" fmla="*/ 124 w 179"/>
                <a:gd name="T7" fmla="*/ 21 h 60"/>
                <a:gd name="T8" fmla="*/ 83 w 179"/>
                <a:gd name="T9" fmla="*/ 9 h 60"/>
                <a:gd name="T10" fmla="*/ 38 w 179"/>
                <a:gd name="T11" fmla="*/ 9 h 60"/>
                <a:gd name="T12" fmla="*/ 38 w 179"/>
                <a:gd name="T13" fmla="*/ 4 h 60"/>
                <a:gd name="T14" fmla="*/ 34 w 179"/>
                <a:gd name="T15" fmla="*/ 0 h 60"/>
                <a:gd name="T16" fmla="*/ 4 w 179"/>
                <a:gd name="T17" fmla="*/ 0 h 60"/>
                <a:gd name="T18" fmla="*/ 0 w 179"/>
                <a:gd name="T19" fmla="*/ 4 h 60"/>
                <a:gd name="T20" fmla="*/ 0 w 179"/>
                <a:gd name="T21" fmla="*/ 57 h 60"/>
                <a:gd name="T22" fmla="*/ 4 w 179"/>
                <a:gd name="T23" fmla="*/ 60 h 60"/>
                <a:gd name="T24" fmla="*/ 34 w 179"/>
                <a:gd name="T25" fmla="*/ 60 h 60"/>
                <a:gd name="T26" fmla="*/ 38 w 179"/>
                <a:gd name="T27" fmla="*/ 57 h 60"/>
                <a:gd name="T28" fmla="*/ 38 w 179"/>
                <a:gd name="T29" fmla="*/ 49 h 60"/>
                <a:gd name="T30" fmla="*/ 38 w 179"/>
                <a:gd name="T31" fmla="*/ 49 h 60"/>
                <a:gd name="T32" fmla="*/ 54 w 179"/>
                <a:gd name="T33" fmla="*/ 47 h 60"/>
                <a:gd name="T34" fmla="*/ 107 w 179"/>
                <a:gd name="T35" fmla="*/ 59 h 60"/>
                <a:gd name="T36" fmla="*/ 127 w 179"/>
                <a:gd name="T37" fmla="*/ 56 h 60"/>
                <a:gd name="T38" fmla="*/ 171 w 179"/>
                <a:gd name="T39" fmla="*/ 36 h 60"/>
                <a:gd name="T40" fmla="*/ 179 w 179"/>
                <a:gd name="T41" fmla="*/ 25 h 60"/>
                <a:gd name="T42" fmla="*/ 173 w 179"/>
                <a:gd name="T43" fmla="*/ 13 h 60"/>
                <a:gd name="T44" fmla="*/ 30 w 179"/>
                <a:gd name="T45" fmla="*/ 53 h 60"/>
                <a:gd name="T46" fmla="*/ 8 w 179"/>
                <a:gd name="T47" fmla="*/ 53 h 60"/>
                <a:gd name="T48" fmla="*/ 8 w 179"/>
                <a:gd name="T49" fmla="*/ 8 h 60"/>
                <a:gd name="T50" fmla="*/ 30 w 179"/>
                <a:gd name="T51" fmla="*/ 8 h 60"/>
                <a:gd name="T52" fmla="*/ 30 w 179"/>
                <a:gd name="T53" fmla="*/ 53 h 60"/>
                <a:gd name="T54" fmla="*/ 168 w 179"/>
                <a:gd name="T55" fmla="*/ 29 h 60"/>
                <a:gd name="T56" fmla="*/ 124 w 179"/>
                <a:gd name="T57" fmla="*/ 49 h 60"/>
                <a:gd name="T58" fmla="*/ 57 w 179"/>
                <a:gd name="T59" fmla="*/ 40 h 60"/>
                <a:gd name="T60" fmla="*/ 38 w 179"/>
                <a:gd name="T61" fmla="*/ 41 h 60"/>
                <a:gd name="T62" fmla="*/ 38 w 179"/>
                <a:gd name="T63" fmla="*/ 16 h 60"/>
                <a:gd name="T64" fmla="*/ 81 w 179"/>
                <a:gd name="T65" fmla="*/ 16 h 60"/>
                <a:gd name="T66" fmla="*/ 122 w 179"/>
                <a:gd name="T67" fmla="*/ 28 h 60"/>
                <a:gd name="T68" fmla="*/ 126 w 179"/>
                <a:gd name="T69" fmla="*/ 31 h 60"/>
                <a:gd name="T70" fmla="*/ 126 w 179"/>
                <a:gd name="T71" fmla="*/ 32 h 60"/>
                <a:gd name="T72" fmla="*/ 126 w 179"/>
                <a:gd name="T73" fmla="*/ 32 h 60"/>
                <a:gd name="T74" fmla="*/ 126 w 179"/>
                <a:gd name="T75" fmla="*/ 35 h 60"/>
                <a:gd name="T76" fmla="*/ 124 w 179"/>
                <a:gd name="T77" fmla="*/ 39 h 60"/>
                <a:gd name="T78" fmla="*/ 119 w 179"/>
                <a:gd name="T79" fmla="*/ 39 h 60"/>
                <a:gd name="T80" fmla="*/ 76 w 179"/>
                <a:gd name="T81" fmla="*/ 26 h 60"/>
                <a:gd name="T82" fmla="*/ 71 w 179"/>
                <a:gd name="T83" fmla="*/ 29 h 60"/>
                <a:gd name="T84" fmla="*/ 74 w 179"/>
                <a:gd name="T85" fmla="*/ 34 h 60"/>
                <a:gd name="T86" fmla="*/ 117 w 179"/>
                <a:gd name="T87" fmla="*/ 46 h 60"/>
                <a:gd name="T88" fmla="*/ 121 w 179"/>
                <a:gd name="T89" fmla="*/ 47 h 60"/>
                <a:gd name="T90" fmla="*/ 128 w 179"/>
                <a:gd name="T91" fmla="*/ 45 h 60"/>
                <a:gd name="T92" fmla="*/ 133 w 179"/>
                <a:gd name="T93" fmla="*/ 38 h 60"/>
                <a:gd name="T94" fmla="*/ 134 w 179"/>
                <a:gd name="T95" fmla="*/ 32 h 60"/>
                <a:gd name="T96" fmla="*/ 163 w 179"/>
                <a:gd name="T97" fmla="*/ 19 h 60"/>
                <a:gd name="T98" fmla="*/ 169 w 179"/>
                <a:gd name="T99" fmla="*/ 19 h 60"/>
                <a:gd name="T100" fmla="*/ 171 w 179"/>
                <a:gd name="T101" fmla="*/ 25 h 60"/>
                <a:gd name="T102" fmla="*/ 168 w 179"/>
                <a:gd name="T103"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9" h="60">
                  <a:moveTo>
                    <a:pt x="173" y="13"/>
                  </a:moveTo>
                  <a:cubicBezTo>
                    <a:pt x="169" y="10"/>
                    <a:pt x="165" y="10"/>
                    <a:pt x="160" y="12"/>
                  </a:cubicBezTo>
                  <a:cubicBezTo>
                    <a:pt x="131" y="25"/>
                    <a:pt x="131" y="25"/>
                    <a:pt x="131" y="25"/>
                  </a:cubicBezTo>
                  <a:cubicBezTo>
                    <a:pt x="129" y="24"/>
                    <a:pt x="127" y="22"/>
                    <a:pt x="124" y="21"/>
                  </a:cubicBezTo>
                  <a:cubicBezTo>
                    <a:pt x="83" y="9"/>
                    <a:pt x="83" y="9"/>
                    <a:pt x="83" y="9"/>
                  </a:cubicBezTo>
                  <a:cubicBezTo>
                    <a:pt x="76" y="7"/>
                    <a:pt x="57" y="6"/>
                    <a:pt x="38" y="9"/>
                  </a:cubicBezTo>
                  <a:cubicBezTo>
                    <a:pt x="38" y="4"/>
                    <a:pt x="38" y="4"/>
                    <a:pt x="38" y="4"/>
                  </a:cubicBezTo>
                  <a:cubicBezTo>
                    <a:pt x="38" y="2"/>
                    <a:pt x="36" y="0"/>
                    <a:pt x="34" y="0"/>
                  </a:cubicBezTo>
                  <a:cubicBezTo>
                    <a:pt x="4" y="0"/>
                    <a:pt x="4" y="0"/>
                    <a:pt x="4" y="0"/>
                  </a:cubicBezTo>
                  <a:cubicBezTo>
                    <a:pt x="2" y="0"/>
                    <a:pt x="0" y="2"/>
                    <a:pt x="0" y="4"/>
                  </a:cubicBezTo>
                  <a:cubicBezTo>
                    <a:pt x="0" y="57"/>
                    <a:pt x="0" y="57"/>
                    <a:pt x="0" y="57"/>
                  </a:cubicBezTo>
                  <a:cubicBezTo>
                    <a:pt x="0" y="59"/>
                    <a:pt x="2" y="60"/>
                    <a:pt x="4" y="60"/>
                  </a:cubicBezTo>
                  <a:cubicBezTo>
                    <a:pt x="34" y="60"/>
                    <a:pt x="34" y="60"/>
                    <a:pt x="34" y="60"/>
                  </a:cubicBezTo>
                  <a:cubicBezTo>
                    <a:pt x="36" y="60"/>
                    <a:pt x="38" y="59"/>
                    <a:pt x="38" y="57"/>
                  </a:cubicBezTo>
                  <a:cubicBezTo>
                    <a:pt x="38" y="49"/>
                    <a:pt x="38" y="49"/>
                    <a:pt x="38" y="49"/>
                  </a:cubicBezTo>
                  <a:cubicBezTo>
                    <a:pt x="38" y="49"/>
                    <a:pt x="38" y="49"/>
                    <a:pt x="38" y="49"/>
                  </a:cubicBezTo>
                  <a:cubicBezTo>
                    <a:pt x="43" y="47"/>
                    <a:pt x="50" y="45"/>
                    <a:pt x="54" y="47"/>
                  </a:cubicBezTo>
                  <a:cubicBezTo>
                    <a:pt x="74" y="56"/>
                    <a:pt x="93" y="59"/>
                    <a:pt x="107" y="59"/>
                  </a:cubicBezTo>
                  <a:cubicBezTo>
                    <a:pt x="116" y="59"/>
                    <a:pt x="124" y="57"/>
                    <a:pt x="127" y="56"/>
                  </a:cubicBezTo>
                  <a:cubicBezTo>
                    <a:pt x="171" y="36"/>
                    <a:pt x="171" y="36"/>
                    <a:pt x="171" y="36"/>
                  </a:cubicBezTo>
                  <a:cubicBezTo>
                    <a:pt x="175" y="34"/>
                    <a:pt x="178" y="30"/>
                    <a:pt x="179" y="25"/>
                  </a:cubicBezTo>
                  <a:cubicBezTo>
                    <a:pt x="179" y="21"/>
                    <a:pt x="177" y="16"/>
                    <a:pt x="173" y="13"/>
                  </a:cubicBezTo>
                  <a:close/>
                  <a:moveTo>
                    <a:pt x="30" y="53"/>
                  </a:moveTo>
                  <a:cubicBezTo>
                    <a:pt x="8" y="53"/>
                    <a:pt x="8" y="53"/>
                    <a:pt x="8" y="53"/>
                  </a:cubicBezTo>
                  <a:cubicBezTo>
                    <a:pt x="8" y="8"/>
                    <a:pt x="8" y="8"/>
                    <a:pt x="8" y="8"/>
                  </a:cubicBezTo>
                  <a:cubicBezTo>
                    <a:pt x="30" y="8"/>
                    <a:pt x="30" y="8"/>
                    <a:pt x="30" y="8"/>
                  </a:cubicBezTo>
                  <a:lnTo>
                    <a:pt x="30" y="53"/>
                  </a:lnTo>
                  <a:close/>
                  <a:moveTo>
                    <a:pt x="168" y="29"/>
                  </a:moveTo>
                  <a:cubicBezTo>
                    <a:pt x="124" y="49"/>
                    <a:pt x="124" y="49"/>
                    <a:pt x="124" y="49"/>
                  </a:cubicBezTo>
                  <a:cubicBezTo>
                    <a:pt x="118" y="52"/>
                    <a:pt x="90" y="55"/>
                    <a:pt x="57" y="40"/>
                  </a:cubicBezTo>
                  <a:cubicBezTo>
                    <a:pt x="52" y="37"/>
                    <a:pt x="44" y="39"/>
                    <a:pt x="38" y="41"/>
                  </a:cubicBezTo>
                  <a:cubicBezTo>
                    <a:pt x="38" y="16"/>
                    <a:pt x="38" y="16"/>
                    <a:pt x="38" y="16"/>
                  </a:cubicBezTo>
                  <a:cubicBezTo>
                    <a:pt x="57" y="13"/>
                    <a:pt x="75" y="15"/>
                    <a:pt x="81" y="16"/>
                  </a:cubicBezTo>
                  <a:cubicBezTo>
                    <a:pt x="122" y="28"/>
                    <a:pt x="122" y="28"/>
                    <a:pt x="122" y="28"/>
                  </a:cubicBezTo>
                  <a:cubicBezTo>
                    <a:pt x="124" y="29"/>
                    <a:pt x="125" y="30"/>
                    <a:pt x="126" y="31"/>
                  </a:cubicBezTo>
                  <a:cubicBezTo>
                    <a:pt x="126" y="31"/>
                    <a:pt x="126" y="32"/>
                    <a:pt x="126" y="32"/>
                  </a:cubicBezTo>
                  <a:cubicBezTo>
                    <a:pt x="126" y="32"/>
                    <a:pt x="126" y="32"/>
                    <a:pt x="126" y="32"/>
                  </a:cubicBezTo>
                  <a:cubicBezTo>
                    <a:pt x="126" y="33"/>
                    <a:pt x="126" y="34"/>
                    <a:pt x="126" y="35"/>
                  </a:cubicBezTo>
                  <a:cubicBezTo>
                    <a:pt x="126" y="37"/>
                    <a:pt x="125" y="38"/>
                    <a:pt x="124" y="39"/>
                  </a:cubicBezTo>
                  <a:cubicBezTo>
                    <a:pt x="122" y="40"/>
                    <a:pt x="121" y="40"/>
                    <a:pt x="119" y="39"/>
                  </a:cubicBezTo>
                  <a:cubicBezTo>
                    <a:pt x="76" y="26"/>
                    <a:pt x="76" y="26"/>
                    <a:pt x="76" y="26"/>
                  </a:cubicBezTo>
                  <a:cubicBezTo>
                    <a:pt x="74" y="26"/>
                    <a:pt x="72" y="27"/>
                    <a:pt x="71" y="29"/>
                  </a:cubicBezTo>
                  <a:cubicBezTo>
                    <a:pt x="71" y="31"/>
                    <a:pt x="72" y="33"/>
                    <a:pt x="74" y="34"/>
                  </a:cubicBezTo>
                  <a:cubicBezTo>
                    <a:pt x="117" y="46"/>
                    <a:pt x="117" y="46"/>
                    <a:pt x="117" y="46"/>
                  </a:cubicBezTo>
                  <a:cubicBezTo>
                    <a:pt x="118" y="47"/>
                    <a:pt x="120" y="47"/>
                    <a:pt x="121" y="47"/>
                  </a:cubicBezTo>
                  <a:cubicBezTo>
                    <a:pt x="123" y="47"/>
                    <a:pt x="126" y="46"/>
                    <a:pt x="128" y="45"/>
                  </a:cubicBezTo>
                  <a:cubicBezTo>
                    <a:pt x="130" y="43"/>
                    <a:pt x="132" y="41"/>
                    <a:pt x="133" y="38"/>
                  </a:cubicBezTo>
                  <a:cubicBezTo>
                    <a:pt x="134" y="36"/>
                    <a:pt x="134" y="34"/>
                    <a:pt x="134" y="32"/>
                  </a:cubicBezTo>
                  <a:cubicBezTo>
                    <a:pt x="163" y="19"/>
                    <a:pt x="163" y="19"/>
                    <a:pt x="163" y="19"/>
                  </a:cubicBezTo>
                  <a:cubicBezTo>
                    <a:pt x="165" y="18"/>
                    <a:pt x="167" y="18"/>
                    <a:pt x="169" y="19"/>
                  </a:cubicBezTo>
                  <a:cubicBezTo>
                    <a:pt x="170" y="20"/>
                    <a:pt x="171" y="23"/>
                    <a:pt x="171" y="25"/>
                  </a:cubicBezTo>
                  <a:cubicBezTo>
                    <a:pt x="171" y="27"/>
                    <a:pt x="170" y="28"/>
                    <a:pt x="168"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sp>
          <p:nvSpPr>
            <p:cNvPr id="17" name="Freeform 49"/>
            <p:cNvSpPr>
              <a:spLocks/>
            </p:cNvSpPr>
            <p:nvPr/>
          </p:nvSpPr>
          <p:spPr bwMode="auto">
            <a:xfrm>
              <a:off x="11168063" y="6710363"/>
              <a:ext cx="549275" cy="85725"/>
            </a:xfrm>
            <a:custGeom>
              <a:avLst/>
              <a:gdLst>
                <a:gd name="T0" fmla="*/ 22 w 146"/>
                <a:gd name="T1" fmla="*/ 2 h 23"/>
                <a:gd name="T2" fmla="*/ 16 w 146"/>
                <a:gd name="T3" fmla="*/ 2 h 23"/>
                <a:gd name="T4" fmla="*/ 1 w 146"/>
                <a:gd name="T5" fmla="*/ 17 h 23"/>
                <a:gd name="T6" fmla="*/ 0 w 146"/>
                <a:gd name="T7" fmla="*/ 21 h 23"/>
                <a:gd name="T8" fmla="*/ 4 w 146"/>
                <a:gd name="T9" fmla="*/ 23 h 23"/>
                <a:gd name="T10" fmla="*/ 142 w 146"/>
                <a:gd name="T11" fmla="*/ 23 h 23"/>
                <a:gd name="T12" fmla="*/ 146 w 146"/>
                <a:gd name="T13" fmla="*/ 21 h 23"/>
                <a:gd name="T14" fmla="*/ 145 w 146"/>
                <a:gd name="T15" fmla="*/ 17 h 23"/>
                <a:gd name="T16" fmla="*/ 130 w 146"/>
                <a:gd name="T17" fmla="*/ 2 h 23"/>
                <a:gd name="T18" fmla="*/ 124 w 146"/>
                <a:gd name="T19" fmla="*/ 2 h 23"/>
                <a:gd name="T20" fmla="*/ 124 w 146"/>
                <a:gd name="T21" fmla="*/ 7 h 23"/>
                <a:gd name="T22" fmla="*/ 133 w 146"/>
                <a:gd name="T23" fmla="*/ 16 h 23"/>
                <a:gd name="T24" fmla="*/ 13 w 146"/>
                <a:gd name="T25" fmla="*/ 16 h 23"/>
                <a:gd name="T26" fmla="*/ 22 w 146"/>
                <a:gd name="T27" fmla="*/ 7 h 23"/>
                <a:gd name="T28" fmla="*/ 22 w 146"/>
                <a:gd name="T2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 h="23">
                  <a:moveTo>
                    <a:pt x="22" y="2"/>
                  </a:moveTo>
                  <a:cubicBezTo>
                    <a:pt x="20" y="1"/>
                    <a:pt x="18" y="0"/>
                    <a:pt x="16" y="2"/>
                  </a:cubicBezTo>
                  <a:cubicBezTo>
                    <a:pt x="1" y="17"/>
                    <a:pt x="1" y="17"/>
                    <a:pt x="1" y="17"/>
                  </a:cubicBezTo>
                  <a:cubicBezTo>
                    <a:pt x="0" y="18"/>
                    <a:pt x="0" y="19"/>
                    <a:pt x="0" y="21"/>
                  </a:cubicBezTo>
                  <a:cubicBezTo>
                    <a:pt x="1" y="22"/>
                    <a:pt x="2" y="23"/>
                    <a:pt x="4" y="23"/>
                  </a:cubicBezTo>
                  <a:cubicBezTo>
                    <a:pt x="142" y="23"/>
                    <a:pt x="142" y="23"/>
                    <a:pt x="142" y="23"/>
                  </a:cubicBezTo>
                  <a:cubicBezTo>
                    <a:pt x="144" y="23"/>
                    <a:pt x="145" y="22"/>
                    <a:pt x="146" y="21"/>
                  </a:cubicBezTo>
                  <a:cubicBezTo>
                    <a:pt x="146" y="19"/>
                    <a:pt x="146" y="18"/>
                    <a:pt x="145" y="17"/>
                  </a:cubicBezTo>
                  <a:cubicBezTo>
                    <a:pt x="130" y="2"/>
                    <a:pt x="130" y="2"/>
                    <a:pt x="130" y="2"/>
                  </a:cubicBezTo>
                  <a:cubicBezTo>
                    <a:pt x="128" y="0"/>
                    <a:pt x="126" y="0"/>
                    <a:pt x="124" y="2"/>
                  </a:cubicBezTo>
                  <a:cubicBezTo>
                    <a:pt x="123" y="3"/>
                    <a:pt x="123" y="6"/>
                    <a:pt x="124" y="7"/>
                  </a:cubicBezTo>
                  <a:cubicBezTo>
                    <a:pt x="133" y="16"/>
                    <a:pt x="133" y="16"/>
                    <a:pt x="133" y="16"/>
                  </a:cubicBezTo>
                  <a:cubicBezTo>
                    <a:pt x="13" y="16"/>
                    <a:pt x="13" y="16"/>
                    <a:pt x="13" y="16"/>
                  </a:cubicBezTo>
                  <a:cubicBezTo>
                    <a:pt x="22" y="7"/>
                    <a:pt x="22" y="7"/>
                    <a:pt x="22" y="7"/>
                  </a:cubicBezTo>
                  <a:cubicBezTo>
                    <a:pt x="23" y="6"/>
                    <a:pt x="23" y="3"/>
                    <a:pt x="2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sp>
          <p:nvSpPr>
            <p:cNvPr id="18" name="Freeform 50"/>
            <p:cNvSpPr>
              <a:spLocks/>
            </p:cNvSpPr>
            <p:nvPr/>
          </p:nvSpPr>
          <p:spPr bwMode="auto">
            <a:xfrm>
              <a:off x="11168063" y="6823075"/>
              <a:ext cx="549275" cy="85725"/>
            </a:xfrm>
            <a:custGeom>
              <a:avLst/>
              <a:gdLst>
                <a:gd name="T0" fmla="*/ 4 w 146"/>
                <a:gd name="T1" fmla="*/ 23 h 23"/>
                <a:gd name="T2" fmla="*/ 142 w 146"/>
                <a:gd name="T3" fmla="*/ 23 h 23"/>
                <a:gd name="T4" fmla="*/ 146 w 146"/>
                <a:gd name="T5" fmla="*/ 21 h 23"/>
                <a:gd name="T6" fmla="*/ 145 w 146"/>
                <a:gd name="T7" fmla="*/ 17 h 23"/>
                <a:gd name="T8" fmla="*/ 130 w 146"/>
                <a:gd name="T9" fmla="*/ 2 h 23"/>
                <a:gd name="T10" fmla="*/ 124 w 146"/>
                <a:gd name="T11" fmla="*/ 2 h 23"/>
                <a:gd name="T12" fmla="*/ 124 w 146"/>
                <a:gd name="T13" fmla="*/ 7 h 23"/>
                <a:gd name="T14" fmla="*/ 133 w 146"/>
                <a:gd name="T15" fmla="*/ 16 h 23"/>
                <a:gd name="T16" fmla="*/ 13 w 146"/>
                <a:gd name="T17" fmla="*/ 16 h 23"/>
                <a:gd name="T18" fmla="*/ 22 w 146"/>
                <a:gd name="T19" fmla="*/ 7 h 23"/>
                <a:gd name="T20" fmla="*/ 22 w 146"/>
                <a:gd name="T21" fmla="*/ 2 h 23"/>
                <a:gd name="T22" fmla="*/ 16 w 146"/>
                <a:gd name="T23" fmla="*/ 2 h 23"/>
                <a:gd name="T24" fmla="*/ 1 w 146"/>
                <a:gd name="T25" fmla="*/ 17 h 23"/>
                <a:gd name="T26" fmla="*/ 0 w 146"/>
                <a:gd name="T27" fmla="*/ 21 h 23"/>
                <a:gd name="T28" fmla="*/ 4 w 146"/>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 h="23">
                  <a:moveTo>
                    <a:pt x="4" y="23"/>
                  </a:moveTo>
                  <a:cubicBezTo>
                    <a:pt x="142" y="23"/>
                    <a:pt x="142" y="23"/>
                    <a:pt x="142" y="23"/>
                  </a:cubicBezTo>
                  <a:cubicBezTo>
                    <a:pt x="144" y="23"/>
                    <a:pt x="145" y="22"/>
                    <a:pt x="146" y="21"/>
                  </a:cubicBezTo>
                  <a:cubicBezTo>
                    <a:pt x="146" y="19"/>
                    <a:pt x="146" y="18"/>
                    <a:pt x="145" y="17"/>
                  </a:cubicBezTo>
                  <a:cubicBezTo>
                    <a:pt x="130" y="2"/>
                    <a:pt x="130" y="2"/>
                    <a:pt x="130" y="2"/>
                  </a:cubicBezTo>
                  <a:cubicBezTo>
                    <a:pt x="128" y="0"/>
                    <a:pt x="126" y="0"/>
                    <a:pt x="124" y="2"/>
                  </a:cubicBezTo>
                  <a:cubicBezTo>
                    <a:pt x="123" y="3"/>
                    <a:pt x="123" y="6"/>
                    <a:pt x="124" y="7"/>
                  </a:cubicBezTo>
                  <a:cubicBezTo>
                    <a:pt x="133" y="16"/>
                    <a:pt x="133" y="16"/>
                    <a:pt x="133" y="16"/>
                  </a:cubicBezTo>
                  <a:cubicBezTo>
                    <a:pt x="13" y="16"/>
                    <a:pt x="13" y="16"/>
                    <a:pt x="13" y="16"/>
                  </a:cubicBezTo>
                  <a:cubicBezTo>
                    <a:pt x="22" y="7"/>
                    <a:pt x="22" y="7"/>
                    <a:pt x="22" y="7"/>
                  </a:cubicBezTo>
                  <a:cubicBezTo>
                    <a:pt x="23" y="6"/>
                    <a:pt x="23" y="3"/>
                    <a:pt x="22" y="2"/>
                  </a:cubicBezTo>
                  <a:cubicBezTo>
                    <a:pt x="20" y="0"/>
                    <a:pt x="18" y="0"/>
                    <a:pt x="16" y="2"/>
                  </a:cubicBezTo>
                  <a:cubicBezTo>
                    <a:pt x="1" y="17"/>
                    <a:pt x="1" y="17"/>
                    <a:pt x="1" y="17"/>
                  </a:cubicBezTo>
                  <a:cubicBezTo>
                    <a:pt x="0" y="18"/>
                    <a:pt x="0" y="19"/>
                    <a:pt x="0" y="21"/>
                  </a:cubicBezTo>
                  <a:cubicBezTo>
                    <a:pt x="1" y="22"/>
                    <a:pt x="2" y="23"/>
                    <a:pt x="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grpSp>
      <p:grpSp>
        <p:nvGrpSpPr>
          <p:cNvPr id="8" name="Group 7"/>
          <p:cNvGrpSpPr/>
          <p:nvPr/>
        </p:nvGrpSpPr>
        <p:grpSpPr>
          <a:xfrm>
            <a:off x="5852588" y="4965248"/>
            <a:ext cx="476030" cy="591282"/>
            <a:chOff x="12598401" y="12560300"/>
            <a:chExt cx="569912" cy="714375"/>
          </a:xfrm>
          <a:solidFill>
            <a:schemeClr val="bg1"/>
          </a:solidFill>
        </p:grpSpPr>
        <p:sp>
          <p:nvSpPr>
            <p:cNvPr id="9" name="Freeform 54"/>
            <p:cNvSpPr>
              <a:spLocks noEditPoints="1"/>
            </p:cNvSpPr>
            <p:nvPr/>
          </p:nvSpPr>
          <p:spPr bwMode="auto">
            <a:xfrm>
              <a:off x="12688888" y="12560300"/>
              <a:ext cx="479425" cy="625475"/>
            </a:xfrm>
            <a:custGeom>
              <a:avLst/>
              <a:gdLst>
                <a:gd name="T0" fmla="*/ 64 w 64"/>
                <a:gd name="T1" fmla="*/ 16 h 84"/>
                <a:gd name="T2" fmla="*/ 64 w 64"/>
                <a:gd name="T3" fmla="*/ 15 h 84"/>
                <a:gd name="T4" fmla="*/ 63 w 64"/>
                <a:gd name="T5" fmla="*/ 13 h 84"/>
                <a:gd name="T6" fmla="*/ 51 w 64"/>
                <a:gd name="T7" fmla="*/ 1 h 84"/>
                <a:gd name="T8" fmla="*/ 48 w 64"/>
                <a:gd name="T9" fmla="*/ 0 h 84"/>
                <a:gd name="T10" fmla="*/ 5 w 64"/>
                <a:gd name="T11" fmla="*/ 0 h 84"/>
                <a:gd name="T12" fmla="*/ 0 w 64"/>
                <a:gd name="T13" fmla="*/ 5 h 84"/>
                <a:gd name="T14" fmla="*/ 0 w 64"/>
                <a:gd name="T15" fmla="*/ 80 h 84"/>
                <a:gd name="T16" fmla="*/ 5 w 64"/>
                <a:gd name="T17" fmla="*/ 84 h 84"/>
                <a:gd name="T18" fmla="*/ 59 w 64"/>
                <a:gd name="T19" fmla="*/ 84 h 84"/>
                <a:gd name="T20" fmla="*/ 64 w 64"/>
                <a:gd name="T21" fmla="*/ 80 h 84"/>
                <a:gd name="T22" fmla="*/ 64 w 64"/>
                <a:gd name="T23" fmla="*/ 16 h 84"/>
                <a:gd name="T24" fmla="*/ 64 w 64"/>
                <a:gd name="T25" fmla="*/ 16 h 84"/>
                <a:gd name="T26" fmla="*/ 64 w 64"/>
                <a:gd name="T27" fmla="*/ 16 h 84"/>
                <a:gd name="T28" fmla="*/ 58 w 64"/>
                <a:gd name="T29" fmla="*/ 14 h 84"/>
                <a:gd name="T30" fmla="*/ 50 w 64"/>
                <a:gd name="T31" fmla="*/ 14 h 84"/>
                <a:gd name="T32" fmla="*/ 50 w 64"/>
                <a:gd name="T33" fmla="*/ 6 h 84"/>
                <a:gd name="T34" fmla="*/ 58 w 64"/>
                <a:gd name="T35" fmla="*/ 14 h 84"/>
                <a:gd name="T36" fmla="*/ 59 w 64"/>
                <a:gd name="T37" fmla="*/ 80 h 84"/>
                <a:gd name="T38" fmla="*/ 5 w 64"/>
                <a:gd name="T39" fmla="*/ 80 h 84"/>
                <a:gd name="T40" fmla="*/ 4 w 64"/>
                <a:gd name="T41" fmla="*/ 80 h 84"/>
                <a:gd name="T42" fmla="*/ 4 w 64"/>
                <a:gd name="T43" fmla="*/ 5 h 84"/>
                <a:gd name="T44" fmla="*/ 5 w 64"/>
                <a:gd name="T45" fmla="*/ 4 h 84"/>
                <a:gd name="T46" fmla="*/ 46 w 64"/>
                <a:gd name="T47" fmla="*/ 4 h 84"/>
                <a:gd name="T48" fmla="*/ 46 w 64"/>
                <a:gd name="T49" fmla="*/ 16 h 84"/>
                <a:gd name="T50" fmla="*/ 48 w 64"/>
                <a:gd name="T51" fmla="*/ 18 h 84"/>
                <a:gd name="T52" fmla="*/ 60 w 64"/>
                <a:gd name="T53" fmla="*/ 18 h 84"/>
                <a:gd name="T54" fmla="*/ 60 w 64"/>
                <a:gd name="T55" fmla="*/ 80 h 84"/>
                <a:gd name="T56" fmla="*/ 59 w 64"/>
                <a:gd name="T57" fmla="*/ 8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84">
                  <a:moveTo>
                    <a:pt x="64" y="16"/>
                  </a:moveTo>
                  <a:cubicBezTo>
                    <a:pt x="64" y="16"/>
                    <a:pt x="64" y="15"/>
                    <a:pt x="64" y="15"/>
                  </a:cubicBezTo>
                  <a:cubicBezTo>
                    <a:pt x="64" y="14"/>
                    <a:pt x="63" y="13"/>
                    <a:pt x="63" y="13"/>
                  </a:cubicBezTo>
                  <a:cubicBezTo>
                    <a:pt x="51" y="1"/>
                    <a:pt x="51" y="1"/>
                    <a:pt x="51" y="1"/>
                  </a:cubicBezTo>
                  <a:cubicBezTo>
                    <a:pt x="50" y="1"/>
                    <a:pt x="49" y="0"/>
                    <a:pt x="48" y="0"/>
                  </a:cubicBezTo>
                  <a:cubicBezTo>
                    <a:pt x="5" y="0"/>
                    <a:pt x="5" y="0"/>
                    <a:pt x="5" y="0"/>
                  </a:cubicBezTo>
                  <a:cubicBezTo>
                    <a:pt x="2" y="0"/>
                    <a:pt x="0" y="2"/>
                    <a:pt x="0" y="5"/>
                  </a:cubicBezTo>
                  <a:cubicBezTo>
                    <a:pt x="0" y="80"/>
                    <a:pt x="0" y="80"/>
                    <a:pt x="0" y="80"/>
                  </a:cubicBezTo>
                  <a:cubicBezTo>
                    <a:pt x="0" y="82"/>
                    <a:pt x="2" y="84"/>
                    <a:pt x="5" y="84"/>
                  </a:cubicBezTo>
                  <a:cubicBezTo>
                    <a:pt x="59" y="84"/>
                    <a:pt x="59" y="84"/>
                    <a:pt x="59" y="84"/>
                  </a:cubicBezTo>
                  <a:cubicBezTo>
                    <a:pt x="62" y="84"/>
                    <a:pt x="64" y="82"/>
                    <a:pt x="64" y="80"/>
                  </a:cubicBezTo>
                  <a:cubicBezTo>
                    <a:pt x="64" y="16"/>
                    <a:pt x="64" y="16"/>
                    <a:pt x="64" y="16"/>
                  </a:cubicBezTo>
                  <a:cubicBezTo>
                    <a:pt x="64" y="16"/>
                    <a:pt x="64" y="16"/>
                    <a:pt x="64" y="16"/>
                  </a:cubicBezTo>
                  <a:cubicBezTo>
                    <a:pt x="64" y="16"/>
                    <a:pt x="64" y="16"/>
                    <a:pt x="64" y="16"/>
                  </a:cubicBezTo>
                  <a:close/>
                  <a:moveTo>
                    <a:pt x="58" y="14"/>
                  </a:moveTo>
                  <a:cubicBezTo>
                    <a:pt x="50" y="14"/>
                    <a:pt x="50" y="14"/>
                    <a:pt x="50" y="14"/>
                  </a:cubicBezTo>
                  <a:cubicBezTo>
                    <a:pt x="50" y="6"/>
                    <a:pt x="50" y="6"/>
                    <a:pt x="50" y="6"/>
                  </a:cubicBezTo>
                  <a:lnTo>
                    <a:pt x="58" y="14"/>
                  </a:lnTo>
                  <a:close/>
                  <a:moveTo>
                    <a:pt x="59" y="80"/>
                  </a:moveTo>
                  <a:cubicBezTo>
                    <a:pt x="5" y="80"/>
                    <a:pt x="5" y="80"/>
                    <a:pt x="5" y="80"/>
                  </a:cubicBezTo>
                  <a:cubicBezTo>
                    <a:pt x="4" y="80"/>
                    <a:pt x="4" y="80"/>
                    <a:pt x="4" y="80"/>
                  </a:cubicBezTo>
                  <a:cubicBezTo>
                    <a:pt x="4" y="5"/>
                    <a:pt x="4" y="5"/>
                    <a:pt x="4" y="5"/>
                  </a:cubicBezTo>
                  <a:cubicBezTo>
                    <a:pt x="4" y="4"/>
                    <a:pt x="4" y="4"/>
                    <a:pt x="5" y="4"/>
                  </a:cubicBezTo>
                  <a:cubicBezTo>
                    <a:pt x="46" y="4"/>
                    <a:pt x="46" y="4"/>
                    <a:pt x="46" y="4"/>
                  </a:cubicBezTo>
                  <a:cubicBezTo>
                    <a:pt x="46" y="16"/>
                    <a:pt x="46" y="16"/>
                    <a:pt x="46" y="16"/>
                  </a:cubicBezTo>
                  <a:cubicBezTo>
                    <a:pt x="46" y="17"/>
                    <a:pt x="47" y="18"/>
                    <a:pt x="48" y="18"/>
                  </a:cubicBezTo>
                  <a:cubicBezTo>
                    <a:pt x="60" y="18"/>
                    <a:pt x="60" y="18"/>
                    <a:pt x="60" y="18"/>
                  </a:cubicBezTo>
                  <a:cubicBezTo>
                    <a:pt x="60" y="80"/>
                    <a:pt x="60" y="80"/>
                    <a:pt x="60" y="80"/>
                  </a:cubicBezTo>
                  <a:cubicBezTo>
                    <a:pt x="60" y="80"/>
                    <a:pt x="60" y="80"/>
                    <a:pt x="59"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sp>
          <p:nvSpPr>
            <p:cNvPr id="10" name="Freeform 55"/>
            <p:cNvSpPr>
              <a:spLocks/>
            </p:cNvSpPr>
            <p:nvPr/>
          </p:nvSpPr>
          <p:spPr bwMode="auto">
            <a:xfrm>
              <a:off x="12793663" y="13036550"/>
              <a:ext cx="269875" cy="30163"/>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sp>
          <p:nvSpPr>
            <p:cNvPr id="11" name="Freeform 56"/>
            <p:cNvSpPr>
              <a:spLocks/>
            </p:cNvSpPr>
            <p:nvPr/>
          </p:nvSpPr>
          <p:spPr bwMode="auto">
            <a:xfrm>
              <a:off x="12793663" y="12947650"/>
              <a:ext cx="269875" cy="30163"/>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sp>
          <p:nvSpPr>
            <p:cNvPr id="12" name="Freeform 57"/>
            <p:cNvSpPr>
              <a:spLocks/>
            </p:cNvSpPr>
            <p:nvPr/>
          </p:nvSpPr>
          <p:spPr bwMode="auto">
            <a:xfrm>
              <a:off x="12793663" y="12858750"/>
              <a:ext cx="269875" cy="28575"/>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sp>
          <p:nvSpPr>
            <p:cNvPr id="13" name="Freeform 58"/>
            <p:cNvSpPr>
              <a:spLocks/>
            </p:cNvSpPr>
            <p:nvPr/>
          </p:nvSpPr>
          <p:spPr bwMode="auto">
            <a:xfrm>
              <a:off x="12793663" y="12768263"/>
              <a:ext cx="179388" cy="30163"/>
            </a:xfrm>
            <a:custGeom>
              <a:avLst/>
              <a:gdLst>
                <a:gd name="T0" fmla="*/ 2 w 24"/>
                <a:gd name="T1" fmla="*/ 4 h 4"/>
                <a:gd name="T2" fmla="*/ 22 w 24"/>
                <a:gd name="T3" fmla="*/ 4 h 4"/>
                <a:gd name="T4" fmla="*/ 24 w 24"/>
                <a:gd name="T5" fmla="*/ 2 h 4"/>
                <a:gd name="T6" fmla="*/ 22 w 24"/>
                <a:gd name="T7" fmla="*/ 0 h 4"/>
                <a:gd name="T8" fmla="*/ 2 w 24"/>
                <a:gd name="T9" fmla="*/ 0 h 4"/>
                <a:gd name="T10" fmla="*/ 0 w 24"/>
                <a:gd name="T11" fmla="*/ 2 h 4"/>
                <a:gd name="T12" fmla="*/ 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 y="4"/>
                  </a:moveTo>
                  <a:cubicBezTo>
                    <a:pt x="22" y="4"/>
                    <a:pt x="22" y="4"/>
                    <a:pt x="22" y="4"/>
                  </a:cubicBezTo>
                  <a:cubicBezTo>
                    <a:pt x="23" y="4"/>
                    <a:pt x="24" y="3"/>
                    <a:pt x="24" y="2"/>
                  </a:cubicBezTo>
                  <a:cubicBezTo>
                    <a:pt x="24" y="1"/>
                    <a:pt x="23" y="0"/>
                    <a:pt x="22"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sp>
          <p:nvSpPr>
            <p:cNvPr id="14" name="Freeform 59"/>
            <p:cNvSpPr>
              <a:spLocks/>
            </p:cNvSpPr>
            <p:nvPr/>
          </p:nvSpPr>
          <p:spPr bwMode="auto">
            <a:xfrm>
              <a:off x="12598401" y="12649200"/>
              <a:ext cx="509588" cy="625475"/>
            </a:xfrm>
            <a:custGeom>
              <a:avLst/>
              <a:gdLst>
                <a:gd name="T0" fmla="*/ 66 w 68"/>
                <a:gd name="T1" fmla="*/ 77 h 84"/>
                <a:gd name="T2" fmla="*/ 64 w 68"/>
                <a:gd name="T3" fmla="*/ 79 h 84"/>
                <a:gd name="T4" fmla="*/ 63 w 68"/>
                <a:gd name="T5" fmla="*/ 80 h 84"/>
                <a:gd name="T6" fmla="*/ 5 w 68"/>
                <a:gd name="T7" fmla="*/ 80 h 84"/>
                <a:gd name="T8" fmla="*/ 4 w 68"/>
                <a:gd name="T9" fmla="*/ 79 h 84"/>
                <a:gd name="T10" fmla="*/ 4 w 68"/>
                <a:gd name="T11" fmla="*/ 5 h 84"/>
                <a:gd name="T12" fmla="*/ 5 w 68"/>
                <a:gd name="T13" fmla="*/ 4 h 84"/>
                <a:gd name="T14" fmla="*/ 7 w 68"/>
                <a:gd name="T15" fmla="*/ 2 h 84"/>
                <a:gd name="T16" fmla="*/ 5 w 68"/>
                <a:gd name="T17" fmla="*/ 0 h 84"/>
                <a:gd name="T18" fmla="*/ 0 w 68"/>
                <a:gd name="T19" fmla="*/ 5 h 84"/>
                <a:gd name="T20" fmla="*/ 0 w 68"/>
                <a:gd name="T21" fmla="*/ 79 h 84"/>
                <a:gd name="T22" fmla="*/ 5 w 68"/>
                <a:gd name="T23" fmla="*/ 84 h 84"/>
                <a:gd name="T24" fmla="*/ 63 w 68"/>
                <a:gd name="T25" fmla="*/ 84 h 84"/>
                <a:gd name="T26" fmla="*/ 68 w 68"/>
                <a:gd name="T27" fmla="*/ 79 h 84"/>
                <a:gd name="T28" fmla="*/ 66 w 68"/>
                <a:gd name="T29"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84">
                  <a:moveTo>
                    <a:pt x="66" y="77"/>
                  </a:moveTo>
                  <a:cubicBezTo>
                    <a:pt x="65" y="77"/>
                    <a:pt x="64" y="78"/>
                    <a:pt x="64" y="79"/>
                  </a:cubicBezTo>
                  <a:cubicBezTo>
                    <a:pt x="64" y="80"/>
                    <a:pt x="64" y="80"/>
                    <a:pt x="63" y="80"/>
                  </a:cubicBezTo>
                  <a:cubicBezTo>
                    <a:pt x="5" y="80"/>
                    <a:pt x="5" y="80"/>
                    <a:pt x="5" y="80"/>
                  </a:cubicBezTo>
                  <a:cubicBezTo>
                    <a:pt x="4" y="80"/>
                    <a:pt x="4" y="80"/>
                    <a:pt x="4" y="79"/>
                  </a:cubicBezTo>
                  <a:cubicBezTo>
                    <a:pt x="4" y="5"/>
                    <a:pt x="4" y="5"/>
                    <a:pt x="4" y="5"/>
                  </a:cubicBezTo>
                  <a:cubicBezTo>
                    <a:pt x="4" y="4"/>
                    <a:pt x="4" y="4"/>
                    <a:pt x="5" y="4"/>
                  </a:cubicBezTo>
                  <a:cubicBezTo>
                    <a:pt x="6" y="4"/>
                    <a:pt x="7" y="3"/>
                    <a:pt x="7" y="2"/>
                  </a:cubicBezTo>
                  <a:cubicBezTo>
                    <a:pt x="7" y="1"/>
                    <a:pt x="6" y="0"/>
                    <a:pt x="5" y="0"/>
                  </a:cubicBezTo>
                  <a:cubicBezTo>
                    <a:pt x="2" y="0"/>
                    <a:pt x="0" y="2"/>
                    <a:pt x="0" y="5"/>
                  </a:cubicBezTo>
                  <a:cubicBezTo>
                    <a:pt x="0" y="79"/>
                    <a:pt x="0" y="79"/>
                    <a:pt x="0" y="79"/>
                  </a:cubicBezTo>
                  <a:cubicBezTo>
                    <a:pt x="0" y="82"/>
                    <a:pt x="2" y="84"/>
                    <a:pt x="5" y="84"/>
                  </a:cubicBezTo>
                  <a:cubicBezTo>
                    <a:pt x="63" y="84"/>
                    <a:pt x="63" y="84"/>
                    <a:pt x="63" y="84"/>
                  </a:cubicBezTo>
                  <a:cubicBezTo>
                    <a:pt x="66" y="84"/>
                    <a:pt x="68" y="82"/>
                    <a:pt x="68" y="79"/>
                  </a:cubicBezTo>
                  <a:cubicBezTo>
                    <a:pt x="68" y="78"/>
                    <a:pt x="67" y="77"/>
                    <a:pt x="66"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1050" dirty="0">
                <a:solidFill>
                  <a:schemeClr val="bg1"/>
                </a:solidFill>
                <a:latin typeface="Raleway" panose="020B0503030101060003" pitchFamily="34" charset="0"/>
              </a:endParaRPr>
            </a:p>
          </p:txBody>
        </p:sp>
      </p:grpSp>
      <p:sp>
        <p:nvSpPr>
          <p:cNvPr id="26" name="TextBox 25"/>
          <p:cNvSpPr txBox="1"/>
          <p:nvPr/>
        </p:nvSpPr>
        <p:spPr>
          <a:xfrm>
            <a:off x="7246572" y="2058775"/>
            <a:ext cx="1710147" cy="584775"/>
          </a:xfrm>
          <a:prstGeom prst="rect">
            <a:avLst/>
          </a:prstGeom>
          <a:noFill/>
        </p:spPr>
        <p:txBody>
          <a:bodyPr wrap="square" rtlCol="0">
            <a:spAutoFit/>
          </a:bodyPr>
          <a:lstStyle/>
          <a:p>
            <a:r>
              <a:rPr lang="en-US" sz="1600" dirty="0">
                <a:solidFill>
                  <a:schemeClr val="bg1"/>
                </a:solidFill>
                <a:ea typeface="Open Sans Semibold" panose="020B0706030804020204" pitchFamily="34" charset="0"/>
                <a:cs typeface="Open Sans Semibold" panose="020B0706030804020204" pitchFamily="34" charset="0"/>
              </a:rPr>
              <a:t>Negative Personality Traits</a:t>
            </a:r>
          </a:p>
        </p:txBody>
      </p:sp>
      <p:sp>
        <p:nvSpPr>
          <p:cNvPr id="43" name="TextBox 42">
            <a:extLst>
              <a:ext uri="{FF2B5EF4-FFF2-40B4-BE49-F238E27FC236}">
                <a16:creationId xmlns:a16="http://schemas.microsoft.com/office/drawing/2014/main" id="{328FD2B6-0F3F-4127-84E1-1991273C4761}"/>
              </a:ext>
            </a:extLst>
          </p:cNvPr>
          <p:cNvSpPr txBox="1"/>
          <p:nvPr/>
        </p:nvSpPr>
        <p:spPr>
          <a:xfrm>
            <a:off x="8224333" y="4442638"/>
            <a:ext cx="1536216" cy="584775"/>
          </a:xfrm>
          <a:prstGeom prst="rect">
            <a:avLst/>
          </a:prstGeom>
          <a:noFill/>
        </p:spPr>
        <p:txBody>
          <a:bodyPr wrap="square" rtlCol="0">
            <a:spAutoFit/>
          </a:bodyPr>
          <a:lstStyle/>
          <a:p>
            <a:r>
              <a:rPr lang="en-US" sz="1600" dirty="0">
                <a:solidFill>
                  <a:schemeClr val="bg1"/>
                </a:solidFill>
                <a:ea typeface="Open Sans Semibold" panose="020B0706030804020204" pitchFamily="34" charset="0"/>
                <a:cs typeface="Open Sans Semibold" panose="020B0706030804020204" pitchFamily="34" charset="0"/>
              </a:rPr>
              <a:t>Superficial Hiring Process</a:t>
            </a:r>
          </a:p>
        </p:txBody>
      </p:sp>
      <p:sp>
        <p:nvSpPr>
          <p:cNvPr id="44" name="TextBox 43">
            <a:extLst>
              <a:ext uri="{FF2B5EF4-FFF2-40B4-BE49-F238E27FC236}">
                <a16:creationId xmlns:a16="http://schemas.microsoft.com/office/drawing/2014/main" id="{E7F420C7-A404-4B9A-AF74-2E618BBCE29B}"/>
              </a:ext>
            </a:extLst>
          </p:cNvPr>
          <p:cNvSpPr txBox="1"/>
          <p:nvPr/>
        </p:nvSpPr>
        <p:spPr>
          <a:xfrm>
            <a:off x="3336035" y="5855343"/>
            <a:ext cx="1848641" cy="338554"/>
          </a:xfrm>
          <a:prstGeom prst="rect">
            <a:avLst/>
          </a:prstGeom>
          <a:noFill/>
        </p:spPr>
        <p:txBody>
          <a:bodyPr wrap="square" rtlCol="0">
            <a:spAutoFit/>
          </a:bodyPr>
          <a:lstStyle/>
          <a:p>
            <a:r>
              <a:rPr lang="en-US" sz="1600" dirty="0">
                <a:solidFill>
                  <a:schemeClr val="bg1"/>
                </a:solidFill>
                <a:ea typeface="Open Sans Semibold" panose="020B0706030804020204" pitchFamily="34" charset="0"/>
                <a:cs typeface="Open Sans Semibold" panose="020B0706030804020204" pitchFamily="34" charset="0"/>
              </a:rPr>
              <a:t>Weak Org Design</a:t>
            </a:r>
          </a:p>
        </p:txBody>
      </p:sp>
      <p:sp>
        <p:nvSpPr>
          <p:cNvPr id="45" name="TextBox 44">
            <a:extLst>
              <a:ext uri="{FF2B5EF4-FFF2-40B4-BE49-F238E27FC236}">
                <a16:creationId xmlns:a16="http://schemas.microsoft.com/office/drawing/2014/main" id="{D5BB2018-DCCA-4F73-B4F1-47DF7BC8DA97}"/>
              </a:ext>
            </a:extLst>
          </p:cNvPr>
          <p:cNvSpPr txBox="1"/>
          <p:nvPr/>
        </p:nvSpPr>
        <p:spPr>
          <a:xfrm>
            <a:off x="2282147" y="3696281"/>
            <a:ext cx="1680936" cy="830997"/>
          </a:xfrm>
          <a:prstGeom prst="rect">
            <a:avLst/>
          </a:prstGeom>
          <a:noFill/>
        </p:spPr>
        <p:txBody>
          <a:bodyPr wrap="square" rtlCol="0">
            <a:spAutoFit/>
          </a:bodyPr>
          <a:lstStyle/>
          <a:p>
            <a:r>
              <a:rPr lang="en-US" sz="1600" dirty="0">
                <a:solidFill>
                  <a:schemeClr val="bg1"/>
                </a:solidFill>
                <a:ea typeface="Open Sans Semibold" panose="020B0706030804020204" pitchFamily="34" charset="0"/>
                <a:cs typeface="Open Sans Semibold" panose="020B0706030804020204" pitchFamily="34" charset="0"/>
              </a:rPr>
              <a:t>Inadequate Internal Controls + Monitoring</a:t>
            </a:r>
          </a:p>
        </p:txBody>
      </p:sp>
      <p:pic>
        <p:nvPicPr>
          <p:cNvPr id="32" name="Picture 31">
            <a:extLst>
              <a:ext uri="{FF2B5EF4-FFF2-40B4-BE49-F238E27FC236}">
                <a16:creationId xmlns:a16="http://schemas.microsoft.com/office/drawing/2014/main" id="{CB22CB6B-7620-4DFB-8242-DC959FE3A7A6}"/>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
        <p:nvSpPr>
          <p:cNvPr id="33" name="Rectangle 32">
            <a:extLst>
              <a:ext uri="{FF2B5EF4-FFF2-40B4-BE49-F238E27FC236}">
                <a16:creationId xmlns:a16="http://schemas.microsoft.com/office/drawing/2014/main" id="{6BD372E5-86D3-4D30-82DC-07D0372F5109}"/>
              </a:ext>
            </a:extLst>
          </p:cNvPr>
          <p:cNvSpPr/>
          <p:nvPr/>
        </p:nvSpPr>
        <p:spPr>
          <a:xfrm>
            <a:off x="2871200" y="1072180"/>
            <a:ext cx="6449601" cy="400110"/>
          </a:xfrm>
          <a:prstGeom prst="rect">
            <a:avLst/>
          </a:prstGeom>
        </p:spPr>
        <p:txBody>
          <a:bodyPr wrap="square">
            <a:spAutoFit/>
          </a:bodyPr>
          <a:lstStyle/>
          <a:p>
            <a:pPr algn="ctr"/>
            <a:r>
              <a:rPr lang="en-US" sz="2000" dirty="0">
                <a:solidFill>
                  <a:schemeClr val="bg1"/>
                </a:solidFill>
                <a:cs typeface="Segoe UI Light" panose="020B0502040204020203" pitchFamily="34" charset="0"/>
              </a:rPr>
              <a:t>What is Broken? It is No One Factor In Isolation</a:t>
            </a:r>
          </a:p>
        </p:txBody>
      </p:sp>
      <p:sp>
        <p:nvSpPr>
          <p:cNvPr id="34" name="Rectangle 33">
            <a:extLst>
              <a:ext uri="{FF2B5EF4-FFF2-40B4-BE49-F238E27FC236}">
                <a16:creationId xmlns:a16="http://schemas.microsoft.com/office/drawing/2014/main" id="{C6710156-66F7-41C5-9B74-2920174C79A9}"/>
              </a:ext>
            </a:extLst>
          </p:cNvPr>
          <p:cNvSpPr/>
          <p:nvPr/>
        </p:nvSpPr>
        <p:spPr>
          <a:xfrm>
            <a:off x="208006" y="425849"/>
            <a:ext cx="11775989" cy="707886"/>
          </a:xfrm>
          <a:prstGeom prst="rect">
            <a:avLst/>
          </a:prstGeom>
        </p:spPr>
        <p:txBody>
          <a:bodyPr wrap="square">
            <a:spAutoFit/>
          </a:bodyPr>
          <a:lstStyle/>
          <a:p>
            <a:pPr algn="ctr"/>
            <a:r>
              <a:rPr lang="en-US" sz="4000" b="1" dirty="0">
                <a:solidFill>
                  <a:schemeClr val="bg1"/>
                </a:solidFill>
                <a:cs typeface="Segoe UI Light" panose="020B0502040204020203" pitchFamily="34" charset="0"/>
              </a:rPr>
              <a:t>Addressing a Weak Company Culture</a:t>
            </a:r>
          </a:p>
        </p:txBody>
      </p:sp>
    </p:spTree>
    <p:extLst>
      <p:ext uri="{BB962C8B-B14F-4D97-AF65-F5344CB8AC3E}">
        <p14:creationId xmlns:p14="http://schemas.microsoft.com/office/powerpoint/2010/main" val="187635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ppt_x"/>
                                          </p:val>
                                        </p:tav>
                                        <p:tav tm="100000">
                                          <p:val>
                                            <p:strVal val="#ppt_x"/>
                                          </p:val>
                                        </p:tav>
                                      </p:tavLst>
                                    </p:anim>
                                    <p:anim calcmode="lin" valueType="num">
                                      <p:cBhvr additive="base">
                                        <p:cTn id="8" dur="75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750" fill="hold"/>
                                        <p:tgtEl>
                                          <p:spTgt spid="33"/>
                                        </p:tgtEl>
                                        <p:attrNameLst>
                                          <p:attrName>ppt_x</p:attrName>
                                        </p:attrNameLst>
                                      </p:cBhvr>
                                      <p:tavLst>
                                        <p:tav tm="0">
                                          <p:val>
                                            <p:strVal val="#ppt_x"/>
                                          </p:val>
                                        </p:tav>
                                        <p:tav tm="100000">
                                          <p:val>
                                            <p:strVal val="#ppt_x"/>
                                          </p:val>
                                        </p:tav>
                                      </p:tavLst>
                                    </p:anim>
                                    <p:anim calcmode="lin" valueType="num">
                                      <p:cBhvr additive="base">
                                        <p:cTn id="12"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ate customer avatars for interviews">
            <a:extLst>
              <a:ext uri="{FF2B5EF4-FFF2-40B4-BE49-F238E27FC236}">
                <a16:creationId xmlns:a16="http://schemas.microsoft.com/office/drawing/2014/main" id="{81590480-D5A9-4D51-BA4D-93F45E204C2F}"/>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2968" b="296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3311A6-7429-4CB2-B5FF-BE42F71E7BB9}"/>
              </a:ext>
            </a:extLst>
          </p:cNvPr>
          <p:cNvSpPr/>
          <p:nvPr/>
        </p:nvSpPr>
        <p:spPr>
          <a:xfrm>
            <a:off x="481781" y="0"/>
            <a:ext cx="4431414" cy="6858000"/>
          </a:xfrm>
          <a:prstGeom prst="rect">
            <a:avLst/>
          </a:prstGeom>
          <a:solidFill>
            <a:srgbClr val="339966">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B98FDD3-9FEC-4FBB-BAFF-C77453653AE9}"/>
              </a:ext>
            </a:extLst>
          </p:cNvPr>
          <p:cNvSpPr/>
          <p:nvPr/>
        </p:nvSpPr>
        <p:spPr>
          <a:xfrm>
            <a:off x="1042621" y="4398383"/>
            <a:ext cx="3010089" cy="1015663"/>
          </a:xfrm>
          <a:prstGeom prst="rect">
            <a:avLst/>
          </a:prstGeom>
        </p:spPr>
        <p:txBody>
          <a:bodyPr wrap="square">
            <a:spAutoFit/>
          </a:bodyPr>
          <a:lstStyle/>
          <a:p>
            <a:r>
              <a:rPr lang="en-US" sz="2000" dirty="0">
                <a:solidFill>
                  <a:schemeClr val="bg1"/>
                </a:solidFill>
                <a:cs typeface="Segoe UI Light" panose="020B0502040204020203" pitchFamily="34" charset="0"/>
              </a:rPr>
              <a:t>Recognize How Employee Differences Impact Your Culture</a:t>
            </a:r>
          </a:p>
        </p:txBody>
      </p:sp>
      <p:sp>
        <p:nvSpPr>
          <p:cNvPr id="6" name="Rectangle 5">
            <a:extLst>
              <a:ext uri="{FF2B5EF4-FFF2-40B4-BE49-F238E27FC236}">
                <a16:creationId xmlns:a16="http://schemas.microsoft.com/office/drawing/2014/main" id="{3DEDE2AE-B98E-4C43-974A-C801B8E79CC0}"/>
              </a:ext>
            </a:extLst>
          </p:cNvPr>
          <p:cNvSpPr/>
          <p:nvPr/>
        </p:nvSpPr>
        <p:spPr>
          <a:xfrm>
            <a:off x="1042621" y="2591088"/>
            <a:ext cx="3221035" cy="1754326"/>
          </a:xfrm>
          <a:prstGeom prst="rect">
            <a:avLst/>
          </a:prstGeom>
        </p:spPr>
        <p:txBody>
          <a:bodyPr wrap="square">
            <a:spAutoFit/>
          </a:bodyPr>
          <a:lstStyle/>
          <a:p>
            <a:r>
              <a:rPr lang="en-US" sz="3600" b="1" dirty="0">
                <a:solidFill>
                  <a:schemeClr val="bg1"/>
                </a:solidFill>
                <a:effectLst>
                  <a:outerShdw blurRad="38100" dist="38100" dir="2700000" algn="tl">
                    <a:srgbClr val="000000">
                      <a:alpha val="43137"/>
                    </a:srgbClr>
                  </a:outerShdw>
                </a:effectLst>
                <a:cs typeface="Segoe UI Light" panose="020B0502040204020203" pitchFamily="34" charset="0"/>
              </a:rPr>
              <a:t>Do You Know Who You Are Working With? </a:t>
            </a:r>
          </a:p>
        </p:txBody>
      </p:sp>
      <p:grpSp>
        <p:nvGrpSpPr>
          <p:cNvPr id="7" name="Group 6">
            <a:extLst>
              <a:ext uri="{FF2B5EF4-FFF2-40B4-BE49-F238E27FC236}">
                <a16:creationId xmlns:a16="http://schemas.microsoft.com/office/drawing/2014/main" id="{C773C88A-4177-41D2-A036-BF2C850C9108}"/>
              </a:ext>
            </a:extLst>
          </p:cNvPr>
          <p:cNvGrpSpPr/>
          <p:nvPr/>
        </p:nvGrpSpPr>
        <p:grpSpPr>
          <a:xfrm flipH="1">
            <a:off x="10401301" y="488563"/>
            <a:ext cx="1790700" cy="1273509"/>
            <a:chOff x="0" y="-32726"/>
            <a:chExt cx="1790700" cy="1273509"/>
          </a:xfrm>
          <a:solidFill>
            <a:srgbClr val="A18B4B"/>
          </a:solidFill>
        </p:grpSpPr>
        <p:sp>
          <p:nvSpPr>
            <p:cNvPr id="8" name="Parallelogram 7">
              <a:extLst>
                <a:ext uri="{FF2B5EF4-FFF2-40B4-BE49-F238E27FC236}">
                  <a16:creationId xmlns:a16="http://schemas.microsoft.com/office/drawing/2014/main" id="{713FA7A4-F026-4B0E-9FD8-2B046E979C6E}"/>
                </a:ext>
              </a:extLst>
            </p:cNvPr>
            <p:cNvSpPr/>
            <p:nvPr userDrawn="1"/>
          </p:nvSpPr>
          <p:spPr>
            <a:xfrm>
              <a:off x="486926" y="-32726"/>
              <a:ext cx="1303774" cy="876417"/>
            </a:xfrm>
            <a:prstGeom prst="parallelogram">
              <a:avLst>
                <a:gd name="adj" fmla="val 991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9" name="Freeform: Shape 8">
              <a:extLst>
                <a:ext uri="{FF2B5EF4-FFF2-40B4-BE49-F238E27FC236}">
                  <a16:creationId xmlns:a16="http://schemas.microsoft.com/office/drawing/2014/main" id="{1D835999-F5BF-4DC2-ADDA-02356968543B}"/>
                </a:ext>
              </a:extLst>
            </p:cNvPr>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grpSp>
      <p:sp>
        <p:nvSpPr>
          <p:cNvPr id="10" name="Freeform: Shape 9">
            <a:extLst>
              <a:ext uri="{FF2B5EF4-FFF2-40B4-BE49-F238E27FC236}">
                <a16:creationId xmlns:a16="http://schemas.microsoft.com/office/drawing/2014/main" id="{5BDC5C98-9084-4C57-8AD8-88772FC890F6}"/>
              </a:ext>
            </a:extLst>
          </p:cNvPr>
          <p:cNvSpPr/>
          <p:nvPr/>
        </p:nvSpPr>
        <p:spPr>
          <a:xfrm flipH="1">
            <a:off x="10463808" y="0"/>
            <a:ext cx="1798042" cy="898277"/>
          </a:xfrm>
          <a:custGeom>
            <a:avLst/>
            <a:gdLst>
              <a:gd name="connsiteX0" fmla="*/ 1798042 w 1798042"/>
              <a:gd name="connsiteY0" fmla="*/ 0 h 898277"/>
              <a:gd name="connsiteX1" fmla="*/ 890300 w 1798042"/>
              <a:gd name="connsiteY1" fmla="*/ 0 h 898277"/>
              <a:gd name="connsiteX2" fmla="*/ 0 w 1798042"/>
              <a:gd name="connsiteY2" fmla="*/ 898277 h 898277"/>
              <a:gd name="connsiteX3" fmla="*/ 907742 w 1798042"/>
              <a:gd name="connsiteY3" fmla="*/ 898277 h 898277"/>
            </a:gdLst>
            <a:ahLst/>
            <a:cxnLst>
              <a:cxn ang="0">
                <a:pos x="connsiteX0" y="connsiteY0"/>
              </a:cxn>
              <a:cxn ang="0">
                <a:pos x="connsiteX1" y="connsiteY1"/>
              </a:cxn>
              <a:cxn ang="0">
                <a:pos x="connsiteX2" y="connsiteY2"/>
              </a:cxn>
              <a:cxn ang="0">
                <a:pos x="connsiteX3" y="connsiteY3"/>
              </a:cxn>
            </a:cxnLst>
            <a:rect l="l" t="t" r="r" b="b"/>
            <a:pathLst>
              <a:path w="1798042" h="898277">
                <a:moveTo>
                  <a:pt x="1798042" y="0"/>
                </a:moveTo>
                <a:lnTo>
                  <a:pt x="890300" y="0"/>
                </a:lnTo>
                <a:lnTo>
                  <a:pt x="0" y="898277"/>
                </a:lnTo>
                <a:lnTo>
                  <a:pt x="907742" y="898277"/>
                </a:ln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800"/>
          </a:p>
        </p:txBody>
      </p:sp>
      <p:cxnSp>
        <p:nvCxnSpPr>
          <p:cNvPr id="11" name="Straight Connector 10">
            <a:extLst>
              <a:ext uri="{FF2B5EF4-FFF2-40B4-BE49-F238E27FC236}">
                <a16:creationId xmlns:a16="http://schemas.microsoft.com/office/drawing/2014/main" id="{8F0620AF-AF45-4327-8D8A-BA7F2057A521}"/>
              </a:ext>
            </a:extLst>
          </p:cNvPr>
          <p:cNvCxnSpPr>
            <a:cxnSpLocks/>
          </p:cNvCxnSpPr>
          <p:nvPr/>
        </p:nvCxnSpPr>
        <p:spPr>
          <a:xfrm>
            <a:off x="481781" y="1522455"/>
            <a:ext cx="4431414" cy="0"/>
          </a:xfrm>
          <a:prstGeom prst="line">
            <a:avLst/>
          </a:prstGeom>
          <a:ln>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16F23D8-F742-4185-A877-56D3AC0C6BF0}"/>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8799" t="25170" r="9434" b="30136"/>
          <a:stretch/>
        </p:blipFill>
        <p:spPr>
          <a:xfrm>
            <a:off x="816429" y="898277"/>
            <a:ext cx="1828802" cy="315686"/>
          </a:xfrm>
          <a:prstGeom prst="rect">
            <a:avLst/>
          </a:prstGeom>
        </p:spPr>
      </p:pic>
    </p:spTree>
    <p:extLst>
      <p:ext uri="{BB962C8B-B14F-4D97-AF65-F5344CB8AC3E}">
        <p14:creationId xmlns:p14="http://schemas.microsoft.com/office/powerpoint/2010/main" val="116957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7" name="Picture Placeholder 3">
            <a:extLst>
              <a:ext uri="{FF2B5EF4-FFF2-40B4-BE49-F238E27FC236}">
                <a16:creationId xmlns:a16="http://schemas.microsoft.com/office/drawing/2014/main" id="{60D03712-0FC4-4045-89E7-623376A028F6}"/>
              </a:ext>
            </a:extLst>
          </p:cNvPr>
          <p:cNvPicPr>
            <a:picLocks noChangeAspect="1"/>
          </p:cNvPicPr>
          <p:nvPr/>
        </p:nvPicPr>
        <p:blipFill>
          <a:blip r:embed="rId2">
            <a:extLst>
              <a:ext uri="{28A0092B-C50C-407E-A947-70E740481C1C}">
                <a14:useLocalDpi xmlns:a14="http://schemas.microsoft.com/office/drawing/2010/main" val="0"/>
              </a:ext>
            </a:extLst>
          </a:blip>
          <a:srcRect l="1822" r="1822"/>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3C4D0D6E-310E-4BDD-9332-CC6954705B89}"/>
              </a:ext>
            </a:extLst>
          </p:cNvPr>
          <p:cNvSpPr/>
          <p:nvPr/>
        </p:nvSpPr>
        <p:spPr>
          <a:xfrm>
            <a:off x="0" y="0"/>
            <a:ext cx="12191999"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5AAFCE-8DCA-4707-B50C-9B9987B0D1D6}"/>
              </a:ext>
            </a:extLst>
          </p:cNvPr>
          <p:cNvSpPr/>
          <p:nvPr/>
        </p:nvSpPr>
        <p:spPr>
          <a:xfrm>
            <a:off x="2292577" y="523224"/>
            <a:ext cx="7606846" cy="1057725"/>
          </a:xfrm>
          <a:prstGeom prst="rect">
            <a:avLst/>
          </a:prstGeom>
        </p:spPr>
        <p:txBody>
          <a:bodyPr wrap="square">
            <a:spAutoFit/>
          </a:bodyPr>
          <a:lstStyle/>
          <a:p>
            <a:pPr algn="ctr">
              <a:lnSpc>
                <a:spcPct val="87000"/>
              </a:lnSpc>
            </a:pPr>
            <a:r>
              <a:rPr lang="en-US" sz="3600" b="1" dirty="0">
                <a:solidFill>
                  <a:srgbClr val="339966"/>
                </a:solidFill>
                <a:cs typeface="Segoe UI Light" panose="020B0502040204020203" pitchFamily="34" charset="0"/>
              </a:rPr>
              <a:t>Business DNA Discovery </a:t>
            </a:r>
          </a:p>
          <a:p>
            <a:pPr algn="ctr">
              <a:lnSpc>
                <a:spcPct val="87000"/>
              </a:lnSpc>
            </a:pPr>
            <a:r>
              <a:rPr lang="en-US" sz="3600" b="1" dirty="0">
                <a:solidFill>
                  <a:srgbClr val="339966"/>
                </a:solidFill>
                <a:cs typeface="Segoe UI Light" panose="020B0502040204020203" pitchFamily="34" charset="0"/>
              </a:rPr>
              <a:t>Provides an Objective View</a:t>
            </a:r>
          </a:p>
        </p:txBody>
      </p:sp>
      <p:sp>
        <p:nvSpPr>
          <p:cNvPr id="20" name="Rectangle 19">
            <a:extLst>
              <a:ext uri="{FF2B5EF4-FFF2-40B4-BE49-F238E27FC236}">
                <a16:creationId xmlns:a16="http://schemas.microsoft.com/office/drawing/2014/main" id="{1C18878E-65A8-47C7-95BF-350393082A78}"/>
              </a:ext>
            </a:extLst>
          </p:cNvPr>
          <p:cNvSpPr/>
          <p:nvPr/>
        </p:nvSpPr>
        <p:spPr>
          <a:xfrm>
            <a:off x="3048000" y="1580949"/>
            <a:ext cx="6096000" cy="338554"/>
          </a:xfrm>
          <a:prstGeom prst="rect">
            <a:avLst/>
          </a:prstGeom>
        </p:spPr>
        <p:txBody>
          <a:bodyPr>
            <a:spAutoFit/>
          </a:bodyPr>
          <a:lstStyle/>
          <a:p>
            <a:pPr algn="ctr"/>
            <a:r>
              <a:rPr lang="en-US" sz="1600" dirty="0">
                <a:solidFill>
                  <a:schemeClr val="tx1">
                    <a:lumMod val="75000"/>
                    <a:lumOff val="25000"/>
                  </a:schemeClr>
                </a:solidFill>
              </a:rPr>
              <a:t>Every Employee is Understood</a:t>
            </a:r>
          </a:p>
        </p:txBody>
      </p:sp>
      <p:sp>
        <p:nvSpPr>
          <p:cNvPr id="2" name="Oval 1">
            <a:extLst>
              <a:ext uri="{FF2B5EF4-FFF2-40B4-BE49-F238E27FC236}">
                <a16:creationId xmlns:a16="http://schemas.microsoft.com/office/drawing/2014/main" id="{063471DC-DBE6-4AF0-9870-2569D92982AE}"/>
              </a:ext>
            </a:extLst>
          </p:cNvPr>
          <p:cNvSpPr/>
          <p:nvPr/>
        </p:nvSpPr>
        <p:spPr>
          <a:xfrm>
            <a:off x="1498714" y="3053849"/>
            <a:ext cx="3064401" cy="3063032"/>
          </a:xfrm>
          <a:prstGeom prst="ellipse">
            <a:avLst/>
          </a:prstGeom>
          <a:noFill/>
          <a:ln w="127000">
            <a:solidFill>
              <a:schemeClr val="tx1">
                <a:lumMod val="50000"/>
                <a:lumOff val="50000"/>
                <a:alpha val="2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Arc 2">
            <a:extLst>
              <a:ext uri="{FF2B5EF4-FFF2-40B4-BE49-F238E27FC236}">
                <a16:creationId xmlns:a16="http://schemas.microsoft.com/office/drawing/2014/main" id="{DFB86217-9AF9-46A7-BD77-9F681100A242}"/>
              </a:ext>
            </a:extLst>
          </p:cNvPr>
          <p:cNvSpPr/>
          <p:nvPr/>
        </p:nvSpPr>
        <p:spPr>
          <a:xfrm>
            <a:off x="1500084" y="3056588"/>
            <a:ext cx="3060293" cy="3060293"/>
          </a:xfrm>
          <a:prstGeom prst="arc">
            <a:avLst>
              <a:gd name="adj1" fmla="val 10766207"/>
              <a:gd name="adj2" fmla="val 0"/>
            </a:avLst>
          </a:prstGeom>
          <a:ln w="127000" cap="rnd">
            <a:solidFill>
              <a:srgbClr val="339966"/>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4" name="Oval 3">
            <a:extLst>
              <a:ext uri="{FF2B5EF4-FFF2-40B4-BE49-F238E27FC236}">
                <a16:creationId xmlns:a16="http://schemas.microsoft.com/office/drawing/2014/main" id="{FF1D5E3B-6506-4164-9A6F-8B4AE931EFB2}"/>
              </a:ext>
            </a:extLst>
          </p:cNvPr>
          <p:cNvSpPr/>
          <p:nvPr/>
        </p:nvSpPr>
        <p:spPr>
          <a:xfrm>
            <a:off x="4568592" y="3053849"/>
            <a:ext cx="3064401" cy="3063032"/>
          </a:xfrm>
          <a:prstGeom prst="ellipse">
            <a:avLst/>
          </a:prstGeom>
          <a:noFill/>
          <a:ln w="127000">
            <a:solidFill>
              <a:schemeClr val="tx1">
                <a:lumMod val="50000"/>
                <a:lumOff val="50000"/>
                <a:alpha val="2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Arc 4">
            <a:extLst>
              <a:ext uri="{FF2B5EF4-FFF2-40B4-BE49-F238E27FC236}">
                <a16:creationId xmlns:a16="http://schemas.microsoft.com/office/drawing/2014/main" id="{F2D83CDB-6D97-4C3F-914E-F403AA3437AE}"/>
              </a:ext>
            </a:extLst>
          </p:cNvPr>
          <p:cNvSpPr/>
          <p:nvPr/>
        </p:nvSpPr>
        <p:spPr>
          <a:xfrm rot="10800000">
            <a:off x="4569962" y="3056588"/>
            <a:ext cx="3060293" cy="3060293"/>
          </a:xfrm>
          <a:prstGeom prst="arc">
            <a:avLst>
              <a:gd name="adj1" fmla="val 10766207"/>
              <a:gd name="adj2" fmla="val 0"/>
            </a:avLst>
          </a:prstGeom>
          <a:ln w="127000" cap="rnd">
            <a:solidFill>
              <a:srgbClr val="339966"/>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6" name="Oval 5">
            <a:extLst>
              <a:ext uri="{FF2B5EF4-FFF2-40B4-BE49-F238E27FC236}">
                <a16:creationId xmlns:a16="http://schemas.microsoft.com/office/drawing/2014/main" id="{B3FAF4B0-2527-4FC1-AA90-7E32CD182EE8}"/>
              </a:ext>
            </a:extLst>
          </p:cNvPr>
          <p:cNvSpPr/>
          <p:nvPr/>
        </p:nvSpPr>
        <p:spPr>
          <a:xfrm>
            <a:off x="7628886" y="3053849"/>
            <a:ext cx="3064401" cy="3063032"/>
          </a:xfrm>
          <a:prstGeom prst="ellipse">
            <a:avLst/>
          </a:prstGeom>
          <a:noFill/>
          <a:ln w="127000">
            <a:solidFill>
              <a:schemeClr val="tx1">
                <a:lumMod val="50000"/>
                <a:lumOff val="50000"/>
                <a:alpha val="2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Arc 6">
            <a:extLst>
              <a:ext uri="{FF2B5EF4-FFF2-40B4-BE49-F238E27FC236}">
                <a16:creationId xmlns:a16="http://schemas.microsoft.com/office/drawing/2014/main" id="{83D6FC32-1535-4CD3-987D-44E412F5CA54}"/>
              </a:ext>
            </a:extLst>
          </p:cNvPr>
          <p:cNvSpPr/>
          <p:nvPr/>
        </p:nvSpPr>
        <p:spPr>
          <a:xfrm>
            <a:off x="7630255" y="3056588"/>
            <a:ext cx="3060294" cy="3060293"/>
          </a:xfrm>
          <a:prstGeom prst="arc">
            <a:avLst>
              <a:gd name="adj1" fmla="val 10766207"/>
              <a:gd name="adj2" fmla="val 0"/>
            </a:avLst>
          </a:prstGeom>
          <a:ln w="127000" cap="rnd">
            <a:solidFill>
              <a:srgbClr val="339966"/>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9" name="Text Placeholder 2">
            <a:extLst>
              <a:ext uri="{FF2B5EF4-FFF2-40B4-BE49-F238E27FC236}">
                <a16:creationId xmlns:a16="http://schemas.microsoft.com/office/drawing/2014/main" id="{93FBBD96-47E6-4F4C-ADC2-54A1D1E8A008}"/>
              </a:ext>
            </a:extLst>
          </p:cNvPr>
          <p:cNvSpPr txBox="1">
            <a:spLocks/>
          </p:cNvSpPr>
          <p:nvPr/>
        </p:nvSpPr>
        <p:spPr bwMode="auto">
          <a:xfrm>
            <a:off x="1841025" y="4538970"/>
            <a:ext cx="2420849" cy="1052116"/>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ts val="1780"/>
              </a:lnSpc>
              <a:spcBef>
                <a:spcPts val="400"/>
              </a:spcBef>
              <a:spcAft>
                <a:spcPts val="0"/>
              </a:spcAft>
              <a:defRPr/>
            </a:pPr>
            <a:endParaRPr lang="en-US" sz="2000" b="1" dirty="0">
              <a:latin typeface="+mn-lt"/>
              <a:ea typeface="Roboto" charset="0"/>
              <a:cs typeface="Roboto" charset="0"/>
            </a:endParaRPr>
          </a:p>
        </p:txBody>
      </p:sp>
      <p:sp>
        <p:nvSpPr>
          <p:cNvPr id="10" name="Oval 9">
            <a:extLst>
              <a:ext uri="{FF2B5EF4-FFF2-40B4-BE49-F238E27FC236}">
                <a16:creationId xmlns:a16="http://schemas.microsoft.com/office/drawing/2014/main" id="{C4E41D2D-0EAB-4645-B9DF-B03FB9E51511}"/>
              </a:ext>
            </a:extLst>
          </p:cNvPr>
          <p:cNvSpPr/>
          <p:nvPr/>
        </p:nvSpPr>
        <p:spPr bwMode="auto">
          <a:xfrm>
            <a:off x="1665980" y="4719583"/>
            <a:ext cx="2733043" cy="729611"/>
          </a:xfrm>
          <a:prstGeom prst="ellipse">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800" b="1" dirty="0">
              <a:solidFill>
                <a:srgbClr val="FFFFFF"/>
              </a:solidFill>
              <a:latin typeface="+mn-lt"/>
              <a:ea typeface="Montserrat" panose="00000500000000000000" pitchFamily="50" charset="0"/>
              <a:cs typeface="Montserrat" panose="00000500000000000000" pitchFamily="50" charset="0"/>
            </a:endParaRPr>
          </a:p>
        </p:txBody>
      </p:sp>
      <p:sp>
        <p:nvSpPr>
          <p:cNvPr id="21" name="Rectangle 20">
            <a:extLst>
              <a:ext uri="{FF2B5EF4-FFF2-40B4-BE49-F238E27FC236}">
                <a16:creationId xmlns:a16="http://schemas.microsoft.com/office/drawing/2014/main" id="{A85E127A-771D-4DD9-B337-8ADEADFB7490}"/>
              </a:ext>
            </a:extLst>
          </p:cNvPr>
          <p:cNvSpPr/>
          <p:nvPr/>
        </p:nvSpPr>
        <p:spPr>
          <a:xfrm>
            <a:off x="2435259" y="3587267"/>
            <a:ext cx="1189941" cy="323165"/>
          </a:xfrm>
          <a:prstGeom prst="rect">
            <a:avLst/>
          </a:prstGeom>
        </p:spPr>
        <p:txBody>
          <a:bodyPr wrap="none">
            <a:spAutoFit/>
          </a:bodyPr>
          <a:lstStyle/>
          <a:p>
            <a:pPr algn="ctr" fontAlgn="auto">
              <a:lnSpc>
                <a:spcPts val="1780"/>
              </a:lnSpc>
              <a:spcBef>
                <a:spcPts val="400"/>
              </a:spcBef>
              <a:spcAft>
                <a:spcPts val="0"/>
              </a:spcAft>
              <a:defRPr/>
            </a:pPr>
            <a:r>
              <a:rPr lang="en-US" sz="1600" b="1" dirty="0">
                <a:solidFill>
                  <a:srgbClr val="339966"/>
                </a:solidFill>
                <a:ea typeface="Roboto" charset="0"/>
                <a:cs typeface="Roboto" charset="0"/>
              </a:rPr>
              <a:t>STRENGTHS</a:t>
            </a:r>
          </a:p>
        </p:txBody>
      </p:sp>
      <p:sp>
        <p:nvSpPr>
          <p:cNvPr id="22" name="Rectangle 21">
            <a:extLst>
              <a:ext uri="{FF2B5EF4-FFF2-40B4-BE49-F238E27FC236}">
                <a16:creationId xmlns:a16="http://schemas.microsoft.com/office/drawing/2014/main" id="{B32CEC7D-3853-4FD8-A194-3E4F8B6430AB}"/>
              </a:ext>
            </a:extLst>
          </p:cNvPr>
          <p:cNvSpPr/>
          <p:nvPr/>
        </p:nvSpPr>
        <p:spPr>
          <a:xfrm>
            <a:off x="2384411" y="4931162"/>
            <a:ext cx="1291637" cy="323165"/>
          </a:xfrm>
          <a:prstGeom prst="rect">
            <a:avLst/>
          </a:prstGeom>
        </p:spPr>
        <p:txBody>
          <a:bodyPr wrap="none">
            <a:spAutoFit/>
          </a:bodyPr>
          <a:lstStyle/>
          <a:p>
            <a:pPr algn="ctr" fontAlgn="auto">
              <a:lnSpc>
                <a:spcPts val="1780"/>
              </a:lnSpc>
              <a:spcBef>
                <a:spcPts val="400"/>
              </a:spcBef>
              <a:spcAft>
                <a:spcPts val="0"/>
              </a:spcAft>
              <a:defRPr/>
            </a:pPr>
            <a:r>
              <a:rPr lang="en-US" sz="1600" b="1" dirty="0">
                <a:solidFill>
                  <a:schemeClr val="bg1">
                    <a:lumMod val="95000"/>
                  </a:schemeClr>
                </a:solidFill>
                <a:ea typeface="Roboto" charset="0"/>
                <a:cs typeface="Roboto" charset="0"/>
              </a:rPr>
              <a:t>BLIND SPOTS</a:t>
            </a:r>
          </a:p>
        </p:txBody>
      </p:sp>
      <p:sp>
        <p:nvSpPr>
          <p:cNvPr id="40" name="Oval 39">
            <a:extLst>
              <a:ext uri="{FF2B5EF4-FFF2-40B4-BE49-F238E27FC236}">
                <a16:creationId xmlns:a16="http://schemas.microsoft.com/office/drawing/2014/main" id="{108D4709-C2F1-42B5-AE6E-000644C3434F}"/>
              </a:ext>
            </a:extLst>
          </p:cNvPr>
          <p:cNvSpPr/>
          <p:nvPr/>
        </p:nvSpPr>
        <p:spPr bwMode="auto">
          <a:xfrm>
            <a:off x="4726581" y="4698427"/>
            <a:ext cx="2733043" cy="729611"/>
          </a:xfrm>
          <a:prstGeom prst="ellipse">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800" b="1" dirty="0">
              <a:solidFill>
                <a:srgbClr val="FFFFFF"/>
              </a:solidFill>
              <a:latin typeface="+mn-lt"/>
              <a:ea typeface="Montserrat" panose="00000500000000000000" pitchFamily="50" charset="0"/>
              <a:cs typeface="Montserrat" panose="00000500000000000000" pitchFamily="50" charset="0"/>
            </a:endParaRPr>
          </a:p>
        </p:txBody>
      </p:sp>
      <p:sp>
        <p:nvSpPr>
          <p:cNvPr id="23" name="Rectangle 22">
            <a:extLst>
              <a:ext uri="{FF2B5EF4-FFF2-40B4-BE49-F238E27FC236}">
                <a16:creationId xmlns:a16="http://schemas.microsoft.com/office/drawing/2014/main" id="{0CD84EAF-045E-4BF6-A321-E26C5A75068D}"/>
              </a:ext>
            </a:extLst>
          </p:cNvPr>
          <p:cNvSpPr/>
          <p:nvPr/>
        </p:nvSpPr>
        <p:spPr>
          <a:xfrm>
            <a:off x="2442152" y="5621455"/>
            <a:ext cx="1176156" cy="323165"/>
          </a:xfrm>
          <a:prstGeom prst="rect">
            <a:avLst/>
          </a:prstGeom>
        </p:spPr>
        <p:txBody>
          <a:bodyPr wrap="none">
            <a:spAutoFit/>
          </a:bodyPr>
          <a:lstStyle/>
          <a:p>
            <a:pPr algn="ctr" fontAlgn="auto">
              <a:lnSpc>
                <a:spcPts val="1780"/>
              </a:lnSpc>
              <a:spcBef>
                <a:spcPts val="400"/>
              </a:spcBef>
              <a:spcAft>
                <a:spcPts val="0"/>
              </a:spcAft>
              <a:defRPr/>
            </a:pPr>
            <a:r>
              <a:rPr lang="en-US" sz="1600" b="1" dirty="0">
                <a:solidFill>
                  <a:srgbClr val="339966"/>
                </a:solidFill>
                <a:ea typeface="Roboto" charset="0"/>
                <a:cs typeface="Roboto" charset="0"/>
              </a:rPr>
              <a:t>STRUGGLES</a:t>
            </a:r>
          </a:p>
        </p:txBody>
      </p:sp>
      <p:sp>
        <p:nvSpPr>
          <p:cNvPr id="25" name="Rectangle 24">
            <a:extLst>
              <a:ext uri="{FF2B5EF4-FFF2-40B4-BE49-F238E27FC236}">
                <a16:creationId xmlns:a16="http://schemas.microsoft.com/office/drawing/2014/main" id="{35B23BD8-6FEF-4AA3-8C07-CB892C57150B}"/>
              </a:ext>
            </a:extLst>
          </p:cNvPr>
          <p:cNvSpPr/>
          <p:nvPr/>
        </p:nvSpPr>
        <p:spPr>
          <a:xfrm>
            <a:off x="5510708" y="3587267"/>
            <a:ext cx="1176156" cy="323165"/>
          </a:xfrm>
          <a:prstGeom prst="rect">
            <a:avLst/>
          </a:prstGeom>
        </p:spPr>
        <p:txBody>
          <a:bodyPr wrap="none">
            <a:spAutoFit/>
          </a:bodyPr>
          <a:lstStyle/>
          <a:p>
            <a:pPr algn="ctr" fontAlgn="auto">
              <a:lnSpc>
                <a:spcPts val="1780"/>
              </a:lnSpc>
              <a:spcBef>
                <a:spcPts val="400"/>
              </a:spcBef>
              <a:spcAft>
                <a:spcPts val="0"/>
              </a:spcAft>
              <a:defRPr/>
            </a:pPr>
            <a:r>
              <a:rPr lang="en-US" sz="1600" b="1" dirty="0">
                <a:solidFill>
                  <a:srgbClr val="339966"/>
                </a:solidFill>
                <a:ea typeface="Roboto" charset="0"/>
                <a:cs typeface="Roboto" charset="0"/>
              </a:rPr>
              <a:t>STRUGGLES</a:t>
            </a:r>
          </a:p>
        </p:txBody>
      </p:sp>
      <p:sp>
        <p:nvSpPr>
          <p:cNvPr id="26" name="Rectangle 25">
            <a:extLst>
              <a:ext uri="{FF2B5EF4-FFF2-40B4-BE49-F238E27FC236}">
                <a16:creationId xmlns:a16="http://schemas.microsoft.com/office/drawing/2014/main" id="{67D7D579-3F4D-4F28-A61A-53BD163189D4}"/>
              </a:ext>
            </a:extLst>
          </p:cNvPr>
          <p:cNvSpPr/>
          <p:nvPr/>
        </p:nvSpPr>
        <p:spPr>
          <a:xfrm>
            <a:off x="5443336" y="4922805"/>
            <a:ext cx="1291637" cy="323165"/>
          </a:xfrm>
          <a:prstGeom prst="rect">
            <a:avLst/>
          </a:prstGeom>
        </p:spPr>
        <p:txBody>
          <a:bodyPr wrap="none">
            <a:spAutoFit/>
          </a:bodyPr>
          <a:lstStyle/>
          <a:p>
            <a:pPr algn="ctr" fontAlgn="auto">
              <a:lnSpc>
                <a:spcPts val="1780"/>
              </a:lnSpc>
              <a:spcBef>
                <a:spcPts val="400"/>
              </a:spcBef>
              <a:spcAft>
                <a:spcPts val="0"/>
              </a:spcAft>
              <a:defRPr/>
            </a:pPr>
            <a:r>
              <a:rPr lang="en-US" sz="1600" b="1" dirty="0">
                <a:solidFill>
                  <a:schemeClr val="bg1">
                    <a:lumMod val="95000"/>
                  </a:schemeClr>
                </a:solidFill>
                <a:ea typeface="Roboto" charset="0"/>
                <a:cs typeface="Roboto" charset="0"/>
              </a:rPr>
              <a:t>BLIND SPOTS</a:t>
            </a:r>
          </a:p>
        </p:txBody>
      </p:sp>
      <p:sp>
        <p:nvSpPr>
          <p:cNvPr id="27" name="Rectangle 26">
            <a:extLst>
              <a:ext uri="{FF2B5EF4-FFF2-40B4-BE49-F238E27FC236}">
                <a16:creationId xmlns:a16="http://schemas.microsoft.com/office/drawing/2014/main" id="{A4A279FE-E0C8-4F49-A10C-76C2EE637489}"/>
              </a:ext>
            </a:extLst>
          </p:cNvPr>
          <p:cNvSpPr/>
          <p:nvPr/>
        </p:nvSpPr>
        <p:spPr>
          <a:xfrm>
            <a:off x="5494181" y="5621455"/>
            <a:ext cx="1189941" cy="323165"/>
          </a:xfrm>
          <a:prstGeom prst="rect">
            <a:avLst/>
          </a:prstGeom>
        </p:spPr>
        <p:txBody>
          <a:bodyPr wrap="none">
            <a:spAutoFit/>
          </a:bodyPr>
          <a:lstStyle/>
          <a:p>
            <a:pPr algn="ctr" fontAlgn="auto">
              <a:lnSpc>
                <a:spcPts val="1780"/>
              </a:lnSpc>
              <a:spcBef>
                <a:spcPts val="400"/>
              </a:spcBef>
              <a:spcAft>
                <a:spcPts val="0"/>
              </a:spcAft>
              <a:defRPr/>
            </a:pPr>
            <a:r>
              <a:rPr lang="en-US" sz="1600" b="1" dirty="0">
                <a:solidFill>
                  <a:srgbClr val="339966"/>
                </a:solidFill>
                <a:ea typeface="Roboto" charset="0"/>
                <a:cs typeface="Roboto" charset="0"/>
              </a:rPr>
              <a:t>STRENGTHS</a:t>
            </a:r>
          </a:p>
        </p:txBody>
      </p:sp>
      <p:sp>
        <p:nvSpPr>
          <p:cNvPr id="28" name="Rectangle 27">
            <a:extLst>
              <a:ext uri="{FF2B5EF4-FFF2-40B4-BE49-F238E27FC236}">
                <a16:creationId xmlns:a16="http://schemas.microsoft.com/office/drawing/2014/main" id="{C13B8424-3780-4CC6-8CAE-13BB659451C9}"/>
              </a:ext>
            </a:extLst>
          </p:cNvPr>
          <p:cNvSpPr/>
          <p:nvPr/>
        </p:nvSpPr>
        <p:spPr>
          <a:xfrm>
            <a:off x="8575015" y="3587267"/>
            <a:ext cx="1189941" cy="323165"/>
          </a:xfrm>
          <a:prstGeom prst="rect">
            <a:avLst/>
          </a:prstGeom>
        </p:spPr>
        <p:txBody>
          <a:bodyPr wrap="none">
            <a:spAutoFit/>
          </a:bodyPr>
          <a:lstStyle/>
          <a:p>
            <a:pPr algn="ctr" fontAlgn="auto">
              <a:lnSpc>
                <a:spcPts val="1780"/>
              </a:lnSpc>
              <a:spcBef>
                <a:spcPts val="400"/>
              </a:spcBef>
              <a:spcAft>
                <a:spcPts val="0"/>
              </a:spcAft>
              <a:defRPr/>
            </a:pPr>
            <a:r>
              <a:rPr lang="en-US" sz="1600" b="1" dirty="0">
                <a:solidFill>
                  <a:srgbClr val="339966"/>
                </a:solidFill>
                <a:ea typeface="Roboto" charset="0"/>
                <a:cs typeface="Roboto" charset="0"/>
              </a:rPr>
              <a:t>STRENGTHS</a:t>
            </a:r>
          </a:p>
        </p:txBody>
      </p:sp>
      <p:sp>
        <p:nvSpPr>
          <p:cNvPr id="29" name="Rectangle 28">
            <a:extLst>
              <a:ext uri="{FF2B5EF4-FFF2-40B4-BE49-F238E27FC236}">
                <a16:creationId xmlns:a16="http://schemas.microsoft.com/office/drawing/2014/main" id="{F775ABC8-7DC6-4A7D-BFAD-DA1636341F60}"/>
              </a:ext>
            </a:extLst>
          </p:cNvPr>
          <p:cNvSpPr/>
          <p:nvPr/>
        </p:nvSpPr>
        <p:spPr>
          <a:xfrm>
            <a:off x="8581908" y="5621455"/>
            <a:ext cx="1176156" cy="323165"/>
          </a:xfrm>
          <a:prstGeom prst="rect">
            <a:avLst/>
          </a:prstGeom>
        </p:spPr>
        <p:txBody>
          <a:bodyPr wrap="none">
            <a:spAutoFit/>
          </a:bodyPr>
          <a:lstStyle/>
          <a:p>
            <a:pPr algn="ctr" fontAlgn="auto">
              <a:lnSpc>
                <a:spcPts val="1780"/>
              </a:lnSpc>
              <a:spcBef>
                <a:spcPts val="400"/>
              </a:spcBef>
              <a:spcAft>
                <a:spcPts val="0"/>
              </a:spcAft>
              <a:defRPr/>
            </a:pPr>
            <a:r>
              <a:rPr lang="en-US" sz="1600" b="1" dirty="0">
                <a:solidFill>
                  <a:srgbClr val="339966"/>
                </a:solidFill>
                <a:ea typeface="Roboto" charset="0"/>
                <a:cs typeface="Roboto" charset="0"/>
              </a:rPr>
              <a:t>STRUGGLES</a:t>
            </a:r>
          </a:p>
        </p:txBody>
      </p:sp>
      <p:sp>
        <p:nvSpPr>
          <p:cNvPr id="30" name="Oval 29">
            <a:extLst>
              <a:ext uri="{FF2B5EF4-FFF2-40B4-BE49-F238E27FC236}">
                <a16:creationId xmlns:a16="http://schemas.microsoft.com/office/drawing/2014/main" id="{4F1DF3A3-F7F7-4F90-9A3B-A227BE60919B}"/>
              </a:ext>
            </a:extLst>
          </p:cNvPr>
          <p:cNvSpPr/>
          <p:nvPr/>
        </p:nvSpPr>
        <p:spPr bwMode="auto">
          <a:xfrm>
            <a:off x="7715941" y="4748761"/>
            <a:ext cx="2908088" cy="84082"/>
          </a:xfrm>
          <a:prstGeom prst="ellipse">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800" b="1" dirty="0">
              <a:solidFill>
                <a:srgbClr val="FFFFFF"/>
              </a:solidFill>
              <a:latin typeface="+mn-lt"/>
              <a:ea typeface="Montserrat" panose="00000500000000000000" pitchFamily="50" charset="0"/>
              <a:cs typeface="Montserrat" panose="00000500000000000000" pitchFamily="50" charset="0"/>
            </a:endParaRPr>
          </a:p>
        </p:txBody>
      </p:sp>
      <p:sp>
        <p:nvSpPr>
          <p:cNvPr id="31" name="Text Box 17">
            <a:extLst>
              <a:ext uri="{FF2B5EF4-FFF2-40B4-BE49-F238E27FC236}">
                <a16:creationId xmlns:a16="http://schemas.microsoft.com/office/drawing/2014/main" id="{8232EC3F-82C2-4BDF-8445-50B78B5C6F3D}"/>
              </a:ext>
            </a:extLst>
          </p:cNvPr>
          <p:cNvSpPr txBox="1">
            <a:spLocks noChangeArrowheads="1"/>
          </p:cNvSpPr>
          <p:nvPr/>
        </p:nvSpPr>
        <p:spPr bwMode="auto">
          <a:xfrm>
            <a:off x="2338783" y="2599606"/>
            <a:ext cx="1279525" cy="25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a:spcBef>
                <a:spcPct val="20000"/>
              </a:spcBef>
              <a:buChar char="•"/>
              <a:defRPr sz="3400">
                <a:solidFill>
                  <a:srgbClr val="000066"/>
                </a:solidFill>
                <a:latin typeface="Times New Roman" panose="02020603050405020304" pitchFamily="18" charset="0"/>
              </a:defRPr>
            </a:lvl1pPr>
            <a:lvl2pPr marL="742950" indent="-285750" defTabSz="966788">
              <a:spcBef>
                <a:spcPct val="20000"/>
              </a:spcBef>
              <a:buChar char="•"/>
              <a:defRPr sz="3000">
                <a:solidFill>
                  <a:srgbClr val="000066"/>
                </a:solidFill>
                <a:latin typeface="Times New Roman" panose="02020603050405020304" pitchFamily="18" charset="0"/>
              </a:defRPr>
            </a:lvl2pPr>
            <a:lvl3pPr marL="1143000" indent="-228600" defTabSz="966788">
              <a:spcBef>
                <a:spcPct val="20000"/>
              </a:spcBef>
              <a:buChar char="•"/>
              <a:defRPr sz="2500">
                <a:solidFill>
                  <a:srgbClr val="000066"/>
                </a:solidFill>
                <a:latin typeface="Times New Roman" panose="02020603050405020304" pitchFamily="18" charset="0"/>
              </a:defRPr>
            </a:lvl3pPr>
            <a:lvl4pPr marL="1600200" indent="-228600" defTabSz="966788">
              <a:spcBef>
                <a:spcPct val="20000"/>
              </a:spcBef>
              <a:buChar char="•"/>
              <a:defRPr sz="2100">
                <a:solidFill>
                  <a:srgbClr val="000066"/>
                </a:solidFill>
                <a:latin typeface="Times New Roman" panose="02020603050405020304" pitchFamily="18" charset="0"/>
              </a:defRPr>
            </a:lvl4pPr>
            <a:lvl5pPr marL="2057400" indent="-228600" defTabSz="966788">
              <a:spcBef>
                <a:spcPct val="20000"/>
              </a:spcBef>
              <a:buChar char="•"/>
              <a:defRPr sz="2100">
                <a:solidFill>
                  <a:srgbClr val="000066"/>
                </a:solidFill>
                <a:latin typeface="Times New Roman" panose="02020603050405020304" pitchFamily="18" charset="0"/>
              </a:defRPr>
            </a:lvl5pPr>
            <a:lvl6pPr marL="25146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6pPr>
            <a:lvl7pPr marL="29718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7pPr>
            <a:lvl8pPr marL="34290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8pPr>
            <a:lvl9pPr marL="38862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9pPr>
          </a:lstStyle>
          <a:p>
            <a:pPr algn="ctr" eaLnBrk="0" fontAlgn="base" hangingPunct="0">
              <a:spcBef>
                <a:spcPct val="50000"/>
              </a:spcBef>
              <a:spcAft>
                <a:spcPct val="0"/>
              </a:spcAft>
              <a:buFontTx/>
              <a:buNone/>
            </a:pPr>
            <a:r>
              <a:rPr lang="en-US" altLang="en-US" sz="1000" b="1" dirty="0">
                <a:solidFill>
                  <a:srgbClr val="339966"/>
                </a:solidFill>
                <a:latin typeface="+mn-lt"/>
                <a:cs typeface="Calibri" panose="020F0502020204030204" pitchFamily="34" charset="0"/>
              </a:rPr>
              <a:t>Person A</a:t>
            </a:r>
          </a:p>
        </p:txBody>
      </p:sp>
      <p:sp>
        <p:nvSpPr>
          <p:cNvPr id="34" name="Text Box 21">
            <a:extLst>
              <a:ext uri="{FF2B5EF4-FFF2-40B4-BE49-F238E27FC236}">
                <a16:creationId xmlns:a16="http://schemas.microsoft.com/office/drawing/2014/main" id="{2DF12737-75D5-49F3-AE7B-ED0FC17D1878}"/>
              </a:ext>
            </a:extLst>
          </p:cNvPr>
          <p:cNvSpPr txBox="1">
            <a:spLocks noChangeArrowheads="1"/>
          </p:cNvSpPr>
          <p:nvPr/>
        </p:nvSpPr>
        <p:spPr bwMode="auto">
          <a:xfrm>
            <a:off x="8113770" y="2034211"/>
            <a:ext cx="2079625" cy="25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a:spcBef>
                <a:spcPct val="20000"/>
              </a:spcBef>
              <a:buChar char="•"/>
              <a:defRPr sz="3400">
                <a:solidFill>
                  <a:srgbClr val="000066"/>
                </a:solidFill>
                <a:latin typeface="Times New Roman" panose="02020603050405020304" pitchFamily="18" charset="0"/>
              </a:defRPr>
            </a:lvl1pPr>
            <a:lvl2pPr marL="742950" indent="-285750" defTabSz="966788">
              <a:spcBef>
                <a:spcPct val="20000"/>
              </a:spcBef>
              <a:buChar char="•"/>
              <a:defRPr sz="3000">
                <a:solidFill>
                  <a:srgbClr val="000066"/>
                </a:solidFill>
                <a:latin typeface="Times New Roman" panose="02020603050405020304" pitchFamily="18" charset="0"/>
              </a:defRPr>
            </a:lvl2pPr>
            <a:lvl3pPr marL="1143000" indent="-228600" defTabSz="966788">
              <a:spcBef>
                <a:spcPct val="20000"/>
              </a:spcBef>
              <a:buChar char="•"/>
              <a:defRPr sz="2500">
                <a:solidFill>
                  <a:srgbClr val="000066"/>
                </a:solidFill>
                <a:latin typeface="Times New Roman" panose="02020603050405020304" pitchFamily="18" charset="0"/>
              </a:defRPr>
            </a:lvl3pPr>
            <a:lvl4pPr marL="1600200" indent="-228600" defTabSz="966788">
              <a:spcBef>
                <a:spcPct val="20000"/>
              </a:spcBef>
              <a:buChar char="•"/>
              <a:defRPr sz="2100">
                <a:solidFill>
                  <a:srgbClr val="000066"/>
                </a:solidFill>
                <a:latin typeface="Times New Roman" panose="02020603050405020304" pitchFamily="18" charset="0"/>
              </a:defRPr>
            </a:lvl4pPr>
            <a:lvl5pPr marL="2057400" indent="-228600" defTabSz="966788">
              <a:spcBef>
                <a:spcPct val="20000"/>
              </a:spcBef>
              <a:buChar char="•"/>
              <a:defRPr sz="2100">
                <a:solidFill>
                  <a:srgbClr val="000066"/>
                </a:solidFill>
                <a:latin typeface="Times New Roman" panose="02020603050405020304" pitchFamily="18" charset="0"/>
              </a:defRPr>
            </a:lvl5pPr>
            <a:lvl6pPr marL="25146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6pPr>
            <a:lvl7pPr marL="29718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7pPr>
            <a:lvl8pPr marL="34290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8pPr>
            <a:lvl9pPr marL="38862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9pPr>
          </a:lstStyle>
          <a:p>
            <a:pPr algn="ctr" eaLnBrk="0" fontAlgn="base" hangingPunct="0">
              <a:spcBef>
                <a:spcPct val="50000"/>
              </a:spcBef>
              <a:spcAft>
                <a:spcPct val="0"/>
              </a:spcAft>
              <a:buFontTx/>
              <a:buNone/>
            </a:pPr>
            <a:r>
              <a:rPr lang="en-US" altLang="en-US" sz="1000" b="1" dirty="0">
                <a:solidFill>
                  <a:srgbClr val="339966"/>
                </a:solidFill>
                <a:latin typeface="+mn-lt"/>
                <a:cs typeface="Calibri" panose="020F0502020204030204" pitchFamily="34" charset="0"/>
              </a:rPr>
              <a:t>Reality</a:t>
            </a:r>
          </a:p>
        </p:txBody>
      </p:sp>
      <p:sp>
        <p:nvSpPr>
          <p:cNvPr id="38" name="Text Box 26">
            <a:extLst>
              <a:ext uri="{FF2B5EF4-FFF2-40B4-BE49-F238E27FC236}">
                <a16:creationId xmlns:a16="http://schemas.microsoft.com/office/drawing/2014/main" id="{FCA32990-83DD-4E15-BD45-3FCBFF0499CB}"/>
              </a:ext>
            </a:extLst>
          </p:cNvPr>
          <p:cNvSpPr txBox="1">
            <a:spLocks noChangeArrowheads="1"/>
          </p:cNvSpPr>
          <p:nvPr/>
        </p:nvSpPr>
        <p:spPr bwMode="auto">
          <a:xfrm>
            <a:off x="3572411" y="2245236"/>
            <a:ext cx="2082800" cy="25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a:spcBef>
                <a:spcPct val="20000"/>
              </a:spcBef>
              <a:buChar char="•"/>
              <a:defRPr sz="3400">
                <a:solidFill>
                  <a:srgbClr val="000066"/>
                </a:solidFill>
                <a:latin typeface="Times New Roman" panose="02020603050405020304" pitchFamily="18" charset="0"/>
              </a:defRPr>
            </a:lvl1pPr>
            <a:lvl2pPr marL="742950" indent="-285750" defTabSz="966788">
              <a:spcBef>
                <a:spcPct val="20000"/>
              </a:spcBef>
              <a:buChar char="•"/>
              <a:defRPr sz="3000">
                <a:solidFill>
                  <a:srgbClr val="000066"/>
                </a:solidFill>
                <a:latin typeface="Times New Roman" panose="02020603050405020304" pitchFamily="18" charset="0"/>
              </a:defRPr>
            </a:lvl2pPr>
            <a:lvl3pPr marL="1143000" indent="-228600" defTabSz="966788">
              <a:spcBef>
                <a:spcPct val="20000"/>
              </a:spcBef>
              <a:buChar char="•"/>
              <a:defRPr sz="2500">
                <a:solidFill>
                  <a:srgbClr val="000066"/>
                </a:solidFill>
                <a:latin typeface="Times New Roman" panose="02020603050405020304" pitchFamily="18" charset="0"/>
              </a:defRPr>
            </a:lvl3pPr>
            <a:lvl4pPr marL="1600200" indent="-228600" defTabSz="966788">
              <a:spcBef>
                <a:spcPct val="20000"/>
              </a:spcBef>
              <a:buChar char="•"/>
              <a:defRPr sz="2100">
                <a:solidFill>
                  <a:srgbClr val="000066"/>
                </a:solidFill>
                <a:latin typeface="Times New Roman" panose="02020603050405020304" pitchFamily="18" charset="0"/>
              </a:defRPr>
            </a:lvl4pPr>
            <a:lvl5pPr marL="2057400" indent="-228600" defTabSz="966788">
              <a:spcBef>
                <a:spcPct val="20000"/>
              </a:spcBef>
              <a:buChar char="•"/>
              <a:defRPr sz="2100">
                <a:solidFill>
                  <a:srgbClr val="000066"/>
                </a:solidFill>
                <a:latin typeface="Times New Roman" panose="02020603050405020304" pitchFamily="18" charset="0"/>
              </a:defRPr>
            </a:lvl5pPr>
            <a:lvl6pPr marL="25146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6pPr>
            <a:lvl7pPr marL="29718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7pPr>
            <a:lvl8pPr marL="34290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8pPr>
            <a:lvl9pPr marL="38862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9pPr>
          </a:lstStyle>
          <a:p>
            <a:pPr algn="ctr" eaLnBrk="0" fontAlgn="base" hangingPunct="0">
              <a:spcBef>
                <a:spcPct val="50000"/>
              </a:spcBef>
              <a:spcAft>
                <a:spcPct val="0"/>
              </a:spcAft>
              <a:buFontTx/>
              <a:buNone/>
            </a:pPr>
            <a:r>
              <a:rPr lang="en-US" altLang="en-US" sz="1000" b="1" dirty="0">
                <a:solidFill>
                  <a:srgbClr val="339966"/>
                </a:solidFill>
                <a:latin typeface="+mn-lt"/>
                <a:cs typeface="Calibri" panose="020F0502020204030204" pitchFamily="34" charset="0"/>
              </a:rPr>
              <a:t>Perceptions</a:t>
            </a:r>
          </a:p>
        </p:txBody>
      </p:sp>
      <p:sp>
        <p:nvSpPr>
          <p:cNvPr id="41" name="Text Box 17">
            <a:extLst>
              <a:ext uri="{FF2B5EF4-FFF2-40B4-BE49-F238E27FC236}">
                <a16:creationId xmlns:a16="http://schemas.microsoft.com/office/drawing/2014/main" id="{3E9F2ABB-C82E-405A-A5EA-46FB3203C0B3}"/>
              </a:ext>
            </a:extLst>
          </p:cNvPr>
          <p:cNvSpPr txBox="1">
            <a:spLocks noChangeArrowheads="1"/>
          </p:cNvSpPr>
          <p:nvPr/>
        </p:nvSpPr>
        <p:spPr bwMode="auto">
          <a:xfrm>
            <a:off x="5529372" y="2599606"/>
            <a:ext cx="1279525" cy="25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a:spcBef>
                <a:spcPct val="20000"/>
              </a:spcBef>
              <a:buChar char="•"/>
              <a:defRPr sz="3400">
                <a:solidFill>
                  <a:srgbClr val="000066"/>
                </a:solidFill>
                <a:latin typeface="Times New Roman" panose="02020603050405020304" pitchFamily="18" charset="0"/>
              </a:defRPr>
            </a:lvl1pPr>
            <a:lvl2pPr marL="742950" indent="-285750" defTabSz="966788">
              <a:spcBef>
                <a:spcPct val="20000"/>
              </a:spcBef>
              <a:buChar char="•"/>
              <a:defRPr sz="3000">
                <a:solidFill>
                  <a:srgbClr val="000066"/>
                </a:solidFill>
                <a:latin typeface="Times New Roman" panose="02020603050405020304" pitchFamily="18" charset="0"/>
              </a:defRPr>
            </a:lvl2pPr>
            <a:lvl3pPr marL="1143000" indent="-228600" defTabSz="966788">
              <a:spcBef>
                <a:spcPct val="20000"/>
              </a:spcBef>
              <a:buChar char="•"/>
              <a:defRPr sz="2500">
                <a:solidFill>
                  <a:srgbClr val="000066"/>
                </a:solidFill>
                <a:latin typeface="Times New Roman" panose="02020603050405020304" pitchFamily="18" charset="0"/>
              </a:defRPr>
            </a:lvl3pPr>
            <a:lvl4pPr marL="1600200" indent="-228600" defTabSz="966788">
              <a:spcBef>
                <a:spcPct val="20000"/>
              </a:spcBef>
              <a:buChar char="•"/>
              <a:defRPr sz="2100">
                <a:solidFill>
                  <a:srgbClr val="000066"/>
                </a:solidFill>
                <a:latin typeface="Times New Roman" panose="02020603050405020304" pitchFamily="18" charset="0"/>
              </a:defRPr>
            </a:lvl4pPr>
            <a:lvl5pPr marL="2057400" indent="-228600" defTabSz="966788">
              <a:spcBef>
                <a:spcPct val="20000"/>
              </a:spcBef>
              <a:buChar char="•"/>
              <a:defRPr sz="2100">
                <a:solidFill>
                  <a:srgbClr val="000066"/>
                </a:solidFill>
                <a:latin typeface="Times New Roman" panose="02020603050405020304" pitchFamily="18" charset="0"/>
              </a:defRPr>
            </a:lvl5pPr>
            <a:lvl6pPr marL="25146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6pPr>
            <a:lvl7pPr marL="29718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7pPr>
            <a:lvl8pPr marL="34290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8pPr>
            <a:lvl9pPr marL="38862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9pPr>
          </a:lstStyle>
          <a:p>
            <a:pPr algn="ctr" eaLnBrk="0" fontAlgn="base" hangingPunct="0">
              <a:spcBef>
                <a:spcPct val="50000"/>
              </a:spcBef>
              <a:spcAft>
                <a:spcPct val="0"/>
              </a:spcAft>
              <a:buFontTx/>
              <a:buNone/>
            </a:pPr>
            <a:r>
              <a:rPr lang="en-US" altLang="en-US" sz="1000" b="1" dirty="0">
                <a:solidFill>
                  <a:srgbClr val="339966"/>
                </a:solidFill>
                <a:latin typeface="+mn-lt"/>
                <a:cs typeface="Calibri" panose="020F0502020204030204" pitchFamily="34" charset="0"/>
              </a:rPr>
              <a:t>Person B</a:t>
            </a:r>
          </a:p>
        </p:txBody>
      </p:sp>
      <p:cxnSp>
        <p:nvCxnSpPr>
          <p:cNvPr id="43" name="Straight Arrow Connector 42">
            <a:extLst>
              <a:ext uri="{FF2B5EF4-FFF2-40B4-BE49-F238E27FC236}">
                <a16:creationId xmlns:a16="http://schemas.microsoft.com/office/drawing/2014/main" id="{380C2507-DC69-4CE7-AB54-B9AC2BDD2886}"/>
              </a:ext>
            </a:extLst>
          </p:cNvPr>
          <p:cNvCxnSpPr/>
          <p:nvPr/>
        </p:nvCxnSpPr>
        <p:spPr>
          <a:xfrm flipH="1">
            <a:off x="3348681" y="2457407"/>
            <a:ext cx="803189" cy="267870"/>
          </a:xfrm>
          <a:prstGeom prst="straightConnector1">
            <a:avLst/>
          </a:prstGeom>
          <a:ln>
            <a:solidFill>
              <a:schemeClr val="bg1">
                <a:lumMod val="65000"/>
                <a:alpha val="78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0C982EE-AE91-4B10-8CE8-AD3C07598DD2}"/>
              </a:ext>
            </a:extLst>
          </p:cNvPr>
          <p:cNvCxnSpPr>
            <a:cxnSpLocks/>
          </p:cNvCxnSpPr>
          <p:nvPr/>
        </p:nvCxnSpPr>
        <p:spPr>
          <a:xfrm>
            <a:off x="5075752" y="2457407"/>
            <a:ext cx="803189" cy="267870"/>
          </a:xfrm>
          <a:prstGeom prst="straightConnector1">
            <a:avLst/>
          </a:prstGeom>
          <a:ln>
            <a:solidFill>
              <a:schemeClr val="bg1">
                <a:lumMod val="65000"/>
                <a:alpha val="78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3E96CD1-5F30-4F83-A72F-53CA2C60C1D9}"/>
              </a:ext>
            </a:extLst>
          </p:cNvPr>
          <p:cNvCxnSpPr>
            <a:cxnSpLocks/>
          </p:cNvCxnSpPr>
          <p:nvPr/>
        </p:nvCxnSpPr>
        <p:spPr>
          <a:xfrm>
            <a:off x="9144000" y="2285556"/>
            <a:ext cx="0" cy="314050"/>
          </a:xfrm>
          <a:prstGeom prst="straightConnector1">
            <a:avLst/>
          </a:prstGeom>
          <a:ln>
            <a:solidFill>
              <a:schemeClr val="bg1">
                <a:lumMod val="65000"/>
                <a:alpha val="7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 Box 17">
            <a:extLst>
              <a:ext uri="{FF2B5EF4-FFF2-40B4-BE49-F238E27FC236}">
                <a16:creationId xmlns:a16="http://schemas.microsoft.com/office/drawing/2014/main" id="{CEA48F9E-84C4-46C5-ACDB-B0DE4F5683AD}"/>
              </a:ext>
            </a:extLst>
          </p:cNvPr>
          <p:cNvSpPr txBox="1">
            <a:spLocks noChangeArrowheads="1"/>
          </p:cNvSpPr>
          <p:nvPr/>
        </p:nvSpPr>
        <p:spPr bwMode="auto">
          <a:xfrm>
            <a:off x="8504237" y="2589622"/>
            <a:ext cx="1279525" cy="25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a:spcBef>
                <a:spcPct val="20000"/>
              </a:spcBef>
              <a:buChar char="•"/>
              <a:defRPr sz="3400">
                <a:solidFill>
                  <a:srgbClr val="000066"/>
                </a:solidFill>
                <a:latin typeface="Times New Roman" panose="02020603050405020304" pitchFamily="18" charset="0"/>
              </a:defRPr>
            </a:lvl1pPr>
            <a:lvl2pPr marL="742950" indent="-285750" defTabSz="966788">
              <a:spcBef>
                <a:spcPct val="20000"/>
              </a:spcBef>
              <a:buChar char="•"/>
              <a:defRPr sz="3000">
                <a:solidFill>
                  <a:srgbClr val="000066"/>
                </a:solidFill>
                <a:latin typeface="Times New Roman" panose="02020603050405020304" pitchFamily="18" charset="0"/>
              </a:defRPr>
            </a:lvl2pPr>
            <a:lvl3pPr marL="1143000" indent="-228600" defTabSz="966788">
              <a:spcBef>
                <a:spcPct val="20000"/>
              </a:spcBef>
              <a:buChar char="•"/>
              <a:defRPr sz="2500">
                <a:solidFill>
                  <a:srgbClr val="000066"/>
                </a:solidFill>
                <a:latin typeface="Times New Roman" panose="02020603050405020304" pitchFamily="18" charset="0"/>
              </a:defRPr>
            </a:lvl3pPr>
            <a:lvl4pPr marL="1600200" indent="-228600" defTabSz="966788">
              <a:spcBef>
                <a:spcPct val="20000"/>
              </a:spcBef>
              <a:buChar char="•"/>
              <a:defRPr sz="2100">
                <a:solidFill>
                  <a:srgbClr val="000066"/>
                </a:solidFill>
                <a:latin typeface="Times New Roman" panose="02020603050405020304" pitchFamily="18" charset="0"/>
              </a:defRPr>
            </a:lvl4pPr>
            <a:lvl5pPr marL="2057400" indent="-228600" defTabSz="966788">
              <a:spcBef>
                <a:spcPct val="20000"/>
              </a:spcBef>
              <a:buChar char="•"/>
              <a:defRPr sz="2100">
                <a:solidFill>
                  <a:srgbClr val="000066"/>
                </a:solidFill>
                <a:latin typeface="Times New Roman" panose="02020603050405020304" pitchFamily="18" charset="0"/>
              </a:defRPr>
            </a:lvl5pPr>
            <a:lvl6pPr marL="25146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6pPr>
            <a:lvl7pPr marL="29718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7pPr>
            <a:lvl8pPr marL="34290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8pPr>
            <a:lvl9pPr marL="3886200" indent="-228600" defTabSz="966788" eaLnBrk="0" fontAlgn="base" hangingPunct="0">
              <a:spcBef>
                <a:spcPct val="20000"/>
              </a:spcBef>
              <a:spcAft>
                <a:spcPct val="0"/>
              </a:spcAft>
              <a:buChar char="•"/>
              <a:defRPr sz="2100">
                <a:solidFill>
                  <a:srgbClr val="000066"/>
                </a:solidFill>
                <a:latin typeface="Times New Roman" panose="02020603050405020304" pitchFamily="18" charset="0"/>
              </a:defRPr>
            </a:lvl9pPr>
          </a:lstStyle>
          <a:p>
            <a:pPr algn="ctr" eaLnBrk="0" fontAlgn="base" hangingPunct="0">
              <a:spcBef>
                <a:spcPct val="50000"/>
              </a:spcBef>
              <a:spcAft>
                <a:spcPct val="0"/>
              </a:spcAft>
              <a:buFontTx/>
              <a:buNone/>
            </a:pPr>
            <a:r>
              <a:rPr lang="en-US" altLang="en-US" sz="1000" b="1" dirty="0">
                <a:solidFill>
                  <a:srgbClr val="339966"/>
                </a:solidFill>
                <a:latin typeface="+mn-lt"/>
                <a:cs typeface="Calibri" panose="020F0502020204030204" pitchFamily="34" charset="0"/>
              </a:rPr>
              <a:t>Person C</a:t>
            </a:r>
          </a:p>
        </p:txBody>
      </p:sp>
      <p:pic>
        <p:nvPicPr>
          <p:cNvPr id="49" name="Picture 48">
            <a:extLst>
              <a:ext uri="{FF2B5EF4-FFF2-40B4-BE49-F238E27FC236}">
                <a16:creationId xmlns:a16="http://schemas.microsoft.com/office/drawing/2014/main" id="{2B83AAC5-F016-4056-8398-C64D76033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Tree>
    <p:extLst>
      <p:ext uri="{BB962C8B-B14F-4D97-AF65-F5344CB8AC3E}">
        <p14:creationId xmlns:p14="http://schemas.microsoft.com/office/powerpoint/2010/main" val="293279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1C6D8B8-D63F-4176-8399-062D8BF482E1}"/>
              </a:ext>
            </a:extLst>
          </p:cNvPr>
          <p:cNvSpPr/>
          <p:nvPr/>
        </p:nvSpPr>
        <p:spPr>
          <a:xfrm>
            <a:off x="9636861" y="-1258"/>
            <a:ext cx="2555139" cy="685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EF5709B-3AE6-4677-881E-91FAD27861E3}"/>
              </a:ext>
            </a:extLst>
          </p:cNvPr>
          <p:cNvSpPr/>
          <p:nvPr/>
        </p:nvSpPr>
        <p:spPr>
          <a:xfrm>
            <a:off x="0" y="0"/>
            <a:ext cx="6815790" cy="2741733"/>
          </a:xfrm>
          <a:prstGeom prst="rect">
            <a:avLst/>
          </a:prstGeom>
          <a:solidFill>
            <a:srgbClr val="F0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https://static1.squarespace.com/static/59006a571b631bf3f5ffc01a/590b350515d5dba8afdaffc0/5912c04015cf7dde1df0dde0/1510593665281/iceberg.png?format=2500w">
            <a:extLst>
              <a:ext uri="{FF2B5EF4-FFF2-40B4-BE49-F238E27FC236}">
                <a16:creationId xmlns:a16="http://schemas.microsoft.com/office/drawing/2014/main" id="{E469F73B-2D17-42A0-A8D5-D87D0BFD6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831" r="13831"/>
          <a:stretch>
            <a:fillRect/>
          </a:stretch>
        </p:blipFill>
        <p:spPr bwMode="auto">
          <a:xfrm>
            <a:off x="0" y="2360138"/>
            <a:ext cx="5583059" cy="449786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460DF642-B625-4571-915E-02BAE9E16A11}"/>
              </a:ext>
            </a:extLst>
          </p:cNvPr>
          <p:cNvSpPr/>
          <p:nvPr/>
        </p:nvSpPr>
        <p:spPr>
          <a:xfrm>
            <a:off x="1835035" y="2500723"/>
            <a:ext cx="1853905" cy="374263"/>
          </a:xfrm>
          <a:prstGeom prst="roundRect">
            <a:avLst/>
          </a:prstGeom>
          <a:solidFill>
            <a:srgbClr val="F0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AF1D4FE-6FF1-4BC4-86BA-C070E02CF16B}"/>
              </a:ext>
            </a:extLst>
          </p:cNvPr>
          <p:cNvSpPr/>
          <p:nvPr/>
        </p:nvSpPr>
        <p:spPr>
          <a:xfrm>
            <a:off x="1614312" y="6296605"/>
            <a:ext cx="2184647" cy="374263"/>
          </a:xfrm>
          <a:prstGeom prst="roundRect">
            <a:avLst/>
          </a:prstGeom>
          <a:gradFill flip="none" rotWithShape="1">
            <a:gsLst>
              <a:gs pos="0">
                <a:srgbClr val="228DAE"/>
              </a:gs>
              <a:gs pos="100000">
                <a:srgbClr val="0C7C9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B86916-412D-41E2-9BEC-3C93CE38FA47}"/>
              </a:ext>
            </a:extLst>
          </p:cNvPr>
          <p:cNvSpPr/>
          <p:nvPr/>
        </p:nvSpPr>
        <p:spPr>
          <a:xfrm>
            <a:off x="0" y="0"/>
            <a:ext cx="6815790" cy="2162432"/>
          </a:xfrm>
          <a:prstGeom prst="rect">
            <a:avLst/>
          </a:prstGeom>
          <a:gradFill>
            <a:gsLst>
              <a:gs pos="33000">
                <a:schemeClr val="bg1"/>
              </a:gs>
              <a:gs pos="100000">
                <a:srgbClr val="F0F9F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879BE84-A3EF-44CD-99AB-45FACADCB1AF}"/>
              </a:ext>
            </a:extLst>
          </p:cNvPr>
          <p:cNvSpPr/>
          <p:nvPr/>
        </p:nvSpPr>
        <p:spPr>
          <a:xfrm>
            <a:off x="9905462" y="1370866"/>
            <a:ext cx="2003017" cy="4548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a:extLst>
              <a:ext uri="{FF2B5EF4-FFF2-40B4-BE49-F238E27FC236}">
                <a16:creationId xmlns:a16="http://schemas.microsoft.com/office/drawing/2014/main" id="{2A36219F-0984-47F9-B7B4-39FB1FDD6B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5462" y="2360139"/>
            <a:ext cx="1965409" cy="2530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9209DF3F-50AE-4D98-A230-C86EB55C223C}"/>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l="49300" r="11245"/>
          <a:stretch/>
        </p:blipFill>
        <p:spPr>
          <a:xfrm>
            <a:off x="5583059" y="-1258"/>
            <a:ext cx="4053802" cy="6859258"/>
          </a:xfrm>
          <a:prstGeom prst="rect">
            <a:avLst/>
          </a:prstGeom>
        </p:spPr>
      </p:pic>
      <p:cxnSp>
        <p:nvCxnSpPr>
          <p:cNvPr id="37" name="Straight Connector 36">
            <a:extLst>
              <a:ext uri="{FF2B5EF4-FFF2-40B4-BE49-F238E27FC236}">
                <a16:creationId xmlns:a16="http://schemas.microsoft.com/office/drawing/2014/main" id="{0D2F4A0C-FCEB-4296-90BF-F35A61ACC9F0}"/>
              </a:ext>
            </a:extLst>
          </p:cNvPr>
          <p:cNvCxnSpPr/>
          <p:nvPr/>
        </p:nvCxnSpPr>
        <p:spPr>
          <a:xfrm>
            <a:off x="9636861" y="1900351"/>
            <a:ext cx="2555139" cy="0"/>
          </a:xfrm>
          <a:prstGeom prst="line">
            <a:avLst/>
          </a:prstGeom>
          <a:ln>
            <a:solidFill>
              <a:schemeClr val="bg1">
                <a:lumMod val="85000"/>
                <a:alpha val="9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1F90381-D388-4C8B-A7CC-B6A9BF66A773}"/>
              </a:ext>
            </a:extLst>
          </p:cNvPr>
          <p:cNvCxnSpPr/>
          <p:nvPr/>
        </p:nvCxnSpPr>
        <p:spPr>
          <a:xfrm>
            <a:off x="9636861" y="5215117"/>
            <a:ext cx="2555139" cy="0"/>
          </a:xfrm>
          <a:prstGeom prst="line">
            <a:avLst/>
          </a:prstGeom>
          <a:ln>
            <a:solidFill>
              <a:schemeClr val="bg1">
                <a:lumMod val="85000"/>
                <a:alpha val="90000"/>
              </a:schemeClr>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C9E51B2-6FC1-4131-90F7-C384F194C63A}"/>
              </a:ext>
            </a:extLst>
          </p:cNvPr>
          <p:cNvSpPr txBox="1"/>
          <p:nvPr/>
        </p:nvSpPr>
        <p:spPr>
          <a:xfrm>
            <a:off x="420587" y="2607921"/>
            <a:ext cx="3030615" cy="646331"/>
          </a:xfrm>
          <a:prstGeom prst="rect">
            <a:avLst/>
          </a:prstGeom>
          <a:noFill/>
        </p:spPr>
        <p:txBody>
          <a:bodyPr wrap="square" rtlCol="0">
            <a:spAutoFit/>
          </a:bodyPr>
          <a:lstStyle/>
          <a:p>
            <a:r>
              <a:rPr lang="en-US" b="1" dirty="0">
                <a:solidFill>
                  <a:srgbClr val="0C7C9D"/>
                </a:solidFill>
              </a:rPr>
              <a:t>LEARNED SITUATIONAL BEHAVIOR</a:t>
            </a:r>
          </a:p>
        </p:txBody>
      </p:sp>
      <p:sp>
        <p:nvSpPr>
          <p:cNvPr id="45" name="TextBox 44">
            <a:extLst>
              <a:ext uri="{FF2B5EF4-FFF2-40B4-BE49-F238E27FC236}">
                <a16:creationId xmlns:a16="http://schemas.microsoft.com/office/drawing/2014/main" id="{F492DB2E-44E5-4786-9C8D-2AF721990F71}"/>
              </a:ext>
            </a:extLst>
          </p:cNvPr>
          <p:cNvSpPr txBox="1"/>
          <p:nvPr/>
        </p:nvSpPr>
        <p:spPr>
          <a:xfrm>
            <a:off x="420587" y="4550895"/>
            <a:ext cx="1532476" cy="430887"/>
          </a:xfrm>
          <a:prstGeom prst="rect">
            <a:avLst/>
          </a:prstGeom>
          <a:noFill/>
        </p:spPr>
        <p:txBody>
          <a:bodyPr wrap="square" rtlCol="0">
            <a:spAutoFit/>
          </a:bodyPr>
          <a:lstStyle/>
          <a:p>
            <a:r>
              <a:rPr lang="en-US" sz="1100" b="1" dirty="0">
                <a:solidFill>
                  <a:schemeClr val="bg1"/>
                </a:solidFill>
              </a:rPr>
              <a:t>Automatic </a:t>
            </a:r>
          </a:p>
          <a:p>
            <a:r>
              <a:rPr lang="en-US" sz="1100" b="1" dirty="0">
                <a:solidFill>
                  <a:schemeClr val="bg1"/>
                </a:solidFill>
              </a:rPr>
              <a:t>Behavior Biases</a:t>
            </a:r>
          </a:p>
        </p:txBody>
      </p:sp>
      <p:cxnSp>
        <p:nvCxnSpPr>
          <p:cNvPr id="46" name="Straight Connector 45">
            <a:extLst>
              <a:ext uri="{FF2B5EF4-FFF2-40B4-BE49-F238E27FC236}">
                <a16:creationId xmlns:a16="http://schemas.microsoft.com/office/drawing/2014/main" id="{272114A1-B380-4B03-BCE0-08497B147480}"/>
              </a:ext>
            </a:extLst>
          </p:cNvPr>
          <p:cNvCxnSpPr>
            <a:cxnSpLocks/>
          </p:cNvCxnSpPr>
          <p:nvPr/>
        </p:nvCxnSpPr>
        <p:spPr>
          <a:xfrm>
            <a:off x="492816" y="4976790"/>
            <a:ext cx="1706648" cy="0"/>
          </a:xfrm>
          <a:prstGeom prst="line">
            <a:avLst/>
          </a:prstGeom>
          <a:ln>
            <a:solidFill>
              <a:schemeClr val="bg1">
                <a:alpha val="66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B7A5F37-E933-43A8-9391-8C2642E20865}"/>
              </a:ext>
            </a:extLst>
          </p:cNvPr>
          <p:cNvSpPr txBox="1"/>
          <p:nvPr/>
        </p:nvSpPr>
        <p:spPr>
          <a:xfrm>
            <a:off x="377280" y="3997489"/>
            <a:ext cx="3030615" cy="369332"/>
          </a:xfrm>
          <a:prstGeom prst="rect">
            <a:avLst/>
          </a:prstGeom>
          <a:noFill/>
        </p:spPr>
        <p:txBody>
          <a:bodyPr wrap="square" rtlCol="0">
            <a:spAutoFit/>
          </a:bodyPr>
          <a:lstStyle/>
          <a:p>
            <a:r>
              <a:rPr lang="en-US" b="1" dirty="0">
                <a:solidFill>
                  <a:schemeClr val="bg1"/>
                </a:solidFill>
              </a:rPr>
              <a:t>NATURAL BEHAVIOR</a:t>
            </a:r>
          </a:p>
        </p:txBody>
      </p:sp>
      <p:sp>
        <p:nvSpPr>
          <p:cNvPr id="54" name="TextBox 53">
            <a:extLst>
              <a:ext uri="{FF2B5EF4-FFF2-40B4-BE49-F238E27FC236}">
                <a16:creationId xmlns:a16="http://schemas.microsoft.com/office/drawing/2014/main" id="{C9056CF6-E65E-4915-B703-0DD91B972D84}"/>
              </a:ext>
            </a:extLst>
          </p:cNvPr>
          <p:cNvSpPr txBox="1"/>
          <p:nvPr/>
        </p:nvSpPr>
        <p:spPr>
          <a:xfrm>
            <a:off x="420587" y="5096611"/>
            <a:ext cx="1532476" cy="261610"/>
          </a:xfrm>
          <a:prstGeom prst="rect">
            <a:avLst/>
          </a:prstGeom>
          <a:noFill/>
        </p:spPr>
        <p:txBody>
          <a:bodyPr wrap="square" rtlCol="0">
            <a:spAutoFit/>
          </a:bodyPr>
          <a:lstStyle/>
          <a:p>
            <a:r>
              <a:rPr lang="en-US" sz="1100" b="1" dirty="0">
                <a:solidFill>
                  <a:schemeClr val="bg1"/>
                </a:solidFill>
              </a:rPr>
              <a:t>Learning Style</a:t>
            </a:r>
          </a:p>
        </p:txBody>
      </p:sp>
      <p:cxnSp>
        <p:nvCxnSpPr>
          <p:cNvPr id="55" name="Straight Connector 54">
            <a:extLst>
              <a:ext uri="{FF2B5EF4-FFF2-40B4-BE49-F238E27FC236}">
                <a16:creationId xmlns:a16="http://schemas.microsoft.com/office/drawing/2014/main" id="{EEB70EBE-44FC-4147-9222-9AA40F0ECE3F}"/>
              </a:ext>
            </a:extLst>
          </p:cNvPr>
          <p:cNvCxnSpPr>
            <a:cxnSpLocks/>
          </p:cNvCxnSpPr>
          <p:nvPr/>
        </p:nvCxnSpPr>
        <p:spPr>
          <a:xfrm>
            <a:off x="492816" y="5361867"/>
            <a:ext cx="1854968" cy="0"/>
          </a:xfrm>
          <a:prstGeom prst="line">
            <a:avLst/>
          </a:prstGeom>
          <a:ln>
            <a:solidFill>
              <a:schemeClr val="bg1">
                <a:alpha val="66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C02537A-1CD7-4AAE-86B8-AEF7A353A0F1}"/>
              </a:ext>
            </a:extLst>
          </p:cNvPr>
          <p:cNvSpPr txBox="1"/>
          <p:nvPr/>
        </p:nvSpPr>
        <p:spPr>
          <a:xfrm>
            <a:off x="420587" y="5479495"/>
            <a:ext cx="1532476" cy="261610"/>
          </a:xfrm>
          <a:prstGeom prst="rect">
            <a:avLst/>
          </a:prstGeom>
          <a:noFill/>
        </p:spPr>
        <p:txBody>
          <a:bodyPr wrap="square" rtlCol="0">
            <a:spAutoFit/>
          </a:bodyPr>
          <a:lstStyle/>
          <a:p>
            <a:r>
              <a:rPr lang="en-US" sz="1100" b="1" dirty="0">
                <a:solidFill>
                  <a:schemeClr val="bg1"/>
                </a:solidFill>
              </a:rPr>
              <a:t>Risk Tolerance</a:t>
            </a:r>
          </a:p>
        </p:txBody>
      </p:sp>
      <p:cxnSp>
        <p:nvCxnSpPr>
          <p:cNvPr id="57" name="Straight Connector 56">
            <a:extLst>
              <a:ext uri="{FF2B5EF4-FFF2-40B4-BE49-F238E27FC236}">
                <a16:creationId xmlns:a16="http://schemas.microsoft.com/office/drawing/2014/main" id="{DAFB027E-F2B2-4F8C-B591-DAC582F74647}"/>
              </a:ext>
            </a:extLst>
          </p:cNvPr>
          <p:cNvCxnSpPr>
            <a:cxnSpLocks/>
          </p:cNvCxnSpPr>
          <p:nvPr/>
        </p:nvCxnSpPr>
        <p:spPr>
          <a:xfrm>
            <a:off x="492816" y="5757108"/>
            <a:ext cx="2062323" cy="0"/>
          </a:xfrm>
          <a:prstGeom prst="line">
            <a:avLst/>
          </a:prstGeom>
          <a:ln>
            <a:solidFill>
              <a:schemeClr val="bg1">
                <a:alpha val="66000"/>
              </a:schemeClr>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91FFDCD3-EBEB-41EB-8521-F8196B1684AB}"/>
              </a:ext>
            </a:extLst>
          </p:cNvPr>
          <p:cNvSpPr txBox="1"/>
          <p:nvPr/>
        </p:nvSpPr>
        <p:spPr>
          <a:xfrm>
            <a:off x="420587" y="5848191"/>
            <a:ext cx="1532476" cy="261610"/>
          </a:xfrm>
          <a:prstGeom prst="rect">
            <a:avLst/>
          </a:prstGeom>
          <a:noFill/>
        </p:spPr>
        <p:txBody>
          <a:bodyPr wrap="square" rtlCol="0">
            <a:spAutoFit/>
          </a:bodyPr>
          <a:lstStyle/>
          <a:p>
            <a:r>
              <a:rPr lang="en-US" sz="1100" b="1" dirty="0">
                <a:solidFill>
                  <a:schemeClr val="bg1"/>
                </a:solidFill>
              </a:rPr>
              <a:t>Leadership</a:t>
            </a:r>
          </a:p>
        </p:txBody>
      </p:sp>
      <p:cxnSp>
        <p:nvCxnSpPr>
          <p:cNvPr id="59" name="Straight Connector 58">
            <a:extLst>
              <a:ext uri="{FF2B5EF4-FFF2-40B4-BE49-F238E27FC236}">
                <a16:creationId xmlns:a16="http://schemas.microsoft.com/office/drawing/2014/main" id="{D2EFDECB-CFCA-4F24-B365-E949EBC12F15}"/>
              </a:ext>
            </a:extLst>
          </p:cNvPr>
          <p:cNvCxnSpPr>
            <a:cxnSpLocks/>
          </p:cNvCxnSpPr>
          <p:nvPr/>
        </p:nvCxnSpPr>
        <p:spPr>
          <a:xfrm>
            <a:off x="492816" y="6113447"/>
            <a:ext cx="2299811" cy="0"/>
          </a:xfrm>
          <a:prstGeom prst="line">
            <a:avLst/>
          </a:prstGeom>
          <a:ln>
            <a:solidFill>
              <a:schemeClr val="bg1">
                <a:alpha val="66000"/>
              </a:schemeClr>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84FFF190-8AEF-47D9-9433-D5A263DC45AB}"/>
              </a:ext>
            </a:extLst>
          </p:cNvPr>
          <p:cNvSpPr txBox="1"/>
          <p:nvPr/>
        </p:nvSpPr>
        <p:spPr>
          <a:xfrm>
            <a:off x="3537243" y="4808767"/>
            <a:ext cx="1532476" cy="261610"/>
          </a:xfrm>
          <a:prstGeom prst="rect">
            <a:avLst/>
          </a:prstGeom>
          <a:noFill/>
        </p:spPr>
        <p:txBody>
          <a:bodyPr wrap="square" rtlCol="0">
            <a:spAutoFit/>
          </a:bodyPr>
          <a:lstStyle/>
          <a:p>
            <a:pPr algn="r"/>
            <a:r>
              <a:rPr lang="en-US" sz="1100" b="1" dirty="0">
                <a:solidFill>
                  <a:schemeClr val="bg1"/>
                </a:solidFill>
              </a:rPr>
              <a:t>Communications</a:t>
            </a:r>
          </a:p>
        </p:txBody>
      </p:sp>
      <p:cxnSp>
        <p:nvCxnSpPr>
          <p:cNvPr id="64" name="Straight Connector 63">
            <a:extLst>
              <a:ext uri="{FF2B5EF4-FFF2-40B4-BE49-F238E27FC236}">
                <a16:creationId xmlns:a16="http://schemas.microsoft.com/office/drawing/2014/main" id="{2A5393BC-49F5-4CC2-8133-B95E1ECEB326}"/>
              </a:ext>
            </a:extLst>
          </p:cNvPr>
          <p:cNvCxnSpPr>
            <a:cxnSpLocks/>
          </p:cNvCxnSpPr>
          <p:nvPr/>
        </p:nvCxnSpPr>
        <p:spPr>
          <a:xfrm>
            <a:off x="3363071" y="5086380"/>
            <a:ext cx="1706648" cy="0"/>
          </a:xfrm>
          <a:prstGeom prst="line">
            <a:avLst/>
          </a:prstGeom>
          <a:ln>
            <a:solidFill>
              <a:schemeClr val="bg1">
                <a:alpha val="66000"/>
              </a:schemeClr>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54C34608-AE79-4BC3-8CBC-99DC1890A7F0}"/>
              </a:ext>
            </a:extLst>
          </p:cNvPr>
          <p:cNvSpPr txBox="1"/>
          <p:nvPr/>
        </p:nvSpPr>
        <p:spPr>
          <a:xfrm>
            <a:off x="3537243" y="5193844"/>
            <a:ext cx="1532476" cy="261610"/>
          </a:xfrm>
          <a:prstGeom prst="rect">
            <a:avLst/>
          </a:prstGeom>
          <a:noFill/>
        </p:spPr>
        <p:txBody>
          <a:bodyPr wrap="square" rtlCol="0">
            <a:spAutoFit/>
          </a:bodyPr>
          <a:lstStyle/>
          <a:p>
            <a:pPr algn="r"/>
            <a:r>
              <a:rPr lang="en-US" sz="1100" b="1" dirty="0">
                <a:solidFill>
                  <a:schemeClr val="bg1"/>
                </a:solidFill>
              </a:rPr>
              <a:t>Talents</a:t>
            </a:r>
          </a:p>
        </p:txBody>
      </p:sp>
      <p:cxnSp>
        <p:nvCxnSpPr>
          <p:cNvPr id="66" name="Straight Connector 65">
            <a:extLst>
              <a:ext uri="{FF2B5EF4-FFF2-40B4-BE49-F238E27FC236}">
                <a16:creationId xmlns:a16="http://schemas.microsoft.com/office/drawing/2014/main" id="{ACC67FB2-0503-48B4-AECE-17C49A1FBF4B}"/>
              </a:ext>
            </a:extLst>
          </p:cNvPr>
          <p:cNvCxnSpPr>
            <a:cxnSpLocks/>
          </p:cNvCxnSpPr>
          <p:nvPr/>
        </p:nvCxnSpPr>
        <p:spPr>
          <a:xfrm>
            <a:off x="3214751" y="5459100"/>
            <a:ext cx="1854968" cy="0"/>
          </a:xfrm>
          <a:prstGeom prst="line">
            <a:avLst/>
          </a:prstGeom>
          <a:ln>
            <a:solidFill>
              <a:schemeClr val="bg1">
                <a:alpha val="66000"/>
              </a:schemeClr>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1B1883C0-E630-4A09-A03B-F869640DC248}"/>
              </a:ext>
            </a:extLst>
          </p:cNvPr>
          <p:cNvSpPr txBox="1"/>
          <p:nvPr/>
        </p:nvSpPr>
        <p:spPr>
          <a:xfrm>
            <a:off x="3537243" y="5576728"/>
            <a:ext cx="1532476" cy="261610"/>
          </a:xfrm>
          <a:prstGeom prst="rect">
            <a:avLst/>
          </a:prstGeom>
          <a:noFill/>
        </p:spPr>
        <p:txBody>
          <a:bodyPr wrap="square" rtlCol="0">
            <a:spAutoFit/>
          </a:bodyPr>
          <a:lstStyle/>
          <a:p>
            <a:pPr algn="r"/>
            <a:r>
              <a:rPr lang="en-US" sz="1100" b="1" dirty="0">
                <a:solidFill>
                  <a:schemeClr val="bg1"/>
                </a:solidFill>
              </a:rPr>
              <a:t>Selling Style</a:t>
            </a:r>
          </a:p>
        </p:txBody>
      </p:sp>
      <p:cxnSp>
        <p:nvCxnSpPr>
          <p:cNvPr id="68" name="Straight Connector 67">
            <a:extLst>
              <a:ext uri="{FF2B5EF4-FFF2-40B4-BE49-F238E27FC236}">
                <a16:creationId xmlns:a16="http://schemas.microsoft.com/office/drawing/2014/main" id="{8958079B-CB2E-42B8-A69B-0AB005A01518}"/>
              </a:ext>
            </a:extLst>
          </p:cNvPr>
          <p:cNvCxnSpPr>
            <a:cxnSpLocks/>
          </p:cNvCxnSpPr>
          <p:nvPr/>
        </p:nvCxnSpPr>
        <p:spPr>
          <a:xfrm>
            <a:off x="3007396" y="5841984"/>
            <a:ext cx="2062323" cy="0"/>
          </a:xfrm>
          <a:prstGeom prst="line">
            <a:avLst/>
          </a:prstGeom>
          <a:ln>
            <a:solidFill>
              <a:schemeClr val="bg1">
                <a:alpha val="66000"/>
              </a:schemeClr>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CDC84351-7E9B-4351-8A79-E51AD05944A1}"/>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
        <p:nvSpPr>
          <p:cNvPr id="74" name="Rectangle 73">
            <a:extLst>
              <a:ext uri="{FF2B5EF4-FFF2-40B4-BE49-F238E27FC236}">
                <a16:creationId xmlns:a16="http://schemas.microsoft.com/office/drawing/2014/main" id="{8C0995D3-8533-43E6-B1AB-5DD13DBFFC42}"/>
              </a:ext>
            </a:extLst>
          </p:cNvPr>
          <p:cNvSpPr/>
          <p:nvPr/>
        </p:nvSpPr>
        <p:spPr>
          <a:xfrm>
            <a:off x="420587" y="640903"/>
            <a:ext cx="7148748" cy="880626"/>
          </a:xfrm>
          <a:prstGeom prst="rect">
            <a:avLst/>
          </a:prstGeom>
        </p:spPr>
        <p:txBody>
          <a:bodyPr wrap="square">
            <a:spAutoFit/>
          </a:bodyPr>
          <a:lstStyle/>
          <a:p>
            <a:pPr>
              <a:lnSpc>
                <a:spcPct val="85000"/>
              </a:lnSpc>
            </a:pPr>
            <a:r>
              <a:rPr lang="en-US" sz="3000" b="1" dirty="0">
                <a:solidFill>
                  <a:srgbClr val="7F7F7F"/>
                </a:solidFill>
                <a:cs typeface="Segoe UI Light" panose="020B0502040204020203" pitchFamily="34" charset="0"/>
              </a:rPr>
              <a:t>Business DNA: Quicker &amp;</a:t>
            </a:r>
          </a:p>
          <a:p>
            <a:pPr>
              <a:lnSpc>
                <a:spcPct val="85000"/>
              </a:lnSpc>
            </a:pPr>
            <a:r>
              <a:rPr lang="en-US" sz="3000" b="1" dirty="0">
                <a:solidFill>
                  <a:srgbClr val="7F7F7F"/>
                </a:solidFill>
                <a:cs typeface="Segoe UI Light" panose="020B0502040204020203" pitchFamily="34" charset="0"/>
              </a:rPr>
              <a:t>91% More Reliable Method </a:t>
            </a:r>
          </a:p>
        </p:txBody>
      </p:sp>
      <p:sp>
        <p:nvSpPr>
          <p:cNvPr id="75" name="Rectangle 74">
            <a:extLst>
              <a:ext uri="{FF2B5EF4-FFF2-40B4-BE49-F238E27FC236}">
                <a16:creationId xmlns:a16="http://schemas.microsoft.com/office/drawing/2014/main" id="{C79B9BC5-7FF1-40FF-91C0-C0801B20328F}"/>
              </a:ext>
            </a:extLst>
          </p:cNvPr>
          <p:cNvSpPr/>
          <p:nvPr/>
        </p:nvSpPr>
        <p:spPr>
          <a:xfrm>
            <a:off x="420587" y="1531019"/>
            <a:ext cx="6477083" cy="338554"/>
          </a:xfrm>
          <a:prstGeom prst="rect">
            <a:avLst/>
          </a:prstGeom>
        </p:spPr>
        <p:txBody>
          <a:bodyPr wrap="square">
            <a:spAutoFit/>
          </a:bodyPr>
          <a:lstStyle/>
          <a:p>
            <a:r>
              <a:rPr lang="en-US" sz="1600" dirty="0">
                <a:solidFill>
                  <a:schemeClr val="bg1">
                    <a:lumMod val="65000"/>
                  </a:schemeClr>
                </a:solidFill>
                <a:cs typeface="Segoe UI Light" panose="020B0502040204020203" pitchFamily="34" charset="0"/>
              </a:rPr>
              <a:t>To Identify Strengths, Struggles, Reactions</a:t>
            </a:r>
          </a:p>
        </p:txBody>
      </p:sp>
    </p:spTree>
    <p:extLst>
      <p:ext uri="{BB962C8B-B14F-4D97-AF65-F5344CB8AC3E}">
        <p14:creationId xmlns:p14="http://schemas.microsoft.com/office/powerpoint/2010/main" val="165617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ppt_x"/>
                                          </p:val>
                                        </p:tav>
                                        <p:tav tm="100000">
                                          <p:val>
                                            <p:strVal val="#ppt_x"/>
                                          </p:val>
                                        </p:tav>
                                      </p:tavLst>
                                    </p:anim>
                                    <p:anim calcmode="lin" valueType="num">
                                      <p:cBhvr additive="base">
                                        <p:cTn id="8" dur="75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750" fill="hold"/>
                                        <p:tgtEl>
                                          <p:spTgt spid="75"/>
                                        </p:tgtEl>
                                        <p:attrNameLst>
                                          <p:attrName>ppt_x</p:attrName>
                                        </p:attrNameLst>
                                      </p:cBhvr>
                                      <p:tavLst>
                                        <p:tav tm="0">
                                          <p:val>
                                            <p:strVal val="#ppt_x"/>
                                          </p:val>
                                        </p:tav>
                                        <p:tav tm="100000">
                                          <p:val>
                                            <p:strVal val="#ppt_x"/>
                                          </p:val>
                                        </p:tav>
                                      </p:tavLst>
                                    </p:anim>
                                    <p:anim calcmode="lin" valueType="num">
                                      <p:cBhvr additive="base">
                                        <p:cTn id="12" dur="75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7" name="Picture Placeholder 3">
            <a:extLst>
              <a:ext uri="{FF2B5EF4-FFF2-40B4-BE49-F238E27FC236}">
                <a16:creationId xmlns:a16="http://schemas.microsoft.com/office/drawing/2014/main" id="{60D03712-0FC4-4045-89E7-623376A028F6}"/>
              </a:ext>
            </a:extLst>
          </p:cNvPr>
          <p:cNvPicPr>
            <a:picLocks noChangeAspect="1"/>
          </p:cNvPicPr>
          <p:nvPr/>
        </p:nvPicPr>
        <p:blipFill>
          <a:blip r:embed="rId2">
            <a:extLst>
              <a:ext uri="{28A0092B-C50C-407E-A947-70E740481C1C}">
                <a14:useLocalDpi xmlns:a14="http://schemas.microsoft.com/office/drawing/2010/main" val="0"/>
              </a:ext>
            </a:extLst>
          </a:blip>
          <a:srcRect l="1822" r="1822"/>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3C4D0D6E-310E-4BDD-9332-CC6954705B89}"/>
              </a:ext>
            </a:extLst>
          </p:cNvPr>
          <p:cNvSpPr/>
          <p:nvPr/>
        </p:nvSpPr>
        <p:spPr>
          <a:xfrm>
            <a:off x="0" y="0"/>
            <a:ext cx="12191999"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828A096-3F3A-4E39-A41B-EF526CBA22F5}"/>
              </a:ext>
            </a:extLst>
          </p:cNvPr>
          <p:cNvGrpSpPr/>
          <p:nvPr/>
        </p:nvGrpSpPr>
        <p:grpSpPr>
          <a:xfrm>
            <a:off x="1791995" y="1926939"/>
            <a:ext cx="5053384" cy="3296127"/>
            <a:chOff x="791362" y="2339633"/>
            <a:chExt cx="6283122" cy="4098238"/>
          </a:xfrm>
        </p:grpSpPr>
        <p:sp>
          <p:nvSpPr>
            <p:cNvPr id="11" name="Rectangle 10">
              <a:extLst>
                <a:ext uri="{FF2B5EF4-FFF2-40B4-BE49-F238E27FC236}">
                  <a16:creationId xmlns:a16="http://schemas.microsoft.com/office/drawing/2014/main" id="{336C8E7C-E2DB-4B38-B13C-B175DF2445C6}"/>
                </a:ext>
              </a:extLst>
            </p:cNvPr>
            <p:cNvSpPr/>
            <p:nvPr/>
          </p:nvSpPr>
          <p:spPr>
            <a:xfrm>
              <a:off x="791362" y="2339633"/>
              <a:ext cx="6283122" cy="4098238"/>
            </a:xfrm>
            <a:prstGeom prst="rect">
              <a:avLst/>
            </a:prstGeom>
            <a:solidFill>
              <a:schemeClr val="bg1"/>
            </a:solidFill>
            <a:ln>
              <a:solidFill>
                <a:srgbClr val="339966">
                  <a:alpha val="3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4DAEE41F-6A39-4761-A876-49D021D1A08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37" t="1627" r="6079" b="4051"/>
            <a:stretch/>
          </p:blipFill>
          <p:spPr bwMode="auto">
            <a:xfrm>
              <a:off x="1112223" y="2561143"/>
              <a:ext cx="5641400" cy="3679668"/>
            </a:xfrm>
            <a:prstGeom prst="rect">
              <a:avLst/>
            </a:prstGeom>
            <a:noFill/>
            <a:ln w="9525">
              <a:noFill/>
              <a:miter lim="800000"/>
              <a:headEnd/>
              <a:tailEnd/>
            </a:ln>
            <a:extLst>
              <a:ext uri="{909E8E84-426E-40dd-AFC4-6F175D3DCCD1}">
                <a14:hiddenFill xmlns="" xmlns:a14="http://schemas.microsoft.com/office/drawing/2010/main">
                  <a:solidFill>
                    <a:schemeClr val="accent1"/>
                  </a:solidFill>
                </a14:hiddenFill>
              </a:ext>
            </a:extLst>
          </p:spPr>
        </p:pic>
      </p:grpSp>
      <p:sp>
        <p:nvSpPr>
          <p:cNvPr id="13" name="Rectangle 12">
            <a:extLst>
              <a:ext uri="{FF2B5EF4-FFF2-40B4-BE49-F238E27FC236}">
                <a16:creationId xmlns:a16="http://schemas.microsoft.com/office/drawing/2014/main" id="{FC3E77C3-05E4-49C0-A2BE-1527B85D997B}"/>
              </a:ext>
            </a:extLst>
          </p:cNvPr>
          <p:cNvSpPr/>
          <p:nvPr/>
        </p:nvSpPr>
        <p:spPr>
          <a:xfrm>
            <a:off x="1791995" y="5320841"/>
            <a:ext cx="5053384" cy="771041"/>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B0E10E4-ED4D-4ADA-B9D6-859F30C512F1}"/>
              </a:ext>
            </a:extLst>
          </p:cNvPr>
          <p:cNvSpPr/>
          <p:nvPr/>
        </p:nvSpPr>
        <p:spPr>
          <a:xfrm>
            <a:off x="7158947" y="1926939"/>
            <a:ext cx="3241059" cy="3296126"/>
          </a:xfrm>
          <a:prstGeom prst="rect">
            <a:avLst/>
          </a:prstGeom>
          <a:solidFill>
            <a:schemeClr val="bg1"/>
          </a:solidFill>
          <a:ln>
            <a:solidFill>
              <a:srgbClr val="339966">
                <a:alpha val="3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a:extLst>
              <a:ext uri="{FF2B5EF4-FFF2-40B4-BE49-F238E27FC236}">
                <a16:creationId xmlns:a16="http://schemas.microsoft.com/office/drawing/2014/main" id="{E56F48FA-B6EE-4128-A00A-DBD262E12F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58" t="13802" r="17173" b="20834"/>
          <a:stretch/>
        </p:blipFill>
        <p:spPr bwMode="auto">
          <a:xfrm>
            <a:off x="7314304" y="2095261"/>
            <a:ext cx="2930344" cy="2959482"/>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9" name="Rectangle 38">
            <a:extLst>
              <a:ext uri="{FF2B5EF4-FFF2-40B4-BE49-F238E27FC236}">
                <a16:creationId xmlns:a16="http://schemas.microsoft.com/office/drawing/2014/main" id="{5546774D-BB3C-43D9-9C58-4902462BC87A}"/>
              </a:ext>
            </a:extLst>
          </p:cNvPr>
          <p:cNvSpPr/>
          <p:nvPr/>
        </p:nvSpPr>
        <p:spPr>
          <a:xfrm>
            <a:off x="7158947" y="5320840"/>
            <a:ext cx="3241058" cy="771042"/>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FDC169-7305-43D2-B367-D16F29858AD7}"/>
              </a:ext>
            </a:extLst>
          </p:cNvPr>
          <p:cNvSpPr/>
          <p:nvPr/>
        </p:nvSpPr>
        <p:spPr>
          <a:xfrm>
            <a:off x="7314303" y="5444751"/>
            <a:ext cx="2930345" cy="523220"/>
          </a:xfrm>
          <a:prstGeom prst="rect">
            <a:avLst/>
          </a:prstGeom>
        </p:spPr>
        <p:txBody>
          <a:bodyPr wrap="square">
            <a:spAutoFit/>
          </a:bodyPr>
          <a:lstStyle/>
          <a:p>
            <a:r>
              <a:rPr lang="en-US" sz="1400" b="1" dirty="0">
                <a:solidFill>
                  <a:schemeClr val="bg1"/>
                </a:solidFill>
              </a:rPr>
              <a:t>Customized DNA Ultimate Performance Guide</a:t>
            </a:r>
          </a:p>
        </p:txBody>
      </p:sp>
      <p:sp>
        <p:nvSpPr>
          <p:cNvPr id="42" name="Rectangle 41">
            <a:extLst>
              <a:ext uri="{FF2B5EF4-FFF2-40B4-BE49-F238E27FC236}">
                <a16:creationId xmlns:a16="http://schemas.microsoft.com/office/drawing/2014/main" id="{4A5AD377-9346-4580-A984-17FEB409587F}"/>
              </a:ext>
            </a:extLst>
          </p:cNvPr>
          <p:cNvSpPr/>
          <p:nvPr/>
        </p:nvSpPr>
        <p:spPr>
          <a:xfrm>
            <a:off x="1947352" y="5444751"/>
            <a:ext cx="4651156" cy="523220"/>
          </a:xfrm>
          <a:prstGeom prst="rect">
            <a:avLst/>
          </a:prstGeom>
        </p:spPr>
        <p:txBody>
          <a:bodyPr wrap="square">
            <a:spAutoFit/>
          </a:bodyPr>
          <a:lstStyle/>
          <a:p>
            <a:r>
              <a:rPr lang="en-US" sz="1400" b="1" dirty="0">
                <a:solidFill>
                  <a:schemeClr val="bg1"/>
                </a:solidFill>
              </a:rPr>
              <a:t>10 Unique Natural Workplace Styles based on 8 Primary Factors and 24 Sub-factors</a:t>
            </a:r>
          </a:p>
        </p:txBody>
      </p:sp>
      <p:pic>
        <p:nvPicPr>
          <p:cNvPr id="48" name="Picture 47">
            <a:extLst>
              <a:ext uri="{FF2B5EF4-FFF2-40B4-BE49-F238E27FC236}">
                <a16:creationId xmlns:a16="http://schemas.microsoft.com/office/drawing/2014/main" id="{4A92B9E1-7914-427D-836B-C6E55BB97D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
        <p:nvSpPr>
          <p:cNvPr id="49" name="Rectangle 48">
            <a:extLst>
              <a:ext uri="{FF2B5EF4-FFF2-40B4-BE49-F238E27FC236}">
                <a16:creationId xmlns:a16="http://schemas.microsoft.com/office/drawing/2014/main" id="{D7E1B4A8-09E1-4103-A00C-815E948AEC55}"/>
              </a:ext>
            </a:extLst>
          </p:cNvPr>
          <p:cNvSpPr/>
          <p:nvPr/>
        </p:nvSpPr>
        <p:spPr>
          <a:xfrm>
            <a:off x="2871200" y="1072180"/>
            <a:ext cx="6449601" cy="400110"/>
          </a:xfrm>
          <a:prstGeom prst="rect">
            <a:avLst/>
          </a:prstGeom>
        </p:spPr>
        <p:txBody>
          <a:bodyPr wrap="square">
            <a:spAutoFit/>
          </a:bodyPr>
          <a:lstStyle/>
          <a:p>
            <a:pPr algn="ctr"/>
            <a:r>
              <a:rPr lang="en-US" sz="2000" dirty="0">
                <a:solidFill>
                  <a:schemeClr val="bg1">
                    <a:lumMod val="50000"/>
                  </a:schemeClr>
                </a:solidFill>
                <a:cs typeface="Segoe UI Light" panose="020B0502040204020203" pitchFamily="34" charset="0"/>
              </a:rPr>
              <a:t>Driving Employee Productivity and People Culture</a:t>
            </a:r>
          </a:p>
        </p:txBody>
      </p:sp>
      <p:sp>
        <p:nvSpPr>
          <p:cNvPr id="50" name="Rectangle 49">
            <a:extLst>
              <a:ext uri="{FF2B5EF4-FFF2-40B4-BE49-F238E27FC236}">
                <a16:creationId xmlns:a16="http://schemas.microsoft.com/office/drawing/2014/main" id="{D699B6EB-A3A9-4D4F-80C9-3D3C987CE913}"/>
              </a:ext>
            </a:extLst>
          </p:cNvPr>
          <p:cNvSpPr/>
          <p:nvPr/>
        </p:nvSpPr>
        <p:spPr>
          <a:xfrm>
            <a:off x="208006" y="425849"/>
            <a:ext cx="11775989" cy="707886"/>
          </a:xfrm>
          <a:prstGeom prst="rect">
            <a:avLst/>
          </a:prstGeom>
        </p:spPr>
        <p:txBody>
          <a:bodyPr wrap="square">
            <a:spAutoFit/>
          </a:bodyPr>
          <a:lstStyle/>
          <a:p>
            <a:pPr algn="ctr"/>
            <a:r>
              <a:rPr lang="en-US" sz="4000" b="1" dirty="0">
                <a:solidFill>
                  <a:srgbClr val="339966"/>
                </a:solidFill>
                <a:cs typeface="Segoe UI Light" panose="020B0502040204020203" pitchFamily="34" charset="0"/>
              </a:rPr>
              <a:t>Practical Analysis of the Key Talents &amp; Values </a:t>
            </a:r>
          </a:p>
        </p:txBody>
      </p:sp>
    </p:spTree>
    <p:extLst>
      <p:ext uri="{BB962C8B-B14F-4D97-AF65-F5344CB8AC3E}">
        <p14:creationId xmlns:p14="http://schemas.microsoft.com/office/powerpoint/2010/main" val="97934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750" fill="hold"/>
                                        <p:tgtEl>
                                          <p:spTgt spid="50"/>
                                        </p:tgtEl>
                                        <p:attrNameLst>
                                          <p:attrName>ppt_x</p:attrName>
                                        </p:attrNameLst>
                                      </p:cBhvr>
                                      <p:tavLst>
                                        <p:tav tm="0">
                                          <p:val>
                                            <p:strVal val="#ppt_x"/>
                                          </p:val>
                                        </p:tav>
                                        <p:tav tm="100000">
                                          <p:val>
                                            <p:strVal val="#ppt_x"/>
                                          </p:val>
                                        </p:tav>
                                      </p:tavLst>
                                    </p:anim>
                                    <p:anim calcmode="lin" valueType="num">
                                      <p:cBhvr additive="base">
                                        <p:cTn id="8" dur="75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750" fill="hold"/>
                                        <p:tgtEl>
                                          <p:spTgt spid="49"/>
                                        </p:tgtEl>
                                        <p:attrNameLst>
                                          <p:attrName>ppt_x</p:attrName>
                                        </p:attrNameLst>
                                      </p:cBhvr>
                                      <p:tavLst>
                                        <p:tav tm="0">
                                          <p:val>
                                            <p:strVal val="#ppt_x"/>
                                          </p:val>
                                        </p:tav>
                                        <p:tav tm="100000">
                                          <p:val>
                                            <p:strVal val="#ppt_x"/>
                                          </p:val>
                                        </p:tav>
                                      </p:tavLst>
                                    </p:anim>
                                    <p:anim calcmode="lin" valueType="num">
                                      <p:cBhvr additive="base">
                                        <p:cTn id="12" dur="75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7" name="Picture Placeholder 3">
            <a:extLst>
              <a:ext uri="{FF2B5EF4-FFF2-40B4-BE49-F238E27FC236}">
                <a16:creationId xmlns:a16="http://schemas.microsoft.com/office/drawing/2014/main" id="{60D03712-0FC4-4045-89E7-623376A028F6}"/>
              </a:ext>
            </a:extLst>
          </p:cNvPr>
          <p:cNvPicPr>
            <a:picLocks noChangeAspect="1"/>
          </p:cNvPicPr>
          <p:nvPr/>
        </p:nvPicPr>
        <p:blipFill>
          <a:blip r:embed="rId2">
            <a:extLst>
              <a:ext uri="{28A0092B-C50C-407E-A947-70E740481C1C}">
                <a14:useLocalDpi xmlns:a14="http://schemas.microsoft.com/office/drawing/2010/main" val="0"/>
              </a:ext>
            </a:extLst>
          </a:blip>
          <a:srcRect l="1822" r="1822"/>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3C4D0D6E-310E-4BDD-9332-CC6954705B89}"/>
              </a:ext>
            </a:extLst>
          </p:cNvPr>
          <p:cNvSpPr/>
          <p:nvPr/>
        </p:nvSpPr>
        <p:spPr>
          <a:xfrm>
            <a:off x="0" y="0"/>
            <a:ext cx="12191999"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EBE16B1-01E8-4612-98AC-136E6D3E7446}"/>
              </a:ext>
            </a:extLst>
          </p:cNvPr>
          <p:cNvSpPr/>
          <p:nvPr/>
        </p:nvSpPr>
        <p:spPr>
          <a:xfrm>
            <a:off x="1207779" y="1907881"/>
            <a:ext cx="5754217" cy="4290646"/>
          </a:xfrm>
          <a:prstGeom prst="rect">
            <a:avLst/>
          </a:prstGeom>
          <a:solidFill>
            <a:schemeClr val="bg1"/>
          </a:solidFill>
          <a:ln>
            <a:noFill/>
          </a:ln>
          <a:effectLst>
            <a:outerShdw blurRad="495300" dist="38100" algn="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2ECCD871-75AA-409A-A52B-267E6DA62FE8}"/>
              </a:ext>
            </a:extLst>
          </p:cNvPr>
          <p:cNvCxnSpPr>
            <a:cxnSpLocks/>
          </p:cNvCxnSpPr>
          <p:nvPr/>
        </p:nvCxnSpPr>
        <p:spPr>
          <a:xfrm>
            <a:off x="7894526" y="3766910"/>
            <a:ext cx="23852" cy="162684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 name="Diamond 19">
            <a:extLst>
              <a:ext uri="{FF2B5EF4-FFF2-40B4-BE49-F238E27FC236}">
                <a16:creationId xmlns:a16="http://schemas.microsoft.com/office/drawing/2014/main" id="{9031DD97-60A5-42A2-9CF8-8FC299EAC7A5}"/>
              </a:ext>
            </a:extLst>
          </p:cNvPr>
          <p:cNvSpPr/>
          <p:nvPr/>
        </p:nvSpPr>
        <p:spPr>
          <a:xfrm rot="2700000">
            <a:off x="7538268" y="3331466"/>
            <a:ext cx="724390" cy="724390"/>
          </a:xfrm>
          <a:prstGeom prst="diamond">
            <a:avLst/>
          </a:prstGeom>
          <a:solidFill>
            <a:srgbClr val="A98B4B"/>
          </a:solidFill>
          <a:ln>
            <a:noFill/>
          </a:ln>
          <a:effectLst>
            <a:outerShdw blurRad="495300" dist="330200" dir="2700000" sx="76000" sy="76000" algn="tl" rotWithShape="0">
              <a:prstClr val="black">
                <a:alpha val="4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1" name="Diamond 20">
            <a:extLst>
              <a:ext uri="{FF2B5EF4-FFF2-40B4-BE49-F238E27FC236}">
                <a16:creationId xmlns:a16="http://schemas.microsoft.com/office/drawing/2014/main" id="{E4F33C7B-C055-4A6E-8475-A86E7C1A7AF4}"/>
              </a:ext>
            </a:extLst>
          </p:cNvPr>
          <p:cNvSpPr/>
          <p:nvPr/>
        </p:nvSpPr>
        <p:spPr>
          <a:xfrm rot="2700000">
            <a:off x="7538269" y="4133816"/>
            <a:ext cx="724390" cy="724390"/>
          </a:xfrm>
          <a:prstGeom prst="diamond">
            <a:avLst/>
          </a:prstGeom>
          <a:solidFill>
            <a:srgbClr val="339966"/>
          </a:solidFill>
          <a:ln>
            <a:noFill/>
          </a:ln>
          <a:effectLst>
            <a:outerShdw blurRad="495300" dist="330200" dir="2700000" sx="76000" sy="76000" algn="tl" rotWithShape="0">
              <a:prstClr val="black">
                <a:alpha val="4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2" name="Rectangle 21">
            <a:extLst>
              <a:ext uri="{FF2B5EF4-FFF2-40B4-BE49-F238E27FC236}">
                <a16:creationId xmlns:a16="http://schemas.microsoft.com/office/drawing/2014/main" id="{CECC8408-40B2-4142-A9C2-A76899662193}"/>
              </a:ext>
            </a:extLst>
          </p:cNvPr>
          <p:cNvSpPr/>
          <p:nvPr/>
        </p:nvSpPr>
        <p:spPr>
          <a:xfrm>
            <a:off x="7546122" y="1993281"/>
            <a:ext cx="3606026" cy="1323439"/>
          </a:xfrm>
          <a:prstGeom prst="rect">
            <a:avLst/>
          </a:prstGeom>
        </p:spPr>
        <p:txBody>
          <a:bodyPr wrap="square">
            <a:spAutoFit/>
          </a:bodyPr>
          <a:lstStyle/>
          <a:p>
            <a:r>
              <a:rPr lang="en-US" sz="2000" b="1" dirty="0">
                <a:solidFill>
                  <a:srgbClr val="339966"/>
                </a:solidFill>
                <a:ea typeface="Lato Thin" panose="020F0502020204030203" pitchFamily="34" charset="0"/>
                <a:cs typeface="Lato Thin" panose="020F0502020204030203" pitchFamily="34" charset="0"/>
              </a:rPr>
              <a:t>Rationality – Culture Killer plus </a:t>
            </a:r>
          </a:p>
          <a:p>
            <a:r>
              <a:rPr lang="en-US" sz="2000" b="1" dirty="0">
                <a:solidFill>
                  <a:srgbClr val="339966"/>
                </a:solidFill>
                <a:ea typeface="Lato Thin" panose="020F0502020204030203" pitchFamily="34" charset="0"/>
                <a:cs typeface="Lato Thin" panose="020F0502020204030203" pitchFamily="34" charset="0"/>
              </a:rPr>
              <a:t>Based on Research 3 Potential Rogue Behaviors:</a:t>
            </a:r>
          </a:p>
          <a:p>
            <a:endParaRPr lang="en-US" sz="2000" b="1" dirty="0">
              <a:solidFill>
                <a:srgbClr val="339966"/>
              </a:solidFill>
              <a:ea typeface="Lato Thin" panose="020F0502020204030203" pitchFamily="34" charset="0"/>
              <a:cs typeface="Lato Thin" panose="020F0502020204030203" pitchFamily="34" charset="0"/>
            </a:endParaRPr>
          </a:p>
        </p:txBody>
      </p:sp>
      <p:sp>
        <p:nvSpPr>
          <p:cNvPr id="23" name="Rectangle 22">
            <a:extLst>
              <a:ext uri="{FF2B5EF4-FFF2-40B4-BE49-F238E27FC236}">
                <a16:creationId xmlns:a16="http://schemas.microsoft.com/office/drawing/2014/main" id="{684F3214-6ADB-42A3-B12E-E31C7305269B}"/>
              </a:ext>
            </a:extLst>
          </p:cNvPr>
          <p:cNvSpPr/>
          <p:nvPr/>
        </p:nvSpPr>
        <p:spPr>
          <a:xfrm>
            <a:off x="8357563" y="4309343"/>
            <a:ext cx="3281613" cy="303416"/>
          </a:xfrm>
          <a:prstGeom prst="rect">
            <a:avLst/>
          </a:prstGeom>
        </p:spPr>
        <p:txBody>
          <a:bodyPr wrap="square">
            <a:spAutoFit/>
          </a:bodyPr>
          <a:lstStyle/>
          <a:p>
            <a:pPr>
              <a:lnSpc>
                <a:spcPct val="85000"/>
              </a:lnSpc>
            </a:pPr>
            <a:r>
              <a:rPr lang="en-US" sz="1600" b="1" dirty="0">
                <a:solidFill>
                  <a:schemeClr val="bg1">
                    <a:lumMod val="50000"/>
                  </a:schemeClr>
                </a:solidFill>
              </a:rPr>
              <a:t>Competitive (Ambition)</a:t>
            </a:r>
          </a:p>
        </p:txBody>
      </p:sp>
      <p:sp>
        <p:nvSpPr>
          <p:cNvPr id="24" name="Rectangle 23">
            <a:extLst>
              <a:ext uri="{FF2B5EF4-FFF2-40B4-BE49-F238E27FC236}">
                <a16:creationId xmlns:a16="http://schemas.microsoft.com/office/drawing/2014/main" id="{1C69946D-FD3F-4027-83D3-4449C3436FD9}"/>
              </a:ext>
            </a:extLst>
          </p:cNvPr>
          <p:cNvSpPr/>
          <p:nvPr/>
        </p:nvSpPr>
        <p:spPr>
          <a:xfrm>
            <a:off x="8357563" y="3510493"/>
            <a:ext cx="3068151" cy="303416"/>
          </a:xfrm>
          <a:prstGeom prst="rect">
            <a:avLst/>
          </a:prstGeom>
        </p:spPr>
        <p:txBody>
          <a:bodyPr wrap="square">
            <a:spAutoFit/>
          </a:bodyPr>
          <a:lstStyle/>
          <a:p>
            <a:pPr>
              <a:lnSpc>
                <a:spcPct val="85000"/>
              </a:lnSpc>
            </a:pPr>
            <a:r>
              <a:rPr lang="en-US" sz="1600" b="1" dirty="0">
                <a:solidFill>
                  <a:schemeClr val="bg1">
                    <a:lumMod val="50000"/>
                  </a:schemeClr>
                </a:solidFill>
              </a:rPr>
              <a:t>Creative </a:t>
            </a:r>
          </a:p>
        </p:txBody>
      </p:sp>
      <p:sp>
        <p:nvSpPr>
          <p:cNvPr id="25" name="Rectangle 24">
            <a:extLst>
              <a:ext uri="{FF2B5EF4-FFF2-40B4-BE49-F238E27FC236}">
                <a16:creationId xmlns:a16="http://schemas.microsoft.com/office/drawing/2014/main" id="{155AAE77-5B59-4BE5-A412-6C284D7505ED}"/>
              </a:ext>
            </a:extLst>
          </p:cNvPr>
          <p:cNvSpPr/>
          <p:nvPr/>
        </p:nvSpPr>
        <p:spPr>
          <a:xfrm>
            <a:off x="8357563" y="5165809"/>
            <a:ext cx="2996594" cy="303416"/>
          </a:xfrm>
          <a:prstGeom prst="rect">
            <a:avLst/>
          </a:prstGeom>
        </p:spPr>
        <p:txBody>
          <a:bodyPr wrap="square">
            <a:spAutoFit/>
          </a:bodyPr>
          <a:lstStyle/>
          <a:p>
            <a:pPr>
              <a:lnSpc>
                <a:spcPct val="85000"/>
              </a:lnSpc>
            </a:pPr>
            <a:r>
              <a:rPr lang="en-US" sz="1600" b="1" dirty="0">
                <a:solidFill>
                  <a:schemeClr val="bg1">
                    <a:lumMod val="50000"/>
                  </a:schemeClr>
                </a:solidFill>
              </a:rPr>
              <a:t>Reserved</a:t>
            </a:r>
          </a:p>
        </p:txBody>
      </p:sp>
      <p:grpSp>
        <p:nvGrpSpPr>
          <p:cNvPr id="26" name="Group 25">
            <a:extLst>
              <a:ext uri="{FF2B5EF4-FFF2-40B4-BE49-F238E27FC236}">
                <a16:creationId xmlns:a16="http://schemas.microsoft.com/office/drawing/2014/main" id="{65C5A68A-5EA2-46A4-AB26-E8A3231D5EB8}"/>
              </a:ext>
            </a:extLst>
          </p:cNvPr>
          <p:cNvGrpSpPr/>
          <p:nvPr/>
        </p:nvGrpSpPr>
        <p:grpSpPr>
          <a:xfrm>
            <a:off x="7556183" y="4984593"/>
            <a:ext cx="724390" cy="724390"/>
            <a:chOff x="7300158" y="4164836"/>
            <a:chExt cx="1074202" cy="1074202"/>
          </a:xfrm>
        </p:grpSpPr>
        <p:sp>
          <p:nvSpPr>
            <p:cNvPr id="27" name="Diamond 26">
              <a:extLst>
                <a:ext uri="{FF2B5EF4-FFF2-40B4-BE49-F238E27FC236}">
                  <a16:creationId xmlns:a16="http://schemas.microsoft.com/office/drawing/2014/main" id="{EA075347-0434-46B5-874F-862E897176FC}"/>
                </a:ext>
              </a:extLst>
            </p:cNvPr>
            <p:cNvSpPr/>
            <p:nvPr/>
          </p:nvSpPr>
          <p:spPr>
            <a:xfrm rot="2700000">
              <a:off x="7300158" y="4164836"/>
              <a:ext cx="1074202" cy="1074202"/>
            </a:xfrm>
            <a:prstGeom prst="diamond">
              <a:avLst/>
            </a:prstGeom>
            <a:solidFill>
              <a:srgbClr val="339966"/>
            </a:solidFill>
            <a:ln>
              <a:noFill/>
            </a:ln>
            <a:effectLst>
              <a:outerShdw blurRad="495300" dist="355600" dir="2700000" sx="76000" sy="7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8" name="AutoShape 82">
              <a:extLst>
                <a:ext uri="{FF2B5EF4-FFF2-40B4-BE49-F238E27FC236}">
                  <a16:creationId xmlns:a16="http://schemas.microsoft.com/office/drawing/2014/main" id="{663A1063-7C9B-48B0-AAA6-7DA6B647CAD2}"/>
                </a:ext>
              </a:extLst>
            </p:cNvPr>
            <p:cNvSpPr>
              <a:spLocks/>
            </p:cNvSpPr>
            <p:nvPr/>
          </p:nvSpPr>
          <p:spPr bwMode="auto">
            <a:xfrm rot="2700000">
              <a:off x="7694543" y="4670370"/>
              <a:ext cx="24455" cy="244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tx1">
                    <a:lumMod val="75000"/>
                    <a:lumOff val="25000"/>
                  </a:schemeClr>
                </a:solidFill>
                <a:effectLst>
                  <a:outerShdw blurRad="38100" dist="38100" dir="2700000" algn="tl">
                    <a:srgbClr val="000000"/>
                  </a:outerShdw>
                </a:effectLst>
                <a:latin typeface="Gill Sans" charset="0"/>
                <a:sym typeface="Gill Sans" charset="0"/>
              </a:endParaRPr>
            </a:p>
          </p:txBody>
        </p:sp>
      </p:grpSp>
      <p:pic>
        <p:nvPicPr>
          <p:cNvPr id="29" name="Content Placeholder 4" descr="View Report - Mozilla Firefox">
            <a:extLst>
              <a:ext uri="{FF2B5EF4-FFF2-40B4-BE49-F238E27FC236}">
                <a16:creationId xmlns:a16="http://schemas.microsoft.com/office/drawing/2014/main" id="{1F3937FE-C408-45C5-8180-13186E0539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11062" y="2037350"/>
            <a:ext cx="4470003" cy="4081307"/>
          </a:xfrm>
          <a:prstGeom prst="rect">
            <a:avLst/>
          </a:prstGeom>
        </p:spPr>
      </p:pic>
      <p:sp>
        <p:nvSpPr>
          <p:cNvPr id="2" name="TextBox 1">
            <a:extLst>
              <a:ext uri="{FF2B5EF4-FFF2-40B4-BE49-F238E27FC236}">
                <a16:creationId xmlns:a16="http://schemas.microsoft.com/office/drawing/2014/main" id="{D31B8A34-8146-42A9-99B9-3E41FDD111A0}"/>
              </a:ext>
            </a:extLst>
          </p:cNvPr>
          <p:cNvSpPr txBox="1"/>
          <p:nvPr/>
        </p:nvSpPr>
        <p:spPr>
          <a:xfrm>
            <a:off x="7646873" y="3530666"/>
            <a:ext cx="519157" cy="307777"/>
          </a:xfrm>
          <a:prstGeom prst="rect">
            <a:avLst/>
          </a:prstGeom>
          <a:noFill/>
        </p:spPr>
        <p:txBody>
          <a:bodyPr wrap="square" rtlCol="0">
            <a:spAutoFit/>
          </a:bodyPr>
          <a:lstStyle/>
          <a:p>
            <a:pPr algn="ctr"/>
            <a:r>
              <a:rPr lang="en-US" sz="1400" b="1" dirty="0">
                <a:solidFill>
                  <a:schemeClr val="bg1">
                    <a:lumMod val="95000"/>
                  </a:schemeClr>
                </a:solidFill>
              </a:rPr>
              <a:t>1</a:t>
            </a:r>
          </a:p>
        </p:txBody>
      </p:sp>
      <p:sp>
        <p:nvSpPr>
          <p:cNvPr id="30" name="TextBox 29">
            <a:extLst>
              <a:ext uri="{FF2B5EF4-FFF2-40B4-BE49-F238E27FC236}">
                <a16:creationId xmlns:a16="http://schemas.microsoft.com/office/drawing/2014/main" id="{B83FBDEB-FEAB-42B9-AA1A-31E2DFCDA274}"/>
              </a:ext>
            </a:extLst>
          </p:cNvPr>
          <p:cNvSpPr txBox="1"/>
          <p:nvPr/>
        </p:nvSpPr>
        <p:spPr>
          <a:xfrm>
            <a:off x="7646873" y="4333016"/>
            <a:ext cx="519157" cy="307777"/>
          </a:xfrm>
          <a:prstGeom prst="rect">
            <a:avLst/>
          </a:prstGeom>
          <a:noFill/>
        </p:spPr>
        <p:txBody>
          <a:bodyPr wrap="square" rtlCol="0">
            <a:spAutoFit/>
          </a:bodyPr>
          <a:lstStyle/>
          <a:p>
            <a:pPr algn="ctr"/>
            <a:r>
              <a:rPr lang="en-US" sz="1400" b="1" dirty="0">
                <a:solidFill>
                  <a:schemeClr val="bg1">
                    <a:lumMod val="95000"/>
                  </a:schemeClr>
                </a:solidFill>
              </a:rPr>
              <a:t>2</a:t>
            </a:r>
          </a:p>
        </p:txBody>
      </p:sp>
      <p:sp>
        <p:nvSpPr>
          <p:cNvPr id="31" name="TextBox 30">
            <a:extLst>
              <a:ext uri="{FF2B5EF4-FFF2-40B4-BE49-F238E27FC236}">
                <a16:creationId xmlns:a16="http://schemas.microsoft.com/office/drawing/2014/main" id="{7E55B929-40D5-4E8E-9C78-B709392A7EC6}"/>
              </a:ext>
            </a:extLst>
          </p:cNvPr>
          <p:cNvSpPr txBox="1"/>
          <p:nvPr/>
        </p:nvSpPr>
        <p:spPr>
          <a:xfrm>
            <a:off x="7646873" y="5168196"/>
            <a:ext cx="519157" cy="307777"/>
          </a:xfrm>
          <a:prstGeom prst="rect">
            <a:avLst/>
          </a:prstGeom>
          <a:noFill/>
        </p:spPr>
        <p:txBody>
          <a:bodyPr wrap="square" rtlCol="0">
            <a:spAutoFit/>
          </a:bodyPr>
          <a:lstStyle/>
          <a:p>
            <a:pPr algn="ctr"/>
            <a:r>
              <a:rPr lang="en-US" sz="1400" b="1" dirty="0">
                <a:solidFill>
                  <a:schemeClr val="bg1">
                    <a:lumMod val="95000"/>
                  </a:schemeClr>
                </a:solidFill>
              </a:rPr>
              <a:t>3</a:t>
            </a:r>
          </a:p>
        </p:txBody>
      </p:sp>
      <p:pic>
        <p:nvPicPr>
          <p:cNvPr id="33" name="Picture 32">
            <a:extLst>
              <a:ext uri="{FF2B5EF4-FFF2-40B4-BE49-F238E27FC236}">
                <a16:creationId xmlns:a16="http://schemas.microsoft.com/office/drawing/2014/main" id="{883A17EB-68BA-4557-A7F7-9DE86A690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
        <p:nvSpPr>
          <p:cNvPr id="34" name="Rectangle 33">
            <a:extLst>
              <a:ext uri="{FF2B5EF4-FFF2-40B4-BE49-F238E27FC236}">
                <a16:creationId xmlns:a16="http://schemas.microsoft.com/office/drawing/2014/main" id="{1F95E6CC-E342-4311-99E6-BB58C6EE9AC3}"/>
              </a:ext>
            </a:extLst>
          </p:cNvPr>
          <p:cNvSpPr/>
          <p:nvPr/>
        </p:nvSpPr>
        <p:spPr>
          <a:xfrm>
            <a:off x="2871200" y="1072180"/>
            <a:ext cx="6449601" cy="400110"/>
          </a:xfrm>
          <a:prstGeom prst="rect">
            <a:avLst/>
          </a:prstGeom>
        </p:spPr>
        <p:txBody>
          <a:bodyPr wrap="square">
            <a:spAutoFit/>
          </a:bodyPr>
          <a:lstStyle/>
          <a:p>
            <a:pPr algn="ctr"/>
            <a:r>
              <a:rPr lang="en-US" sz="2000" dirty="0">
                <a:solidFill>
                  <a:schemeClr val="bg1">
                    <a:lumMod val="50000"/>
                  </a:schemeClr>
                </a:solidFill>
                <a:cs typeface="Segoe UI Light" panose="020B0502040204020203" pitchFamily="34" charset="0"/>
              </a:rPr>
              <a:t>1-Page Factor Report: 8 Factors; 24 Sub-Factors</a:t>
            </a:r>
          </a:p>
        </p:txBody>
      </p:sp>
      <p:sp>
        <p:nvSpPr>
          <p:cNvPr id="35" name="Rectangle 34">
            <a:extLst>
              <a:ext uri="{FF2B5EF4-FFF2-40B4-BE49-F238E27FC236}">
                <a16:creationId xmlns:a16="http://schemas.microsoft.com/office/drawing/2014/main" id="{DC1C5E89-18C3-4959-85CE-D0A3CFB138F3}"/>
              </a:ext>
            </a:extLst>
          </p:cNvPr>
          <p:cNvSpPr/>
          <p:nvPr/>
        </p:nvSpPr>
        <p:spPr>
          <a:xfrm>
            <a:off x="208006" y="425849"/>
            <a:ext cx="11775989" cy="707886"/>
          </a:xfrm>
          <a:prstGeom prst="rect">
            <a:avLst/>
          </a:prstGeom>
        </p:spPr>
        <p:txBody>
          <a:bodyPr wrap="square">
            <a:spAutoFit/>
          </a:bodyPr>
          <a:lstStyle/>
          <a:p>
            <a:pPr algn="ctr"/>
            <a:r>
              <a:rPr lang="en-US" sz="4000" b="1" dirty="0">
                <a:solidFill>
                  <a:srgbClr val="339966"/>
                </a:solidFill>
                <a:cs typeface="Segoe UI Light" panose="020B0502040204020203" pitchFamily="34" charset="0"/>
              </a:rPr>
              <a:t>Identifying Culture Killers </a:t>
            </a:r>
          </a:p>
        </p:txBody>
      </p:sp>
      <p:sp>
        <p:nvSpPr>
          <p:cNvPr id="38" name="Oval 37">
            <a:extLst>
              <a:ext uri="{FF2B5EF4-FFF2-40B4-BE49-F238E27FC236}">
                <a16:creationId xmlns:a16="http://schemas.microsoft.com/office/drawing/2014/main" id="{02D9D88D-5739-4B5D-B071-04FBA11C50C9}"/>
              </a:ext>
            </a:extLst>
          </p:cNvPr>
          <p:cNvSpPr/>
          <p:nvPr/>
        </p:nvSpPr>
        <p:spPr>
          <a:xfrm>
            <a:off x="1597966" y="2796363"/>
            <a:ext cx="894304" cy="3431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25210C7-7FA9-405D-8F30-BCF12625DA5A}"/>
              </a:ext>
            </a:extLst>
          </p:cNvPr>
          <p:cNvSpPr/>
          <p:nvPr/>
        </p:nvSpPr>
        <p:spPr>
          <a:xfrm>
            <a:off x="4859755" y="4876475"/>
            <a:ext cx="1373792" cy="3215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BE28A70-9456-4B34-9F31-A46125A3547F}"/>
              </a:ext>
            </a:extLst>
          </p:cNvPr>
          <p:cNvSpPr/>
          <p:nvPr/>
        </p:nvSpPr>
        <p:spPr>
          <a:xfrm>
            <a:off x="5382528" y="5393759"/>
            <a:ext cx="894304" cy="3682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3B7A499-EE6C-4966-AA39-2BFB508AF06A}"/>
              </a:ext>
            </a:extLst>
          </p:cNvPr>
          <p:cNvSpPr/>
          <p:nvPr/>
        </p:nvSpPr>
        <p:spPr>
          <a:xfrm>
            <a:off x="1508096" y="3127422"/>
            <a:ext cx="1069039" cy="44766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FA1DFD83-F2C3-4C73-B635-30CBBE0D1EFE}"/>
              </a:ext>
            </a:extLst>
          </p:cNvPr>
          <p:cNvCxnSpPr/>
          <p:nvPr/>
        </p:nvCxnSpPr>
        <p:spPr>
          <a:xfrm flipV="1">
            <a:off x="2577135" y="2573079"/>
            <a:ext cx="4888144" cy="743641"/>
          </a:xfrm>
          <a:prstGeom prst="line">
            <a:avLst/>
          </a:prstGeom>
          <a:ln>
            <a:solidFill>
              <a:srgbClr val="C104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28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750" fill="hold"/>
                                        <p:tgtEl>
                                          <p:spTgt spid="35"/>
                                        </p:tgtEl>
                                        <p:attrNameLst>
                                          <p:attrName>ppt_x</p:attrName>
                                        </p:attrNameLst>
                                      </p:cBhvr>
                                      <p:tavLst>
                                        <p:tav tm="0">
                                          <p:val>
                                            <p:strVal val="#ppt_x"/>
                                          </p:val>
                                        </p:tav>
                                        <p:tav tm="100000">
                                          <p:val>
                                            <p:strVal val="#ppt_x"/>
                                          </p:val>
                                        </p:tav>
                                      </p:tavLst>
                                    </p:anim>
                                    <p:anim calcmode="lin" valueType="num">
                                      <p:cBhvr additive="base">
                                        <p:cTn id="8" dur="75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750" fill="hold"/>
                                        <p:tgtEl>
                                          <p:spTgt spid="34"/>
                                        </p:tgtEl>
                                        <p:attrNameLst>
                                          <p:attrName>ppt_x</p:attrName>
                                        </p:attrNameLst>
                                      </p:cBhvr>
                                      <p:tavLst>
                                        <p:tav tm="0">
                                          <p:val>
                                            <p:strVal val="#ppt_x"/>
                                          </p:val>
                                        </p:tav>
                                        <p:tav tm="100000">
                                          <p:val>
                                            <p:strVal val="#ppt_x"/>
                                          </p:val>
                                        </p:tav>
                                      </p:tavLst>
                                    </p:anim>
                                    <p:anim calcmode="lin" valueType="num">
                                      <p:cBhvr additive="base">
                                        <p:cTn id="12" dur="750" fill="hold"/>
                                        <p:tgtEl>
                                          <p:spTgt spid="34"/>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1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100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100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150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50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150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par>
                                <p:cTn id="58" presetID="1" presetClass="entr" presetSubtype="0" fill="hold" nodeType="withEffect">
                                  <p:stCondLst>
                                    <p:cond delay="150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p:bldP spid="24" grpId="0"/>
      <p:bldP spid="25" grpId="0"/>
      <p:bldP spid="2" grpId="0"/>
      <p:bldP spid="30" grpId="0"/>
      <p:bldP spid="31" grpId="0"/>
      <p:bldP spid="34"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7" name="Picture Placeholder 3">
            <a:extLst>
              <a:ext uri="{FF2B5EF4-FFF2-40B4-BE49-F238E27FC236}">
                <a16:creationId xmlns:a16="http://schemas.microsoft.com/office/drawing/2014/main" id="{60D03712-0FC4-4045-89E7-623376A028F6}"/>
              </a:ext>
            </a:extLst>
          </p:cNvPr>
          <p:cNvPicPr>
            <a:picLocks noChangeAspect="1"/>
          </p:cNvPicPr>
          <p:nvPr/>
        </p:nvPicPr>
        <p:blipFill>
          <a:blip r:embed="rId2">
            <a:extLst>
              <a:ext uri="{28A0092B-C50C-407E-A947-70E740481C1C}">
                <a14:useLocalDpi xmlns:a14="http://schemas.microsoft.com/office/drawing/2010/main" val="0"/>
              </a:ext>
            </a:extLst>
          </a:blip>
          <a:srcRect l="1822" r="1822"/>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3C4D0D6E-310E-4BDD-9332-CC6954705B89}"/>
              </a:ext>
            </a:extLst>
          </p:cNvPr>
          <p:cNvSpPr/>
          <p:nvPr/>
        </p:nvSpPr>
        <p:spPr>
          <a:xfrm>
            <a:off x="0" y="0"/>
            <a:ext cx="12191999"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37BAF20-5E58-4589-B080-2733AB06DEF7}"/>
              </a:ext>
            </a:extLst>
          </p:cNvPr>
          <p:cNvSpPr/>
          <p:nvPr/>
        </p:nvSpPr>
        <p:spPr>
          <a:xfrm>
            <a:off x="614641" y="760291"/>
            <a:ext cx="4442782" cy="1057725"/>
          </a:xfrm>
          <a:prstGeom prst="rect">
            <a:avLst/>
          </a:prstGeom>
        </p:spPr>
        <p:txBody>
          <a:bodyPr wrap="square">
            <a:spAutoFit/>
          </a:bodyPr>
          <a:lstStyle/>
          <a:p>
            <a:pPr>
              <a:lnSpc>
                <a:spcPct val="87000"/>
              </a:lnSpc>
            </a:pPr>
            <a:r>
              <a:rPr lang="en-US" sz="3600" b="1" dirty="0">
                <a:solidFill>
                  <a:srgbClr val="339966"/>
                </a:solidFill>
                <a:cs typeface="Segoe UI Light" panose="020B0502040204020203" pitchFamily="34" charset="0"/>
              </a:rPr>
              <a:t>Hire the Right Talent and Retain Them</a:t>
            </a:r>
          </a:p>
        </p:txBody>
      </p:sp>
      <p:sp>
        <p:nvSpPr>
          <p:cNvPr id="47" name="Rectangle 46">
            <a:extLst>
              <a:ext uri="{FF2B5EF4-FFF2-40B4-BE49-F238E27FC236}">
                <a16:creationId xmlns:a16="http://schemas.microsoft.com/office/drawing/2014/main" id="{885F718A-AB8F-4BEC-9166-C60787C87847}"/>
              </a:ext>
            </a:extLst>
          </p:cNvPr>
          <p:cNvSpPr/>
          <p:nvPr/>
        </p:nvSpPr>
        <p:spPr>
          <a:xfrm>
            <a:off x="614640" y="1818015"/>
            <a:ext cx="3178427" cy="586517"/>
          </a:xfrm>
          <a:prstGeom prst="rect">
            <a:avLst/>
          </a:prstGeom>
        </p:spPr>
        <p:txBody>
          <a:bodyPr wrap="square">
            <a:spAutoFit/>
          </a:bodyPr>
          <a:lstStyle/>
          <a:p>
            <a:r>
              <a:rPr lang="en-US" sz="1600" dirty="0">
                <a:solidFill>
                  <a:schemeClr val="bg1">
                    <a:lumMod val="50000"/>
                  </a:schemeClr>
                </a:solidFill>
              </a:rPr>
              <a:t>Getting Round Pegs in Round Holes and Values Alignment</a:t>
            </a:r>
          </a:p>
        </p:txBody>
      </p:sp>
      <p:pic>
        <p:nvPicPr>
          <p:cNvPr id="32" name="Picture 2" descr="http://www.dnabehavior.com/hiring-report-graph.png">
            <a:extLst>
              <a:ext uri="{FF2B5EF4-FFF2-40B4-BE49-F238E27FC236}">
                <a16:creationId xmlns:a16="http://schemas.microsoft.com/office/drawing/2014/main" id="{0E899E14-C13C-446C-BDDF-921E0BB45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999" y="2922556"/>
            <a:ext cx="3773310" cy="3417419"/>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2EF4B90-CEBF-49F5-95EF-7291B8D52B69}"/>
              </a:ext>
            </a:extLst>
          </p:cNvPr>
          <p:cNvPicPr>
            <a:picLocks noChangeAspect="1"/>
          </p:cNvPicPr>
          <p:nvPr/>
        </p:nvPicPr>
        <p:blipFill rotWithShape="1">
          <a:blip r:embed="rId4">
            <a:extLst>
              <a:ext uri="{28A0092B-C50C-407E-A947-70E740481C1C}">
                <a14:useLocalDpi xmlns:a14="http://schemas.microsoft.com/office/drawing/2010/main" val="0"/>
              </a:ext>
            </a:extLst>
          </a:blip>
          <a:srcRect l="33621" r="4283"/>
          <a:stretch/>
        </p:blipFill>
        <p:spPr>
          <a:xfrm>
            <a:off x="5808639" y="1634"/>
            <a:ext cx="6383360" cy="6856366"/>
          </a:xfrm>
          <a:prstGeom prst="rect">
            <a:avLst/>
          </a:prstGeom>
        </p:spPr>
      </p:pic>
      <p:sp>
        <p:nvSpPr>
          <p:cNvPr id="5" name="Rectangle 4">
            <a:extLst>
              <a:ext uri="{FF2B5EF4-FFF2-40B4-BE49-F238E27FC236}">
                <a16:creationId xmlns:a16="http://schemas.microsoft.com/office/drawing/2014/main" id="{F7741B32-70F1-4B26-9F0F-BDF02CBF98B9}"/>
              </a:ext>
            </a:extLst>
          </p:cNvPr>
          <p:cNvSpPr/>
          <p:nvPr/>
        </p:nvSpPr>
        <p:spPr>
          <a:xfrm>
            <a:off x="5740350" y="0"/>
            <a:ext cx="136575" cy="6858000"/>
          </a:xfrm>
          <a:prstGeom prst="rect">
            <a:avLst/>
          </a:prstGeom>
          <a:solidFill>
            <a:srgbClr val="A98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F06FB067-0B4B-4E06-8103-023E8D6885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Tree>
    <p:extLst>
      <p:ext uri="{BB962C8B-B14F-4D97-AF65-F5344CB8AC3E}">
        <p14:creationId xmlns:p14="http://schemas.microsoft.com/office/powerpoint/2010/main" val="174208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fill="hold"/>
                                        <p:tgtEl>
                                          <p:spTgt spid="45"/>
                                        </p:tgtEl>
                                        <p:attrNameLst>
                                          <p:attrName>ppt_x</p:attrName>
                                        </p:attrNameLst>
                                      </p:cBhvr>
                                      <p:tavLst>
                                        <p:tav tm="0">
                                          <p:val>
                                            <p:strVal val="#ppt_x"/>
                                          </p:val>
                                        </p:tav>
                                        <p:tav tm="100000">
                                          <p:val>
                                            <p:strVal val="#ppt_x"/>
                                          </p:val>
                                        </p:tav>
                                      </p:tavLst>
                                    </p:anim>
                                    <p:anim calcmode="lin" valueType="num">
                                      <p:cBhvr additive="base">
                                        <p:cTn id="8" dur="750" fill="hold"/>
                                        <p:tgtEl>
                                          <p:spTgt spid="45"/>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anim calcmode="lin" valueType="num">
                                      <p:cBhvr>
                                        <p:cTn id="12" dur="1000" fill="hold"/>
                                        <p:tgtEl>
                                          <p:spTgt spid="47"/>
                                        </p:tgtEl>
                                        <p:attrNameLst>
                                          <p:attrName>ppt_x</p:attrName>
                                        </p:attrNameLst>
                                      </p:cBhvr>
                                      <p:tavLst>
                                        <p:tav tm="0">
                                          <p:val>
                                            <p:strVal val="#ppt_x"/>
                                          </p:val>
                                        </p:tav>
                                        <p:tav tm="100000">
                                          <p:val>
                                            <p:strVal val="#ppt_x"/>
                                          </p:val>
                                        </p:tav>
                                      </p:tavLst>
                                    </p:anim>
                                    <p:anim calcmode="lin" valueType="num">
                                      <p:cBhvr>
                                        <p:cTn id="1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ompany">
            <a:extLst>
              <a:ext uri="{FF2B5EF4-FFF2-40B4-BE49-F238E27FC236}">
                <a16:creationId xmlns:a16="http://schemas.microsoft.com/office/drawing/2014/main" id="{988C1452-5064-4A1B-B394-B749CCAE4231}"/>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182F670-F165-498E-A3C9-8251ABA26781}"/>
              </a:ext>
            </a:extLst>
          </p:cNvPr>
          <p:cNvSpPr/>
          <p:nvPr/>
        </p:nvSpPr>
        <p:spPr>
          <a:xfrm>
            <a:off x="481781" y="0"/>
            <a:ext cx="4296696" cy="6858000"/>
          </a:xfrm>
          <a:prstGeom prst="rect">
            <a:avLst/>
          </a:prstGeom>
          <a:solidFill>
            <a:srgbClr val="A18B4B">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576997-48ED-4B9B-9680-27E22CBB4BD7}"/>
              </a:ext>
            </a:extLst>
          </p:cNvPr>
          <p:cNvSpPr/>
          <p:nvPr/>
        </p:nvSpPr>
        <p:spPr>
          <a:xfrm>
            <a:off x="1042622" y="3990173"/>
            <a:ext cx="3292311" cy="707886"/>
          </a:xfrm>
          <a:prstGeom prst="rect">
            <a:avLst/>
          </a:prstGeom>
        </p:spPr>
        <p:txBody>
          <a:bodyPr wrap="square">
            <a:spAutoFit/>
          </a:bodyPr>
          <a:lstStyle/>
          <a:p>
            <a:r>
              <a:rPr lang="en-US" sz="2000" dirty="0">
                <a:solidFill>
                  <a:schemeClr val="bg1"/>
                </a:solidFill>
                <a:cs typeface="Segoe UI Light" panose="020B0502040204020203" pitchFamily="34" charset="0"/>
              </a:rPr>
              <a:t>Behavioral Differences Need to be Understood</a:t>
            </a:r>
          </a:p>
        </p:txBody>
      </p:sp>
      <p:sp>
        <p:nvSpPr>
          <p:cNvPr id="8" name="Rectangle 7">
            <a:extLst>
              <a:ext uri="{FF2B5EF4-FFF2-40B4-BE49-F238E27FC236}">
                <a16:creationId xmlns:a16="http://schemas.microsoft.com/office/drawing/2014/main" id="{C8759BBD-BE8C-48E0-A0AE-AC42B12B6C4E}"/>
              </a:ext>
            </a:extLst>
          </p:cNvPr>
          <p:cNvSpPr/>
          <p:nvPr/>
        </p:nvSpPr>
        <p:spPr>
          <a:xfrm>
            <a:off x="1042622" y="2681405"/>
            <a:ext cx="3382622" cy="1200329"/>
          </a:xfrm>
          <a:prstGeom prst="rect">
            <a:avLst/>
          </a:prstGeom>
        </p:spPr>
        <p:txBody>
          <a:bodyPr wrap="square">
            <a:spAutoFit/>
          </a:bodyPr>
          <a:lstStyle/>
          <a:p>
            <a:r>
              <a:rPr lang="en-US" sz="3600" b="1" dirty="0">
                <a:solidFill>
                  <a:schemeClr val="bg1"/>
                </a:solidFill>
                <a:effectLst>
                  <a:outerShdw blurRad="38100" dist="38100" dir="2700000" algn="tl">
                    <a:srgbClr val="000000">
                      <a:alpha val="43137"/>
                    </a:srgbClr>
                  </a:outerShdw>
                </a:effectLst>
                <a:cs typeface="Segoe UI Light" panose="020B0502040204020203" pitchFamily="34" charset="0"/>
              </a:rPr>
              <a:t>How Well Is Your Team Aligned? </a:t>
            </a:r>
          </a:p>
        </p:txBody>
      </p:sp>
      <p:grpSp>
        <p:nvGrpSpPr>
          <p:cNvPr id="9" name="Group 8">
            <a:extLst>
              <a:ext uri="{FF2B5EF4-FFF2-40B4-BE49-F238E27FC236}">
                <a16:creationId xmlns:a16="http://schemas.microsoft.com/office/drawing/2014/main" id="{A4FBEC86-4D04-44C6-9413-B11497F8CD2A}"/>
              </a:ext>
            </a:extLst>
          </p:cNvPr>
          <p:cNvGrpSpPr/>
          <p:nvPr/>
        </p:nvGrpSpPr>
        <p:grpSpPr>
          <a:xfrm flipH="1">
            <a:off x="10401301" y="488563"/>
            <a:ext cx="1790700" cy="1273509"/>
            <a:chOff x="0" y="-32726"/>
            <a:chExt cx="1790700" cy="1273509"/>
          </a:xfrm>
          <a:solidFill>
            <a:srgbClr val="A18B4B"/>
          </a:solidFill>
        </p:grpSpPr>
        <p:sp>
          <p:nvSpPr>
            <p:cNvPr id="10" name="Parallelogram 9">
              <a:extLst>
                <a:ext uri="{FF2B5EF4-FFF2-40B4-BE49-F238E27FC236}">
                  <a16:creationId xmlns:a16="http://schemas.microsoft.com/office/drawing/2014/main" id="{92D1468D-D931-4082-B55D-CDA4EDB12719}"/>
                </a:ext>
              </a:extLst>
            </p:cNvPr>
            <p:cNvSpPr/>
            <p:nvPr userDrawn="1"/>
          </p:nvSpPr>
          <p:spPr>
            <a:xfrm>
              <a:off x="486926" y="-32726"/>
              <a:ext cx="1303774" cy="876417"/>
            </a:xfrm>
            <a:prstGeom prst="parallelogram">
              <a:avLst>
                <a:gd name="adj" fmla="val 991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11" name="Freeform: Shape 10">
              <a:extLst>
                <a:ext uri="{FF2B5EF4-FFF2-40B4-BE49-F238E27FC236}">
                  <a16:creationId xmlns:a16="http://schemas.microsoft.com/office/drawing/2014/main" id="{2E013818-0E8F-4C97-B1FC-11A2A2BA755B}"/>
                </a:ext>
              </a:extLst>
            </p:cNvPr>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grpSp>
      <p:sp>
        <p:nvSpPr>
          <p:cNvPr id="12" name="Freeform: Shape 11">
            <a:extLst>
              <a:ext uri="{FF2B5EF4-FFF2-40B4-BE49-F238E27FC236}">
                <a16:creationId xmlns:a16="http://schemas.microsoft.com/office/drawing/2014/main" id="{B39C9108-C20D-48C9-AB7E-D576B9901895}"/>
              </a:ext>
            </a:extLst>
          </p:cNvPr>
          <p:cNvSpPr/>
          <p:nvPr/>
        </p:nvSpPr>
        <p:spPr>
          <a:xfrm flipH="1">
            <a:off x="10463808" y="0"/>
            <a:ext cx="1798042" cy="898277"/>
          </a:xfrm>
          <a:custGeom>
            <a:avLst/>
            <a:gdLst>
              <a:gd name="connsiteX0" fmla="*/ 1798042 w 1798042"/>
              <a:gd name="connsiteY0" fmla="*/ 0 h 898277"/>
              <a:gd name="connsiteX1" fmla="*/ 890300 w 1798042"/>
              <a:gd name="connsiteY1" fmla="*/ 0 h 898277"/>
              <a:gd name="connsiteX2" fmla="*/ 0 w 1798042"/>
              <a:gd name="connsiteY2" fmla="*/ 898277 h 898277"/>
              <a:gd name="connsiteX3" fmla="*/ 907742 w 1798042"/>
              <a:gd name="connsiteY3" fmla="*/ 898277 h 898277"/>
            </a:gdLst>
            <a:ahLst/>
            <a:cxnLst>
              <a:cxn ang="0">
                <a:pos x="connsiteX0" y="connsiteY0"/>
              </a:cxn>
              <a:cxn ang="0">
                <a:pos x="connsiteX1" y="connsiteY1"/>
              </a:cxn>
              <a:cxn ang="0">
                <a:pos x="connsiteX2" y="connsiteY2"/>
              </a:cxn>
              <a:cxn ang="0">
                <a:pos x="connsiteX3" y="connsiteY3"/>
              </a:cxn>
            </a:cxnLst>
            <a:rect l="l" t="t" r="r" b="b"/>
            <a:pathLst>
              <a:path w="1798042" h="898277">
                <a:moveTo>
                  <a:pt x="1798042" y="0"/>
                </a:moveTo>
                <a:lnTo>
                  <a:pt x="890300" y="0"/>
                </a:lnTo>
                <a:lnTo>
                  <a:pt x="0" y="898277"/>
                </a:lnTo>
                <a:lnTo>
                  <a:pt x="907742" y="898277"/>
                </a:ln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800"/>
          </a:p>
        </p:txBody>
      </p:sp>
      <p:cxnSp>
        <p:nvCxnSpPr>
          <p:cNvPr id="18" name="Straight Connector 17">
            <a:extLst>
              <a:ext uri="{FF2B5EF4-FFF2-40B4-BE49-F238E27FC236}">
                <a16:creationId xmlns:a16="http://schemas.microsoft.com/office/drawing/2014/main" id="{59AB847C-B7FD-406D-BC52-0AE84A82DB75}"/>
              </a:ext>
            </a:extLst>
          </p:cNvPr>
          <p:cNvCxnSpPr/>
          <p:nvPr/>
        </p:nvCxnSpPr>
        <p:spPr>
          <a:xfrm>
            <a:off x="481781" y="1522455"/>
            <a:ext cx="4296696" cy="0"/>
          </a:xfrm>
          <a:prstGeom prst="line">
            <a:avLst/>
          </a:prstGeom>
          <a:ln>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E705E96-045F-4512-AE94-FA65EFF3C870}"/>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8799" t="25170" r="9434" b="30136"/>
          <a:stretch/>
        </p:blipFill>
        <p:spPr>
          <a:xfrm>
            <a:off x="816429" y="898277"/>
            <a:ext cx="1828802" cy="315686"/>
          </a:xfrm>
          <a:prstGeom prst="rect">
            <a:avLst/>
          </a:prstGeom>
        </p:spPr>
      </p:pic>
    </p:spTree>
    <p:extLst>
      <p:ext uri="{BB962C8B-B14F-4D97-AF65-F5344CB8AC3E}">
        <p14:creationId xmlns:p14="http://schemas.microsoft.com/office/powerpoint/2010/main" val="284883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3">
            <a:extLst>
              <a:ext uri="{FF2B5EF4-FFF2-40B4-BE49-F238E27FC236}">
                <a16:creationId xmlns:a16="http://schemas.microsoft.com/office/drawing/2014/main" id="{60D03712-0FC4-4045-89E7-623376A028F6}"/>
              </a:ext>
            </a:extLst>
          </p:cNvPr>
          <p:cNvPicPr>
            <a:picLocks noChangeAspect="1"/>
          </p:cNvPicPr>
          <p:nvPr/>
        </p:nvPicPr>
        <p:blipFill>
          <a:blip r:embed="rId2">
            <a:extLst>
              <a:ext uri="{28A0092B-C50C-407E-A947-70E740481C1C}">
                <a14:useLocalDpi xmlns:a14="http://schemas.microsoft.com/office/drawing/2010/main" val="0"/>
              </a:ext>
            </a:extLst>
          </a:blip>
          <a:srcRect l="1822" r="1822"/>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3C4D0D6E-310E-4BDD-9332-CC6954705B89}"/>
              </a:ext>
            </a:extLst>
          </p:cNvPr>
          <p:cNvSpPr/>
          <p:nvPr/>
        </p:nvSpPr>
        <p:spPr>
          <a:xfrm>
            <a:off x="0" y="0"/>
            <a:ext cx="12191999"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525EC36-7F03-4EA8-B43F-251C0F2C2070}"/>
              </a:ext>
            </a:extLst>
          </p:cNvPr>
          <p:cNvSpPr/>
          <p:nvPr/>
        </p:nvSpPr>
        <p:spPr>
          <a:xfrm>
            <a:off x="4033677" y="2460245"/>
            <a:ext cx="4752651" cy="2156178"/>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57431E0-DC22-46D4-9432-40F8B00D22A2}"/>
              </a:ext>
            </a:extLst>
          </p:cNvPr>
          <p:cNvSpPr/>
          <p:nvPr/>
        </p:nvSpPr>
        <p:spPr>
          <a:xfrm>
            <a:off x="722490" y="5529837"/>
            <a:ext cx="3488265" cy="494197"/>
          </a:xfrm>
          <a:prstGeom prst="rect">
            <a:avLst/>
          </a:prstGeom>
          <a:solidFill>
            <a:srgbClr val="A18B4B">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5DFBBB0-ECA2-4ED9-AED7-4927C397D130}"/>
              </a:ext>
            </a:extLst>
          </p:cNvPr>
          <p:cNvSpPr/>
          <p:nvPr/>
        </p:nvSpPr>
        <p:spPr>
          <a:xfrm>
            <a:off x="898065" y="5623046"/>
            <a:ext cx="1417760" cy="307777"/>
          </a:xfrm>
          <a:prstGeom prst="rect">
            <a:avLst/>
          </a:prstGeom>
        </p:spPr>
        <p:txBody>
          <a:bodyPr wrap="none">
            <a:spAutoFit/>
          </a:bodyPr>
          <a:lstStyle/>
          <a:p>
            <a:r>
              <a:rPr lang="en-US" sz="1400" b="1" dirty="0">
                <a:solidFill>
                  <a:schemeClr val="bg1"/>
                </a:solidFill>
              </a:rPr>
              <a:t>Different Talents</a:t>
            </a:r>
          </a:p>
        </p:txBody>
      </p:sp>
      <p:sp>
        <p:nvSpPr>
          <p:cNvPr id="26" name="Rectangle 25">
            <a:extLst>
              <a:ext uri="{FF2B5EF4-FFF2-40B4-BE49-F238E27FC236}">
                <a16:creationId xmlns:a16="http://schemas.microsoft.com/office/drawing/2014/main" id="{861AD0EE-1B87-40A2-B813-E9E9BC9D94A0}"/>
              </a:ext>
            </a:extLst>
          </p:cNvPr>
          <p:cNvSpPr/>
          <p:nvPr/>
        </p:nvSpPr>
        <p:spPr>
          <a:xfrm>
            <a:off x="4720863" y="2857473"/>
            <a:ext cx="1160370" cy="1384302"/>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BCD0B28-8BD1-4690-9240-9F69B930AF6F}"/>
              </a:ext>
            </a:extLst>
          </p:cNvPr>
          <p:cNvSpPr/>
          <p:nvPr/>
        </p:nvSpPr>
        <p:spPr>
          <a:xfrm>
            <a:off x="5506984" y="2494113"/>
            <a:ext cx="2185214" cy="307777"/>
          </a:xfrm>
          <a:prstGeom prst="rect">
            <a:avLst/>
          </a:prstGeom>
        </p:spPr>
        <p:txBody>
          <a:bodyPr wrap="none">
            <a:spAutoFit/>
          </a:bodyPr>
          <a:lstStyle/>
          <a:p>
            <a:pPr algn="ctr"/>
            <a:r>
              <a:rPr lang="pt-BR" sz="1400" b="1" dirty="0">
                <a:solidFill>
                  <a:srgbClr val="339966"/>
                </a:solidFill>
              </a:rPr>
              <a:t>C O M M U N I C A T I O N S</a:t>
            </a:r>
          </a:p>
        </p:txBody>
      </p:sp>
      <p:sp>
        <p:nvSpPr>
          <p:cNvPr id="27" name="Rectangle 26">
            <a:extLst>
              <a:ext uri="{FF2B5EF4-FFF2-40B4-BE49-F238E27FC236}">
                <a16:creationId xmlns:a16="http://schemas.microsoft.com/office/drawing/2014/main" id="{92BA94CF-8A0D-44A3-B981-7849959E2522}"/>
              </a:ext>
            </a:extLst>
          </p:cNvPr>
          <p:cNvSpPr/>
          <p:nvPr/>
        </p:nvSpPr>
        <p:spPr>
          <a:xfrm>
            <a:off x="5767472" y="4297358"/>
            <a:ext cx="1664238" cy="307777"/>
          </a:xfrm>
          <a:prstGeom prst="rect">
            <a:avLst/>
          </a:prstGeom>
        </p:spPr>
        <p:txBody>
          <a:bodyPr wrap="none">
            <a:spAutoFit/>
          </a:bodyPr>
          <a:lstStyle/>
          <a:p>
            <a:pPr algn="ctr"/>
            <a:r>
              <a:rPr lang="pt-BR" sz="1400" b="1" dirty="0">
                <a:solidFill>
                  <a:srgbClr val="339966"/>
                </a:solidFill>
              </a:rPr>
              <a:t>C O M M I T M E N T</a:t>
            </a:r>
          </a:p>
        </p:txBody>
      </p:sp>
      <p:sp>
        <p:nvSpPr>
          <p:cNvPr id="28" name="Rectangle 27">
            <a:extLst>
              <a:ext uri="{FF2B5EF4-FFF2-40B4-BE49-F238E27FC236}">
                <a16:creationId xmlns:a16="http://schemas.microsoft.com/office/drawing/2014/main" id="{A2DEF10F-5362-4E77-AE2B-BA712E46E714}"/>
              </a:ext>
            </a:extLst>
          </p:cNvPr>
          <p:cNvSpPr/>
          <p:nvPr/>
        </p:nvSpPr>
        <p:spPr>
          <a:xfrm>
            <a:off x="6019406" y="2857473"/>
            <a:ext cx="1160370" cy="1384302"/>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3013F06-7B41-4ACA-9B9F-EBA64B1B40BE}"/>
              </a:ext>
            </a:extLst>
          </p:cNvPr>
          <p:cNvSpPr/>
          <p:nvPr/>
        </p:nvSpPr>
        <p:spPr>
          <a:xfrm>
            <a:off x="7317949" y="2857473"/>
            <a:ext cx="1160370" cy="1384302"/>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Box 19">
            <a:extLst>
              <a:ext uri="{FF2B5EF4-FFF2-40B4-BE49-F238E27FC236}">
                <a16:creationId xmlns:a16="http://schemas.microsoft.com/office/drawing/2014/main" id="{499CC570-B0C3-4C7B-8BA9-69C9B03E5BED}"/>
              </a:ext>
            </a:extLst>
          </p:cNvPr>
          <p:cNvSpPr txBox="1">
            <a:spLocks noChangeArrowheads="1"/>
          </p:cNvSpPr>
          <p:nvPr/>
        </p:nvSpPr>
        <p:spPr bwMode="auto">
          <a:xfrm>
            <a:off x="4720862" y="3396971"/>
            <a:ext cx="1160370" cy="2537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defTabSz="914485" fontAlgn="auto">
              <a:spcBef>
                <a:spcPct val="50000"/>
              </a:spcBef>
              <a:spcAft>
                <a:spcPts val="0"/>
              </a:spcAft>
              <a:defRPr/>
            </a:pPr>
            <a:r>
              <a:rPr lang="en-US" sz="1050" dirty="0">
                <a:solidFill>
                  <a:schemeClr val="bg1"/>
                </a:solidFill>
                <a:latin typeface="+mn-lt"/>
              </a:rPr>
              <a:t>UNDERSTANDING</a:t>
            </a:r>
          </a:p>
        </p:txBody>
      </p:sp>
      <p:sp>
        <p:nvSpPr>
          <p:cNvPr id="34" name="Text Box 19">
            <a:extLst>
              <a:ext uri="{FF2B5EF4-FFF2-40B4-BE49-F238E27FC236}">
                <a16:creationId xmlns:a16="http://schemas.microsoft.com/office/drawing/2014/main" id="{F98E16DD-534B-4C5E-952F-C4BC0025F514}"/>
              </a:ext>
            </a:extLst>
          </p:cNvPr>
          <p:cNvSpPr txBox="1">
            <a:spLocks noChangeArrowheads="1"/>
          </p:cNvSpPr>
          <p:nvPr/>
        </p:nvSpPr>
        <p:spPr bwMode="auto">
          <a:xfrm>
            <a:off x="6019406" y="3396971"/>
            <a:ext cx="1160370" cy="2537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defTabSz="914485" fontAlgn="auto">
              <a:spcBef>
                <a:spcPct val="50000"/>
              </a:spcBef>
              <a:spcAft>
                <a:spcPts val="0"/>
              </a:spcAft>
              <a:defRPr/>
            </a:pPr>
            <a:r>
              <a:rPr lang="en-US" sz="1050" dirty="0">
                <a:solidFill>
                  <a:schemeClr val="bg1"/>
                </a:solidFill>
                <a:latin typeface="+mn-lt"/>
              </a:rPr>
              <a:t>ACCEPTANCE</a:t>
            </a:r>
          </a:p>
        </p:txBody>
      </p:sp>
      <p:sp>
        <p:nvSpPr>
          <p:cNvPr id="35" name="Text Box 19">
            <a:extLst>
              <a:ext uri="{FF2B5EF4-FFF2-40B4-BE49-F238E27FC236}">
                <a16:creationId xmlns:a16="http://schemas.microsoft.com/office/drawing/2014/main" id="{B0817FC6-7325-40B7-9480-7B768F120128}"/>
              </a:ext>
            </a:extLst>
          </p:cNvPr>
          <p:cNvSpPr txBox="1">
            <a:spLocks noChangeArrowheads="1"/>
          </p:cNvSpPr>
          <p:nvPr/>
        </p:nvSpPr>
        <p:spPr bwMode="auto">
          <a:xfrm>
            <a:off x="7309926" y="3396971"/>
            <a:ext cx="1160370" cy="2537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defTabSz="914485" fontAlgn="auto">
              <a:spcBef>
                <a:spcPct val="50000"/>
              </a:spcBef>
              <a:spcAft>
                <a:spcPts val="0"/>
              </a:spcAft>
              <a:defRPr/>
            </a:pPr>
            <a:r>
              <a:rPr lang="en-US" sz="1050" dirty="0">
                <a:solidFill>
                  <a:schemeClr val="bg1"/>
                </a:solidFill>
                <a:latin typeface="+mn-lt"/>
              </a:rPr>
              <a:t>RESPECT</a:t>
            </a:r>
          </a:p>
        </p:txBody>
      </p:sp>
      <p:sp>
        <p:nvSpPr>
          <p:cNvPr id="10" name="Isosceles Triangle 9">
            <a:extLst>
              <a:ext uri="{FF2B5EF4-FFF2-40B4-BE49-F238E27FC236}">
                <a16:creationId xmlns:a16="http://schemas.microsoft.com/office/drawing/2014/main" id="{91B33D48-E118-4AE7-A489-42D9D904DEDA}"/>
              </a:ext>
            </a:extLst>
          </p:cNvPr>
          <p:cNvSpPr/>
          <p:nvPr/>
        </p:nvSpPr>
        <p:spPr>
          <a:xfrm rot="5400000">
            <a:off x="8309132" y="2960023"/>
            <a:ext cx="2133597" cy="1179202"/>
          </a:xfrm>
          <a:prstGeom prst="triangl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7F2E873C-634B-4697-BEC8-2CAA58ADFEB0}"/>
              </a:ext>
            </a:extLst>
          </p:cNvPr>
          <p:cNvGrpSpPr/>
          <p:nvPr/>
        </p:nvGrpSpPr>
        <p:grpSpPr>
          <a:xfrm>
            <a:off x="10131791" y="2567182"/>
            <a:ext cx="1526944" cy="1815438"/>
            <a:chOff x="4174850" y="2091678"/>
            <a:chExt cx="2119602" cy="2520070"/>
          </a:xfrm>
        </p:grpSpPr>
        <p:grpSp>
          <p:nvGrpSpPr>
            <p:cNvPr id="40" name="Group 39">
              <a:extLst>
                <a:ext uri="{FF2B5EF4-FFF2-40B4-BE49-F238E27FC236}">
                  <a16:creationId xmlns:a16="http://schemas.microsoft.com/office/drawing/2014/main" id="{7B645964-8901-432A-B0F2-1C6D32BF2CE1}"/>
                </a:ext>
              </a:extLst>
            </p:cNvPr>
            <p:cNvGrpSpPr/>
            <p:nvPr/>
          </p:nvGrpSpPr>
          <p:grpSpPr>
            <a:xfrm>
              <a:off x="4180070" y="2091678"/>
              <a:ext cx="2114382" cy="2520070"/>
              <a:chOff x="3794140" y="2450218"/>
              <a:chExt cx="2114382" cy="2520070"/>
            </a:xfrm>
          </p:grpSpPr>
          <p:sp>
            <p:nvSpPr>
              <p:cNvPr id="42" name="Freeform 176">
                <a:extLst>
                  <a:ext uri="{FF2B5EF4-FFF2-40B4-BE49-F238E27FC236}">
                    <a16:creationId xmlns:a16="http://schemas.microsoft.com/office/drawing/2014/main" id="{CB3FC1C1-F51E-492C-829C-0DE243DBDD0D}"/>
                  </a:ext>
                </a:extLst>
              </p:cNvPr>
              <p:cNvSpPr>
                <a:spLocks noEditPoints="1"/>
              </p:cNvSpPr>
              <p:nvPr/>
            </p:nvSpPr>
            <p:spPr bwMode="auto">
              <a:xfrm rot="18953584">
                <a:off x="4019704" y="2450218"/>
                <a:ext cx="1888818" cy="2331120"/>
              </a:xfrm>
              <a:custGeom>
                <a:avLst/>
                <a:gdLst>
                  <a:gd name="T0" fmla="*/ 98 w 567"/>
                  <a:gd name="T1" fmla="*/ 227 h 699"/>
                  <a:gd name="T2" fmla="*/ 219 w 567"/>
                  <a:gd name="T3" fmla="*/ 206 h 699"/>
                  <a:gd name="T4" fmla="*/ 221 w 567"/>
                  <a:gd name="T5" fmla="*/ 219 h 699"/>
                  <a:gd name="T6" fmla="*/ 280 w 567"/>
                  <a:gd name="T7" fmla="*/ 237 h 699"/>
                  <a:gd name="T8" fmla="*/ 323 w 567"/>
                  <a:gd name="T9" fmla="*/ 304 h 699"/>
                  <a:gd name="T10" fmla="*/ 313 w 567"/>
                  <a:gd name="T11" fmla="*/ 374 h 699"/>
                  <a:gd name="T12" fmla="*/ 309 w 567"/>
                  <a:gd name="T13" fmla="*/ 408 h 699"/>
                  <a:gd name="T14" fmla="*/ 307 w 567"/>
                  <a:gd name="T15" fmla="*/ 364 h 699"/>
                  <a:gd name="T16" fmla="*/ 286 w 567"/>
                  <a:gd name="T17" fmla="*/ 387 h 699"/>
                  <a:gd name="T18" fmla="*/ 274 w 567"/>
                  <a:gd name="T19" fmla="*/ 417 h 699"/>
                  <a:gd name="T20" fmla="*/ 235 w 567"/>
                  <a:gd name="T21" fmla="*/ 437 h 699"/>
                  <a:gd name="T22" fmla="*/ 193 w 567"/>
                  <a:gd name="T23" fmla="*/ 467 h 699"/>
                  <a:gd name="T24" fmla="*/ 141 w 567"/>
                  <a:gd name="T25" fmla="*/ 504 h 699"/>
                  <a:gd name="T26" fmla="*/ 109 w 567"/>
                  <a:gd name="T27" fmla="*/ 529 h 699"/>
                  <a:gd name="T28" fmla="*/ 227 w 567"/>
                  <a:gd name="T29" fmla="*/ 575 h 699"/>
                  <a:gd name="T30" fmla="*/ 149 w 567"/>
                  <a:gd name="T31" fmla="*/ 625 h 699"/>
                  <a:gd name="T32" fmla="*/ 264 w 567"/>
                  <a:gd name="T33" fmla="*/ 636 h 699"/>
                  <a:gd name="T34" fmla="*/ 343 w 567"/>
                  <a:gd name="T35" fmla="*/ 612 h 699"/>
                  <a:gd name="T36" fmla="*/ 307 w 567"/>
                  <a:gd name="T37" fmla="*/ 651 h 699"/>
                  <a:gd name="T38" fmla="*/ 344 w 567"/>
                  <a:gd name="T39" fmla="*/ 652 h 699"/>
                  <a:gd name="T40" fmla="*/ 390 w 567"/>
                  <a:gd name="T41" fmla="*/ 638 h 699"/>
                  <a:gd name="T42" fmla="*/ 291 w 567"/>
                  <a:gd name="T43" fmla="*/ 689 h 699"/>
                  <a:gd name="T44" fmla="*/ 373 w 567"/>
                  <a:gd name="T45" fmla="*/ 669 h 699"/>
                  <a:gd name="T46" fmla="*/ 518 w 567"/>
                  <a:gd name="T47" fmla="*/ 513 h 699"/>
                  <a:gd name="T48" fmla="*/ 566 w 567"/>
                  <a:gd name="T49" fmla="*/ 368 h 699"/>
                  <a:gd name="T50" fmla="*/ 546 w 567"/>
                  <a:gd name="T51" fmla="*/ 251 h 699"/>
                  <a:gd name="T52" fmla="*/ 453 w 567"/>
                  <a:gd name="T53" fmla="*/ 100 h 699"/>
                  <a:gd name="T54" fmla="*/ 175 w 567"/>
                  <a:gd name="T55" fmla="*/ 1 h 699"/>
                  <a:gd name="T56" fmla="*/ 449 w 567"/>
                  <a:gd name="T57" fmla="*/ 111 h 699"/>
                  <a:gd name="T58" fmla="*/ 492 w 567"/>
                  <a:gd name="T59" fmla="*/ 167 h 699"/>
                  <a:gd name="T60" fmla="*/ 351 w 567"/>
                  <a:gd name="T61" fmla="*/ 53 h 699"/>
                  <a:gd name="T62" fmla="*/ 268 w 567"/>
                  <a:gd name="T63" fmla="*/ 29 h 699"/>
                  <a:gd name="T64" fmla="*/ 114 w 567"/>
                  <a:gd name="T65" fmla="*/ 53 h 699"/>
                  <a:gd name="T66" fmla="*/ 30 w 567"/>
                  <a:gd name="T67" fmla="*/ 120 h 699"/>
                  <a:gd name="T68" fmla="*/ 281 w 567"/>
                  <a:gd name="T69" fmla="*/ 103 h 699"/>
                  <a:gd name="T70" fmla="*/ 284 w 567"/>
                  <a:gd name="T71" fmla="*/ 116 h 699"/>
                  <a:gd name="T72" fmla="*/ 84 w 567"/>
                  <a:gd name="T73" fmla="*/ 144 h 699"/>
                  <a:gd name="T74" fmla="*/ 146 w 567"/>
                  <a:gd name="T75" fmla="*/ 123 h 699"/>
                  <a:gd name="T76" fmla="*/ 78 w 567"/>
                  <a:gd name="T77" fmla="*/ 153 h 699"/>
                  <a:gd name="T78" fmla="*/ 10 w 567"/>
                  <a:gd name="T79" fmla="*/ 279 h 699"/>
                  <a:gd name="T80" fmla="*/ 314 w 567"/>
                  <a:gd name="T81" fmla="*/ 21 h 699"/>
                  <a:gd name="T82" fmla="*/ 12 w 567"/>
                  <a:gd name="T83" fmla="*/ 247 h 699"/>
                  <a:gd name="T84" fmla="*/ 295 w 567"/>
                  <a:gd name="T85" fmla="*/ 137 h 699"/>
                  <a:gd name="T86" fmla="*/ 348 w 567"/>
                  <a:gd name="T87" fmla="*/ 177 h 699"/>
                  <a:gd name="T88" fmla="*/ 264 w 567"/>
                  <a:gd name="T89" fmla="*/ 135 h 699"/>
                  <a:gd name="T90" fmla="*/ 288 w 567"/>
                  <a:gd name="T91" fmla="*/ 132 h 699"/>
                  <a:gd name="T92" fmla="*/ 378 w 567"/>
                  <a:gd name="T93" fmla="*/ 70 h 699"/>
                  <a:gd name="T94" fmla="*/ 423 w 567"/>
                  <a:gd name="T95" fmla="*/ 104 h 699"/>
                  <a:gd name="T96" fmla="*/ 471 w 567"/>
                  <a:gd name="T97" fmla="*/ 154 h 699"/>
                  <a:gd name="T98" fmla="*/ 326 w 567"/>
                  <a:gd name="T99" fmla="*/ 298 h 699"/>
                  <a:gd name="T100" fmla="*/ 555 w 567"/>
                  <a:gd name="T101" fmla="*/ 316 h 699"/>
                  <a:gd name="T102" fmla="*/ 328 w 567"/>
                  <a:gd name="T103" fmla="*/ 352 h 699"/>
                  <a:gd name="T104" fmla="*/ 558 w 567"/>
                  <a:gd name="T105" fmla="*/ 386 h 699"/>
                  <a:gd name="T106" fmla="*/ 300 w 567"/>
                  <a:gd name="T107" fmla="*/ 392 h 699"/>
                  <a:gd name="T108" fmla="*/ 284 w 567"/>
                  <a:gd name="T109" fmla="*/ 403 h 699"/>
                  <a:gd name="T110" fmla="*/ 452 w 567"/>
                  <a:gd name="T111" fmla="*/ 543 h 699"/>
                  <a:gd name="T112" fmla="*/ 472 w 567"/>
                  <a:gd name="T113" fmla="*/ 560 h 699"/>
                  <a:gd name="T114" fmla="*/ 451 w 567"/>
                  <a:gd name="T115" fmla="*/ 546 h 699"/>
                  <a:gd name="T116" fmla="*/ 387 w 567"/>
                  <a:gd name="T117" fmla="*/ 579 h 699"/>
                  <a:gd name="T118" fmla="*/ 429 w 567"/>
                  <a:gd name="T119" fmla="*/ 608 h 699"/>
                  <a:gd name="T120" fmla="*/ 351 w 567"/>
                  <a:gd name="T121" fmla="*/ 658 h 699"/>
                  <a:gd name="T122" fmla="*/ 188 w 567"/>
                  <a:gd name="T123" fmla="*/ 647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7" h="699">
                    <a:moveTo>
                      <a:pt x="24" y="307"/>
                    </a:moveTo>
                    <a:cubicBezTo>
                      <a:pt x="26" y="303"/>
                      <a:pt x="28" y="298"/>
                      <a:pt x="28" y="296"/>
                    </a:cubicBezTo>
                    <a:cubicBezTo>
                      <a:pt x="32" y="295"/>
                      <a:pt x="30" y="287"/>
                      <a:pt x="35" y="288"/>
                    </a:cubicBezTo>
                    <a:cubicBezTo>
                      <a:pt x="36" y="287"/>
                      <a:pt x="33" y="287"/>
                      <a:pt x="34" y="285"/>
                    </a:cubicBezTo>
                    <a:cubicBezTo>
                      <a:pt x="35" y="284"/>
                      <a:pt x="37" y="283"/>
                      <a:pt x="38" y="282"/>
                    </a:cubicBezTo>
                    <a:cubicBezTo>
                      <a:pt x="37" y="281"/>
                      <a:pt x="38" y="278"/>
                      <a:pt x="40" y="279"/>
                    </a:cubicBezTo>
                    <a:cubicBezTo>
                      <a:pt x="40" y="279"/>
                      <a:pt x="41" y="280"/>
                      <a:pt x="41" y="280"/>
                    </a:cubicBezTo>
                    <a:cubicBezTo>
                      <a:pt x="39" y="281"/>
                      <a:pt x="38" y="285"/>
                      <a:pt x="38" y="287"/>
                    </a:cubicBezTo>
                    <a:cubicBezTo>
                      <a:pt x="39" y="284"/>
                      <a:pt x="42" y="281"/>
                      <a:pt x="42" y="278"/>
                    </a:cubicBezTo>
                    <a:cubicBezTo>
                      <a:pt x="42" y="279"/>
                      <a:pt x="41" y="279"/>
                      <a:pt x="41" y="279"/>
                    </a:cubicBezTo>
                    <a:cubicBezTo>
                      <a:pt x="41" y="278"/>
                      <a:pt x="40" y="277"/>
                      <a:pt x="41" y="276"/>
                    </a:cubicBezTo>
                    <a:cubicBezTo>
                      <a:pt x="42" y="277"/>
                      <a:pt x="42" y="278"/>
                      <a:pt x="43" y="277"/>
                    </a:cubicBezTo>
                    <a:cubicBezTo>
                      <a:pt x="42" y="276"/>
                      <a:pt x="42" y="275"/>
                      <a:pt x="42" y="274"/>
                    </a:cubicBezTo>
                    <a:cubicBezTo>
                      <a:pt x="44" y="273"/>
                      <a:pt x="47" y="269"/>
                      <a:pt x="47" y="266"/>
                    </a:cubicBezTo>
                    <a:cubicBezTo>
                      <a:pt x="50" y="266"/>
                      <a:pt x="51" y="263"/>
                      <a:pt x="53" y="261"/>
                    </a:cubicBezTo>
                    <a:cubicBezTo>
                      <a:pt x="54" y="259"/>
                      <a:pt x="56" y="257"/>
                      <a:pt x="58" y="259"/>
                    </a:cubicBezTo>
                    <a:cubicBezTo>
                      <a:pt x="59" y="257"/>
                      <a:pt x="60" y="255"/>
                      <a:pt x="60" y="254"/>
                    </a:cubicBezTo>
                    <a:cubicBezTo>
                      <a:pt x="61" y="253"/>
                      <a:pt x="63" y="252"/>
                      <a:pt x="65" y="251"/>
                    </a:cubicBezTo>
                    <a:cubicBezTo>
                      <a:pt x="65" y="251"/>
                      <a:pt x="64" y="250"/>
                      <a:pt x="64" y="249"/>
                    </a:cubicBezTo>
                    <a:cubicBezTo>
                      <a:pt x="67" y="249"/>
                      <a:pt x="67" y="247"/>
                      <a:pt x="68" y="245"/>
                    </a:cubicBezTo>
                    <a:cubicBezTo>
                      <a:pt x="70" y="243"/>
                      <a:pt x="70" y="241"/>
                      <a:pt x="72" y="240"/>
                    </a:cubicBezTo>
                    <a:cubicBezTo>
                      <a:pt x="74" y="241"/>
                      <a:pt x="69" y="243"/>
                      <a:pt x="72" y="243"/>
                    </a:cubicBezTo>
                    <a:cubicBezTo>
                      <a:pt x="73" y="241"/>
                      <a:pt x="75" y="239"/>
                      <a:pt x="77" y="238"/>
                    </a:cubicBezTo>
                    <a:cubicBezTo>
                      <a:pt x="80" y="236"/>
                      <a:pt x="82" y="235"/>
                      <a:pt x="83" y="234"/>
                    </a:cubicBezTo>
                    <a:cubicBezTo>
                      <a:pt x="84" y="235"/>
                      <a:pt x="83" y="235"/>
                      <a:pt x="84" y="236"/>
                    </a:cubicBezTo>
                    <a:cubicBezTo>
                      <a:pt x="84" y="235"/>
                      <a:pt x="87" y="234"/>
                      <a:pt x="88" y="232"/>
                    </a:cubicBezTo>
                    <a:cubicBezTo>
                      <a:pt x="88" y="233"/>
                      <a:pt x="89" y="233"/>
                      <a:pt x="89" y="234"/>
                    </a:cubicBezTo>
                    <a:cubicBezTo>
                      <a:pt x="91" y="231"/>
                      <a:pt x="94" y="231"/>
                      <a:pt x="97" y="229"/>
                    </a:cubicBezTo>
                    <a:cubicBezTo>
                      <a:pt x="97" y="228"/>
                      <a:pt x="95" y="229"/>
                      <a:pt x="96" y="228"/>
                    </a:cubicBezTo>
                    <a:cubicBezTo>
                      <a:pt x="98" y="227"/>
                      <a:pt x="98" y="227"/>
                      <a:pt x="98" y="227"/>
                    </a:cubicBezTo>
                    <a:cubicBezTo>
                      <a:pt x="98" y="227"/>
                      <a:pt x="98" y="228"/>
                      <a:pt x="99" y="228"/>
                    </a:cubicBezTo>
                    <a:cubicBezTo>
                      <a:pt x="101" y="225"/>
                      <a:pt x="105" y="224"/>
                      <a:pt x="107" y="220"/>
                    </a:cubicBezTo>
                    <a:cubicBezTo>
                      <a:pt x="107" y="222"/>
                      <a:pt x="108" y="220"/>
                      <a:pt x="108" y="220"/>
                    </a:cubicBezTo>
                    <a:cubicBezTo>
                      <a:pt x="108" y="220"/>
                      <a:pt x="108" y="221"/>
                      <a:pt x="108" y="221"/>
                    </a:cubicBezTo>
                    <a:cubicBezTo>
                      <a:pt x="110" y="221"/>
                      <a:pt x="112" y="220"/>
                      <a:pt x="113" y="218"/>
                    </a:cubicBezTo>
                    <a:cubicBezTo>
                      <a:pt x="115" y="217"/>
                      <a:pt x="117" y="216"/>
                      <a:pt x="118" y="215"/>
                    </a:cubicBezTo>
                    <a:cubicBezTo>
                      <a:pt x="121" y="212"/>
                      <a:pt x="125" y="210"/>
                      <a:pt x="126" y="211"/>
                    </a:cubicBezTo>
                    <a:cubicBezTo>
                      <a:pt x="125" y="210"/>
                      <a:pt x="127" y="207"/>
                      <a:pt x="129" y="208"/>
                    </a:cubicBezTo>
                    <a:cubicBezTo>
                      <a:pt x="129" y="209"/>
                      <a:pt x="128" y="209"/>
                      <a:pt x="129" y="210"/>
                    </a:cubicBezTo>
                    <a:cubicBezTo>
                      <a:pt x="130" y="210"/>
                      <a:pt x="131" y="209"/>
                      <a:pt x="132" y="208"/>
                    </a:cubicBezTo>
                    <a:cubicBezTo>
                      <a:pt x="133" y="208"/>
                      <a:pt x="134" y="208"/>
                      <a:pt x="135" y="207"/>
                    </a:cubicBezTo>
                    <a:cubicBezTo>
                      <a:pt x="137" y="206"/>
                      <a:pt x="140" y="205"/>
                      <a:pt x="142" y="204"/>
                    </a:cubicBezTo>
                    <a:cubicBezTo>
                      <a:pt x="147" y="203"/>
                      <a:pt x="152" y="201"/>
                      <a:pt x="157" y="200"/>
                    </a:cubicBezTo>
                    <a:cubicBezTo>
                      <a:pt x="157" y="200"/>
                      <a:pt x="157" y="200"/>
                      <a:pt x="156" y="199"/>
                    </a:cubicBezTo>
                    <a:cubicBezTo>
                      <a:pt x="162" y="199"/>
                      <a:pt x="164" y="200"/>
                      <a:pt x="168" y="198"/>
                    </a:cubicBezTo>
                    <a:cubicBezTo>
                      <a:pt x="172" y="198"/>
                      <a:pt x="179" y="196"/>
                      <a:pt x="181" y="196"/>
                    </a:cubicBezTo>
                    <a:cubicBezTo>
                      <a:pt x="181" y="196"/>
                      <a:pt x="179" y="196"/>
                      <a:pt x="180" y="195"/>
                    </a:cubicBezTo>
                    <a:cubicBezTo>
                      <a:pt x="182" y="196"/>
                      <a:pt x="184" y="197"/>
                      <a:pt x="186" y="197"/>
                    </a:cubicBezTo>
                    <a:cubicBezTo>
                      <a:pt x="188" y="197"/>
                      <a:pt x="191" y="197"/>
                      <a:pt x="194" y="197"/>
                    </a:cubicBezTo>
                    <a:cubicBezTo>
                      <a:pt x="194" y="199"/>
                      <a:pt x="198" y="199"/>
                      <a:pt x="198" y="197"/>
                    </a:cubicBezTo>
                    <a:cubicBezTo>
                      <a:pt x="197" y="197"/>
                      <a:pt x="196" y="197"/>
                      <a:pt x="196" y="198"/>
                    </a:cubicBezTo>
                    <a:cubicBezTo>
                      <a:pt x="195" y="197"/>
                      <a:pt x="194" y="198"/>
                      <a:pt x="194" y="196"/>
                    </a:cubicBezTo>
                    <a:cubicBezTo>
                      <a:pt x="196" y="196"/>
                      <a:pt x="202" y="195"/>
                      <a:pt x="199" y="197"/>
                    </a:cubicBezTo>
                    <a:cubicBezTo>
                      <a:pt x="201" y="197"/>
                      <a:pt x="202" y="197"/>
                      <a:pt x="203" y="197"/>
                    </a:cubicBezTo>
                    <a:cubicBezTo>
                      <a:pt x="204" y="197"/>
                      <a:pt x="205" y="197"/>
                      <a:pt x="206" y="198"/>
                    </a:cubicBezTo>
                    <a:cubicBezTo>
                      <a:pt x="208" y="198"/>
                      <a:pt x="210" y="199"/>
                      <a:pt x="212" y="198"/>
                    </a:cubicBezTo>
                    <a:cubicBezTo>
                      <a:pt x="213" y="203"/>
                      <a:pt x="220" y="200"/>
                      <a:pt x="219" y="203"/>
                    </a:cubicBezTo>
                    <a:cubicBezTo>
                      <a:pt x="221" y="202"/>
                      <a:pt x="223" y="202"/>
                      <a:pt x="224" y="204"/>
                    </a:cubicBezTo>
                    <a:cubicBezTo>
                      <a:pt x="221" y="205"/>
                      <a:pt x="219" y="204"/>
                      <a:pt x="216" y="205"/>
                    </a:cubicBezTo>
                    <a:cubicBezTo>
                      <a:pt x="218" y="205"/>
                      <a:pt x="219" y="205"/>
                      <a:pt x="219" y="206"/>
                    </a:cubicBezTo>
                    <a:cubicBezTo>
                      <a:pt x="221" y="205"/>
                      <a:pt x="222" y="205"/>
                      <a:pt x="224" y="207"/>
                    </a:cubicBezTo>
                    <a:cubicBezTo>
                      <a:pt x="224" y="205"/>
                      <a:pt x="225" y="207"/>
                      <a:pt x="225" y="207"/>
                    </a:cubicBezTo>
                    <a:cubicBezTo>
                      <a:pt x="226" y="206"/>
                      <a:pt x="224" y="207"/>
                      <a:pt x="225" y="205"/>
                    </a:cubicBezTo>
                    <a:cubicBezTo>
                      <a:pt x="228" y="205"/>
                      <a:pt x="230" y="206"/>
                      <a:pt x="232" y="208"/>
                    </a:cubicBezTo>
                    <a:cubicBezTo>
                      <a:pt x="232" y="208"/>
                      <a:pt x="231" y="208"/>
                      <a:pt x="231" y="209"/>
                    </a:cubicBezTo>
                    <a:cubicBezTo>
                      <a:pt x="233" y="209"/>
                      <a:pt x="234" y="212"/>
                      <a:pt x="235" y="209"/>
                    </a:cubicBezTo>
                    <a:cubicBezTo>
                      <a:pt x="235" y="209"/>
                      <a:pt x="233" y="209"/>
                      <a:pt x="233" y="208"/>
                    </a:cubicBezTo>
                    <a:cubicBezTo>
                      <a:pt x="236" y="208"/>
                      <a:pt x="238" y="209"/>
                      <a:pt x="239" y="210"/>
                    </a:cubicBezTo>
                    <a:cubicBezTo>
                      <a:pt x="238" y="210"/>
                      <a:pt x="236" y="210"/>
                      <a:pt x="237" y="210"/>
                    </a:cubicBezTo>
                    <a:cubicBezTo>
                      <a:pt x="239" y="211"/>
                      <a:pt x="240" y="210"/>
                      <a:pt x="241" y="210"/>
                    </a:cubicBezTo>
                    <a:cubicBezTo>
                      <a:pt x="243" y="215"/>
                      <a:pt x="246" y="215"/>
                      <a:pt x="249" y="217"/>
                    </a:cubicBezTo>
                    <a:cubicBezTo>
                      <a:pt x="251" y="215"/>
                      <a:pt x="252" y="217"/>
                      <a:pt x="254" y="217"/>
                    </a:cubicBezTo>
                    <a:cubicBezTo>
                      <a:pt x="254" y="218"/>
                      <a:pt x="254" y="218"/>
                      <a:pt x="254" y="219"/>
                    </a:cubicBezTo>
                    <a:cubicBezTo>
                      <a:pt x="253" y="220"/>
                      <a:pt x="252" y="219"/>
                      <a:pt x="252" y="220"/>
                    </a:cubicBezTo>
                    <a:cubicBezTo>
                      <a:pt x="253" y="221"/>
                      <a:pt x="257" y="221"/>
                      <a:pt x="258" y="224"/>
                    </a:cubicBezTo>
                    <a:cubicBezTo>
                      <a:pt x="259" y="224"/>
                      <a:pt x="263" y="224"/>
                      <a:pt x="262" y="227"/>
                    </a:cubicBezTo>
                    <a:cubicBezTo>
                      <a:pt x="260" y="227"/>
                      <a:pt x="258" y="226"/>
                      <a:pt x="257" y="225"/>
                    </a:cubicBezTo>
                    <a:cubicBezTo>
                      <a:pt x="256" y="226"/>
                      <a:pt x="251" y="221"/>
                      <a:pt x="250" y="224"/>
                    </a:cubicBezTo>
                    <a:cubicBezTo>
                      <a:pt x="250" y="223"/>
                      <a:pt x="250" y="222"/>
                      <a:pt x="249" y="222"/>
                    </a:cubicBezTo>
                    <a:cubicBezTo>
                      <a:pt x="249" y="223"/>
                      <a:pt x="247" y="223"/>
                      <a:pt x="246" y="224"/>
                    </a:cubicBezTo>
                    <a:cubicBezTo>
                      <a:pt x="247" y="221"/>
                      <a:pt x="243" y="225"/>
                      <a:pt x="244" y="222"/>
                    </a:cubicBezTo>
                    <a:cubicBezTo>
                      <a:pt x="243" y="221"/>
                      <a:pt x="243" y="223"/>
                      <a:pt x="242" y="223"/>
                    </a:cubicBezTo>
                    <a:cubicBezTo>
                      <a:pt x="242" y="222"/>
                      <a:pt x="242" y="221"/>
                      <a:pt x="241" y="220"/>
                    </a:cubicBezTo>
                    <a:cubicBezTo>
                      <a:pt x="240" y="220"/>
                      <a:pt x="239" y="220"/>
                      <a:pt x="238" y="220"/>
                    </a:cubicBezTo>
                    <a:cubicBezTo>
                      <a:pt x="237" y="220"/>
                      <a:pt x="236" y="220"/>
                      <a:pt x="235" y="220"/>
                    </a:cubicBezTo>
                    <a:cubicBezTo>
                      <a:pt x="233" y="219"/>
                      <a:pt x="231" y="219"/>
                      <a:pt x="229" y="218"/>
                    </a:cubicBezTo>
                    <a:cubicBezTo>
                      <a:pt x="225" y="217"/>
                      <a:pt x="221" y="215"/>
                      <a:pt x="217" y="215"/>
                    </a:cubicBezTo>
                    <a:cubicBezTo>
                      <a:pt x="218" y="216"/>
                      <a:pt x="221" y="216"/>
                      <a:pt x="221" y="218"/>
                    </a:cubicBezTo>
                    <a:cubicBezTo>
                      <a:pt x="221" y="218"/>
                      <a:pt x="220" y="216"/>
                      <a:pt x="219" y="217"/>
                    </a:cubicBezTo>
                    <a:cubicBezTo>
                      <a:pt x="220" y="218"/>
                      <a:pt x="221" y="218"/>
                      <a:pt x="221" y="219"/>
                    </a:cubicBezTo>
                    <a:cubicBezTo>
                      <a:pt x="219" y="219"/>
                      <a:pt x="218" y="216"/>
                      <a:pt x="217" y="217"/>
                    </a:cubicBezTo>
                    <a:cubicBezTo>
                      <a:pt x="219" y="218"/>
                      <a:pt x="217" y="219"/>
                      <a:pt x="217" y="219"/>
                    </a:cubicBezTo>
                    <a:cubicBezTo>
                      <a:pt x="218" y="220"/>
                      <a:pt x="219" y="219"/>
                      <a:pt x="220" y="221"/>
                    </a:cubicBezTo>
                    <a:cubicBezTo>
                      <a:pt x="220" y="220"/>
                      <a:pt x="219" y="220"/>
                      <a:pt x="220" y="219"/>
                    </a:cubicBezTo>
                    <a:cubicBezTo>
                      <a:pt x="220" y="219"/>
                      <a:pt x="220" y="220"/>
                      <a:pt x="221" y="220"/>
                    </a:cubicBezTo>
                    <a:cubicBezTo>
                      <a:pt x="223" y="219"/>
                      <a:pt x="226" y="219"/>
                      <a:pt x="229" y="220"/>
                    </a:cubicBezTo>
                    <a:cubicBezTo>
                      <a:pt x="232" y="221"/>
                      <a:pt x="235" y="222"/>
                      <a:pt x="238" y="222"/>
                    </a:cubicBezTo>
                    <a:cubicBezTo>
                      <a:pt x="238" y="224"/>
                      <a:pt x="239" y="223"/>
                      <a:pt x="240" y="222"/>
                    </a:cubicBezTo>
                    <a:cubicBezTo>
                      <a:pt x="241" y="223"/>
                      <a:pt x="241" y="224"/>
                      <a:pt x="241" y="226"/>
                    </a:cubicBezTo>
                    <a:cubicBezTo>
                      <a:pt x="242" y="224"/>
                      <a:pt x="243" y="225"/>
                      <a:pt x="245" y="225"/>
                    </a:cubicBezTo>
                    <a:cubicBezTo>
                      <a:pt x="246" y="226"/>
                      <a:pt x="247" y="227"/>
                      <a:pt x="249" y="226"/>
                    </a:cubicBezTo>
                    <a:cubicBezTo>
                      <a:pt x="249" y="228"/>
                      <a:pt x="251" y="229"/>
                      <a:pt x="252" y="229"/>
                    </a:cubicBezTo>
                    <a:cubicBezTo>
                      <a:pt x="254" y="229"/>
                      <a:pt x="256" y="229"/>
                      <a:pt x="257" y="230"/>
                    </a:cubicBezTo>
                    <a:cubicBezTo>
                      <a:pt x="257" y="230"/>
                      <a:pt x="257" y="230"/>
                      <a:pt x="257" y="229"/>
                    </a:cubicBezTo>
                    <a:cubicBezTo>
                      <a:pt x="258" y="229"/>
                      <a:pt x="259" y="229"/>
                      <a:pt x="259" y="231"/>
                    </a:cubicBezTo>
                    <a:cubicBezTo>
                      <a:pt x="258" y="231"/>
                      <a:pt x="259" y="230"/>
                      <a:pt x="258" y="230"/>
                    </a:cubicBezTo>
                    <a:cubicBezTo>
                      <a:pt x="258" y="232"/>
                      <a:pt x="260" y="232"/>
                      <a:pt x="261" y="233"/>
                    </a:cubicBezTo>
                    <a:cubicBezTo>
                      <a:pt x="263" y="234"/>
                      <a:pt x="265" y="234"/>
                      <a:pt x="266" y="236"/>
                    </a:cubicBezTo>
                    <a:cubicBezTo>
                      <a:pt x="267" y="235"/>
                      <a:pt x="267" y="236"/>
                      <a:pt x="268" y="236"/>
                    </a:cubicBezTo>
                    <a:cubicBezTo>
                      <a:pt x="268" y="236"/>
                      <a:pt x="269" y="237"/>
                      <a:pt x="269" y="237"/>
                    </a:cubicBezTo>
                    <a:cubicBezTo>
                      <a:pt x="270" y="238"/>
                      <a:pt x="271" y="238"/>
                      <a:pt x="271" y="239"/>
                    </a:cubicBezTo>
                    <a:cubicBezTo>
                      <a:pt x="272" y="238"/>
                      <a:pt x="273" y="237"/>
                      <a:pt x="274" y="238"/>
                    </a:cubicBezTo>
                    <a:cubicBezTo>
                      <a:pt x="275" y="235"/>
                      <a:pt x="272" y="233"/>
                      <a:pt x="269" y="233"/>
                    </a:cubicBezTo>
                    <a:cubicBezTo>
                      <a:pt x="271" y="232"/>
                      <a:pt x="270" y="231"/>
                      <a:pt x="272" y="230"/>
                    </a:cubicBezTo>
                    <a:cubicBezTo>
                      <a:pt x="271" y="233"/>
                      <a:pt x="277" y="235"/>
                      <a:pt x="278" y="236"/>
                    </a:cubicBezTo>
                    <a:cubicBezTo>
                      <a:pt x="277" y="235"/>
                      <a:pt x="276" y="235"/>
                      <a:pt x="277" y="234"/>
                    </a:cubicBezTo>
                    <a:cubicBezTo>
                      <a:pt x="278" y="234"/>
                      <a:pt x="281" y="235"/>
                      <a:pt x="281" y="236"/>
                    </a:cubicBezTo>
                    <a:cubicBezTo>
                      <a:pt x="279" y="235"/>
                      <a:pt x="278" y="237"/>
                      <a:pt x="278" y="235"/>
                    </a:cubicBezTo>
                    <a:cubicBezTo>
                      <a:pt x="278" y="236"/>
                      <a:pt x="278" y="238"/>
                      <a:pt x="279" y="239"/>
                    </a:cubicBezTo>
                    <a:cubicBezTo>
                      <a:pt x="280" y="238"/>
                      <a:pt x="278" y="238"/>
                      <a:pt x="280" y="237"/>
                    </a:cubicBezTo>
                    <a:cubicBezTo>
                      <a:pt x="280" y="237"/>
                      <a:pt x="280" y="237"/>
                      <a:pt x="281" y="237"/>
                    </a:cubicBezTo>
                    <a:cubicBezTo>
                      <a:pt x="280" y="238"/>
                      <a:pt x="283" y="239"/>
                      <a:pt x="281" y="240"/>
                    </a:cubicBezTo>
                    <a:cubicBezTo>
                      <a:pt x="284" y="241"/>
                      <a:pt x="287" y="244"/>
                      <a:pt x="286" y="247"/>
                    </a:cubicBezTo>
                    <a:cubicBezTo>
                      <a:pt x="288" y="248"/>
                      <a:pt x="289" y="248"/>
                      <a:pt x="291" y="249"/>
                    </a:cubicBezTo>
                    <a:cubicBezTo>
                      <a:pt x="293" y="250"/>
                      <a:pt x="294" y="251"/>
                      <a:pt x="295" y="253"/>
                    </a:cubicBezTo>
                    <a:cubicBezTo>
                      <a:pt x="295" y="254"/>
                      <a:pt x="294" y="255"/>
                      <a:pt x="294" y="255"/>
                    </a:cubicBezTo>
                    <a:cubicBezTo>
                      <a:pt x="295" y="254"/>
                      <a:pt x="296" y="255"/>
                      <a:pt x="297" y="255"/>
                    </a:cubicBezTo>
                    <a:cubicBezTo>
                      <a:pt x="296" y="256"/>
                      <a:pt x="298" y="256"/>
                      <a:pt x="297" y="256"/>
                    </a:cubicBezTo>
                    <a:cubicBezTo>
                      <a:pt x="297" y="256"/>
                      <a:pt x="296" y="257"/>
                      <a:pt x="295" y="257"/>
                    </a:cubicBezTo>
                    <a:cubicBezTo>
                      <a:pt x="296" y="257"/>
                      <a:pt x="296" y="258"/>
                      <a:pt x="296" y="258"/>
                    </a:cubicBezTo>
                    <a:cubicBezTo>
                      <a:pt x="298" y="258"/>
                      <a:pt x="296" y="257"/>
                      <a:pt x="298" y="256"/>
                    </a:cubicBezTo>
                    <a:cubicBezTo>
                      <a:pt x="298" y="257"/>
                      <a:pt x="299" y="256"/>
                      <a:pt x="300" y="257"/>
                    </a:cubicBezTo>
                    <a:cubicBezTo>
                      <a:pt x="299" y="259"/>
                      <a:pt x="303" y="258"/>
                      <a:pt x="303" y="262"/>
                    </a:cubicBezTo>
                    <a:cubicBezTo>
                      <a:pt x="303" y="262"/>
                      <a:pt x="302" y="262"/>
                      <a:pt x="302" y="263"/>
                    </a:cubicBezTo>
                    <a:cubicBezTo>
                      <a:pt x="302" y="263"/>
                      <a:pt x="304" y="262"/>
                      <a:pt x="305" y="263"/>
                    </a:cubicBezTo>
                    <a:cubicBezTo>
                      <a:pt x="304" y="263"/>
                      <a:pt x="304" y="263"/>
                      <a:pt x="303" y="263"/>
                    </a:cubicBezTo>
                    <a:cubicBezTo>
                      <a:pt x="305" y="263"/>
                      <a:pt x="306" y="264"/>
                      <a:pt x="307" y="265"/>
                    </a:cubicBezTo>
                    <a:cubicBezTo>
                      <a:pt x="307" y="267"/>
                      <a:pt x="307" y="268"/>
                      <a:pt x="307" y="269"/>
                    </a:cubicBezTo>
                    <a:cubicBezTo>
                      <a:pt x="307" y="268"/>
                      <a:pt x="308" y="268"/>
                      <a:pt x="308" y="268"/>
                    </a:cubicBezTo>
                    <a:cubicBezTo>
                      <a:pt x="309" y="271"/>
                      <a:pt x="311" y="272"/>
                      <a:pt x="313" y="275"/>
                    </a:cubicBezTo>
                    <a:cubicBezTo>
                      <a:pt x="314" y="277"/>
                      <a:pt x="316" y="279"/>
                      <a:pt x="317" y="281"/>
                    </a:cubicBezTo>
                    <a:cubicBezTo>
                      <a:pt x="317" y="281"/>
                      <a:pt x="316" y="281"/>
                      <a:pt x="316" y="281"/>
                    </a:cubicBezTo>
                    <a:cubicBezTo>
                      <a:pt x="317" y="282"/>
                      <a:pt x="320" y="285"/>
                      <a:pt x="322" y="287"/>
                    </a:cubicBezTo>
                    <a:cubicBezTo>
                      <a:pt x="324" y="289"/>
                      <a:pt x="325" y="292"/>
                      <a:pt x="322" y="292"/>
                    </a:cubicBezTo>
                    <a:cubicBezTo>
                      <a:pt x="322" y="292"/>
                      <a:pt x="322" y="292"/>
                      <a:pt x="322" y="293"/>
                    </a:cubicBezTo>
                    <a:cubicBezTo>
                      <a:pt x="322" y="292"/>
                      <a:pt x="322" y="292"/>
                      <a:pt x="321" y="292"/>
                    </a:cubicBezTo>
                    <a:cubicBezTo>
                      <a:pt x="321" y="293"/>
                      <a:pt x="323" y="294"/>
                      <a:pt x="324" y="296"/>
                    </a:cubicBezTo>
                    <a:cubicBezTo>
                      <a:pt x="324" y="296"/>
                      <a:pt x="323" y="297"/>
                      <a:pt x="323" y="297"/>
                    </a:cubicBezTo>
                    <a:cubicBezTo>
                      <a:pt x="327" y="298"/>
                      <a:pt x="323" y="302"/>
                      <a:pt x="325" y="304"/>
                    </a:cubicBezTo>
                    <a:cubicBezTo>
                      <a:pt x="324" y="304"/>
                      <a:pt x="324" y="303"/>
                      <a:pt x="323" y="304"/>
                    </a:cubicBezTo>
                    <a:cubicBezTo>
                      <a:pt x="328" y="305"/>
                      <a:pt x="327" y="312"/>
                      <a:pt x="329" y="316"/>
                    </a:cubicBezTo>
                    <a:cubicBezTo>
                      <a:pt x="328" y="317"/>
                      <a:pt x="329" y="314"/>
                      <a:pt x="328" y="316"/>
                    </a:cubicBezTo>
                    <a:cubicBezTo>
                      <a:pt x="330" y="319"/>
                      <a:pt x="330" y="325"/>
                      <a:pt x="332" y="330"/>
                    </a:cubicBezTo>
                    <a:cubicBezTo>
                      <a:pt x="330" y="329"/>
                      <a:pt x="332" y="331"/>
                      <a:pt x="330" y="331"/>
                    </a:cubicBezTo>
                    <a:cubicBezTo>
                      <a:pt x="327" y="329"/>
                      <a:pt x="329" y="325"/>
                      <a:pt x="325" y="322"/>
                    </a:cubicBezTo>
                    <a:cubicBezTo>
                      <a:pt x="325" y="322"/>
                      <a:pt x="323" y="322"/>
                      <a:pt x="323" y="323"/>
                    </a:cubicBezTo>
                    <a:cubicBezTo>
                      <a:pt x="325" y="323"/>
                      <a:pt x="326" y="324"/>
                      <a:pt x="327" y="326"/>
                    </a:cubicBezTo>
                    <a:cubicBezTo>
                      <a:pt x="327" y="327"/>
                      <a:pt x="327" y="329"/>
                      <a:pt x="328" y="330"/>
                    </a:cubicBezTo>
                    <a:cubicBezTo>
                      <a:pt x="328" y="330"/>
                      <a:pt x="328" y="331"/>
                      <a:pt x="326" y="331"/>
                    </a:cubicBezTo>
                    <a:cubicBezTo>
                      <a:pt x="330" y="333"/>
                      <a:pt x="330" y="338"/>
                      <a:pt x="329" y="342"/>
                    </a:cubicBezTo>
                    <a:cubicBezTo>
                      <a:pt x="331" y="343"/>
                      <a:pt x="329" y="346"/>
                      <a:pt x="330" y="347"/>
                    </a:cubicBezTo>
                    <a:cubicBezTo>
                      <a:pt x="329" y="346"/>
                      <a:pt x="327" y="347"/>
                      <a:pt x="327" y="346"/>
                    </a:cubicBezTo>
                    <a:cubicBezTo>
                      <a:pt x="328" y="345"/>
                      <a:pt x="329" y="347"/>
                      <a:pt x="329" y="345"/>
                    </a:cubicBezTo>
                    <a:cubicBezTo>
                      <a:pt x="327" y="345"/>
                      <a:pt x="327" y="344"/>
                      <a:pt x="327" y="343"/>
                    </a:cubicBezTo>
                    <a:cubicBezTo>
                      <a:pt x="327" y="342"/>
                      <a:pt x="327" y="340"/>
                      <a:pt x="326" y="340"/>
                    </a:cubicBezTo>
                    <a:cubicBezTo>
                      <a:pt x="326" y="341"/>
                      <a:pt x="325" y="340"/>
                      <a:pt x="324" y="340"/>
                    </a:cubicBezTo>
                    <a:cubicBezTo>
                      <a:pt x="326" y="341"/>
                      <a:pt x="324" y="343"/>
                      <a:pt x="326" y="344"/>
                    </a:cubicBezTo>
                    <a:cubicBezTo>
                      <a:pt x="325" y="345"/>
                      <a:pt x="323" y="347"/>
                      <a:pt x="326" y="346"/>
                    </a:cubicBezTo>
                    <a:cubicBezTo>
                      <a:pt x="323" y="347"/>
                      <a:pt x="326" y="349"/>
                      <a:pt x="324" y="351"/>
                    </a:cubicBezTo>
                    <a:cubicBezTo>
                      <a:pt x="324" y="347"/>
                      <a:pt x="321" y="346"/>
                      <a:pt x="321" y="344"/>
                    </a:cubicBezTo>
                    <a:cubicBezTo>
                      <a:pt x="320" y="345"/>
                      <a:pt x="321" y="346"/>
                      <a:pt x="320" y="347"/>
                    </a:cubicBezTo>
                    <a:cubicBezTo>
                      <a:pt x="320" y="347"/>
                      <a:pt x="319" y="347"/>
                      <a:pt x="319" y="347"/>
                    </a:cubicBezTo>
                    <a:cubicBezTo>
                      <a:pt x="319" y="352"/>
                      <a:pt x="319" y="355"/>
                      <a:pt x="316" y="358"/>
                    </a:cubicBezTo>
                    <a:cubicBezTo>
                      <a:pt x="317" y="358"/>
                      <a:pt x="318" y="358"/>
                      <a:pt x="318" y="358"/>
                    </a:cubicBezTo>
                    <a:cubicBezTo>
                      <a:pt x="316" y="360"/>
                      <a:pt x="316" y="364"/>
                      <a:pt x="317" y="366"/>
                    </a:cubicBezTo>
                    <a:cubicBezTo>
                      <a:pt x="317" y="365"/>
                      <a:pt x="317" y="365"/>
                      <a:pt x="318" y="365"/>
                    </a:cubicBezTo>
                    <a:cubicBezTo>
                      <a:pt x="318" y="366"/>
                      <a:pt x="318" y="368"/>
                      <a:pt x="316" y="368"/>
                    </a:cubicBezTo>
                    <a:cubicBezTo>
                      <a:pt x="316" y="369"/>
                      <a:pt x="318" y="368"/>
                      <a:pt x="318" y="369"/>
                    </a:cubicBezTo>
                    <a:cubicBezTo>
                      <a:pt x="316" y="370"/>
                      <a:pt x="315" y="370"/>
                      <a:pt x="314" y="371"/>
                    </a:cubicBezTo>
                    <a:cubicBezTo>
                      <a:pt x="316" y="371"/>
                      <a:pt x="316" y="376"/>
                      <a:pt x="313" y="374"/>
                    </a:cubicBezTo>
                    <a:cubicBezTo>
                      <a:pt x="312" y="376"/>
                      <a:pt x="313" y="377"/>
                      <a:pt x="311" y="378"/>
                    </a:cubicBezTo>
                    <a:cubicBezTo>
                      <a:pt x="311" y="378"/>
                      <a:pt x="312" y="379"/>
                      <a:pt x="313" y="380"/>
                    </a:cubicBezTo>
                    <a:cubicBezTo>
                      <a:pt x="317" y="381"/>
                      <a:pt x="318" y="381"/>
                      <a:pt x="321" y="382"/>
                    </a:cubicBezTo>
                    <a:cubicBezTo>
                      <a:pt x="320" y="380"/>
                      <a:pt x="320" y="379"/>
                      <a:pt x="323" y="379"/>
                    </a:cubicBezTo>
                    <a:cubicBezTo>
                      <a:pt x="322" y="378"/>
                      <a:pt x="323" y="376"/>
                      <a:pt x="324" y="375"/>
                    </a:cubicBezTo>
                    <a:cubicBezTo>
                      <a:pt x="321" y="373"/>
                      <a:pt x="326" y="370"/>
                      <a:pt x="325" y="367"/>
                    </a:cubicBezTo>
                    <a:cubicBezTo>
                      <a:pt x="327" y="367"/>
                      <a:pt x="326" y="366"/>
                      <a:pt x="328" y="365"/>
                    </a:cubicBezTo>
                    <a:cubicBezTo>
                      <a:pt x="328" y="366"/>
                      <a:pt x="328" y="368"/>
                      <a:pt x="328" y="369"/>
                    </a:cubicBezTo>
                    <a:cubicBezTo>
                      <a:pt x="327" y="368"/>
                      <a:pt x="327" y="369"/>
                      <a:pt x="325" y="369"/>
                    </a:cubicBezTo>
                    <a:cubicBezTo>
                      <a:pt x="327" y="370"/>
                      <a:pt x="326" y="371"/>
                      <a:pt x="325" y="372"/>
                    </a:cubicBezTo>
                    <a:cubicBezTo>
                      <a:pt x="327" y="372"/>
                      <a:pt x="326" y="370"/>
                      <a:pt x="327" y="370"/>
                    </a:cubicBezTo>
                    <a:cubicBezTo>
                      <a:pt x="328" y="372"/>
                      <a:pt x="328" y="373"/>
                      <a:pt x="329" y="374"/>
                    </a:cubicBezTo>
                    <a:cubicBezTo>
                      <a:pt x="326" y="375"/>
                      <a:pt x="326" y="377"/>
                      <a:pt x="327" y="379"/>
                    </a:cubicBezTo>
                    <a:cubicBezTo>
                      <a:pt x="325" y="379"/>
                      <a:pt x="325" y="379"/>
                      <a:pt x="324" y="378"/>
                    </a:cubicBezTo>
                    <a:cubicBezTo>
                      <a:pt x="326" y="382"/>
                      <a:pt x="324" y="385"/>
                      <a:pt x="322" y="387"/>
                    </a:cubicBezTo>
                    <a:cubicBezTo>
                      <a:pt x="325" y="388"/>
                      <a:pt x="320" y="390"/>
                      <a:pt x="321" y="391"/>
                    </a:cubicBezTo>
                    <a:cubicBezTo>
                      <a:pt x="321" y="391"/>
                      <a:pt x="322" y="391"/>
                      <a:pt x="322" y="391"/>
                    </a:cubicBezTo>
                    <a:cubicBezTo>
                      <a:pt x="322" y="391"/>
                      <a:pt x="323" y="392"/>
                      <a:pt x="322" y="393"/>
                    </a:cubicBezTo>
                    <a:cubicBezTo>
                      <a:pt x="321" y="392"/>
                      <a:pt x="320" y="393"/>
                      <a:pt x="320" y="394"/>
                    </a:cubicBezTo>
                    <a:cubicBezTo>
                      <a:pt x="320" y="394"/>
                      <a:pt x="321" y="393"/>
                      <a:pt x="322" y="394"/>
                    </a:cubicBezTo>
                    <a:cubicBezTo>
                      <a:pt x="320" y="397"/>
                      <a:pt x="319" y="398"/>
                      <a:pt x="320" y="400"/>
                    </a:cubicBezTo>
                    <a:cubicBezTo>
                      <a:pt x="318" y="400"/>
                      <a:pt x="317" y="399"/>
                      <a:pt x="317" y="401"/>
                    </a:cubicBezTo>
                    <a:cubicBezTo>
                      <a:pt x="318" y="401"/>
                      <a:pt x="318" y="402"/>
                      <a:pt x="318" y="402"/>
                    </a:cubicBezTo>
                    <a:cubicBezTo>
                      <a:pt x="319" y="401"/>
                      <a:pt x="318" y="400"/>
                      <a:pt x="319" y="400"/>
                    </a:cubicBezTo>
                    <a:cubicBezTo>
                      <a:pt x="319" y="403"/>
                      <a:pt x="316" y="403"/>
                      <a:pt x="318" y="405"/>
                    </a:cubicBezTo>
                    <a:cubicBezTo>
                      <a:pt x="318" y="406"/>
                      <a:pt x="317" y="406"/>
                      <a:pt x="316" y="406"/>
                    </a:cubicBezTo>
                    <a:cubicBezTo>
                      <a:pt x="316" y="405"/>
                      <a:pt x="318" y="406"/>
                      <a:pt x="318" y="405"/>
                    </a:cubicBezTo>
                    <a:cubicBezTo>
                      <a:pt x="316" y="404"/>
                      <a:pt x="316" y="403"/>
                      <a:pt x="316" y="402"/>
                    </a:cubicBezTo>
                    <a:cubicBezTo>
                      <a:pt x="315" y="404"/>
                      <a:pt x="310" y="403"/>
                      <a:pt x="313" y="405"/>
                    </a:cubicBezTo>
                    <a:cubicBezTo>
                      <a:pt x="312" y="406"/>
                      <a:pt x="311" y="407"/>
                      <a:pt x="309" y="408"/>
                    </a:cubicBezTo>
                    <a:cubicBezTo>
                      <a:pt x="308" y="409"/>
                      <a:pt x="307" y="410"/>
                      <a:pt x="305" y="411"/>
                    </a:cubicBezTo>
                    <a:cubicBezTo>
                      <a:pt x="305" y="410"/>
                      <a:pt x="305" y="410"/>
                      <a:pt x="304" y="410"/>
                    </a:cubicBezTo>
                    <a:cubicBezTo>
                      <a:pt x="303" y="410"/>
                      <a:pt x="305" y="413"/>
                      <a:pt x="303" y="412"/>
                    </a:cubicBezTo>
                    <a:cubicBezTo>
                      <a:pt x="303" y="410"/>
                      <a:pt x="304" y="409"/>
                      <a:pt x="303" y="408"/>
                    </a:cubicBezTo>
                    <a:cubicBezTo>
                      <a:pt x="303" y="408"/>
                      <a:pt x="303" y="409"/>
                      <a:pt x="302" y="408"/>
                    </a:cubicBezTo>
                    <a:cubicBezTo>
                      <a:pt x="304" y="408"/>
                      <a:pt x="301" y="407"/>
                      <a:pt x="302" y="406"/>
                    </a:cubicBezTo>
                    <a:cubicBezTo>
                      <a:pt x="301" y="405"/>
                      <a:pt x="302" y="404"/>
                      <a:pt x="300" y="404"/>
                    </a:cubicBezTo>
                    <a:cubicBezTo>
                      <a:pt x="299" y="404"/>
                      <a:pt x="299" y="405"/>
                      <a:pt x="297" y="405"/>
                    </a:cubicBezTo>
                    <a:cubicBezTo>
                      <a:pt x="297" y="402"/>
                      <a:pt x="298" y="401"/>
                      <a:pt x="300" y="401"/>
                    </a:cubicBezTo>
                    <a:cubicBezTo>
                      <a:pt x="300" y="401"/>
                      <a:pt x="299" y="402"/>
                      <a:pt x="300" y="402"/>
                    </a:cubicBezTo>
                    <a:cubicBezTo>
                      <a:pt x="301" y="401"/>
                      <a:pt x="301" y="404"/>
                      <a:pt x="302" y="402"/>
                    </a:cubicBezTo>
                    <a:cubicBezTo>
                      <a:pt x="300" y="401"/>
                      <a:pt x="301" y="400"/>
                      <a:pt x="300" y="399"/>
                    </a:cubicBezTo>
                    <a:cubicBezTo>
                      <a:pt x="302" y="400"/>
                      <a:pt x="299" y="397"/>
                      <a:pt x="302" y="398"/>
                    </a:cubicBezTo>
                    <a:cubicBezTo>
                      <a:pt x="302" y="397"/>
                      <a:pt x="301" y="397"/>
                      <a:pt x="301" y="396"/>
                    </a:cubicBezTo>
                    <a:cubicBezTo>
                      <a:pt x="304" y="395"/>
                      <a:pt x="305" y="391"/>
                      <a:pt x="307" y="389"/>
                    </a:cubicBezTo>
                    <a:cubicBezTo>
                      <a:pt x="306" y="389"/>
                      <a:pt x="306" y="390"/>
                      <a:pt x="305" y="389"/>
                    </a:cubicBezTo>
                    <a:cubicBezTo>
                      <a:pt x="305" y="389"/>
                      <a:pt x="304" y="389"/>
                      <a:pt x="304" y="388"/>
                    </a:cubicBezTo>
                    <a:cubicBezTo>
                      <a:pt x="306" y="388"/>
                      <a:pt x="305" y="386"/>
                      <a:pt x="307" y="386"/>
                    </a:cubicBezTo>
                    <a:cubicBezTo>
                      <a:pt x="308" y="385"/>
                      <a:pt x="307" y="385"/>
                      <a:pt x="308" y="384"/>
                    </a:cubicBezTo>
                    <a:cubicBezTo>
                      <a:pt x="307" y="383"/>
                      <a:pt x="306" y="384"/>
                      <a:pt x="307" y="382"/>
                    </a:cubicBezTo>
                    <a:cubicBezTo>
                      <a:pt x="308" y="382"/>
                      <a:pt x="308" y="383"/>
                      <a:pt x="309" y="383"/>
                    </a:cubicBezTo>
                    <a:cubicBezTo>
                      <a:pt x="309" y="381"/>
                      <a:pt x="308" y="377"/>
                      <a:pt x="311" y="376"/>
                    </a:cubicBezTo>
                    <a:cubicBezTo>
                      <a:pt x="308" y="373"/>
                      <a:pt x="309" y="371"/>
                      <a:pt x="310" y="369"/>
                    </a:cubicBezTo>
                    <a:cubicBezTo>
                      <a:pt x="311" y="367"/>
                      <a:pt x="313" y="365"/>
                      <a:pt x="310" y="363"/>
                    </a:cubicBezTo>
                    <a:cubicBezTo>
                      <a:pt x="311" y="363"/>
                      <a:pt x="310" y="363"/>
                      <a:pt x="311" y="362"/>
                    </a:cubicBezTo>
                    <a:cubicBezTo>
                      <a:pt x="311" y="363"/>
                      <a:pt x="311" y="364"/>
                      <a:pt x="312" y="363"/>
                    </a:cubicBezTo>
                    <a:cubicBezTo>
                      <a:pt x="312" y="362"/>
                      <a:pt x="312" y="362"/>
                      <a:pt x="314" y="360"/>
                    </a:cubicBezTo>
                    <a:cubicBezTo>
                      <a:pt x="311" y="360"/>
                      <a:pt x="311" y="363"/>
                      <a:pt x="309" y="363"/>
                    </a:cubicBezTo>
                    <a:cubicBezTo>
                      <a:pt x="308" y="363"/>
                      <a:pt x="309" y="361"/>
                      <a:pt x="309" y="360"/>
                    </a:cubicBezTo>
                    <a:cubicBezTo>
                      <a:pt x="307" y="360"/>
                      <a:pt x="307" y="363"/>
                      <a:pt x="307" y="364"/>
                    </a:cubicBezTo>
                    <a:cubicBezTo>
                      <a:pt x="307" y="364"/>
                      <a:pt x="309" y="364"/>
                      <a:pt x="308" y="364"/>
                    </a:cubicBezTo>
                    <a:cubicBezTo>
                      <a:pt x="308" y="365"/>
                      <a:pt x="307" y="365"/>
                      <a:pt x="307" y="365"/>
                    </a:cubicBezTo>
                    <a:cubicBezTo>
                      <a:pt x="306" y="367"/>
                      <a:pt x="308" y="370"/>
                      <a:pt x="305" y="371"/>
                    </a:cubicBezTo>
                    <a:cubicBezTo>
                      <a:pt x="306" y="370"/>
                      <a:pt x="305" y="369"/>
                      <a:pt x="304" y="369"/>
                    </a:cubicBezTo>
                    <a:cubicBezTo>
                      <a:pt x="305" y="374"/>
                      <a:pt x="303" y="376"/>
                      <a:pt x="302" y="381"/>
                    </a:cubicBezTo>
                    <a:cubicBezTo>
                      <a:pt x="302" y="381"/>
                      <a:pt x="302" y="381"/>
                      <a:pt x="301" y="381"/>
                    </a:cubicBezTo>
                    <a:cubicBezTo>
                      <a:pt x="302" y="383"/>
                      <a:pt x="300" y="384"/>
                      <a:pt x="301" y="387"/>
                    </a:cubicBezTo>
                    <a:cubicBezTo>
                      <a:pt x="301" y="386"/>
                      <a:pt x="301" y="386"/>
                      <a:pt x="300" y="386"/>
                    </a:cubicBezTo>
                    <a:cubicBezTo>
                      <a:pt x="300" y="387"/>
                      <a:pt x="301" y="388"/>
                      <a:pt x="301" y="389"/>
                    </a:cubicBezTo>
                    <a:cubicBezTo>
                      <a:pt x="300" y="388"/>
                      <a:pt x="299" y="390"/>
                      <a:pt x="298" y="389"/>
                    </a:cubicBezTo>
                    <a:cubicBezTo>
                      <a:pt x="299" y="390"/>
                      <a:pt x="299" y="390"/>
                      <a:pt x="299" y="390"/>
                    </a:cubicBezTo>
                    <a:cubicBezTo>
                      <a:pt x="298" y="391"/>
                      <a:pt x="298" y="390"/>
                      <a:pt x="298" y="390"/>
                    </a:cubicBezTo>
                    <a:cubicBezTo>
                      <a:pt x="298" y="392"/>
                      <a:pt x="297" y="393"/>
                      <a:pt x="298" y="395"/>
                    </a:cubicBezTo>
                    <a:cubicBezTo>
                      <a:pt x="297" y="395"/>
                      <a:pt x="297" y="393"/>
                      <a:pt x="296" y="393"/>
                    </a:cubicBezTo>
                    <a:cubicBezTo>
                      <a:pt x="298" y="396"/>
                      <a:pt x="293" y="399"/>
                      <a:pt x="292" y="400"/>
                    </a:cubicBezTo>
                    <a:cubicBezTo>
                      <a:pt x="293" y="400"/>
                      <a:pt x="293" y="401"/>
                      <a:pt x="292" y="401"/>
                    </a:cubicBezTo>
                    <a:cubicBezTo>
                      <a:pt x="293" y="402"/>
                      <a:pt x="294" y="401"/>
                      <a:pt x="294" y="402"/>
                    </a:cubicBezTo>
                    <a:cubicBezTo>
                      <a:pt x="292" y="401"/>
                      <a:pt x="292" y="403"/>
                      <a:pt x="291" y="403"/>
                    </a:cubicBezTo>
                    <a:cubicBezTo>
                      <a:pt x="290" y="403"/>
                      <a:pt x="291" y="402"/>
                      <a:pt x="290" y="402"/>
                    </a:cubicBezTo>
                    <a:cubicBezTo>
                      <a:pt x="289" y="402"/>
                      <a:pt x="288" y="403"/>
                      <a:pt x="287" y="404"/>
                    </a:cubicBezTo>
                    <a:cubicBezTo>
                      <a:pt x="286" y="403"/>
                      <a:pt x="287" y="401"/>
                      <a:pt x="288" y="400"/>
                    </a:cubicBezTo>
                    <a:cubicBezTo>
                      <a:pt x="290" y="398"/>
                      <a:pt x="290" y="396"/>
                      <a:pt x="289" y="394"/>
                    </a:cubicBezTo>
                    <a:cubicBezTo>
                      <a:pt x="288" y="394"/>
                      <a:pt x="289" y="395"/>
                      <a:pt x="289" y="395"/>
                    </a:cubicBezTo>
                    <a:cubicBezTo>
                      <a:pt x="286" y="394"/>
                      <a:pt x="288" y="396"/>
                      <a:pt x="287" y="396"/>
                    </a:cubicBezTo>
                    <a:cubicBezTo>
                      <a:pt x="284" y="394"/>
                      <a:pt x="288" y="394"/>
                      <a:pt x="288" y="392"/>
                    </a:cubicBezTo>
                    <a:cubicBezTo>
                      <a:pt x="288" y="393"/>
                      <a:pt x="287" y="393"/>
                      <a:pt x="287" y="392"/>
                    </a:cubicBezTo>
                    <a:cubicBezTo>
                      <a:pt x="287" y="392"/>
                      <a:pt x="286" y="392"/>
                      <a:pt x="286" y="392"/>
                    </a:cubicBezTo>
                    <a:cubicBezTo>
                      <a:pt x="287" y="391"/>
                      <a:pt x="290" y="388"/>
                      <a:pt x="287" y="387"/>
                    </a:cubicBezTo>
                    <a:cubicBezTo>
                      <a:pt x="288" y="386"/>
                      <a:pt x="291" y="387"/>
                      <a:pt x="291" y="385"/>
                    </a:cubicBezTo>
                    <a:cubicBezTo>
                      <a:pt x="289" y="386"/>
                      <a:pt x="288" y="387"/>
                      <a:pt x="286" y="387"/>
                    </a:cubicBezTo>
                    <a:cubicBezTo>
                      <a:pt x="285" y="386"/>
                      <a:pt x="286" y="385"/>
                      <a:pt x="285" y="385"/>
                    </a:cubicBezTo>
                    <a:cubicBezTo>
                      <a:pt x="286" y="388"/>
                      <a:pt x="286" y="388"/>
                      <a:pt x="285" y="390"/>
                    </a:cubicBezTo>
                    <a:cubicBezTo>
                      <a:pt x="286" y="390"/>
                      <a:pt x="285" y="389"/>
                      <a:pt x="287" y="389"/>
                    </a:cubicBezTo>
                    <a:cubicBezTo>
                      <a:pt x="287" y="390"/>
                      <a:pt x="287" y="391"/>
                      <a:pt x="285" y="391"/>
                    </a:cubicBezTo>
                    <a:cubicBezTo>
                      <a:pt x="285" y="390"/>
                      <a:pt x="283" y="390"/>
                      <a:pt x="284" y="391"/>
                    </a:cubicBezTo>
                    <a:cubicBezTo>
                      <a:pt x="284" y="390"/>
                      <a:pt x="285" y="392"/>
                      <a:pt x="285" y="392"/>
                    </a:cubicBezTo>
                    <a:cubicBezTo>
                      <a:pt x="285" y="392"/>
                      <a:pt x="285" y="392"/>
                      <a:pt x="284" y="393"/>
                    </a:cubicBezTo>
                    <a:cubicBezTo>
                      <a:pt x="284" y="392"/>
                      <a:pt x="283" y="392"/>
                      <a:pt x="283" y="392"/>
                    </a:cubicBezTo>
                    <a:cubicBezTo>
                      <a:pt x="282" y="393"/>
                      <a:pt x="283" y="393"/>
                      <a:pt x="283" y="394"/>
                    </a:cubicBezTo>
                    <a:cubicBezTo>
                      <a:pt x="281" y="395"/>
                      <a:pt x="281" y="397"/>
                      <a:pt x="281" y="399"/>
                    </a:cubicBezTo>
                    <a:cubicBezTo>
                      <a:pt x="281" y="400"/>
                      <a:pt x="281" y="401"/>
                      <a:pt x="281" y="402"/>
                    </a:cubicBezTo>
                    <a:cubicBezTo>
                      <a:pt x="280" y="402"/>
                      <a:pt x="280" y="403"/>
                      <a:pt x="279" y="404"/>
                    </a:cubicBezTo>
                    <a:cubicBezTo>
                      <a:pt x="279" y="404"/>
                      <a:pt x="279" y="403"/>
                      <a:pt x="279" y="403"/>
                    </a:cubicBezTo>
                    <a:cubicBezTo>
                      <a:pt x="280" y="405"/>
                      <a:pt x="278" y="405"/>
                      <a:pt x="280" y="406"/>
                    </a:cubicBezTo>
                    <a:cubicBezTo>
                      <a:pt x="279" y="406"/>
                      <a:pt x="278" y="407"/>
                      <a:pt x="278" y="407"/>
                    </a:cubicBezTo>
                    <a:cubicBezTo>
                      <a:pt x="279" y="407"/>
                      <a:pt x="279" y="406"/>
                      <a:pt x="280" y="407"/>
                    </a:cubicBezTo>
                    <a:cubicBezTo>
                      <a:pt x="280" y="407"/>
                      <a:pt x="280" y="407"/>
                      <a:pt x="280" y="408"/>
                    </a:cubicBezTo>
                    <a:cubicBezTo>
                      <a:pt x="279" y="407"/>
                      <a:pt x="279" y="408"/>
                      <a:pt x="280" y="409"/>
                    </a:cubicBezTo>
                    <a:cubicBezTo>
                      <a:pt x="278" y="409"/>
                      <a:pt x="278" y="409"/>
                      <a:pt x="278" y="409"/>
                    </a:cubicBezTo>
                    <a:cubicBezTo>
                      <a:pt x="278" y="410"/>
                      <a:pt x="277" y="411"/>
                      <a:pt x="277" y="412"/>
                    </a:cubicBezTo>
                    <a:cubicBezTo>
                      <a:pt x="276" y="412"/>
                      <a:pt x="276" y="412"/>
                      <a:pt x="276" y="411"/>
                    </a:cubicBezTo>
                    <a:cubicBezTo>
                      <a:pt x="276" y="412"/>
                      <a:pt x="275" y="413"/>
                      <a:pt x="274" y="412"/>
                    </a:cubicBezTo>
                    <a:cubicBezTo>
                      <a:pt x="274" y="412"/>
                      <a:pt x="274" y="411"/>
                      <a:pt x="273" y="410"/>
                    </a:cubicBezTo>
                    <a:cubicBezTo>
                      <a:pt x="273" y="411"/>
                      <a:pt x="272" y="412"/>
                      <a:pt x="274" y="414"/>
                    </a:cubicBezTo>
                    <a:cubicBezTo>
                      <a:pt x="274" y="413"/>
                      <a:pt x="273" y="412"/>
                      <a:pt x="274" y="413"/>
                    </a:cubicBezTo>
                    <a:cubicBezTo>
                      <a:pt x="274" y="413"/>
                      <a:pt x="274" y="414"/>
                      <a:pt x="275" y="415"/>
                    </a:cubicBezTo>
                    <a:cubicBezTo>
                      <a:pt x="274" y="415"/>
                      <a:pt x="274" y="415"/>
                      <a:pt x="273" y="415"/>
                    </a:cubicBezTo>
                    <a:cubicBezTo>
                      <a:pt x="273" y="414"/>
                      <a:pt x="271" y="414"/>
                      <a:pt x="270" y="414"/>
                    </a:cubicBezTo>
                    <a:cubicBezTo>
                      <a:pt x="272" y="415"/>
                      <a:pt x="272" y="415"/>
                      <a:pt x="273" y="416"/>
                    </a:cubicBezTo>
                    <a:cubicBezTo>
                      <a:pt x="272" y="416"/>
                      <a:pt x="274" y="416"/>
                      <a:pt x="274" y="417"/>
                    </a:cubicBezTo>
                    <a:cubicBezTo>
                      <a:pt x="273" y="418"/>
                      <a:pt x="271" y="417"/>
                      <a:pt x="271" y="418"/>
                    </a:cubicBezTo>
                    <a:cubicBezTo>
                      <a:pt x="270" y="416"/>
                      <a:pt x="270" y="415"/>
                      <a:pt x="269" y="414"/>
                    </a:cubicBezTo>
                    <a:cubicBezTo>
                      <a:pt x="268" y="415"/>
                      <a:pt x="270" y="417"/>
                      <a:pt x="269" y="418"/>
                    </a:cubicBezTo>
                    <a:cubicBezTo>
                      <a:pt x="268" y="417"/>
                      <a:pt x="268" y="416"/>
                      <a:pt x="268" y="417"/>
                    </a:cubicBezTo>
                    <a:cubicBezTo>
                      <a:pt x="269" y="420"/>
                      <a:pt x="266" y="421"/>
                      <a:pt x="265" y="423"/>
                    </a:cubicBezTo>
                    <a:cubicBezTo>
                      <a:pt x="266" y="424"/>
                      <a:pt x="265" y="422"/>
                      <a:pt x="266" y="423"/>
                    </a:cubicBezTo>
                    <a:cubicBezTo>
                      <a:pt x="267" y="423"/>
                      <a:pt x="266" y="424"/>
                      <a:pt x="266" y="424"/>
                    </a:cubicBezTo>
                    <a:cubicBezTo>
                      <a:pt x="265" y="423"/>
                      <a:pt x="265" y="424"/>
                      <a:pt x="264" y="422"/>
                    </a:cubicBezTo>
                    <a:cubicBezTo>
                      <a:pt x="264" y="425"/>
                      <a:pt x="262" y="425"/>
                      <a:pt x="261" y="426"/>
                    </a:cubicBezTo>
                    <a:cubicBezTo>
                      <a:pt x="261" y="426"/>
                      <a:pt x="258" y="424"/>
                      <a:pt x="259" y="426"/>
                    </a:cubicBezTo>
                    <a:cubicBezTo>
                      <a:pt x="259" y="426"/>
                      <a:pt x="260" y="426"/>
                      <a:pt x="260" y="426"/>
                    </a:cubicBezTo>
                    <a:cubicBezTo>
                      <a:pt x="260" y="427"/>
                      <a:pt x="259" y="428"/>
                      <a:pt x="258" y="429"/>
                    </a:cubicBezTo>
                    <a:cubicBezTo>
                      <a:pt x="256" y="426"/>
                      <a:pt x="254" y="428"/>
                      <a:pt x="253" y="427"/>
                    </a:cubicBezTo>
                    <a:cubicBezTo>
                      <a:pt x="253" y="428"/>
                      <a:pt x="253" y="428"/>
                      <a:pt x="253" y="428"/>
                    </a:cubicBezTo>
                    <a:cubicBezTo>
                      <a:pt x="252" y="428"/>
                      <a:pt x="250" y="428"/>
                      <a:pt x="249" y="429"/>
                    </a:cubicBezTo>
                    <a:cubicBezTo>
                      <a:pt x="248" y="429"/>
                      <a:pt x="247" y="430"/>
                      <a:pt x="246" y="430"/>
                    </a:cubicBezTo>
                    <a:cubicBezTo>
                      <a:pt x="247" y="429"/>
                      <a:pt x="244" y="430"/>
                      <a:pt x="244" y="429"/>
                    </a:cubicBezTo>
                    <a:cubicBezTo>
                      <a:pt x="244" y="430"/>
                      <a:pt x="243" y="432"/>
                      <a:pt x="242" y="431"/>
                    </a:cubicBezTo>
                    <a:cubicBezTo>
                      <a:pt x="242" y="431"/>
                      <a:pt x="244" y="433"/>
                      <a:pt x="243" y="433"/>
                    </a:cubicBezTo>
                    <a:cubicBezTo>
                      <a:pt x="242" y="433"/>
                      <a:pt x="242" y="432"/>
                      <a:pt x="242" y="433"/>
                    </a:cubicBezTo>
                    <a:cubicBezTo>
                      <a:pt x="241" y="431"/>
                      <a:pt x="240" y="430"/>
                      <a:pt x="240" y="431"/>
                    </a:cubicBezTo>
                    <a:cubicBezTo>
                      <a:pt x="240" y="431"/>
                      <a:pt x="241" y="432"/>
                      <a:pt x="240" y="432"/>
                    </a:cubicBezTo>
                    <a:cubicBezTo>
                      <a:pt x="239" y="432"/>
                      <a:pt x="239" y="432"/>
                      <a:pt x="239" y="432"/>
                    </a:cubicBezTo>
                    <a:cubicBezTo>
                      <a:pt x="239" y="432"/>
                      <a:pt x="239" y="431"/>
                      <a:pt x="239" y="431"/>
                    </a:cubicBezTo>
                    <a:cubicBezTo>
                      <a:pt x="238" y="431"/>
                      <a:pt x="238" y="430"/>
                      <a:pt x="238" y="430"/>
                    </a:cubicBezTo>
                    <a:cubicBezTo>
                      <a:pt x="237" y="429"/>
                      <a:pt x="236" y="429"/>
                      <a:pt x="235" y="429"/>
                    </a:cubicBezTo>
                    <a:cubicBezTo>
                      <a:pt x="236" y="431"/>
                      <a:pt x="237" y="432"/>
                      <a:pt x="238" y="433"/>
                    </a:cubicBezTo>
                    <a:cubicBezTo>
                      <a:pt x="239" y="433"/>
                      <a:pt x="239" y="435"/>
                      <a:pt x="240" y="436"/>
                    </a:cubicBezTo>
                    <a:cubicBezTo>
                      <a:pt x="240" y="436"/>
                      <a:pt x="239" y="437"/>
                      <a:pt x="238" y="437"/>
                    </a:cubicBezTo>
                    <a:cubicBezTo>
                      <a:pt x="237" y="437"/>
                      <a:pt x="236" y="437"/>
                      <a:pt x="235" y="437"/>
                    </a:cubicBezTo>
                    <a:cubicBezTo>
                      <a:pt x="233" y="438"/>
                      <a:pt x="231" y="437"/>
                      <a:pt x="229" y="436"/>
                    </a:cubicBezTo>
                    <a:cubicBezTo>
                      <a:pt x="228" y="434"/>
                      <a:pt x="228" y="433"/>
                      <a:pt x="227" y="432"/>
                    </a:cubicBezTo>
                    <a:cubicBezTo>
                      <a:pt x="228" y="436"/>
                      <a:pt x="226" y="437"/>
                      <a:pt x="225" y="436"/>
                    </a:cubicBezTo>
                    <a:cubicBezTo>
                      <a:pt x="223" y="436"/>
                      <a:pt x="221" y="435"/>
                      <a:pt x="220" y="437"/>
                    </a:cubicBezTo>
                    <a:cubicBezTo>
                      <a:pt x="221" y="440"/>
                      <a:pt x="221" y="440"/>
                      <a:pt x="222" y="443"/>
                    </a:cubicBezTo>
                    <a:cubicBezTo>
                      <a:pt x="220" y="443"/>
                      <a:pt x="220" y="446"/>
                      <a:pt x="220" y="447"/>
                    </a:cubicBezTo>
                    <a:cubicBezTo>
                      <a:pt x="219" y="449"/>
                      <a:pt x="218" y="448"/>
                      <a:pt x="217" y="449"/>
                    </a:cubicBezTo>
                    <a:cubicBezTo>
                      <a:pt x="217" y="449"/>
                      <a:pt x="217" y="448"/>
                      <a:pt x="216" y="448"/>
                    </a:cubicBezTo>
                    <a:cubicBezTo>
                      <a:pt x="216" y="449"/>
                      <a:pt x="217" y="449"/>
                      <a:pt x="217" y="451"/>
                    </a:cubicBezTo>
                    <a:cubicBezTo>
                      <a:pt x="215" y="452"/>
                      <a:pt x="216" y="456"/>
                      <a:pt x="214" y="455"/>
                    </a:cubicBezTo>
                    <a:cubicBezTo>
                      <a:pt x="215" y="458"/>
                      <a:pt x="215" y="459"/>
                      <a:pt x="215" y="461"/>
                    </a:cubicBezTo>
                    <a:cubicBezTo>
                      <a:pt x="215" y="460"/>
                      <a:pt x="214" y="460"/>
                      <a:pt x="214" y="461"/>
                    </a:cubicBezTo>
                    <a:cubicBezTo>
                      <a:pt x="215" y="461"/>
                      <a:pt x="214" y="461"/>
                      <a:pt x="214" y="461"/>
                    </a:cubicBezTo>
                    <a:cubicBezTo>
                      <a:pt x="214" y="460"/>
                      <a:pt x="212" y="458"/>
                      <a:pt x="212" y="460"/>
                    </a:cubicBezTo>
                    <a:cubicBezTo>
                      <a:pt x="213" y="461"/>
                      <a:pt x="215" y="461"/>
                      <a:pt x="214" y="464"/>
                    </a:cubicBezTo>
                    <a:cubicBezTo>
                      <a:pt x="215" y="464"/>
                      <a:pt x="216" y="464"/>
                      <a:pt x="216" y="465"/>
                    </a:cubicBezTo>
                    <a:cubicBezTo>
                      <a:pt x="216" y="466"/>
                      <a:pt x="216" y="467"/>
                      <a:pt x="216" y="467"/>
                    </a:cubicBezTo>
                    <a:cubicBezTo>
                      <a:pt x="216" y="468"/>
                      <a:pt x="217" y="469"/>
                      <a:pt x="217" y="469"/>
                    </a:cubicBezTo>
                    <a:cubicBezTo>
                      <a:pt x="216" y="471"/>
                      <a:pt x="213" y="473"/>
                      <a:pt x="211" y="470"/>
                    </a:cubicBezTo>
                    <a:cubicBezTo>
                      <a:pt x="210" y="471"/>
                      <a:pt x="209" y="475"/>
                      <a:pt x="208" y="472"/>
                    </a:cubicBezTo>
                    <a:cubicBezTo>
                      <a:pt x="208" y="472"/>
                      <a:pt x="209" y="471"/>
                      <a:pt x="209" y="469"/>
                    </a:cubicBezTo>
                    <a:cubicBezTo>
                      <a:pt x="208" y="470"/>
                      <a:pt x="207" y="473"/>
                      <a:pt x="206" y="470"/>
                    </a:cubicBezTo>
                    <a:cubicBezTo>
                      <a:pt x="208" y="467"/>
                      <a:pt x="211" y="465"/>
                      <a:pt x="215" y="465"/>
                    </a:cubicBezTo>
                    <a:cubicBezTo>
                      <a:pt x="213" y="464"/>
                      <a:pt x="212" y="464"/>
                      <a:pt x="211" y="465"/>
                    </a:cubicBezTo>
                    <a:cubicBezTo>
                      <a:pt x="209" y="465"/>
                      <a:pt x="208" y="467"/>
                      <a:pt x="206" y="468"/>
                    </a:cubicBezTo>
                    <a:cubicBezTo>
                      <a:pt x="206" y="467"/>
                      <a:pt x="205" y="467"/>
                      <a:pt x="204" y="468"/>
                    </a:cubicBezTo>
                    <a:cubicBezTo>
                      <a:pt x="203" y="468"/>
                      <a:pt x="202" y="469"/>
                      <a:pt x="201" y="469"/>
                    </a:cubicBezTo>
                    <a:cubicBezTo>
                      <a:pt x="200" y="469"/>
                      <a:pt x="200" y="468"/>
                      <a:pt x="199" y="468"/>
                    </a:cubicBezTo>
                    <a:cubicBezTo>
                      <a:pt x="198" y="468"/>
                      <a:pt x="197" y="469"/>
                      <a:pt x="195" y="470"/>
                    </a:cubicBezTo>
                    <a:cubicBezTo>
                      <a:pt x="194" y="470"/>
                      <a:pt x="193" y="470"/>
                      <a:pt x="193" y="467"/>
                    </a:cubicBezTo>
                    <a:cubicBezTo>
                      <a:pt x="192" y="466"/>
                      <a:pt x="193" y="469"/>
                      <a:pt x="192" y="468"/>
                    </a:cubicBezTo>
                    <a:cubicBezTo>
                      <a:pt x="191" y="468"/>
                      <a:pt x="191" y="467"/>
                      <a:pt x="191" y="466"/>
                    </a:cubicBezTo>
                    <a:cubicBezTo>
                      <a:pt x="193" y="464"/>
                      <a:pt x="194" y="462"/>
                      <a:pt x="196" y="461"/>
                    </a:cubicBezTo>
                    <a:cubicBezTo>
                      <a:pt x="197" y="459"/>
                      <a:pt x="199" y="457"/>
                      <a:pt x="200" y="455"/>
                    </a:cubicBezTo>
                    <a:cubicBezTo>
                      <a:pt x="199" y="454"/>
                      <a:pt x="198" y="453"/>
                      <a:pt x="198" y="451"/>
                    </a:cubicBezTo>
                    <a:cubicBezTo>
                      <a:pt x="195" y="451"/>
                      <a:pt x="194" y="454"/>
                      <a:pt x="191" y="457"/>
                    </a:cubicBezTo>
                    <a:cubicBezTo>
                      <a:pt x="189" y="460"/>
                      <a:pt x="187" y="462"/>
                      <a:pt x="184" y="462"/>
                    </a:cubicBezTo>
                    <a:cubicBezTo>
                      <a:pt x="185" y="466"/>
                      <a:pt x="182" y="468"/>
                      <a:pt x="183" y="472"/>
                    </a:cubicBezTo>
                    <a:cubicBezTo>
                      <a:pt x="183" y="472"/>
                      <a:pt x="182" y="472"/>
                      <a:pt x="182" y="473"/>
                    </a:cubicBezTo>
                    <a:cubicBezTo>
                      <a:pt x="182" y="477"/>
                      <a:pt x="182" y="479"/>
                      <a:pt x="180" y="482"/>
                    </a:cubicBezTo>
                    <a:cubicBezTo>
                      <a:pt x="180" y="483"/>
                      <a:pt x="181" y="482"/>
                      <a:pt x="181" y="483"/>
                    </a:cubicBezTo>
                    <a:cubicBezTo>
                      <a:pt x="180" y="483"/>
                      <a:pt x="180" y="485"/>
                      <a:pt x="180" y="486"/>
                    </a:cubicBezTo>
                    <a:cubicBezTo>
                      <a:pt x="180" y="486"/>
                      <a:pt x="181" y="486"/>
                      <a:pt x="181" y="487"/>
                    </a:cubicBezTo>
                    <a:cubicBezTo>
                      <a:pt x="181" y="497"/>
                      <a:pt x="183" y="503"/>
                      <a:pt x="186" y="514"/>
                    </a:cubicBezTo>
                    <a:cubicBezTo>
                      <a:pt x="189" y="517"/>
                      <a:pt x="190" y="521"/>
                      <a:pt x="193" y="524"/>
                    </a:cubicBezTo>
                    <a:cubicBezTo>
                      <a:pt x="192" y="525"/>
                      <a:pt x="195" y="528"/>
                      <a:pt x="194" y="530"/>
                    </a:cubicBezTo>
                    <a:cubicBezTo>
                      <a:pt x="195" y="530"/>
                      <a:pt x="196" y="530"/>
                      <a:pt x="196" y="531"/>
                    </a:cubicBezTo>
                    <a:cubicBezTo>
                      <a:pt x="195" y="531"/>
                      <a:pt x="194" y="531"/>
                      <a:pt x="194" y="532"/>
                    </a:cubicBezTo>
                    <a:cubicBezTo>
                      <a:pt x="196" y="531"/>
                      <a:pt x="195" y="534"/>
                      <a:pt x="195" y="534"/>
                    </a:cubicBezTo>
                    <a:cubicBezTo>
                      <a:pt x="197" y="538"/>
                      <a:pt x="200" y="541"/>
                      <a:pt x="202" y="545"/>
                    </a:cubicBezTo>
                    <a:cubicBezTo>
                      <a:pt x="197" y="547"/>
                      <a:pt x="192" y="541"/>
                      <a:pt x="188" y="543"/>
                    </a:cubicBezTo>
                    <a:cubicBezTo>
                      <a:pt x="187" y="543"/>
                      <a:pt x="186" y="542"/>
                      <a:pt x="185" y="542"/>
                    </a:cubicBezTo>
                    <a:cubicBezTo>
                      <a:pt x="184" y="541"/>
                      <a:pt x="183" y="540"/>
                      <a:pt x="183" y="539"/>
                    </a:cubicBezTo>
                    <a:cubicBezTo>
                      <a:pt x="184" y="539"/>
                      <a:pt x="186" y="539"/>
                      <a:pt x="186" y="537"/>
                    </a:cubicBezTo>
                    <a:cubicBezTo>
                      <a:pt x="183" y="535"/>
                      <a:pt x="180" y="533"/>
                      <a:pt x="175" y="532"/>
                    </a:cubicBezTo>
                    <a:cubicBezTo>
                      <a:pt x="175" y="528"/>
                      <a:pt x="169" y="529"/>
                      <a:pt x="166" y="527"/>
                    </a:cubicBezTo>
                    <a:cubicBezTo>
                      <a:pt x="167" y="526"/>
                      <a:pt x="168" y="527"/>
                      <a:pt x="167" y="525"/>
                    </a:cubicBezTo>
                    <a:cubicBezTo>
                      <a:pt x="163" y="526"/>
                      <a:pt x="157" y="523"/>
                      <a:pt x="153" y="521"/>
                    </a:cubicBezTo>
                    <a:cubicBezTo>
                      <a:pt x="153" y="515"/>
                      <a:pt x="144" y="514"/>
                      <a:pt x="145" y="508"/>
                    </a:cubicBezTo>
                    <a:cubicBezTo>
                      <a:pt x="143" y="507"/>
                      <a:pt x="142" y="506"/>
                      <a:pt x="141" y="504"/>
                    </a:cubicBezTo>
                    <a:cubicBezTo>
                      <a:pt x="143" y="502"/>
                      <a:pt x="144" y="501"/>
                      <a:pt x="145" y="498"/>
                    </a:cubicBezTo>
                    <a:cubicBezTo>
                      <a:pt x="145" y="495"/>
                      <a:pt x="142" y="494"/>
                      <a:pt x="141" y="492"/>
                    </a:cubicBezTo>
                    <a:cubicBezTo>
                      <a:pt x="141" y="493"/>
                      <a:pt x="140" y="493"/>
                      <a:pt x="139" y="493"/>
                    </a:cubicBezTo>
                    <a:cubicBezTo>
                      <a:pt x="138" y="493"/>
                      <a:pt x="138" y="493"/>
                      <a:pt x="137" y="492"/>
                    </a:cubicBezTo>
                    <a:cubicBezTo>
                      <a:pt x="138" y="491"/>
                      <a:pt x="139" y="492"/>
                      <a:pt x="139" y="491"/>
                    </a:cubicBezTo>
                    <a:cubicBezTo>
                      <a:pt x="139" y="488"/>
                      <a:pt x="140" y="486"/>
                      <a:pt x="140" y="483"/>
                    </a:cubicBezTo>
                    <a:cubicBezTo>
                      <a:pt x="139" y="482"/>
                      <a:pt x="137" y="482"/>
                      <a:pt x="138" y="480"/>
                    </a:cubicBezTo>
                    <a:cubicBezTo>
                      <a:pt x="139" y="480"/>
                      <a:pt x="139" y="482"/>
                      <a:pt x="140" y="481"/>
                    </a:cubicBezTo>
                    <a:cubicBezTo>
                      <a:pt x="139" y="480"/>
                      <a:pt x="139" y="479"/>
                      <a:pt x="138" y="478"/>
                    </a:cubicBezTo>
                    <a:cubicBezTo>
                      <a:pt x="137" y="481"/>
                      <a:pt x="137" y="478"/>
                      <a:pt x="137" y="477"/>
                    </a:cubicBezTo>
                    <a:cubicBezTo>
                      <a:pt x="135" y="478"/>
                      <a:pt x="136" y="480"/>
                      <a:pt x="134" y="481"/>
                    </a:cubicBezTo>
                    <a:cubicBezTo>
                      <a:pt x="130" y="479"/>
                      <a:pt x="132" y="470"/>
                      <a:pt x="127" y="472"/>
                    </a:cubicBezTo>
                    <a:cubicBezTo>
                      <a:pt x="127" y="473"/>
                      <a:pt x="128" y="473"/>
                      <a:pt x="129" y="474"/>
                    </a:cubicBezTo>
                    <a:cubicBezTo>
                      <a:pt x="129" y="478"/>
                      <a:pt x="130" y="482"/>
                      <a:pt x="132" y="487"/>
                    </a:cubicBezTo>
                    <a:cubicBezTo>
                      <a:pt x="132" y="487"/>
                      <a:pt x="131" y="487"/>
                      <a:pt x="131" y="488"/>
                    </a:cubicBezTo>
                    <a:cubicBezTo>
                      <a:pt x="132" y="488"/>
                      <a:pt x="133" y="488"/>
                      <a:pt x="135" y="488"/>
                    </a:cubicBezTo>
                    <a:cubicBezTo>
                      <a:pt x="135" y="489"/>
                      <a:pt x="135" y="490"/>
                      <a:pt x="136" y="490"/>
                    </a:cubicBezTo>
                    <a:cubicBezTo>
                      <a:pt x="134" y="492"/>
                      <a:pt x="137" y="493"/>
                      <a:pt x="136" y="494"/>
                    </a:cubicBezTo>
                    <a:cubicBezTo>
                      <a:pt x="135" y="494"/>
                      <a:pt x="135" y="495"/>
                      <a:pt x="134" y="497"/>
                    </a:cubicBezTo>
                    <a:cubicBezTo>
                      <a:pt x="133" y="496"/>
                      <a:pt x="133" y="498"/>
                      <a:pt x="132" y="497"/>
                    </a:cubicBezTo>
                    <a:cubicBezTo>
                      <a:pt x="131" y="496"/>
                      <a:pt x="130" y="495"/>
                      <a:pt x="128" y="493"/>
                    </a:cubicBezTo>
                    <a:cubicBezTo>
                      <a:pt x="127" y="492"/>
                      <a:pt x="125" y="491"/>
                      <a:pt x="123" y="490"/>
                    </a:cubicBezTo>
                    <a:cubicBezTo>
                      <a:pt x="123" y="493"/>
                      <a:pt x="126" y="495"/>
                      <a:pt x="128" y="498"/>
                    </a:cubicBezTo>
                    <a:cubicBezTo>
                      <a:pt x="125" y="502"/>
                      <a:pt x="126" y="504"/>
                      <a:pt x="127" y="507"/>
                    </a:cubicBezTo>
                    <a:cubicBezTo>
                      <a:pt x="128" y="508"/>
                      <a:pt x="128" y="506"/>
                      <a:pt x="129" y="507"/>
                    </a:cubicBezTo>
                    <a:cubicBezTo>
                      <a:pt x="128" y="512"/>
                      <a:pt x="131" y="517"/>
                      <a:pt x="128" y="522"/>
                    </a:cubicBezTo>
                    <a:cubicBezTo>
                      <a:pt x="123" y="520"/>
                      <a:pt x="121" y="525"/>
                      <a:pt x="115" y="522"/>
                    </a:cubicBezTo>
                    <a:cubicBezTo>
                      <a:pt x="115" y="524"/>
                      <a:pt x="113" y="524"/>
                      <a:pt x="112" y="525"/>
                    </a:cubicBezTo>
                    <a:cubicBezTo>
                      <a:pt x="111" y="526"/>
                      <a:pt x="112" y="527"/>
                      <a:pt x="112" y="528"/>
                    </a:cubicBezTo>
                    <a:cubicBezTo>
                      <a:pt x="111" y="529"/>
                      <a:pt x="110" y="528"/>
                      <a:pt x="109" y="529"/>
                    </a:cubicBezTo>
                    <a:cubicBezTo>
                      <a:pt x="105" y="534"/>
                      <a:pt x="111" y="535"/>
                      <a:pt x="109" y="539"/>
                    </a:cubicBezTo>
                    <a:cubicBezTo>
                      <a:pt x="105" y="539"/>
                      <a:pt x="99" y="535"/>
                      <a:pt x="95" y="536"/>
                    </a:cubicBezTo>
                    <a:cubicBezTo>
                      <a:pt x="97" y="537"/>
                      <a:pt x="96" y="540"/>
                      <a:pt x="94" y="541"/>
                    </a:cubicBezTo>
                    <a:cubicBezTo>
                      <a:pt x="96" y="543"/>
                      <a:pt x="95" y="547"/>
                      <a:pt x="97" y="549"/>
                    </a:cubicBezTo>
                    <a:cubicBezTo>
                      <a:pt x="103" y="550"/>
                      <a:pt x="105" y="545"/>
                      <a:pt x="111" y="545"/>
                    </a:cubicBezTo>
                    <a:cubicBezTo>
                      <a:pt x="111" y="553"/>
                      <a:pt x="126" y="558"/>
                      <a:pt x="130" y="560"/>
                    </a:cubicBezTo>
                    <a:cubicBezTo>
                      <a:pt x="130" y="560"/>
                      <a:pt x="130" y="559"/>
                      <a:pt x="130" y="559"/>
                    </a:cubicBezTo>
                    <a:cubicBezTo>
                      <a:pt x="132" y="559"/>
                      <a:pt x="133" y="560"/>
                      <a:pt x="135" y="561"/>
                    </a:cubicBezTo>
                    <a:cubicBezTo>
                      <a:pt x="135" y="559"/>
                      <a:pt x="137" y="561"/>
                      <a:pt x="138" y="560"/>
                    </a:cubicBezTo>
                    <a:cubicBezTo>
                      <a:pt x="138" y="559"/>
                      <a:pt x="137" y="559"/>
                      <a:pt x="137" y="558"/>
                    </a:cubicBezTo>
                    <a:cubicBezTo>
                      <a:pt x="139" y="558"/>
                      <a:pt x="141" y="559"/>
                      <a:pt x="143" y="559"/>
                    </a:cubicBezTo>
                    <a:cubicBezTo>
                      <a:pt x="144" y="559"/>
                      <a:pt x="146" y="559"/>
                      <a:pt x="148" y="559"/>
                    </a:cubicBezTo>
                    <a:cubicBezTo>
                      <a:pt x="151" y="559"/>
                      <a:pt x="154" y="559"/>
                      <a:pt x="158" y="559"/>
                    </a:cubicBezTo>
                    <a:cubicBezTo>
                      <a:pt x="158" y="558"/>
                      <a:pt x="158" y="557"/>
                      <a:pt x="159" y="557"/>
                    </a:cubicBezTo>
                    <a:cubicBezTo>
                      <a:pt x="169" y="560"/>
                      <a:pt x="177" y="558"/>
                      <a:pt x="187" y="557"/>
                    </a:cubicBezTo>
                    <a:cubicBezTo>
                      <a:pt x="187" y="557"/>
                      <a:pt x="187" y="556"/>
                      <a:pt x="187" y="556"/>
                    </a:cubicBezTo>
                    <a:cubicBezTo>
                      <a:pt x="189" y="557"/>
                      <a:pt x="192" y="557"/>
                      <a:pt x="193" y="557"/>
                    </a:cubicBezTo>
                    <a:cubicBezTo>
                      <a:pt x="193" y="557"/>
                      <a:pt x="193" y="556"/>
                      <a:pt x="193" y="556"/>
                    </a:cubicBezTo>
                    <a:cubicBezTo>
                      <a:pt x="197" y="556"/>
                      <a:pt x="201" y="555"/>
                      <a:pt x="205" y="556"/>
                    </a:cubicBezTo>
                    <a:cubicBezTo>
                      <a:pt x="208" y="556"/>
                      <a:pt x="211" y="557"/>
                      <a:pt x="213" y="560"/>
                    </a:cubicBezTo>
                    <a:cubicBezTo>
                      <a:pt x="212" y="560"/>
                      <a:pt x="211" y="560"/>
                      <a:pt x="211" y="561"/>
                    </a:cubicBezTo>
                    <a:cubicBezTo>
                      <a:pt x="213" y="561"/>
                      <a:pt x="215" y="562"/>
                      <a:pt x="214" y="565"/>
                    </a:cubicBezTo>
                    <a:cubicBezTo>
                      <a:pt x="217" y="564"/>
                      <a:pt x="219" y="566"/>
                      <a:pt x="218" y="568"/>
                    </a:cubicBezTo>
                    <a:cubicBezTo>
                      <a:pt x="218" y="569"/>
                      <a:pt x="219" y="569"/>
                      <a:pt x="218" y="570"/>
                    </a:cubicBezTo>
                    <a:cubicBezTo>
                      <a:pt x="220" y="570"/>
                      <a:pt x="220" y="570"/>
                      <a:pt x="221" y="569"/>
                    </a:cubicBezTo>
                    <a:cubicBezTo>
                      <a:pt x="221" y="570"/>
                      <a:pt x="221" y="570"/>
                      <a:pt x="221" y="571"/>
                    </a:cubicBezTo>
                    <a:cubicBezTo>
                      <a:pt x="220" y="571"/>
                      <a:pt x="219" y="571"/>
                      <a:pt x="220" y="572"/>
                    </a:cubicBezTo>
                    <a:cubicBezTo>
                      <a:pt x="223" y="571"/>
                      <a:pt x="221" y="574"/>
                      <a:pt x="222" y="575"/>
                    </a:cubicBezTo>
                    <a:cubicBezTo>
                      <a:pt x="224" y="574"/>
                      <a:pt x="223" y="572"/>
                      <a:pt x="226" y="572"/>
                    </a:cubicBezTo>
                    <a:cubicBezTo>
                      <a:pt x="225" y="573"/>
                      <a:pt x="227" y="574"/>
                      <a:pt x="227" y="575"/>
                    </a:cubicBezTo>
                    <a:cubicBezTo>
                      <a:pt x="227" y="575"/>
                      <a:pt x="225" y="574"/>
                      <a:pt x="225" y="575"/>
                    </a:cubicBezTo>
                    <a:cubicBezTo>
                      <a:pt x="226" y="575"/>
                      <a:pt x="226" y="577"/>
                      <a:pt x="227" y="578"/>
                    </a:cubicBezTo>
                    <a:cubicBezTo>
                      <a:pt x="228" y="577"/>
                      <a:pt x="228" y="577"/>
                      <a:pt x="229" y="577"/>
                    </a:cubicBezTo>
                    <a:cubicBezTo>
                      <a:pt x="227" y="579"/>
                      <a:pt x="232" y="576"/>
                      <a:pt x="231" y="579"/>
                    </a:cubicBezTo>
                    <a:cubicBezTo>
                      <a:pt x="227" y="578"/>
                      <a:pt x="224" y="579"/>
                      <a:pt x="220" y="581"/>
                    </a:cubicBezTo>
                    <a:cubicBezTo>
                      <a:pt x="219" y="578"/>
                      <a:pt x="212" y="580"/>
                      <a:pt x="210" y="577"/>
                    </a:cubicBezTo>
                    <a:cubicBezTo>
                      <a:pt x="211" y="576"/>
                      <a:pt x="212" y="576"/>
                      <a:pt x="212" y="576"/>
                    </a:cubicBezTo>
                    <a:cubicBezTo>
                      <a:pt x="211" y="575"/>
                      <a:pt x="211" y="574"/>
                      <a:pt x="210" y="573"/>
                    </a:cubicBezTo>
                    <a:cubicBezTo>
                      <a:pt x="204" y="574"/>
                      <a:pt x="203" y="567"/>
                      <a:pt x="196" y="566"/>
                    </a:cubicBezTo>
                    <a:cubicBezTo>
                      <a:pt x="196" y="569"/>
                      <a:pt x="194" y="569"/>
                      <a:pt x="191" y="568"/>
                    </a:cubicBezTo>
                    <a:cubicBezTo>
                      <a:pt x="191" y="571"/>
                      <a:pt x="190" y="570"/>
                      <a:pt x="188" y="570"/>
                    </a:cubicBezTo>
                    <a:cubicBezTo>
                      <a:pt x="189" y="574"/>
                      <a:pt x="183" y="575"/>
                      <a:pt x="185" y="578"/>
                    </a:cubicBezTo>
                    <a:cubicBezTo>
                      <a:pt x="184" y="578"/>
                      <a:pt x="183" y="578"/>
                      <a:pt x="182" y="579"/>
                    </a:cubicBezTo>
                    <a:cubicBezTo>
                      <a:pt x="183" y="580"/>
                      <a:pt x="185" y="579"/>
                      <a:pt x="185" y="580"/>
                    </a:cubicBezTo>
                    <a:cubicBezTo>
                      <a:pt x="184" y="581"/>
                      <a:pt x="183" y="581"/>
                      <a:pt x="182" y="581"/>
                    </a:cubicBezTo>
                    <a:cubicBezTo>
                      <a:pt x="182" y="586"/>
                      <a:pt x="189" y="585"/>
                      <a:pt x="191" y="589"/>
                    </a:cubicBezTo>
                    <a:cubicBezTo>
                      <a:pt x="187" y="590"/>
                      <a:pt x="183" y="589"/>
                      <a:pt x="180" y="588"/>
                    </a:cubicBezTo>
                    <a:cubicBezTo>
                      <a:pt x="177" y="586"/>
                      <a:pt x="174" y="585"/>
                      <a:pt x="171" y="585"/>
                    </a:cubicBezTo>
                    <a:cubicBezTo>
                      <a:pt x="171" y="583"/>
                      <a:pt x="171" y="583"/>
                      <a:pt x="171" y="583"/>
                    </a:cubicBezTo>
                    <a:cubicBezTo>
                      <a:pt x="164" y="581"/>
                      <a:pt x="164" y="589"/>
                      <a:pt x="158" y="587"/>
                    </a:cubicBezTo>
                    <a:cubicBezTo>
                      <a:pt x="154" y="589"/>
                      <a:pt x="150" y="591"/>
                      <a:pt x="145" y="591"/>
                    </a:cubicBezTo>
                    <a:cubicBezTo>
                      <a:pt x="145" y="592"/>
                      <a:pt x="141" y="592"/>
                      <a:pt x="140" y="593"/>
                    </a:cubicBezTo>
                    <a:cubicBezTo>
                      <a:pt x="130" y="591"/>
                      <a:pt x="138" y="602"/>
                      <a:pt x="136" y="604"/>
                    </a:cubicBezTo>
                    <a:cubicBezTo>
                      <a:pt x="137" y="606"/>
                      <a:pt x="140" y="608"/>
                      <a:pt x="140" y="611"/>
                    </a:cubicBezTo>
                    <a:cubicBezTo>
                      <a:pt x="138" y="611"/>
                      <a:pt x="138" y="612"/>
                      <a:pt x="139" y="612"/>
                    </a:cubicBezTo>
                    <a:cubicBezTo>
                      <a:pt x="137" y="612"/>
                      <a:pt x="137" y="612"/>
                      <a:pt x="137" y="612"/>
                    </a:cubicBezTo>
                    <a:cubicBezTo>
                      <a:pt x="136" y="615"/>
                      <a:pt x="134" y="614"/>
                      <a:pt x="136" y="617"/>
                    </a:cubicBezTo>
                    <a:cubicBezTo>
                      <a:pt x="140" y="617"/>
                      <a:pt x="143" y="617"/>
                      <a:pt x="145" y="619"/>
                    </a:cubicBezTo>
                    <a:cubicBezTo>
                      <a:pt x="148" y="620"/>
                      <a:pt x="150" y="622"/>
                      <a:pt x="151" y="624"/>
                    </a:cubicBezTo>
                    <a:cubicBezTo>
                      <a:pt x="150" y="624"/>
                      <a:pt x="150" y="625"/>
                      <a:pt x="149" y="625"/>
                    </a:cubicBezTo>
                    <a:cubicBezTo>
                      <a:pt x="148" y="627"/>
                      <a:pt x="152" y="626"/>
                      <a:pt x="151" y="628"/>
                    </a:cubicBezTo>
                    <a:cubicBezTo>
                      <a:pt x="147" y="627"/>
                      <a:pt x="147" y="623"/>
                      <a:pt x="143" y="621"/>
                    </a:cubicBezTo>
                    <a:cubicBezTo>
                      <a:pt x="143" y="623"/>
                      <a:pt x="142" y="623"/>
                      <a:pt x="142" y="624"/>
                    </a:cubicBezTo>
                    <a:cubicBezTo>
                      <a:pt x="143" y="624"/>
                      <a:pt x="143" y="623"/>
                      <a:pt x="145" y="624"/>
                    </a:cubicBezTo>
                    <a:cubicBezTo>
                      <a:pt x="143" y="624"/>
                      <a:pt x="146" y="625"/>
                      <a:pt x="145" y="627"/>
                    </a:cubicBezTo>
                    <a:cubicBezTo>
                      <a:pt x="148" y="627"/>
                      <a:pt x="148" y="628"/>
                      <a:pt x="151" y="629"/>
                    </a:cubicBezTo>
                    <a:cubicBezTo>
                      <a:pt x="151" y="628"/>
                      <a:pt x="155" y="628"/>
                      <a:pt x="155" y="629"/>
                    </a:cubicBezTo>
                    <a:cubicBezTo>
                      <a:pt x="151" y="628"/>
                      <a:pt x="156" y="631"/>
                      <a:pt x="153" y="631"/>
                    </a:cubicBezTo>
                    <a:cubicBezTo>
                      <a:pt x="159" y="632"/>
                      <a:pt x="161" y="634"/>
                      <a:pt x="164" y="634"/>
                    </a:cubicBezTo>
                    <a:cubicBezTo>
                      <a:pt x="162" y="635"/>
                      <a:pt x="160" y="635"/>
                      <a:pt x="159" y="638"/>
                    </a:cubicBezTo>
                    <a:cubicBezTo>
                      <a:pt x="161" y="637"/>
                      <a:pt x="161" y="639"/>
                      <a:pt x="161" y="639"/>
                    </a:cubicBezTo>
                    <a:cubicBezTo>
                      <a:pt x="166" y="640"/>
                      <a:pt x="169" y="642"/>
                      <a:pt x="172" y="643"/>
                    </a:cubicBezTo>
                    <a:cubicBezTo>
                      <a:pt x="176" y="645"/>
                      <a:pt x="179" y="647"/>
                      <a:pt x="185" y="647"/>
                    </a:cubicBezTo>
                    <a:cubicBezTo>
                      <a:pt x="183" y="649"/>
                      <a:pt x="181" y="649"/>
                      <a:pt x="178" y="649"/>
                    </a:cubicBezTo>
                    <a:cubicBezTo>
                      <a:pt x="175" y="649"/>
                      <a:pt x="171" y="648"/>
                      <a:pt x="168" y="648"/>
                    </a:cubicBezTo>
                    <a:cubicBezTo>
                      <a:pt x="167" y="650"/>
                      <a:pt x="165" y="650"/>
                      <a:pt x="165" y="653"/>
                    </a:cubicBezTo>
                    <a:cubicBezTo>
                      <a:pt x="169" y="653"/>
                      <a:pt x="173" y="654"/>
                      <a:pt x="178" y="655"/>
                    </a:cubicBezTo>
                    <a:cubicBezTo>
                      <a:pt x="182" y="656"/>
                      <a:pt x="187" y="656"/>
                      <a:pt x="191" y="655"/>
                    </a:cubicBezTo>
                    <a:cubicBezTo>
                      <a:pt x="196" y="658"/>
                      <a:pt x="208" y="653"/>
                      <a:pt x="216" y="653"/>
                    </a:cubicBezTo>
                    <a:cubicBezTo>
                      <a:pt x="220" y="653"/>
                      <a:pt x="228" y="652"/>
                      <a:pt x="229" y="649"/>
                    </a:cubicBezTo>
                    <a:cubicBezTo>
                      <a:pt x="232" y="649"/>
                      <a:pt x="234" y="648"/>
                      <a:pt x="237" y="648"/>
                    </a:cubicBezTo>
                    <a:cubicBezTo>
                      <a:pt x="240" y="647"/>
                      <a:pt x="242" y="647"/>
                      <a:pt x="245" y="646"/>
                    </a:cubicBezTo>
                    <a:cubicBezTo>
                      <a:pt x="250" y="644"/>
                      <a:pt x="256" y="643"/>
                      <a:pt x="262" y="641"/>
                    </a:cubicBezTo>
                    <a:cubicBezTo>
                      <a:pt x="264" y="642"/>
                      <a:pt x="261" y="644"/>
                      <a:pt x="264" y="643"/>
                    </a:cubicBezTo>
                    <a:cubicBezTo>
                      <a:pt x="267" y="639"/>
                      <a:pt x="275" y="639"/>
                      <a:pt x="278" y="636"/>
                    </a:cubicBezTo>
                    <a:cubicBezTo>
                      <a:pt x="267" y="639"/>
                      <a:pt x="256" y="641"/>
                      <a:pt x="244" y="643"/>
                    </a:cubicBezTo>
                    <a:cubicBezTo>
                      <a:pt x="243" y="643"/>
                      <a:pt x="242" y="643"/>
                      <a:pt x="242" y="642"/>
                    </a:cubicBezTo>
                    <a:cubicBezTo>
                      <a:pt x="246" y="642"/>
                      <a:pt x="250" y="640"/>
                      <a:pt x="253" y="638"/>
                    </a:cubicBezTo>
                    <a:cubicBezTo>
                      <a:pt x="256" y="636"/>
                      <a:pt x="258" y="634"/>
                      <a:pt x="258" y="637"/>
                    </a:cubicBezTo>
                    <a:cubicBezTo>
                      <a:pt x="258" y="636"/>
                      <a:pt x="262" y="637"/>
                      <a:pt x="264" y="636"/>
                    </a:cubicBezTo>
                    <a:cubicBezTo>
                      <a:pt x="265" y="631"/>
                      <a:pt x="271" y="634"/>
                      <a:pt x="276" y="632"/>
                    </a:cubicBezTo>
                    <a:cubicBezTo>
                      <a:pt x="275" y="631"/>
                      <a:pt x="278" y="631"/>
                      <a:pt x="277" y="630"/>
                    </a:cubicBezTo>
                    <a:cubicBezTo>
                      <a:pt x="276" y="628"/>
                      <a:pt x="274" y="629"/>
                      <a:pt x="273" y="628"/>
                    </a:cubicBezTo>
                    <a:cubicBezTo>
                      <a:pt x="277" y="623"/>
                      <a:pt x="282" y="624"/>
                      <a:pt x="288" y="622"/>
                    </a:cubicBezTo>
                    <a:cubicBezTo>
                      <a:pt x="288" y="622"/>
                      <a:pt x="289" y="622"/>
                      <a:pt x="288" y="623"/>
                    </a:cubicBezTo>
                    <a:cubicBezTo>
                      <a:pt x="290" y="622"/>
                      <a:pt x="294" y="619"/>
                      <a:pt x="294" y="622"/>
                    </a:cubicBezTo>
                    <a:cubicBezTo>
                      <a:pt x="291" y="624"/>
                      <a:pt x="293" y="622"/>
                      <a:pt x="291" y="623"/>
                    </a:cubicBezTo>
                    <a:cubicBezTo>
                      <a:pt x="290" y="625"/>
                      <a:pt x="292" y="625"/>
                      <a:pt x="294" y="625"/>
                    </a:cubicBezTo>
                    <a:cubicBezTo>
                      <a:pt x="292" y="627"/>
                      <a:pt x="293" y="629"/>
                      <a:pt x="291" y="630"/>
                    </a:cubicBezTo>
                    <a:cubicBezTo>
                      <a:pt x="292" y="630"/>
                      <a:pt x="293" y="630"/>
                      <a:pt x="294" y="630"/>
                    </a:cubicBezTo>
                    <a:cubicBezTo>
                      <a:pt x="294" y="631"/>
                      <a:pt x="292" y="632"/>
                      <a:pt x="292" y="633"/>
                    </a:cubicBezTo>
                    <a:cubicBezTo>
                      <a:pt x="294" y="632"/>
                      <a:pt x="298" y="631"/>
                      <a:pt x="301" y="631"/>
                    </a:cubicBezTo>
                    <a:cubicBezTo>
                      <a:pt x="300" y="628"/>
                      <a:pt x="305" y="628"/>
                      <a:pt x="306" y="627"/>
                    </a:cubicBezTo>
                    <a:cubicBezTo>
                      <a:pt x="306" y="629"/>
                      <a:pt x="304" y="630"/>
                      <a:pt x="302" y="630"/>
                    </a:cubicBezTo>
                    <a:cubicBezTo>
                      <a:pt x="304" y="632"/>
                      <a:pt x="299" y="632"/>
                      <a:pt x="301" y="633"/>
                    </a:cubicBezTo>
                    <a:cubicBezTo>
                      <a:pt x="304" y="633"/>
                      <a:pt x="309" y="624"/>
                      <a:pt x="314" y="627"/>
                    </a:cubicBezTo>
                    <a:cubicBezTo>
                      <a:pt x="307" y="629"/>
                      <a:pt x="307" y="631"/>
                      <a:pt x="304" y="634"/>
                    </a:cubicBezTo>
                    <a:cubicBezTo>
                      <a:pt x="304" y="641"/>
                      <a:pt x="312" y="635"/>
                      <a:pt x="317" y="636"/>
                    </a:cubicBezTo>
                    <a:cubicBezTo>
                      <a:pt x="323" y="632"/>
                      <a:pt x="333" y="631"/>
                      <a:pt x="336" y="627"/>
                    </a:cubicBezTo>
                    <a:cubicBezTo>
                      <a:pt x="334" y="627"/>
                      <a:pt x="330" y="630"/>
                      <a:pt x="328" y="628"/>
                    </a:cubicBezTo>
                    <a:cubicBezTo>
                      <a:pt x="328" y="626"/>
                      <a:pt x="332" y="628"/>
                      <a:pt x="332" y="625"/>
                    </a:cubicBezTo>
                    <a:cubicBezTo>
                      <a:pt x="329" y="626"/>
                      <a:pt x="328" y="628"/>
                      <a:pt x="326" y="627"/>
                    </a:cubicBezTo>
                    <a:cubicBezTo>
                      <a:pt x="327" y="626"/>
                      <a:pt x="326" y="626"/>
                      <a:pt x="327" y="625"/>
                    </a:cubicBezTo>
                    <a:cubicBezTo>
                      <a:pt x="330" y="624"/>
                      <a:pt x="334" y="624"/>
                      <a:pt x="334" y="625"/>
                    </a:cubicBezTo>
                    <a:cubicBezTo>
                      <a:pt x="333" y="624"/>
                      <a:pt x="336" y="626"/>
                      <a:pt x="336" y="624"/>
                    </a:cubicBezTo>
                    <a:cubicBezTo>
                      <a:pt x="334" y="624"/>
                      <a:pt x="334" y="623"/>
                      <a:pt x="333" y="623"/>
                    </a:cubicBezTo>
                    <a:cubicBezTo>
                      <a:pt x="330" y="624"/>
                      <a:pt x="327" y="625"/>
                      <a:pt x="326" y="623"/>
                    </a:cubicBezTo>
                    <a:cubicBezTo>
                      <a:pt x="328" y="621"/>
                      <a:pt x="330" y="620"/>
                      <a:pt x="332" y="619"/>
                    </a:cubicBezTo>
                    <a:cubicBezTo>
                      <a:pt x="334" y="618"/>
                      <a:pt x="336" y="617"/>
                      <a:pt x="337" y="614"/>
                    </a:cubicBezTo>
                    <a:cubicBezTo>
                      <a:pt x="338" y="615"/>
                      <a:pt x="343" y="613"/>
                      <a:pt x="343" y="612"/>
                    </a:cubicBezTo>
                    <a:cubicBezTo>
                      <a:pt x="342" y="613"/>
                      <a:pt x="341" y="612"/>
                      <a:pt x="341" y="611"/>
                    </a:cubicBezTo>
                    <a:cubicBezTo>
                      <a:pt x="344" y="611"/>
                      <a:pt x="346" y="610"/>
                      <a:pt x="348" y="609"/>
                    </a:cubicBezTo>
                    <a:cubicBezTo>
                      <a:pt x="350" y="608"/>
                      <a:pt x="352" y="607"/>
                      <a:pt x="354" y="606"/>
                    </a:cubicBezTo>
                    <a:cubicBezTo>
                      <a:pt x="357" y="604"/>
                      <a:pt x="361" y="602"/>
                      <a:pt x="365" y="599"/>
                    </a:cubicBezTo>
                    <a:cubicBezTo>
                      <a:pt x="363" y="602"/>
                      <a:pt x="362" y="602"/>
                      <a:pt x="359" y="605"/>
                    </a:cubicBezTo>
                    <a:cubicBezTo>
                      <a:pt x="361" y="604"/>
                      <a:pt x="363" y="603"/>
                      <a:pt x="365" y="604"/>
                    </a:cubicBezTo>
                    <a:cubicBezTo>
                      <a:pt x="363" y="606"/>
                      <a:pt x="362" y="608"/>
                      <a:pt x="363" y="609"/>
                    </a:cubicBezTo>
                    <a:cubicBezTo>
                      <a:pt x="359" y="612"/>
                      <a:pt x="358" y="615"/>
                      <a:pt x="354" y="616"/>
                    </a:cubicBezTo>
                    <a:cubicBezTo>
                      <a:pt x="356" y="617"/>
                      <a:pt x="359" y="614"/>
                      <a:pt x="360" y="613"/>
                    </a:cubicBezTo>
                    <a:cubicBezTo>
                      <a:pt x="361" y="613"/>
                      <a:pt x="361" y="613"/>
                      <a:pt x="362" y="613"/>
                    </a:cubicBezTo>
                    <a:cubicBezTo>
                      <a:pt x="360" y="617"/>
                      <a:pt x="362" y="618"/>
                      <a:pt x="366" y="621"/>
                    </a:cubicBezTo>
                    <a:cubicBezTo>
                      <a:pt x="360" y="626"/>
                      <a:pt x="353" y="629"/>
                      <a:pt x="346" y="632"/>
                    </a:cubicBezTo>
                    <a:cubicBezTo>
                      <a:pt x="340" y="635"/>
                      <a:pt x="333" y="637"/>
                      <a:pt x="326" y="642"/>
                    </a:cubicBezTo>
                    <a:cubicBezTo>
                      <a:pt x="321" y="644"/>
                      <a:pt x="314" y="644"/>
                      <a:pt x="307" y="648"/>
                    </a:cubicBezTo>
                    <a:cubicBezTo>
                      <a:pt x="306" y="647"/>
                      <a:pt x="305" y="647"/>
                      <a:pt x="305" y="646"/>
                    </a:cubicBezTo>
                    <a:cubicBezTo>
                      <a:pt x="299" y="650"/>
                      <a:pt x="292" y="650"/>
                      <a:pt x="288" y="650"/>
                    </a:cubicBezTo>
                    <a:cubicBezTo>
                      <a:pt x="288" y="653"/>
                      <a:pt x="281" y="651"/>
                      <a:pt x="279" y="653"/>
                    </a:cubicBezTo>
                    <a:cubicBezTo>
                      <a:pt x="279" y="653"/>
                      <a:pt x="278" y="653"/>
                      <a:pt x="279" y="652"/>
                    </a:cubicBezTo>
                    <a:cubicBezTo>
                      <a:pt x="274" y="656"/>
                      <a:pt x="268" y="651"/>
                      <a:pt x="262" y="655"/>
                    </a:cubicBezTo>
                    <a:cubicBezTo>
                      <a:pt x="265" y="654"/>
                      <a:pt x="260" y="658"/>
                      <a:pt x="266" y="656"/>
                    </a:cubicBezTo>
                    <a:cubicBezTo>
                      <a:pt x="266" y="655"/>
                      <a:pt x="263" y="655"/>
                      <a:pt x="265" y="654"/>
                    </a:cubicBezTo>
                    <a:cubicBezTo>
                      <a:pt x="266" y="657"/>
                      <a:pt x="272" y="655"/>
                      <a:pt x="275" y="657"/>
                    </a:cubicBezTo>
                    <a:cubicBezTo>
                      <a:pt x="276" y="655"/>
                      <a:pt x="278" y="655"/>
                      <a:pt x="281" y="654"/>
                    </a:cubicBezTo>
                    <a:cubicBezTo>
                      <a:pt x="283" y="654"/>
                      <a:pt x="286" y="654"/>
                      <a:pt x="289" y="653"/>
                    </a:cubicBezTo>
                    <a:cubicBezTo>
                      <a:pt x="289" y="653"/>
                      <a:pt x="292" y="656"/>
                      <a:pt x="293" y="654"/>
                    </a:cubicBezTo>
                    <a:cubicBezTo>
                      <a:pt x="290" y="655"/>
                      <a:pt x="293" y="652"/>
                      <a:pt x="293" y="651"/>
                    </a:cubicBezTo>
                    <a:cubicBezTo>
                      <a:pt x="297" y="650"/>
                      <a:pt x="301" y="650"/>
                      <a:pt x="305" y="649"/>
                    </a:cubicBezTo>
                    <a:cubicBezTo>
                      <a:pt x="305" y="651"/>
                      <a:pt x="305" y="651"/>
                      <a:pt x="301" y="651"/>
                    </a:cubicBezTo>
                    <a:cubicBezTo>
                      <a:pt x="302" y="653"/>
                      <a:pt x="303" y="652"/>
                      <a:pt x="302" y="654"/>
                    </a:cubicBezTo>
                    <a:cubicBezTo>
                      <a:pt x="306" y="653"/>
                      <a:pt x="306" y="652"/>
                      <a:pt x="307" y="651"/>
                    </a:cubicBezTo>
                    <a:cubicBezTo>
                      <a:pt x="307" y="654"/>
                      <a:pt x="316" y="649"/>
                      <a:pt x="319" y="649"/>
                    </a:cubicBezTo>
                    <a:cubicBezTo>
                      <a:pt x="318" y="648"/>
                      <a:pt x="319" y="647"/>
                      <a:pt x="321" y="647"/>
                    </a:cubicBezTo>
                    <a:cubicBezTo>
                      <a:pt x="321" y="648"/>
                      <a:pt x="320" y="648"/>
                      <a:pt x="321" y="648"/>
                    </a:cubicBezTo>
                    <a:cubicBezTo>
                      <a:pt x="328" y="645"/>
                      <a:pt x="334" y="641"/>
                      <a:pt x="340" y="638"/>
                    </a:cubicBezTo>
                    <a:cubicBezTo>
                      <a:pt x="346" y="634"/>
                      <a:pt x="352" y="631"/>
                      <a:pt x="359" y="628"/>
                    </a:cubicBezTo>
                    <a:cubicBezTo>
                      <a:pt x="362" y="624"/>
                      <a:pt x="372" y="616"/>
                      <a:pt x="374" y="620"/>
                    </a:cubicBezTo>
                    <a:cubicBezTo>
                      <a:pt x="382" y="617"/>
                      <a:pt x="388" y="611"/>
                      <a:pt x="395" y="606"/>
                    </a:cubicBezTo>
                    <a:cubicBezTo>
                      <a:pt x="398" y="604"/>
                      <a:pt x="402" y="601"/>
                      <a:pt x="405" y="598"/>
                    </a:cubicBezTo>
                    <a:cubicBezTo>
                      <a:pt x="408" y="595"/>
                      <a:pt x="412" y="592"/>
                      <a:pt x="415" y="589"/>
                    </a:cubicBezTo>
                    <a:cubicBezTo>
                      <a:pt x="418" y="583"/>
                      <a:pt x="424" y="579"/>
                      <a:pt x="428" y="575"/>
                    </a:cubicBezTo>
                    <a:cubicBezTo>
                      <a:pt x="427" y="576"/>
                      <a:pt x="428" y="573"/>
                      <a:pt x="430" y="572"/>
                    </a:cubicBezTo>
                    <a:cubicBezTo>
                      <a:pt x="435" y="570"/>
                      <a:pt x="430" y="578"/>
                      <a:pt x="426" y="581"/>
                    </a:cubicBezTo>
                    <a:cubicBezTo>
                      <a:pt x="429" y="578"/>
                      <a:pt x="429" y="583"/>
                      <a:pt x="429" y="585"/>
                    </a:cubicBezTo>
                    <a:cubicBezTo>
                      <a:pt x="426" y="588"/>
                      <a:pt x="423" y="591"/>
                      <a:pt x="421" y="594"/>
                    </a:cubicBezTo>
                    <a:cubicBezTo>
                      <a:pt x="419" y="596"/>
                      <a:pt x="418" y="597"/>
                      <a:pt x="417" y="599"/>
                    </a:cubicBezTo>
                    <a:cubicBezTo>
                      <a:pt x="416" y="600"/>
                      <a:pt x="414" y="602"/>
                      <a:pt x="413" y="603"/>
                    </a:cubicBezTo>
                    <a:cubicBezTo>
                      <a:pt x="411" y="604"/>
                      <a:pt x="410" y="604"/>
                      <a:pt x="408" y="605"/>
                    </a:cubicBezTo>
                    <a:cubicBezTo>
                      <a:pt x="407" y="609"/>
                      <a:pt x="402" y="609"/>
                      <a:pt x="399" y="612"/>
                    </a:cubicBezTo>
                    <a:cubicBezTo>
                      <a:pt x="398" y="614"/>
                      <a:pt x="398" y="617"/>
                      <a:pt x="396" y="618"/>
                    </a:cubicBezTo>
                    <a:cubicBezTo>
                      <a:pt x="394" y="620"/>
                      <a:pt x="390" y="620"/>
                      <a:pt x="389" y="621"/>
                    </a:cubicBezTo>
                    <a:cubicBezTo>
                      <a:pt x="388" y="622"/>
                      <a:pt x="386" y="624"/>
                      <a:pt x="385" y="625"/>
                    </a:cubicBezTo>
                    <a:cubicBezTo>
                      <a:pt x="385" y="625"/>
                      <a:pt x="385" y="624"/>
                      <a:pt x="385" y="623"/>
                    </a:cubicBezTo>
                    <a:cubicBezTo>
                      <a:pt x="383" y="625"/>
                      <a:pt x="383" y="627"/>
                      <a:pt x="382" y="628"/>
                    </a:cubicBezTo>
                    <a:cubicBezTo>
                      <a:pt x="381" y="628"/>
                      <a:pt x="380" y="627"/>
                      <a:pt x="380" y="627"/>
                    </a:cubicBezTo>
                    <a:cubicBezTo>
                      <a:pt x="377" y="628"/>
                      <a:pt x="376" y="632"/>
                      <a:pt x="373" y="634"/>
                    </a:cubicBezTo>
                    <a:cubicBezTo>
                      <a:pt x="370" y="634"/>
                      <a:pt x="374" y="631"/>
                      <a:pt x="371" y="633"/>
                    </a:cubicBezTo>
                    <a:cubicBezTo>
                      <a:pt x="372" y="634"/>
                      <a:pt x="369" y="636"/>
                      <a:pt x="368" y="637"/>
                    </a:cubicBezTo>
                    <a:cubicBezTo>
                      <a:pt x="365" y="636"/>
                      <a:pt x="360" y="642"/>
                      <a:pt x="360" y="639"/>
                    </a:cubicBezTo>
                    <a:cubicBezTo>
                      <a:pt x="356" y="643"/>
                      <a:pt x="348" y="649"/>
                      <a:pt x="343" y="651"/>
                    </a:cubicBezTo>
                    <a:cubicBezTo>
                      <a:pt x="344" y="651"/>
                      <a:pt x="344" y="651"/>
                      <a:pt x="344" y="652"/>
                    </a:cubicBezTo>
                    <a:cubicBezTo>
                      <a:pt x="339" y="654"/>
                      <a:pt x="337" y="655"/>
                      <a:pt x="335" y="658"/>
                    </a:cubicBezTo>
                    <a:cubicBezTo>
                      <a:pt x="334" y="657"/>
                      <a:pt x="335" y="657"/>
                      <a:pt x="335" y="656"/>
                    </a:cubicBezTo>
                    <a:cubicBezTo>
                      <a:pt x="327" y="661"/>
                      <a:pt x="319" y="664"/>
                      <a:pt x="314" y="666"/>
                    </a:cubicBezTo>
                    <a:cubicBezTo>
                      <a:pt x="313" y="666"/>
                      <a:pt x="313" y="667"/>
                      <a:pt x="312" y="668"/>
                    </a:cubicBezTo>
                    <a:cubicBezTo>
                      <a:pt x="310" y="668"/>
                      <a:pt x="310" y="669"/>
                      <a:pt x="309" y="670"/>
                    </a:cubicBezTo>
                    <a:cubicBezTo>
                      <a:pt x="307" y="670"/>
                      <a:pt x="307" y="668"/>
                      <a:pt x="305" y="670"/>
                    </a:cubicBezTo>
                    <a:cubicBezTo>
                      <a:pt x="308" y="670"/>
                      <a:pt x="302" y="672"/>
                      <a:pt x="301" y="673"/>
                    </a:cubicBezTo>
                    <a:cubicBezTo>
                      <a:pt x="300" y="672"/>
                      <a:pt x="298" y="673"/>
                      <a:pt x="299" y="672"/>
                    </a:cubicBezTo>
                    <a:cubicBezTo>
                      <a:pt x="298" y="671"/>
                      <a:pt x="301" y="670"/>
                      <a:pt x="300" y="670"/>
                    </a:cubicBezTo>
                    <a:cubicBezTo>
                      <a:pt x="295" y="671"/>
                      <a:pt x="296" y="673"/>
                      <a:pt x="296" y="675"/>
                    </a:cubicBezTo>
                    <a:cubicBezTo>
                      <a:pt x="298" y="675"/>
                      <a:pt x="301" y="674"/>
                      <a:pt x="304" y="674"/>
                    </a:cubicBezTo>
                    <a:cubicBezTo>
                      <a:pt x="304" y="672"/>
                      <a:pt x="306" y="671"/>
                      <a:pt x="309" y="671"/>
                    </a:cubicBezTo>
                    <a:cubicBezTo>
                      <a:pt x="312" y="670"/>
                      <a:pt x="314" y="669"/>
                      <a:pt x="315" y="670"/>
                    </a:cubicBezTo>
                    <a:cubicBezTo>
                      <a:pt x="314" y="670"/>
                      <a:pt x="315" y="671"/>
                      <a:pt x="314" y="671"/>
                    </a:cubicBezTo>
                    <a:cubicBezTo>
                      <a:pt x="314" y="671"/>
                      <a:pt x="314" y="670"/>
                      <a:pt x="313" y="670"/>
                    </a:cubicBezTo>
                    <a:cubicBezTo>
                      <a:pt x="310" y="675"/>
                      <a:pt x="304" y="675"/>
                      <a:pt x="298" y="677"/>
                    </a:cubicBezTo>
                    <a:cubicBezTo>
                      <a:pt x="300" y="678"/>
                      <a:pt x="297" y="678"/>
                      <a:pt x="297" y="680"/>
                    </a:cubicBezTo>
                    <a:cubicBezTo>
                      <a:pt x="303" y="678"/>
                      <a:pt x="310" y="676"/>
                      <a:pt x="315" y="674"/>
                    </a:cubicBezTo>
                    <a:cubicBezTo>
                      <a:pt x="313" y="674"/>
                      <a:pt x="317" y="672"/>
                      <a:pt x="318" y="671"/>
                    </a:cubicBezTo>
                    <a:cubicBezTo>
                      <a:pt x="319" y="671"/>
                      <a:pt x="324" y="670"/>
                      <a:pt x="325" y="669"/>
                    </a:cubicBezTo>
                    <a:cubicBezTo>
                      <a:pt x="324" y="670"/>
                      <a:pt x="324" y="669"/>
                      <a:pt x="324" y="668"/>
                    </a:cubicBezTo>
                    <a:cubicBezTo>
                      <a:pt x="326" y="669"/>
                      <a:pt x="328" y="668"/>
                      <a:pt x="330" y="667"/>
                    </a:cubicBezTo>
                    <a:cubicBezTo>
                      <a:pt x="332" y="666"/>
                      <a:pt x="335" y="665"/>
                      <a:pt x="337" y="665"/>
                    </a:cubicBezTo>
                    <a:cubicBezTo>
                      <a:pt x="332" y="667"/>
                      <a:pt x="335" y="667"/>
                      <a:pt x="332" y="669"/>
                    </a:cubicBezTo>
                    <a:cubicBezTo>
                      <a:pt x="335" y="668"/>
                      <a:pt x="337" y="667"/>
                      <a:pt x="339" y="665"/>
                    </a:cubicBezTo>
                    <a:cubicBezTo>
                      <a:pt x="340" y="666"/>
                      <a:pt x="340" y="666"/>
                      <a:pt x="340" y="666"/>
                    </a:cubicBezTo>
                    <a:cubicBezTo>
                      <a:pt x="343" y="663"/>
                      <a:pt x="348" y="662"/>
                      <a:pt x="353" y="660"/>
                    </a:cubicBezTo>
                    <a:cubicBezTo>
                      <a:pt x="357" y="657"/>
                      <a:pt x="363" y="655"/>
                      <a:pt x="367" y="652"/>
                    </a:cubicBezTo>
                    <a:cubicBezTo>
                      <a:pt x="367" y="652"/>
                      <a:pt x="367" y="653"/>
                      <a:pt x="368" y="652"/>
                    </a:cubicBezTo>
                    <a:cubicBezTo>
                      <a:pt x="375" y="647"/>
                      <a:pt x="387" y="642"/>
                      <a:pt x="390" y="638"/>
                    </a:cubicBezTo>
                    <a:cubicBezTo>
                      <a:pt x="391" y="639"/>
                      <a:pt x="388" y="642"/>
                      <a:pt x="386" y="642"/>
                    </a:cubicBezTo>
                    <a:cubicBezTo>
                      <a:pt x="388" y="645"/>
                      <a:pt x="391" y="640"/>
                      <a:pt x="392" y="639"/>
                    </a:cubicBezTo>
                    <a:cubicBezTo>
                      <a:pt x="392" y="639"/>
                      <a:pt x="393" y="639"/>
                      <a:pt x="393" y="639"/>
                    </a:cubicBezTo>
                    <a:cubicBezTo>
                      <a:pt x="395" y="637"/>
                      <a:pt x="395" y="634"/>
                      <a:pt x="398" y="632"/>
                    </a:cubicBezTo>
                    <a:cubicBezTo>
                      <a:pt x="402" y="629"/>
                      <a:pt x="404" y="630"/>
                      <a:pt x="408" y="626"/>
                    </a:cubicBezTo>
                    <a:cubicBezTo>
                      <a:pt x="406" y="625"/>
                      <a:pt x="413" y="622"/>
                      <a:pt x="414" y="619"/>
                    </a:cubicBezTo>
                    <a:cubicBezTo>
                      <a:pt x="407" y="625"/>
                      <a:pt x="420" y="611"/>
                      <a:pt x="422" y="613"/>
                    </a:cubicBezTo>
                    <a:cubicBezTo>
                      <a:pt x="420" y="615"/>
                      <a:pt x="421" y="616"/>
                      <a:pt x="419" y="618"/>
                    </a:cubicBezTo>
                    <a:cubicBezTo>
                      <a:pt x="423" y="615"/>
                      <a:pt x="422" y="617"/>
                      <a:pt x="424" y="617"/>
                    </a:cubicBezTo>
                    <a:cubicBezTo>
                      <a:pt x="426" y="614"/>
                      <a:pt x="427" y="615"/>
                      <a:pt x="430" y="613"/>
                    </a:cubicBezTo>
                    <a:cubicBezTo>
                      <a:pt x="428" y="613"/>
                      <a:pt x="426" y="615"/>
                      <a:pt x="424" y="615"/>
                    </a:cubicBezTo>
                    <a:cubicBezTo>
                      <a:pt x="425" y="614"/>
                      <a:pt x="425" y="614"/>
                      <a:pt x="426" y="613"/>
                    </a:cubicBezTo>
                    <a:cubicBezTo>
                      <a:pt x="428" y="612"/>
                      <a:pt x="430" y="613"/>
                      <a:pt x="430" y="610"/>
                    </a:cubicBezTo>
                    <a:cubicBezTo>
                      <a:pt x="431" y="611"/>
                      <a:pt x="431" y="611"/>
                      <a:pt x="432" y="611"/>
                    </a:cubicBezTo>
                    <a:cubicBezTo>
                      <a:pt x="427" y="616"/>
                      <a:pt x="424" y="620"/>
                      <a:pt x="421" y="623"/>
                    </a:cubicBezTo>
                    <a:cubicBezTo>
                      <a:pt x="417" y="626"/>
                      <a:pt x="414" y="629"/>
                      <a:pt x="408" y="632"/>
                    </a:cubicBezTo>
                    <a:cubicBezTo>
                      <a:pt x="402" y="638"/>
                      <a:pt x="394" y="640"/>
                      <a:pt x="389" y="647"/>
                    </a:cubicBezTo>
                    <a:cubicBezTo>
                      <a:pt x="388" y="646"/>
                      <a:pt x="386" y="648"/>
                      <a:pt x="386" y="647"/>
                    </a:cubicBezTo>
                    <a:cubicBezTo>
                      <a:pt x="382" y="650"/>
                      <a:pt x="377" y="653"/>
                      <a:pt x="372" y="655"/>
                    </a:cubicBezTo>
                    <a:cubicBezTo>
                      <a:pt x="367" y="657"/>
                      <a:pt x="362" y="659"/>
                      <a:pt x="359" y="663"/>
                    </a:cubicBezTo>
                    <a:cubicBezTo>
                      <a:pt x="361" y="662"/>
                      <a:pt x="364" y="660"/>
                      <a:pt x="365" y="661"/>
                    </a:cubicBezTo>
                    <a:cubicBezTo>
                      <a:pt x="363" y="662"/>
                      <a:pt x="353" y="669"/>
                      <a:pt x="354" y="665"/>
                    </a:cubicBezTo>
                    <a:cubicBezTo>
                      <a:pt x="352" y="666"/>
                      <a:pt x="350" y="667"/>
                      <a:pt x="348" y="668"/>
                    </a:cubicBezTo>
                    <a:cubicBezTo>
                      <a:pt x="347" y="671"/>
                      <a:pt x="352" y="667"/>
                      <a:pt x="352" y="668"/>
                    </a:cubicBezTo>
                    <a:cubicBezTo>
                      <a:pt x="349" y="670"/>
                      <a:pt x="341" y="674"/>
                      <a:pt x="338" y="673"/>
                    </a:cubicBezTo>
                    <a:cubicBezTo>
                      <a:pt x="323" y="680"/>
                      <a:pt x="312" y="685"/>
                      <a:pt x="302" y="685"/>
                    </a:cubicBezTo>
                    <a:cubicBezTo>
                      <a:pt x="302" y="688"/>
                      <a:pt x="300" y="685"/>
                      <a:pt x="298" y="685"/>
                    </a:cubicBezTo>
                    <a:cubicBezTo>
                      <a:pt x="296" y="687"/>
                      <a:pt x="300" y="687"/>
                      <a:pt x="298" y="688"/>
                    </a:cubicBezTo>
                    <a:cubicBezTo>
                      <a:pt x="297" y="688"/>
                      <a:pt x="297" y="689"/>
                      <a:pt x="297" y="689"/>
                    </a:cubicBezTo>
                    <a:cubicBezTo>
                      <a:pt x="293" y="690"/>
                      <a:pt x="293" y="689"/>
                      <a:pt x="291" y="689"/>
                    </a:cubicBezTo>
                    <a:cubicBezTo>
                      <a:pt x="291" y="691"/>
                      <a:pt x="286" y="691"/>
                      <a:pt x="283" y="692"/>
                    </a:cubicBezTo>
                    <a:cubicBezTo>
                      <a:pt x="282" y="689"/>
                      <a:pt x="276" y="693"/>
                      <a:pt x="273" y="694"/>
                    </a:cubicBezTo>
                    <a:cubicBezTo>
                      <a:pt x="259" y="696"/>
                      <a:pt x="240" y="698"/>
                      <a:pt x="229" y="699"/>
                    </a:cubicBezTo>
                    <a:cubicBezTo>
                      <a:pt x="238" y="699"/>
                      <a:pt x="241" y="698"/>
                      <a:pt x="249" y="699"/>
                    </a:cubicBezTo>
                    <a:cubicBezTo>
                      <a:pt x="253" y="697"/>
                      <a:pt x="259" y="696"/>
                      <a:pt x="265" y="696"/>
                    </a:cubicBezTo>
                    <a:cubicBezTo>
                      <a:pt x="271" y="695"/>
                      <a:pt x="277" y="694"/>
                      <a:pt x="282" y="692"/>
                    </a:cubicBezTo>
                    <a:cubicBezTo>
                      <a:pt x="282" y="693"/>
                      <a:pt x="284" y="693"/>
                      <a:pt x="285" y="694"/>
                    </a:cubicBezTo>
                    <a:cubicBezTo>
                      <a:pt x="284" y="695"/>
                      <a:pt x="282" y="696"/>
                      <a:pt x="281" y="696"/>
                    </a:cubicBezTo>
                    <a:cubicBezTo>
                      <a:pt x="284" y="697"/>
                      <a:pt x="292" y="692"/>
                      <a:pt x="299" y="692"/>
                    </a:cubicBezTo>
                    <a:cubicBezTo>
                      <a:pt x="299" y="691"/>
                      <a:pt x="301" y="691"/>
                      <a:pt x="303" y="690"/>
                    </a:cubicBezTo>
                    <a:cubicBezTo>
                      <a:pt x="304" y="688"/>
                      <a:pt x="308" y="686"/>
                      <a:pt x="312" y="685"/>
                    </a:cubicBezTo>
                    <a:cubicBezTo>
                      <a:pt x="315" y="683"/>
                      <a:pt x="320" y="681"/>
                      <a:pt x="322" y="681"/>
                    </a:cubicBezTo>
                    <a:cubicBezTo>
                      <a:pt x="322" y="682"/>
                      <a:pt x="315" y="684"/>
                      <a:pt x="318" y="684"/>
                    </a:cubicBezTo>
                    <a:cubicBezTo>
                      <a:pt x="320" y="683"/>
                      <a:pt x="322" y="682"/>
                      <a:pt x="323" y="683"/>
                    </a:cubicBezTo>
                    <a:cubicBezTo>
                      <a:pt x="322" y="684"/>
                      <a:pt x="318" y="684"/>
                      <a:pt x="318" y="686"/>
                    </a:cubicBezTo>
                    <a:cubicBezTo>
                      <a:pt x="321" y="685"/>
                      <a:pt x="326" y="682"/>
                      <a:pt x="326" y="686"/>
                    </a:cubicBezTo>
                    <a:cubicBezTo>
                      <a:pt x="329" y="685"/>
                      <a:pt x="324" y="684"/>
                      <a:pt x="328" y="683"/>
                    </a:cubicBezTo>
                    <a:cubicBezTo>
                      <a:pt x="328" y="683"/>
                      <a:pt x="328" y="683"/>
                      <a:pt x="329" y="683"/>
                    </a:cubicBezTo>
                    <a:cubicBezTo>
                      <a:pt x="331" y="684"/>
                      <a:pt x="329" y="685"/>
                      <a:pt x="328" y="687"/>
                    </a:cubicBezTo>
                    <a:cubicBezTo>
                      <a:pt x="332" y="686"/>
                      <a:pt x="332" y="684"/>
                      <a:pt x="332" y="684"/>
                    </a:cubicBezTo>
                    <a:cubicBezTo>
                      <a:pt x="335" y="684"/>
                      <a:pt x="330" y="686"/>
                      <a:pt x="333" y="686"/>
                    </a:cubicBezTo>
                    <a:cubicBezTo>
                      <a:pt x="337" y="686"/>
                      <a:pt x="341" y="684"/>
                      <a:pt x="342" y="683"/>
                    </a:cubicBezTo>
                    <a:cubicBezTo>
                      <a:pt x="341" y="684"/>
                      <a:pt x="341" y="683"/>
                      <a:pt x="340" y="683"/>
                    </a:cubicBezTo>
                    <a:cubicBezTo>
                      <a:pt x="342" y="683"/>
                      <a:pt x="343" y="680"/>
                      <a:pt x="344" y="681"/>
                    </a:cubicBezTo>
                    <a:cubicBezTo>
                      <a:pt x="343" y="682"/>
                      <a:pt x="342" y="682"/>
                      <a:pt x="342" y="683"/>
                    </a:cubicBezTo>
                    <a:cubicBezTo>
                      <a:pt x="347" y="682"/>
                      <a:pt x="354" y="677"/>
                      <a:pt x="358" y="678"/>
                    </a:cubicBezTo>
                    <a:cubicBezTo>
                      <a:pt x="359" y="676"/>
                      <a:pt x="355" y="677"/>
                      <a:pt x="357" y="676"/>
                    </a:cubicBezTo>
                    <a:cubicBezTo>
                      <a:pt x="362" y="673"/>
                      <a:pt x="362" y="675"/>
                      <a:pt x="365" y="674"/>
                    </a:cubicBezTo>
                    <a:cubicBezTo>
                      <a:pt x="366" y="673"/>
                      <a:pt x="363" y="672"/>
                      <a:pt x="365" y="671"/>
                    </a:cubicBezTo>
                    <a:cubicBezTo>
                      <a:pt x="368" y="670"/>
                      <a:pt x="372" y="666"/>
                      <a:pt x="373" y="669"/>
                    </a:cubicBezTo>
                    <a:cubicBezTo>
                      <a:pt x="372" y="669"/>
                      <a:pt x="367" y="672"/>
                      <a:pt x="369" y="672"/>
                    </a:cubicBezTo>
                    <a:cubicBezTo>
                      <a:pt x="373" y="668"/>
                      <a:pt x="377" y="668"/>
                      <a:pt x="378" y="665"/>
                    </a:cubicBezTo>
                    <a:cubicBezTo>
                      <a:pt x="381" y="663"/>
                      <a:pt x="378" y="667"/>
                      <a:pt x="381" y="666"/>
                    </a:cubicBezTo>
                    <a:cubicBezTo>
                      <a:pt x="382" y="665"/>
                      <a:pt x="381" y="664"/>
                      <a:pt x="382" y="663"/>
                    </a:cubicBezTo>
                    <a:cubicBezTo>
                      <a:pt x="383" y="663"/>
                      <a:pt x="392" y="660"/>
                      <a:pt x="388" y="661"/>
                    </a:cubicBezTo>
                    <a:cubicBezTo>
                      <a:pt x="391" y="659"/>
                      <a:pt x="392" y="658"/>
                      <a:pt x="396" y="656"/>
                    </a:cubicBezTo>
                    <a:cubicBezTo>
                      <a:pt x="396" y="655"/>
                      <a:pt x="395" y="654"/>
                      <a:pt x="396" y="654"/>
                    </a:cubicBezTo>
                    <a:cubicBezTo>
                      <a:pt x="403" y="650"/>
                      <a:pt x="408" y="646"/>
                      <a:pt x="413" y="642"/>
                    </a:cubicBezTo>
                    <a:cubicBezTo>
                      <a:pt x="419" y="638"/>
                      <a:pt x="423" y="633"/>
                      <a:pt x="429" y="629"/>
                    </a:cubicBezTo>
                    <a:cubicBezTo>
                      <a:pt x="428" y="629"/>
                      <a:pt x="427" y="629"/>
                      <a:pt x="428" y="628"/>
                    </a:cubicBezTo>
                    <a:cubicBezTo>
                      <a:pt x="432" y="626"/>
                      <a:pt x="436" y="623"/>
                      <a:pt x="437" y="620"/>
                    </a:cubicBezTo>
                    <a:cubicBezTo>
                      <a:pt x="437" y="620"/>
                      <a:pt x="437" y="621"/>
                      <a:pt x="437" y="621"/>
                    </a:cubicBezTo>
                    <a:cubicBezTo>
                      <a:pt x="439" y="618"/>
                      <a:pt x="443" y="616"/>
                      <a:pt x="446" y="614"/>
                    </a:cubicBezTo>
                    <a:cubicBezTo>
                      <a:pt x="446" y="617"/>
                      <a:pt x="441" y="619"/>
                      <a:pt x="443" y="622"/>
                    </a:cubicBezTo>
                    <a:cubicBezTo>
                      <a:pt x="447" y="618"/>
                      <a:pt x="446" y="613"/>
                      <a:pt x="452" y="608"/>
                    </a:cubicBezTo>
                    <a:cubicBezTo>
                      <a:pt x="452" y="607"/>
                      <a:pt x="449" y="609"/>
                      <a:pt x="450" y="607"/>
                    </a:cubicBezTo>
                    <a:cubicBezTo>
                      <a:pt x="453" y="606"/>
                      <a:pt x="453" y="605"/>
                      <a:pt x="454" y="603"/>
                    </a:cubicBezTo>
                    <a:cubicBezTo>
                      <a:pt x="455" y="604"/>
                      <a:pt x="457" y="602"/>
                      <a:pt x="459" y="601"/>
                    </a:cubicBezTo>
                    <a:cubicBezTo>
                      <a:pt x="462" y="595"/>
                      <a:pt x="469" y="592"/>
                      <a:pt x="471" y="585"/>
                    </a:cubicBezTo>
                    <a:cubicBezTo>
                      <a:pt x="476" y="580"/>
                      <a:pt x="481" y="573"/>
                      <a:pt x="486" y="566"/>
                    </a:cubicBezTo>
                    <a:cubicBezTo>
                      <a:pt x="491" y="559"/>
                      <a:pt x="495" y="553"/>
                      <a:pt x="497" y="547"/>
                    </a:cubicBezTo>
                    <a:cubicBezTo>
                      <a:pt x="498" y="547"/>
                      <a:pt x="500" y="543"/>
                      <a:pt x="501" y="545"/>
                    </a:cubicBezTo>
                    <a:cubicBezTo>
                      <a:pt x="502" y="540"/>
                      <a:pt x="506" y="539"/>
                      <a:pt x="506" y="534"/>
                    </a:cubicBezTo>
                    <a:cubicBezTo>
                      <a:pt x="506" y="535"/>
                      <a:pt x="505" y="536"/>
                      <a:pt x="505" y="535"/>
                    </a:cubicBezTo>
                    <a:cubicBezTo>
                      <a:pt x="505" y="533"/>
                      <a:pt x="506" y="533"/>
                      <a:pt x="507" y="530"/>
                    </a:cubicBezTo>
                    <a:cubicBezTo>
                      <a:pt x="508" y="530"/>
                      <a:pt x="509" y="531"/>
                      <a:pt x="509" y="529"/>
                    </a:cubicBezTo>
                    <a:cubicBezTo>
                      <a:pt x="508" y="525"/>
                      <a:pt x="514" y="520"/>
                      <a:pt x="516" y="517"/>
                    </a:cubicBezTo>
                    <a:cubicBezTo>
                      <a:pt x="516" y="516"/>
                      <a:pt x="515" y="517"/>
                      <a:pt x="514" y="518"/>
                    </a:cubicBezTo>
                    <a:cubicBezTo>
                      <a:pt x="516" y="514"/>
                      <a:pt x="518" y="509"/>
                      <a:pt x="521" y="509"/>
                    </a:cubicBezTo>
                    <a:cubicBezTo>
                      <a:pt x="520" y="511"/>
                      <a:pt x="518" y="511"/>
                      <a:pt x="518" y="513"/>
                    </a:cubicBezTo>
                    <a:cubicBezTo>
                      <a:pt x="519" y="512"/>
                      <a:pt x="520" y="512"/>
                      <a:pt x="520" y="512"/>
                    </a:cubicBezTo>
                    <a:cubicBezTo>
                      <a:pt x="522" y="502"/>
                      <a:pt x="528" y="490"/>
                      <a:pt x="531" y="484"/>
                    </a:cubicBezTo>
                    <a:cubicBezTo>
                      <a:pt x="532" y="482"/>
                      <a:pt x="530" y="480"/>
                      <a:pt x="531" y="479"/>
                    </a:cubicBezTo>
                    <a:cubicBezTo>
                      <a:pt x="532" y="477"/>
                      <a:pt x="535" y="476"/>
                      <a:pt x="535" y="471"/>
                    </a:cubicBezTo>
                    <a:cubicBezTo>
                      <a:pt x="535" y="472"/>
                      <a:pt x="536" y="470"/>
                      <a:pt x="537" y="467"/>
                    </a:cubicBezTo>
                    <a:cubicBezTo>
                      <a:pt x="537" y="467"/>
                      <a:pt x="538" y="457"/>
                      <a:pt x="541" y="456"/>
                    </a:cubicBezTo>
                    <a:cubicBezTo>
                      <a:pt x="542" y="456"/>
                      <a:pt x="540" y="463"/>
                      <a:pt x="541" y="460"/>
                    </a:cubicBezTo>
                    <a:cubicBezTo>
                      <a:pt x="542" y="457"/>
                      <a:pt x="542" y="456"/>
                      <a:pt x="543" y="454"/>
                    </a:cubicBezTo>
                    <a:cubicBezTo>
                      <a:pt x="541" y="454"/>
                      <a:pt x="542" y="449"/>
                      <a:pt x="544" y="447"/>
                    </a:cubicBezTo>
                    <a:cubicBezTo>
                      <a:pt x="544" y="450"/>
                      <a:pt x="543" y="454"/>
                      <a:pt x="544" y="456"/>
                    </a:cubicBezTo>
                    <a:cubicBezTo>
                      <a:pt x="545" y="450"/>
                      <a:pt x="545" y="440"/>
                      <a:pt x="549" y="441"/>
                    </a:cubicBezTo>
                    <a:cubicBezTo>
                      <a:pt x="549" y="441"/>
                      <a:pt x="549" y="440"/>
                      <a:pt x="550" y="440"/>
                    </a:cubicBezTo>
                    <a:cubicBezTo>
                      <a:pt x="550" y="443"/>
                      <a:pt x="552" y="442"/>
                      <a:pt x="552" y="446"/>
                    </a:cubicBezTo>
                    <a:cubicBezTo>
                      <a:pt x="551" y="439"/>
                      <a:pt x="553" y="434"/>
                      <a:pt x="554" y="429"/>
                    </a:cubicBezTo>
                    <a:cubicBezTo>
                      <a:pt x="556" y="425"/>
                      <a:pt x="557" y="420"/>
                      <a:pt x="555" y="414"/>
                    </a:cubicBezTo>
                    <a:cubicBezTo>
                      <a:pt x="556" y="414"/>
                      <a:pt x="556" y="415"/>
                      <a:pt x="557" y="415"/>
                    </a:cubicBezTo>
                    <a:cubicBezTo>
                      <a:pt x="557" y="412"/>
                      <a:pt x="555" y="412"/>
                      <a:pt x="556" y="409"/>
                    </a:cubicBezTo>
                    <a:cubicBezTo>
                      <a:pt x="557" y="409"/>
                      <a:pt x="558" y="408"/>
                      <a:pt x="558" y="408"/>
                    </a:cubicBezTo>
                    <a:cubicBezTo>
                      <a:pt x="559" y="406"/>
                      <a:pt x="559" y="403"/>
                      <a:pt x="558" y="402"/>
                    </a:cubicBezTo>
                    <a:cubicBezTo>
                      <a:pt x="558" y="406"/>
                      <a:pt x="557" y="407"/>
                      <a:pt x="555" y="408"/>
                    </a:cubicBezTo>
                    <a:cubicBezTo>
                      <a:pt x="557" y="402"/>
                      <a:pt x="555" y="399"/>
                      <a:pt x="558" y="394"/>
                    </a:cubicBezTo>
                    <a:cubicBezTo>
                      <a:pt x="557" y="397"/>
                      <a:pt x="559" y="396"/>
                      <a:pt x="558" y="400"/>
                    </a:cubicBezTo>
                    <a:cubicBezTo>
                      <a:pt x="559" y="399"/>
                      <a:pt x="561" y="400"/>
                      <a:pt x="562" y="397"/>
                    </a:cubicBezTo>
                    <a:cubicBezTo>
                      <a:pt x="561" y="396"/>
                      <a:pt x="560" y="397"/>
                      <a:pt x="560" y="396"/>
                    </a:cubicBezTo>
                    <a:cubicBezTo>
                      <a:pt x="562" y="396"/>
                      <a:pt x="563" y="385"/>
                      <a:pt x="564" y="380"/>
                    </a:cubicBezTo>
                    <a:cubicBezTo>
                      <a:pt x="562" y="378"/>
                      <a:pt x="562" y="382"/>
                      <a:pt x="561" y="381"/>
                    </a:cubicBezTo>
                    <a:cubicBezTo>
                      <a:pt x="561" y="380"/>
                      <a:pt x="562" y="378"/>
                      <a:pt x="562" y="376"/>
                    </a:cubicBezTo>
                    <a:cubicBezTo>
                      <a:pt x="563" y="378"/>
                      <a:pt x="563" y="377"/>
                      <a:pt x="565" y="377"/>
                    </a:cubicBezTo>
                    <a:cubicBezTo>
                      <a:pt x="565" y="374"/>
                      <a:pt x="563" y="376"/>
                      <a:pt x="563" y="373"/>
                    </a:cubicBezTo>
                    <a:cubicBezTo>
                      <a:pt x="565" y="373"/>
                      <a:pt x="565" y="368"/>
                      <a:pt x="566" y="368"/>
                    </a:cubicBezTo>
                    <a:cubicBezTo>
                      <a:pt x="564" y="364"/>
                      <a:pt x="566" y="363"/>
                      <a:pt x="567" y="363"/>
                    </a:cubicBezTo>
                    <a:cubicBezTo>
                      <a:pt x="566" y="360"/>
                      <a:pt x="566" y="358"/>
                      <a:pt x="565" y="356"/>
                    </a:cubicBezTo>
                    <a:cubicBezTo>
                      <a:pt x="566" y="354"/>
                      <a:pt x="565" y="356"/>
                      <a:pt x="567" y="356"/>
                    </a:cubicBezTo>
                    <a:cubicBezTo>
                      <a:pt x="566" y="352"/>
                      <a:pt x="566" y="352"/>
                      <a:pt x="567" y="349"/>
                    </a:cubicBezTo>
                    <a:cubicBezTo>
                      <a:pt x="566" y="348"/>
                      <a:pt x="566" y="347"/>
                      <a:pt x="565" y="346"/>
                    </a:cubicBezTo>
                    <a:cubicBezTo>
                      <a:pt x="566" y="344"/>
                      <a:pt x="565" y="342"/>
                      <a:pt x="566" y="345"/>
                    </a:cubicBezTo>
                    <a:cubicBezTo>
                      <a:pt x="567" y="335"/>
                      <a:pt x="561" y="332"/>
                      <a:pt x="562" y="327"/>
                    </a:cubicBezTo>
                    <a:cubicBezTo>
                      <a:pt x="558" y="327"/>
                      <a:pt x="560" y="323"/>
                      <a:pt x="560" y="319"/>
                    </a:cubicBezTo>
                    <a:cubicBezTo>
                      <a:pt x="559" y="318"/>
                      <a:pt x="559" y="322"/>
                      <a:pt x="558" y="319"/>
                    </a:cubicBezTo>
                    <a:cubicBezTo>
                      <a:pt x="559" y="317"/>
                      <a:pt x="559" y="315"/>
                      <a:pt x="558" y="311"/>
                    </a:cubicBezTo>
                    <a:cubicBezTo>
                      <a:pt x="559" y="310"/>
                      <a:pt x="560" y="312"/>
                      <a:pt x="561" y="313"/>
                    </a:cubicBezTo>
                    <a:cubicBezTo>
                      <a:pt x="559" y="311"/>
                      <a:pt x="560" y="308"/>
                      <a:pt x="559" y="307"/>
                    </a:cubicBezTo>
                    <a:cubicBezTo>
                      <a:pt x="559" y="309"/>
                      <a:pt x="559" y="310"/>
                      <a:pt x="558" y="310"/>
                    </a:cubicBezTo>
                    <a:cubicBezTo>
                      <a:pt x="558" y="308"/>
                      <a:pt x="557" y="308"/>
                      <a:pt x="557" y="305"/>
                    </a:cubicBezTo>
                    <a:cubicBezTo>
                      <a:pt x="559" y="305"/>
                      <a:pt x="559" y="305"/>
                      <a:pt x="559" y="305"/>
                    </a:cubicBezTo>
                    <a:cubicBezTo>
                      <a:pt x="555" y="298"/>
                      <a:pt x="555" y="287"/>
                      <a:pt x="553" y="284"/>
                    </a:cubicBezTo>
                    <a:cubicBezTo>
                      <a:pt x="552" y="281"/>
                      <a:pt x="553" y="282"/>
                      <a:pt x="553" y="280"/>
                    </a:cubicBezTo>
                    <a:cubicBezTo>
                      <a:pt x="553" y="280"/>
                      <a:pt x="552" y="281"/>
                      <a:pt x="552" y="281"/>
                    </a:cubicBezTo>
                    <a:cubicBezTo>
                      <a:pt x="551" y="279"/>
                      <a:pt x="552" y="268"/>
                      <a:pt x="550" y="274"/>
                    </a:cubicBezTo>
                    <a:cubicBezTo>
                      <a:pt x="550" y="270"/>
                      <a:pt x="551" y="268"/>
                      <a:pt x="549" y="266"/>
                    </a:cubicBezTo>
                    <a:cubicBezTo>
                      <a:pt x="550" y="268"/>
                      <a:pt x="549" y="269"/>
                      <a:pt x="548" y="267"/>
                    </a:cubicBezTo>
                    <a:cubicBezTo>
                      <a:pt x="549" y="268"/>
                      <a:pt x="550" y="267"/>
                      <a:pt x="549" y="264"/>
                    </a:cubicBezTo>
                    <a:cubicBezTo>
                      <a:pt x="548" y="264"/>
                      <a:pt x="547" y="262"/>
                      <a:pt x="546" y="261"/>
                    </a:cubicBezTo>
                    <a:cubicBezTo>
                      <a:pt x="548" y="262"/>
                      <a:pt x="546" y="256"/>
                      <a:pt x="546" y="255"/>
                    </a:cubicBezTo>
                    <a:cubicBezTo>
                      <a:pt x="546" y="256"/>
                      <a:pt x="546" y="257"/>
                      <a:pt x="546" y="257"/>
                    </a:cubicBezTo>
                    <a:cubicBezTo>
                      <a:pt x="545" y="255"/>
                      <a:pt x="543" y="251"/>
                      <a:pt x="543" y="249"/>
                    </a:cubicBezTo>
                    <a:cubicBezTo>
                      <a:pt x="544" y="250"/>
                      <a:pt x="544" y="253"/>
                      <a:pt x="545" y="252"/>
                    </a:cubicBezTo>
                    <a:cubicBezTo>
                      <a:pt x="545" y="249"/>
                      <a:pt x="543" y="249"/>
                      <a:pt x="542" y="246"/>
                    </a:cubicBezTo>
                    <a:cubicBezTo>
                      <a:pt x="544" y="244"/>
                      <a:pt x="537" y="238"/>
                      <a:pt x="540" y="236"/>
                    </a:cubicBezTo>
                    <a:cubicBezTo>
                      <a:pt x="541" y="244"/>
                      <a:pt x="548" y="246"/>
                      <a:pt x="546" y="251"/>
                    </a:cubicBezTo>
                    <a:cubicBezTo>
                      <a:pt x="549" y="251"/>
                      <a:pt x="548" y="254"/>
                      <a:pt x="550" y="258"/>
                    </a:cubicBezTo>
                    <a:cubicBezTo>
                      <a:pt x="551" y="256"/>
                      <a:pt x="551" y="259"/>
                      <a:pt x="552" y="259"/>
                    </a:cubicBezTo>
                    <a:cubicBezTo>
                      <a:pt x="551" y="255"/>
                      <a:pt x="551" y="257"/>
                      <a:pt x="550" y="256"/>
                    </a:cubicBezTo>
                    <a:cubicBezTo>
                      <a:pt x="550" y="255"/>
                      <a:pt x="549" y="252"/>
                      <a:pt x="551" y="253"/>
                    </a:cubicBezTo>
                    <a:cubicBezTo>
                      <a:pt x="551" y="254"/>
                      <a:pt x="551" y="255"/>
                      <a:pt x="552" y="255"/>
                    </a:cubicBezTo>
                    <a:cubicBezTo>
                      <a:pt x="551" y="252"/>
                      <a:pt x="551" y="250"/>
                      <a:pt x="552" y="249"/>
                    </a:cubicBezTo>
                    <a:cubicBezTo>
                      <a:pt x="549" y="244"/>
                      <a:pt x="549" y="241"/>
                      <a:pt x="545" y="231"/>
                    </a:cubicBezTo>
                    <a:cubicBezTo>
                      <a:pt x="544" y="230"/>
                      <a:pt x="544" y="233"/>
                      <a:pt x="543" y="230"/>
                    </a:cubicBezTo>
                    <a:cubicBezTo>
                      <a:pt x="542" y="224"/>
                      <a:pt x="539" y="219"/>
                      <a:pt x="537" y="215"/>
                    </a:cubicBezTo>
                    <a:cubicBezTo>
                      <a:pt x="536" y="212"/>
                      <a:pt x="534" y="210"/>
                      <a:pt x="533" y="208"/>
                    </a:cubicBezTo>
                    <a:cubicBezTo>
                      <a:pt x="532" y="206"/>
                      <a:pt x="531" y="204"/>
                      <a:pt x="530" y="201"/>
                    </a:cubicBezTo>
                    <a:cubicBezTo>
                      <a:pt x="528" y="200"/>
                      <a:pt x="528" y="204"/>
                      <a:pt x="526" y="200"/>
                    </a:cubicBezTo>
                    <a:cubicBezTo>
                      <a:pt x="526" y="198"/>
                      <a:pt x="527" y="198"/>
                      <a:pt x="528" y="198"/>
                    </a:cubicBezTo>
                    <a:cubicBezTo>
                      <a:pt x="523" y="192"/>
                      <a:pt x="524" y="185"/>
                      <a:pt x="519" y="178"/>
                    </a:cubicBezTo>
                    <a:cubicBezTo>
                      <a:pt x="513" y="177"/>
                      <a:pt x="511" y="164"/>
                      <a:pt x="505" y="161"/>
                    </a:cubicBezTo>
                    <a:cubicBezTo>
                      <a:pt x="506" y="163"/>
                      <a:pt x="508" y="164"/>
                      <a:pt x="509" y="166"/>
                    </a:cubicBezTo>
                    <a:cubicBezTo>
                      <a:pt x="510" y="168"/>
                      <a:pt x="510" y="170"/>
                      <a:pt x="510" y="171"/>
                    </a:cubicBezTo>
                    <a:cubicBezTo>
                      <a:pt x="507" y="169"/>
                      <a:pt x="501" y="161"/>
                      <a:pt x="504" y="160"/>
                    </a:cubicBezTo>
                    <a:cubicBezTo>
                      <a:pt x="500" y="157"/>
                      <a:pt x="501" y="151"/>
                      <a:pt x="498" y="152"/>
                    </a:cubicBezTo>
                    <a:cubicBezTo>
                      <a:pt x="499" y="150"/>
                      <a:pt x="498" y="148"/>
                      <a:pt x="496" y="145"/>
                    </a:cubicBezTo>
                    <a:cubicBezTo>
                      <a:pt x="494" y="142"/>
                      <a:pt x="491" y="139"/>
                      <a:pt x="489" y="137"/>
                    </a:cubicBezTo>
                    <a:cubicBezTo>
                      <a:pt x="490" y="137"/>
                      <a:pt x="489" y="135"/>
                      <a:pt x="487" y="134"/>
                    </a:cubicBezTo>
                    <a:cubicBezTo>
                      <a:pt x="486" y="131"/>
                      <a:pt x="484" y="129"/>
                      <a:pt x="482" y="126"/>
                    </a:cubicBezTo>
                    <a:cubicBezTo>
                      <a:pt x="480" y="124"/>
                      <a:pt x="477" y="121"/>
                      <a:pt x="475" y="119"/>
                    </a:cubicBezTo>
                    <a:cubicBezTo>
                      <a:pt x="471" y="114"/>
                      <a:pt x="466" y="109"/>
                      <a:pt x="462" y="106"/>
                    </a:cubicBezTo>
                    <a:cubicBezTo>
                      <a:pt x="462" y="106"/>
                      <a:pt x="463" y="105"/>
                      <a:pt x="461" y="104"/>
                    </a:cubicBezTo>
                    <a:cubicBezTo>
                      <a:pt x="461" y="105"/>
                      <a:pt x="460" y="105"/>
                      <a:pt x="458" y="104"/>
                    </a:cubicBezTo>
                    <a:cubicBezTo>
                      <a:pt x="458" y="102"/>
                      <a:pt x="461" y="104"/>
                      <a:pt x="458" y="102"/>
                    </a:cubicBezTo>
                    <a:cubicBezTo>
                      <a:pt x="457" y="102"/>
                      <a:pt x="455" y="101"/>
                      <a:pt x="455" y="99"/>
                    </a:cubicBezTo>
                    <a:cubicBezTo>
                      <a:pt x="453" y="98"/>
                      <a:pt x="455" y="101"/>
                      <a:pt x="453" y="100"/>
                    </a:cubicBezTo>
                    <a:cubicBezTo>
                      <a:pt x="452" y="98"/>
                      <a:pt x="451" y="97"/>
                      <a:pt x="451" y="96"/>
                    </a:cubicBezTo>
                    <a:cubicBezTo>
                      <a:pt x="452" y="96"/>
                      <a:pt x="453" y="98"/>
                      <a:pt x="454" y="97"/>
                    </a:cubicBezTo>
                    <a:cubicBezTo>
                      <a:pt x="451" y="95"/>
                      <a:pt x="450" y="94"/>
                      <a:pt x="447" y="92"/>
                    </a:cubicBezTo>
                    <a:cubicBezTo>
                      <a:pt x="446" y="93"/>
                      <a:pt x="449" y="94"/>
                      <a:pt x="448" y="96"/>
                    </a:cubicBezTo>
                    <a:cubicBezTo>
                      <a:pt x="444" y="94"/>
                      <a:pt x="439" y="91"/>
                      <a:pt x="435" y="88"/>
                    </a:cubicBezTo>
                    <a:cubicBezTo>
                      <a:pt x="431" y="85"/>
                      <a:pt x="427" y="82"/>
                      <a:pt x="422" y="79"/>
                    </a:cubicBezTo>
                    <a:cubicBezTo>
                      <a:pt x="414" y="73"/>
                      <a:pt x="406" y="66"/>
                      <a:pt x="397" y="61"/>
                    </a:cubicBezTo>
                    <a:cubicBezTo>
                      <a:pt x="397" y="60"/>
                      <a:pt x="402" y="64"/>
                      <a:pt x="400" y="61"/>
                    </a:cubicBezTo>
                    <a:cubicBezTo>
                      <a:pt x="392" y="58"/>
                      <a:pt x="390" y="58"/>
                      <a:pt x="386" y="53"/>
                    </a:cubicBezTo>
                    <a:cubicBezTo>
                      <a:pt x="383" y="51"/>
                      <a:pt x="382" y="52"/>
                      <a:pt x="380" y="52"/>
                    </a:cubicBezTo>
                    <a:cubicBezTo>
                      <a:pt x="378" y="49"/>
                      <a:pt x="369" y="48"/>
                      <a:pt x="367" y="43"/>
                    </a:cubicBezTo>
                    <a:cubicBezTo>
                      <a:pt x="366" y="45"/>
                      <a:pt x="363" y="41"/>
                      <a:pt x="361" y="42"/>
                    </a:cubicBezTo>
                    <a:cubicBezTo>
                      <a:pt x="362" y="40"/>
                      <a:pt x="360" y="40"/>
                      <a:pt x="359" y="40"/>
                    </a:cubicBezTo>
                    <a:cubicBezTo>
                      <a:pt x="360" y="37"/>
                      <a:pt x="355" y="37"/>
                      <a:pt x="355" y="35"/>
                    </a:cubicBezTo>
                    <a:cubicBezTo>
                      <a:pt x="353" y="36"/>
                      <a:pt x="351" y="35"/>
                      <a:pt x="348" y="33"/>
                    </a:cubicBezTo>
                    <a:cubicBezTo>
                      <a:pt x="346" y="32"/>
                      <a:pt x="349" y="34"/>
                      <a:pt x="347" y="34"/>
                    </a:cubicBezTo>
                    <a:cubicBezTo>
                      <a:pt x="343" y="31"/>
                      <a:pt x="337" y="31"/>
                      <a:pt x="336" y="27"/>
                    </a:cubicBezTo>
                    <a:cubicBezTo>
                      <a:pt x="332" y="28"/>
                      <a:pt x="322" y="23"/>
                      <a:pt x="320" y="20"/>
                    </a:cubicBezTo>
                    <a:cubicBezTo>
                      <a:pt x="319" y="22"/>
                      <a:pt x="310" y="19"/>
                      <a:pt x="310" y="17"/>
                    </a:cubicBezTo>
                    <a:cubicBezTo>
                      <a:pt x="307" y="18"/>
                      <a:pt x="303" y="18"/>
                      <a:pt x="299" y="17"/>
                    </a:cubicBezTo>
                    <a:cubicBezTo>
                      <a:pt x="300" y="17"/>
                      <a:pt x="301" y="17"/>
                      <a:pt x="301" y="16"/>
                    </a:cubicBezTo>
                    <a:cubicBezTo>
                      <a:pt x="294" y="14"/>
                      <a:pt x="287" y="12"/>
                      <a:pt x="279" y="11"/>
                    </a:cubicBezTo>
                    <a:cubicBezTo>
                      <a:pt x="272" y="10"/>
                      <a:pt x="264" y="8"/>
                      <a:pt x="254" y="5"/>
                    </a:cubicBezTo>
                    <a:cubicBezTo>
                      <a:pt x="254" y="6"/>
                      <a:pt x="253" y="6"/>
                      <a:pt x="252" y="6"/>
                    </a:cubicBezTo>
                    <a:cubicBezTo>
                      <a:pt x="247" y="2"/>
                      <a:pt x="232" y="6"/>
                      <a:pt x="233" y="1"/>
                    </a:cubicBezTo>
                    <a:cubicBezTo>
                      <a:pt x="228" y="0"/>
                      <a:pt x="232" y="2"/>
                      <a:pt x="229" y="3"/>
                    </a:cubicBezTo>
                    <a:cubicBezTo>
                      <a:pt x="219" y="2"/>
                      <a:pt x="212" y="3"/>
                      <a:pt x="207" y="1"/>
                    </a:cubicBezTo>
                    <a:cubicBezTo>
                      <a:pt x="201" y="2"/>
                      <a:pt x="199" y="1"/>
                      <a:pt x="192" y="2"/>
                    </a:cubicBezTo>
                    <a:cubicBezTo>
                      <a:pt x="192" y="1"/>
                      <a:pt x="194" y="2"/>
                      <a:pt x="194" y="1"/>
                    </a:cubicBezTo>
                    <a:cubicBezTo>
                      <a:pt x="186" y="1"/>
                      <a:pt x="182" y="3"/>
                      <a:pt x="175" y="1"/>
                    </a:cubicBezTo>
                    <a:cubicBezTo>
                      <a:pt x="176" y="3"/>
                      <a:pt x="171" y="3"/>
                      <a:pt x="171" y="4"/>
                    </a:cubicBezTo>
                    <a:cubicBezTo>
                      <a:pt x="175" y="4"/>
                      <a:pt x="181" y="4"/>
                      <a:pt x="184" y="7"/>
                    </a:cubicBezTo>
                    <a:cubicBezTo>
                      <a:pt x="180" y="8"/>
                      <a:pt x="178" y="5"/>
                      <a:pt x="177" y="7"/>
                    </a:cubicBezTo>
                    <a:cubicBezTo>
                      <a:pt x="185" y="9"/>
                      <a:pt x="190" y="5"/>
                      <a:pt x="200" y="6"/>
                    </a:cubicBezTo>
                    <a:cubicBezTo>
                      <a:pt x="200" y="7"/>
                      <a:pt x="199" y="7"/>
                      <a:pt x="199" y="7"/>
                    </a:cubicBezTo>
                    <a:cubicBezTo>
                      <a:pt x="202" y="8"/>
                      <a:pt x="206" y="7"/>
                      <a:pt x="209" y="6"/>
                    </a:cubicBezTo>
                    <a:cubicBezTo>
                      <a:pt x="217" y="8"/>
                      <a:pt x="226" y="9"/>
                      <a:pt x="235" y="9"/>
                    </a:cubicBezTo>
                    <a:cubicBezTo>
                      <a:pt x="244" y="9"/>
                      <a:pt x="253" y="10"/>
                      <a:pt x="260" y="13"/>
                    </a:cubicBezTo>
                    <a:cubicBezTo>
                      <a:pt x="265" y="12"/>
                      <a:pt x="274" y="14"/>
                      <a:pt x="282" y="16"/>
                    </a:cubicBezTo>
                    <a:cubicBezTo>
                      <a:pt x="280" y="17"/>
                      <a:pt x="272" y="14"/>
                      <a:pt x="270" y="16"/>
                    </a:cubicBezTo>
                    <a:cubicBezTo>
                      <a:pt x="273" y="17"/>
                      <a:pt x="278" y="17"/>
                      <a:pt x="282" y="18"/>
                    </a:cubicBezTo>
                    <a:cubicBezTo>
                      <a:pt x="286" y="20"/>
                      <a:pt x="290" y="21"/>
                      <a:pt x="288" y="22"/>
                    </a:cubicBezTo>
                    <a:cubicBezTo>
                      <a:pt x="288" y="21"/>
                      <a:pt x="288" y="19"/>
                      <a:pt x="290" y="20"/>
                    </a:cubicBezTo>
                    <a:cubicBezTo>
                      <a:pt x="293" y="20"/>
                      <a:pt x="292" y="21"/>
                      <a:pt x="294" y="22"/>
                    </a:cubicBezTo>
                    <a:cubicBezTo>
                      <a:pt x="295" y="21"/>
                      <a:pt x="298" y="21"/>
                      <a:pt x="303" y="23"/>
                    </a:cubicBezTo>
                    <a:cubicBezTo>
                      <a:pt x="307" y="24"/>
                      <a:pt x="311" y="26"/>
                      <a:pt x="313" y="27"/>
                    </a:cubicBezTo>
                    <a:cubicBezTo>
                      <a:pt x="313" y="27"/>
                      <a:pt x="312" y="26"/>
                      <a:pt x="313" y="26"/>
                    </a:cubicBezTo>
                    <a:cubicBezTo>
                      <a:pt x="314" y="27"/>
                      <a:pt x="320" y="27"/>
                      <a:pt x="322" y="29"/>
                    </a:cubicBezTo>
                    <a:cubicBezTo>
                      <a:pt x="321" y="29"/>
                      <a:pt x="319" y="28"/>
                      <a:pt x="319" y="29"/>
                    </a:cubicBezTo>
                    <a:cubicBezTo>
                      <a:pt x="322" y="32"/>
                      <a:pt x="322" y="28"/>
                      <a:pt x="326" y="30"/>
                    </a:cubicBezTo>
                    <a:cubicBezTo>
                      <a:pt x="326" y="31"/>
                      <a:pt x="323" y="30"/>
                      <a:pt x="323" y="31"/>
                    </a:cubicBezTo>
                    <a:cubicBezTo>
                      <a:pt x="330" y="33"/>
                      <a:pt x="341" y="39"/>
                      <a:pt x="347" y="41"/>
                    </a:cubicBezTo>
                    <a:cubicBezTo>
                      <a:pt x="349" y="40"/>
                      <a:pt x="345" y="39"/>
                      <a:pt x="347" y="38"/>
                    </a:cubicBezTo>
                    <a:cubicBezTo>
                      <a:pt x="348" y="39"/>
                      <a:pt x="351" y="40"/>
                      <a:pt x="350" y="41"/>
                    </a:cubicBezTo>
                    <a:cubicBezTo>
                      <a:pt x="350" y="41"/>
                      <a:pt x="349" y="41"/>
                      <a:pt x="348" y="41"/>
                    </a:cubicBezTo>
                    <a:cubicBezTo>
                      <a:pt x="354" y="44"/>
                      <a:pt x="360" y="47"/>
                      <a:pt x="366" y="50"/>
                    </a:cubicBezTo>
                    <a:cubicBezTo>
                      <a:pt x="372" y="53"/>
                      <a:pt x="378" y="57"/>
                      <a:pt x="385" y="61"/>
                    </a:cubicBezTo>
                    <a:cubicBezTo>
                      <a:pt x="385" y="65"/>
                      <a:pt x="395" y="68"/>
                      <a:pt x="399" y="71"/>
                    </a:cubicBezTo>
                    <a:cubicBezTo>
                      <a:pt x="404" y="75"/>
                      <a:pt x="412" y="80"/>
                      <a:pt x="419" y="85"/>
                    </a:cubicBezTo>
                    <a:cubicBezTo>
                      <a:pt x="430" y="94"/>
                      <a:pt x="439" y="104"/>
                      <a:pt x="449" y="111"/>
                    </a:cubicBezTo>
                    <a:cubicBezTo>
                      <a:pt x="449" y="112"/>
                      <a:pt x="448" y="112"/>
                      <a:pt x="449" y="113"/>
                    </a:cubicBezTo>
                    <a:cubicBezTo>
                      <a:pt x="450" y="113"/>
                      <a:pt x="450" y="112"/>
                      <a:pt x="451" y="113"/>
                    </a:cubicBezTo>
                    <a:cubicBezTo>
                      <a:pt x="454" y="116"/>
                      <a:pt x="455" y="119"/>
                      <a:pt x="455" y="121"/>
                    </a:cubicBezTo>
                    <a:cubicBezTo>
                      <a:pt x="456" y="121"/>
                      <a:pt x="458" y="121"/>
                      <a:pt x="459" y="122"/>
                    </a:cubicBezTo>
                    <a:cubicBezTo>
                      <a:pt x="458" y="121"/>
                      <a:pt x="455" y="120"/>
                      <a:pt x="456" y="118"/>
                    </a:cubicBezTo>
                    <a:cubicBezTo>
                      <a:pt x="457" y="119"/>
                      <a:pt x="458" y="118"/>
                      <a:pt x="459" y="121"/>
                    </a:cubicBezTo>
                    <a:cubicBezTo>
                      <a:pt x="459" y="125"/>
                      <a:pt x="460" y="122"/>
                      <a:pt x="462" y="127"/>
                    </a:cubicBezTo>
                    <a:cubicBezTo>
                      <a:pt x="461" y="126"/>
                      <a:pt x="461" y="126"/>
                      <a:pt x="460" y="126"/>
                    </a:cubicBezTo>
                    <a:cubicBezTo>
                      <a:pt x="464" y="128"/>
                      <a:pt x="466" y="134"/>
                      <a:pt x="469" y="136"/>
                    </a:cubicBezTo>
                    <a:cubicBezTo>
                      <a:pt x="467" y="132"/>
                      <a:pt x="466" y="131"/>
                      <a:pt x="464" y="128"/>
                    </a:cubicBezTo>
                    <a:cubicBezTo>
                      <a:pt x="467" y="131"/>
                      <a:pt x="468" y="132"/>
                      <a:pt x="471" y="134"/>
                    </a:cubicBezTo>
                    <a:cubicBezTo>
                      <a:pt x="471" y="136"/>
                      <a:pt x="468" y="133"/>
                      <a:pt x="470" y="136"/>
                    </a:cubicBezTo>
                    <a:cubicBezTo>
                      <a:pt x="474" y="138"/>
                      <a:pt x="474" y="146"/>
                      <a:pt x="479" y="149"/>
                    </a:cubicBezTo>
                    <a:cubicBezTo>
                      <a:pt x="477" y="148"/>
                      <a:pt x="477" y="145"/>
                      <a:pt x="478" y="147"/>
                    </a:cubicBezTo>
                    <a:cubicBezTo>
                      <a:pt x="479" y="148"/>
                      <a:pt x="479" y="149"/>
                      <a:pt x="480" y="151"/>
                    </a:cubicBezTo>
                    <a:cubicBezTo>
                      <a:pt x="482" y="151"/>
                      <a:pt x="484" y="153"/>
                      <a:pt x="485" y="155"/>
                    </a:cubicBezTo>
                    <a:cubicBezTo>
                      <a:pt x="486" y="157"/>
                      <a:pt x="487" y="160"/>
                      <a:pt x="489" y="161"/>
                    </a:cubicBezTo>
                    <a:cubicBezTo>
                      <a:pt x="490" y="163"/>
                      <a:pt x="489" y="163"/>
                      <a:pt x="489" y="164"/>
                    </a:cubicBezTo>
                    <a:cubicBezTo>
                      <a:pt x="491" y="164"/>
                      <a:pt x="496" y="171"/>
                      <a:pt x="497" y="172"/>
                    </a:cubicBezTo>
                    <a:cubicBezTo>
                      <a:pt x="496" y="174"/>
                      <a:pt x="494" y="169"/>
                      <a:pt x="493" y="170"/>
                    </a:cubicBezTo>
                    <a:cubicBezTo>
                      <a:pt x="496" y="173"/>
                      <a:pt x="498" y="175"/>
                      <a:pt x="499" y="177"/>
                    </a:cubicBezTo>
                    <a:cubicBezTo>
                      <a:pt x="501" y="179"/>
                      <a:pt x="502" y="180"/>
                      <a:pt x="504" y="181"/>
                    </a:cubicBezTo>
                    <a:cubicBezTo>
                      <a:pt x="505" y="183"/>
                      <a:pt x="503" y="183"/>
                      <a:pt x="504" y="184"/>
                    </a:cubicBezTo>
                    <a:cubicBezTo>
                      <a:pt x="505" y="182"/>
                      <a:pt x="508" y="188"/>
                      <a:pt x="511" y="191"/>
                    </a:cubicBezTo>
                    <a:cubicBezTo>
                      <a:pt x="509" y="192"/>
                      <a:pt x="509" y="193"/>
                      <a:pt x="508" y="192"/>
                    </a:cubicBezTo>
                    <a:cubicBezTo>
                      <a:pt x="508" y="191"/>
                      <a:pt x="506" y="188"/>
                      <a:pt x="505" y="188"/>
                    </a:cubicBezTo>
                    <a:cubicBezTo>
                      <a:pt x="505" y="190"/>
                      <a:pt x="502" y="186"/>
                      <a:pt x="501" y="187"/>
                    </a:cubicBezTo>
                    <a:cubicBezTo>
                      <a:pt x="500" y="185"/>
                      <a:pt x="501" y="185"/>
                      <a:pt x="502" y="185"/>
                    </a:cubicBezTo>
                    <a:cubicBezTo>
                      <a:pt x="498" y="180"/>
                      <a:pt x="495" y="173"/>
                      <a:pt x="491" y="168"/>
                    </a:cubicBezTo>
                    <a:cubicBezTo>
                      <a:pt x="491" y="168"/>
                      <a:pt x="492" y="169"/>
                      <a:pt x="492" y="167"/>
                    </a:cubicBezTo>
                    <a:cubicBezTo>
                      <a:pt x="491" y="170"/>
                      <a:pt x="490" y="165"/>
                      <a:pt x="489" y="166"/>
                    </a:cubicBezTo>
                    <a:cubicBezTo>
                      <a:pt x="490" y="169"/>
                      <a:pt x="486" y="166"/>
                      <a:pt x="485" y="165"/>
                    </a:cubicBezTo>
                    <a:cubicBezTo>
                      <a:pt x="486" y="165"/>
                      <a:pt x="487" y="165"/>
                      <a:pt x="486" y="163"/>
                    </a:cubicBezTo>
                    <a:cubicBezTo>
                      <a:pt x="483" y="163"/>
                      <a:pt x="483" y="157"/>
                      <a:pt x="480" y="157"/>
                    </a:cubicBezTo>
                    <a:cubicBezTo>
                      <a:pt x="480" y="155"/>
                      <a:pt x="482" y="157"/>
                      <a:pt x="480" y="155"/>
                    </a:cubicBezTo>
                    <a:cubicBezTo>
                      <a:pt x="479" y="156"/>
                      <a:pt x="479" y="156"/>
                      <a:pt x="479" y="156"/>
                    </a:cubicBezTo>
                    <a:cubicBezTo>
                      <a:pt x="477" y="153"/>
                      <a:pt x="471" y="146"/>
                      <a:pt x="470" y="144"/>
                    </a:cubicBezTo>
                    <a:cubicBezTo>
                      <a:pt x="469" y="143"/>
                      <a:pt x="469" y="148"/>
                      <a:pt x="467" y="144"/>
                    </a:cubicBezTo>
                    <a:cubicBezTo>
                      <a:pt x="468" y="144"/>
                      <a:pt x="467" y="142"/>
                      <a:pt x="465" y="140"/>
                    </a:cubicBezTo>
                    <a:cubicBezTo>
                      <a:pt x="463" y="138"/>
                      <a:pt x="462" y="136"/>
                      <a:pt x="463" y="135"/>
                    </a:cubicBezTo>
                    <a:cubicBezTo>
                      <a:pt x="456" y="130"/>
                      <a:pt x="456" y="126"/>
                      <a:pt x="450" y="122"/>
                    </a:cubicBezTo>
                    <a:cubicBezTo>
                      <a:pt x="450" y="122"/>
                      <a:pt x="448" y="118"/>
                      <a:pt x="446" y="118"/>
                    </a:cubicBezTo>
                    <a:cubicBezTo>
                      <a:pt x="447" y="118"/>
                      <a:pt x="448" y="121"/>
                      <a:pt x="447" y="120"/>
                    </a:cubicBezTo>
                    <a:cubicBezTo>
                      <a:pt x="443" y="114"/>
                      <a:pt x="438" y="109"/>
                      <a:pt x="433" y="104"/>
                    </a:cubicBezTo>
                    <a:cubicBezTo>
                      <a:pt x="427" y="99"/>
                      <a:pt x="422" y="94"/>
                      <a:pt x="417" y="89"/>
                    </a:cubicBezTo>
                    <a:cubicBezTo>
                      <a:pt x="418" y="90"/>
                      <a:pt x="418" y="91"/>
                      <a:pt x="418" y="91"/>
                    </a:cubicBezTo>
                    <a:cubicBezTo>
                      <a:pt x="417" y="90"/>
                      <a:pt x="416" y="90"/>
                      <a:pt x="415" y="89"/>
                    </a:cubicBezTo>
                    <a:cubicBezTo>
                      <a:pt x="416" y="88"/>
                      <a:pt x="416" y="88"/>
                      <a:pt x="417" y="88"/>
                    </a:cubicBezTo>
                    <a:cubicBezTo>
                      <a:pt x="414" y="87"/>
                      <a:pt x="412" y="82"/>
                      <a:pt x="410" y="82"/>
                    </a:cubicBezTo>
                    <a:cubicBezTo>
                      <a:pt x="412" y="84"/>
                      <a:pt x="409" y="81"/>
                      <a:pt x="409" y="81"/>
                    </a:cubicBezTo>
                    <a:cubicBezTo>
                      <a:pt x="407" y="81"/>
                      <a:pt x="408" y="82"/>
                      <a:pt x="406" y="81"/>
                    </a:cubicBezTo>
                    <a:cubicBezTo>
                      <a:pt x="406" y="82"/>
                      <a:pt x="408" y="83"/>
                      <a:pt x="408" y="83"/>
                    </a:cubicBezTo>
                    <a:cubicBezTo>
                      <a:pt x="404" y="82"/>
                      <a:pt x="401" y="79"/>
                      <a:pt x="398" y="76"/>
                    </a:cubicBezTo>
                    <a:cubicBezTo>
                      <a:pt x="394" y="73"/>
                      <a:pt x="391" y="70"/>
                      <a:pt x="388" y="68"/>
                    </a:cubicBezTo>
                    <a:cubicBezTo>
                      <a:pt x="385" y="67"/>
                      <a:pt x="389" y="71"/>
                      <a:pt x="386" y="70"/>
                    </a:cubicBezTo>
                    <a:cubicBezTo>
                      <a:pt x="385" y="67"/>
                      <a:pt x="380" y="68"/>
                      <a:pt x="380" y="66"/>
                    </a:cubicBezTo>
                    <a:cubicBezTo>
                      <a:pt x="381" y="65"/>
                      <a:pt x="388" y="70"/>
                      <a:pt x="386" y="66"/>
                    </a:cubicBezTo>
                    <a:cubicBezTo>
                      <a:pt x="382" y="65"/>
                      <a:pt x="378" y="66"/>
                      <a:pt x="374" y="62"/>
                    </a:cubicBezTo>
                    <a:cubicBezTo>
                      <a:pt x="373" y="66"/>
                      <a:pt x="364" y="59"/>
                      <a:pt x="360" y="59"/>
                    </a:cubicBezTo>
                    <a:cubicBezTo>
                      <a:pt x="359" y="57"/>
                      <a:pt x="354" y="53"/>
                      <a:pt x="351" y="53"/>
                    </a:cubicBezTo>
                    <a:cubicBezTo>
                      <a:pt x="356" y="56"/>
                      <a:pt x="360" y="60"/>
                      <a:pt x="360" y="63"/>
                    </a:cubicBezTo>
                    <a:cubicBezTo>
                      <a:pt x="360" y="63"/>
                      <a:pt x="358" y="62"/>
                      <a:pt x="358" y="62"/>
                    </a:cubicBezTo>
                    <a:cubicBezTo>
                      <a:pt x="362" y="65"/>
                      <a:pt x="362" y="62"/>
                      <a:pt x="365" y="65"/>
                    </a:cubicBezTo>
                    <a:cubicBezTo>
                      <a:pt x="366" y="63"/>
                      <a:pt x="361" y="62"/>
                      <a:pt x="362" y="60"/>
                    </a:cubicBezTo>
                    <a:cubicBezTo>
                      <a:pt x="368" y="63"/>
                      <a:pt x="373" y="66"/>
                      <a:pt x="377" y="70"/>
                    </a:cubicBezTo>
                    <a:cubicBezTo>
                      <a:pt x="375" y="68"/>
                      <a:pt x="375" y="70"/>
                      <a:pt x="373" y="69"/>
                    </a:cubicBezTo>
                    <a:cubicBezTo>
                      <a:pt x="373" y="68"/>
                      <a:pt x="370" y="65"/>
                      <a:pt x="369" y="66"/>
                    </a:cubicBezTo>
                    <a:cubicBezTo>
                      <a:pt x="367" y="68"/>
                      <a:pt x="358" y="64"/>
                      <a:pt x="355" y="60"/>
                    </a:cubicBezTo>
                    <a:cubicBezTo>
                      <a:pt x="351" y="61"/>
                      <a:pt x="348" y="57"/>
                      <a:pt x="347" y="56"/>
                    </a:cubicBezTo>
                    <a:cubicBezTo>
                      <a:pt x="349" y="58"/>
                      <a:pt x="346" y="58"/>
                      <a:pt x="345" y="57"/>
                    </a:cubicBezTo>
                    <a:cubicBezTo>
                      <a:pt x="346" y="55"/>
                      <a:pt x="338" y="52"/>
                      <a:pt x="341" y="56"/>
                    </a:cubicBezTo>
                    <a:cubicBezTo>
                      <a:pt x="338" y="54"/>
                      <a:pt x="338" y="53"/>
                      <a:pt x="338" y="52"/>
                    </a:cubicBezTo>
                    <a:cubicBezTo>
                      <a:pt x="336" y="52"/>
                      <a:pt x="333" y="52"/>
                      <a:pt x="330" y="53"/>
                    </a:cubicBezTo>
                    <a:cubicBezTo>
                      <a:pt x="331" y="51"/>
                      <a:pt x="332" y="52"/>
                      <a:pt x="330" y="50"/>
                    </a:cubicBezTo>
                    <a:cubicBezTo>
                      <a:pt x="328" y="50"/>
                      <a:pt x="330" y="51"/>
                      <a:pt x="328" y="51"/>
                    </a:cubicBezTo>
                    <a:cubicBezTo>
                      <a:pt x="328" y="51"/>
                      <a:pt x="328" y="50"/>
                      <a:pt x="328" y="50"/>
                    </a:cubicBezTo>
                    <a:cubicBezTo>
                      <a:pt x="324" y="52"/>
                      <a:pt x="319" y="45"/>
                      <a:pt x="317" y="46"/>
                    </a:cubicBezTo>
                    <a:cubicBezTo>
                      <a:pt x="318" y="46"/>
                      <a:pt x="319" y="46"/>
                      <a:pt x="319" y="47"/>
                    </a:cubicBezTo>
                    <a:cubicBezTo>
                      <a:pt x="315" y="45"/>
                      <a:pt x="311" y="44"/>
                      <a:pt x="311" y="42"/>
                    </a:cubicBezTo>
                    <a:cubicBezTo>
                      <a:pt x="309" y="44"/>
                      <a:pt x="308" y="40"/>
                      <a:pt x="306" y="40"/>
                    </a:cubicBezTo>
                    <a:cubicBezTo>
                      <a:pt x="305" y="41"/>
                      <a:pt x="301" y="41"/>
                      <a:pt x="297" y="40"/>
                    </a:cubicBezTo>
                    <a:cubicBezTo>
                      <a:pt x="294" y="39"/>
                      <a:pt x="291" y="38"/>
                      <a:pt x="292" y="36"/>
                    </a:cubicBezTo>
                    <a:cubicBezTo>
                      <a:pt x="289" y="37"/>
                      <a:pt x="287" y="38"/>
                      <a:pt x="284" y="35"/>
                    </a:cubicBezTo>
                    <a:cubicBezTo>
                      <a:pt x="282" y="37"/>
                      <a:pt x="289" y="37"/>
                      <a:pt x="290" y="39"/>
                    </a:cubicBezTo>
                    <a:cubicBezTo>
                      <a:pt x="287" y="39"/>
                      <a:pt x="281" y="36"/>
                      <a:pt x="279" y="37"/>
                    </a:cubicBezTo>
                    <a:cubicBezTo>
                      <a:pt x="277" y="35"/>
                      <a:pt x="276" y="34"/>
                      <a:pt x="276" y="32"/>
                    </a:cubicBezTo>
                    <a:cubicBezTo>
                      <a:pt x="274" y="32"/>
                      <a:pt x="274" y="33"/>
                      <a:pt x="272" y="34"/>
                    </a:cubicBezTo>
                    <a:cubicBezTo>
                      <a:pt x="273" y="34"/>
                      <a:pt x="274" y="34"/>
                      <a:pt x="274" y="35"/>
                    </a:cubicBezTo>
                    <a:cubicBezTo>
                      <a:pt x="271" y="36"/>
                      <a:pt x="265" y="34"/>
                      <a:pt x="266" y="31"/>
                    </a:cubicBezTo>
                    <a:cubicBezTo>
                      <a:pt x="268" y="32"/>
                      <a:pt x="269" y="29"/>
                      <a:pt x="268" y="29"/>
                    </a:cubicBezTo>
                    <a:cubicBezTo>
                      <a:pt x="266" y="31"/>
                      <a:pt x="261" y="29"/>
                      <a:pt x="259" y="31"/>
                    </a:cubicBezTo>
                    <a:cubicBezTo>
                      <a:pt x="263" y="32"/>
                      <a:pt x="262" y="30"/>
                      <a:pt x="265" y="31"/>
                    </a:cubicBezTo>
                    <a:cubicBezTo>
                      <a:pt x="266" y="33"/>
                      <a:pt x="264" y="33"/>
                      <a:pt x="266" y="34"/>
                    </a:cubicBezTo>
                    <a:cubicBezTo>
                      <a:pt x="261" y="33"/>
                      <a:pt x="259" y="33"/>
                      <a:pt x="256" y="33"/>
                    </a:cubicBezTo>
                    <a:cubicBezTo>
                      <a:pt x="256" y="32"/>
                      <a:pt x="258" y="32"/>
                      <a:pt x="258" y="31"/>
                    </a:cubicBezTo>
                    <a:cubicBezTo>
                      <a:pt x="255" y="30"/>
                      <a:pt x="256" y="32"/>
                      <a:pt x="254" y="32"/>
                    </a:cubicBezTo>
                    <a:cubicBezTo>
                      <a:pt x="253" y="31"/>
                      <a:pt x="251" y="31"/>
                      <a:pt x="250" y="30"/>
                    </a:cubicBezTo>
                    <a:cubicBezTo>
                      <a:pt x="243" y="31"/>
                      <a:pt x="239" y="29"/>
                      <a:pt x="230" y="29"/>
                    </a:cubicBezTo>
                    <a:cubicBezTo>
                      <a:pt x="228" y="31"/>
                      <a:pt x="234" y="29"/>
                      <a:pt x="234" y="30"/>
                    </a:cubicBezTo>
                    <a:cubicBezTo>
                      <a:pt x="230" y="31"/>
                      <a:pt x="225" y="31"/>
                      <a:pt x="221" y="32"/>
                    </a:cubicBezTo>
                    <a:cubicBezTo>
                      <a:pt x="216" y="32"/>
                      <a:pt x="212" y="32"/>
                      <a:pt x="207" y="33"/>
                    </a:cubicBezTo>
                    <a:cubicBezTo>
                      <a:pt x="207" y="32"/>
                      <a:pt x="208" y="32"/>
                      <a:pt x="209" y="31"/>
                    </a:cubicBezTo>
                    <a:cubicBezTo>
                      <a:pt x="204" y="34"/>
                      <a:pt x="200" y="31"/>
                      <a:pt x="199" y="33"/>
                    </a:cubicBezTo>
                    <a:cubicBezTo>
                      <a:pt x="196" y="33"/>
                      <a:pt x="193" y="32"/>
                      <a:pt x="188" y="32"/>
                    </a:cubicBezTo>
                    <a:cubicBezTo>
                      <a:pt x="184" y="32"/>
                      <a:pt x="180" y="32"/>
                      <a:pt x="175" y="33"/>
                    </a:cubicBezTo>
                    <a:cubicBezTo>
                      <a:pt x="171" y="33"/>
                      <a:pt x="166" y="33"/>
                      <a:pt x="162" y="33"/>
                    </a:cubicBezTo>
                    <a:cubicBezTo>
                      <a:pt x="158" y="33"/>
                      <a:pt x="154" y="33"/>
                      <a:pt x="152" y="33"/>
                    </a:cubicBezTo>
                    <a:cubicBezTo>
                      <a:pt x="146" y="34"/>
                      <a:pt x="139" y="38"/>
                      <a:pt x="134" y="36"/>
                    </a:cubicBezTo>
                    <a:cubicBezTo>
                      <a:pt x="132" y="37"/>
                      <a:pt x="130" y="37"/>
                      <a:pt x="127" y="38"/>
                    </a:cubicBezTo>
                    <a:cubicBezTo>
                      <a:pt x="124" y="39"/>
                      <a:pt x="122" y="39"/>
                      <a:pt x="121" y="40"/>
                    </a:cubicBezTo>
                    <a:cubicBezTo>
                      <a:pt x="122" y="40"/>
                      <a:pt x="121" y="41"/>
                      <a:pt x="120" y="41"/>
                    </a:cubicBezTo>
                    <a:cubicBezTo>
                      <a:pt x="114" y="42"/>
                      <a:pt x="110" y="44"/>
                      <a:pt x="105" y="46"/>
                    </a:cubicBezTo>
                    <a:cubicBezTo>
                      <a:pt x="101" y="48"/>
                      <a:pt x="96" y="50"/>
                      <a:pt x="89" y="52"/>
                    </a:cubicBezTo>
                    <a:cubicBezTo>
                      <a:pt x="90" y="54"/>
                      <a:pt x="98" y="48"/>
                      <a:pt x="98" y="52"/>
                    </a:cubicBezTo>
                    <a:cubicBezTo>
                      <a:pt x="106" y="50"/>
                      <a:pt x="108" y="50"/>
                      <a:pt x="115" y="49"/>
                    </a:cubicBezTo>
                    <a:cubicBezTo>
                      <a:pt x="114" y="49"/>
                      <a:pt x="113" y="49"/>
                      <a:pt x="113" y="50"/>
                    </a:cubicBezTo>
                    <a:cubicBezTo>
                      <a:pt x="114" y="50"/>
                      <a:pt x="114" y="49"/>
                      <a:pt x="115" y="50"/>
                    </a:cubicBezTo>
                    <a:cubicBezTo>
                      <a:pt x="111" y="50"/>
                      <a:pt x="109" y="51"/>
                      <a:pt x="108" y="53"/>
                    </a:cubicBezTo>
                    <a:cubicBezTo>
                      <a:pt x="113" y="51"/>
                      <a:pt x="120" y="49"/>
                      <a:pt x="126" y="49"/>
                    </a:cubicBezTo>
                    <a:cubicBezTo>
                      <a:pt x="125" y="52"/>
                      <a:pt x="115" y="52"/>
                      <a:pt x="114" y="53"/>
                    </a:cubicBezTo>
                    <a:cubicBezTo>
                      <a:pt x="119" y="53"/>
                      <a:pt x="123" y="53"/>
                      <a:pt x="129" y="52"/>
                    </a:cubicBezTo>
                    <a:cubicBezTo>
                      <a:pt x="127" y="54"/>
                      <a:pt x="131" y="52"/>
                      <a:pt x="131" y="54"/>
                    </a:cubicBezTo>
                    <a:cubicBezTo>
                      <a:pt x="128" y="56"/>
                      <a:pt x="126" y="55"/>
                      <a:pt x="123" y="56"/>
                    </a:cubicBezTo>
                    <a:cubicBezTo>
                      <a:pt x="124" y="55"/>
                      <a:pt x="126" y="57"/>
                      <a:pt x="124" y="57"/>
                    </a:cubicBezTo>
                    <a:cubicBezTo>
                      <a:pt x="122" y="57"/>
                      <a:pt x="122" y="58"/>
                      <a:pt x="119" y="58"/>
                    </a:cubicBezTo>
                    <a:cubicBezTo>
                      <a:pt x="119" y="58"/>
                      <a:pt x="122" y="56"/>
                      <a:pt x="120" y="56"/>
                    </a:cubicBezTo>
                    <a:cubicBezTo>
                      <a:pt x="117" y="58"/>
                      <a:pt x="112" y="62"/>
                      <a:pt x="110" y="60"/>
                    </a:cubicBezTo>
                    <a:cubicBezTo>
                      <a:pt x="110" y="61"/>
                      <a:pt x="111" y="61"/>
                      <a:pt x="111" y="62"/>
                    </a:cubicBezTo>
                    <a:cubicBezTo>
                      <a:pt x="109" y="62"/>
                      <a:pt x="108" y="63"/>
                      <a:pt x="107" y="63"/>
                    </a:cubicBezTo>
                    <a:cubicBezTo>
                      <a:pt x="106" y="62"/>
                      <a:pt x="106" y="62"/>
                      <a:pt x="106" y="62"/>
                    </a:cubicBezTo>
                    <a:cubicBezTo>
                      <a:pt x="102" y="64"/>
                      <a:pt x="101" y="66"/>
                      <a:pt x="99" y="68"/>
                    </a:cubicBezTo>
                    <a:cubicBezTo>
                      <a:pt x="98" y="68"/>
                      <a:pt x="95" y="69"/>
                      <a:pt x="93" y="70"/>
                    </a:cubicBezTo>
                    <a:cubicBezTo>
                      <a:pt x="90" y="71"/>
                      <a:pt x="88" y="72"/>
                      <a:pt x="88" y="73"/>
                    </a:cubicBezTo>
                    <a:cubicBezTo>
                      <a:pt x="89" y="72"/>
                      <a:pt x="91" y="71"/>
                      <a:pt x="93" y="70"/>
                    </a:cubicBezTo>
                    <a:cubicBezTo>
                      <a:pt x="95" y="69"/>
                      <a:pt x="97" y="69"/>
                      <a:pt x="99" y="70"/>
                    </a:cubicBezTo>
                    <a:cubicBezTo>
                      <a:pt x="104" y="68"/>
                      <a:pt x="109" y="67"/>
                      <a:pt x="114" y="66"/>
                    </a:cubicBezTo>
                    <a:cubicBezTo>
                      <a:pt x="119" y="64"/>
                      <a:pt x="123" y="63"/>
                      <a:pt x="126" y="62"/>
                    </a:cubicBezTo>
                    <a:cubicBezTo>
                      <a:pt x="128" y="61"/>
                      <a:pt x="130" y="61"/>
                      <a:pt x="132" y="61"/>
                    </a:cubicBezTo>
                    <a:cubicBezTo>
                      <a:pt x="135" y="60"/>
                      <a:pt x="137" y="60"/>
                      <a:pt x="139" y="60"/>
                    </a:cubicBezTo>
                    <a:cubicBezTo>
                      <a:pt x="142" y="59"/>
                      <a:pt x="147" y="57"/>
                      <a:pt x="150" y="59"/>
                    </a:cubicBezTo>
                    <a:cubicBezTo>
                      <a:pt x="147" y="58"/>
                      <a:pt x="145" y="60"/>
                      <a:pt x="143" y="60"/>
                    </a:cubicBezTo>
                    <a:cubicBezTo>
                      <a:pt x="141" y="60"/>
                      <a:pt x="144" y="60"/>
                      <a:pt x="142" y="61"/>
                    </a:cubicBezTo>
                    <a:cubicBezTo>
                      <a:pt x="133" y="62"/>
                      <a:pt x="124" y="64"/>
                      <a:pt x="115" y="67"/>
                    </a:cubicBezTo>
                    <a:cubicBezTo>
                      <a:pt x="111" y="69"/>
                      <a:pt x="106" y="70"/>
                      <a:pt x="102" y="72"/>
                    </a:cubicBezTo>
                    <a:cubicBezTo>
                      <a:pt x="100" y="73"/>
                      <a:pt x="98" y="74"/>
                      <a:pt x="95" y="75"/>
                    </a:cubicBezTo>
                    <a:cubicBezTo>
                      <a:pt x="93" y="76"/>
                      <a:pt x="91" y="77"/>
                      <a:pt x="89" y="78"/>
                    </a:cubicBezTo>
                    <a:cubicBezTo>
                      <a:pt x="72" y="87"/>
                      <a:pt x="56" y="98"/>
                      <a:pt x="39" y="108"/>
                    </a:cubicBezTo>
                    <a:cubicBezTo>
                      <a:pt x="41" y="111"/>
                      <a:pt x="31" y="116"/>
                      <a:pt x="28" y="117"/>
                    </a:cubicBezTo>
                    <a:cubicBezTo>
                      <a:pt x="28" y="120"/>
                      <a:pt x="22" y="120"/>
                      <a:pt x="23" y="123"/>
                    </a:cubicBezTo>
                    <a:cubicBezTo>
                      <a:pt x="25" y="122"/>
                      <a:pt x="29" y="119"/>
                      <a:pt x="30" y="120"/>
                    </a:cubicBezTo>
                    <a:cubicBezTo>
                      <a:pt x="30" y="121"/>
                      <a:pt x="32" y="122"/>
                      <a:pt x="31" y="123"/>
                    </a:cubicBezTo>
                    <a:cubicBezTo>
                      <a:pt x="25" y="128"/>
                      <a:pt x="19" y="128"/>
                      <a:pt x="17" y="132"/>
                    </a:cubicBezTo>
                    <a:cubicBezTo>
                      <a:pt x="20" y="130"/>
                      <a:pt x="25" y="130"/>
                      <a:pt x="30" y="126"/>
                    </a:cubicBezTo>
                    <a:cubicBezTo>
                      <a:pt x="30" y="127"/>
                      <a:pt x="32" y="130"/>
                      <a:pt x="32" y="128"/>
                    </a:cubicBezTo>
                    <a:cubicBezTo>
                      <a:pt x="29" y="126"/>
                      <a:pt x="34" y="126"/>
                      <a:pt x="34" y="123"/>
                    </a:cubicBezTo>
                    <a:cubicBezTo>
                      <a:pt x="36" y="122"/>
                      <a:pt x="38" y="123"/>
                      <a:pt x="39" y="124"/>
                    </a:cubicBezTo>
                    <a:cubicBezTo>
                      <a:pt x="38" y="126"/>
                      <a:pt x="34" y="130"/>
                      <a:pt x="33" y="132"/>
                    </a:cubicBezTo>
                    <a:cubicBezTo>
                      <a:pt x="34" y="134"/>
                      <a:pt x="36" y="133"/>
                      <a:pt x="37" y="131"/>
                    </a:cubicBezTo>
                    <a:cubicBezTo>
                      <a:pt x="43" y="130"/>
                      <a:pt x="48" y="126"/>
                      <a:pt x="54" y="122"/>
                    </a:cubicBezTo>
                    <a:cubicBezTo>
                      <a:pt x="60" y="117"/>
                      <a:pt x="65" y="113"/>
                      <a:pt x="71" y="111"/>
                    </a:cubicBezTo>
                    <a:cubicBezTo>
                      <a:pt x="72" y="110"/>
                      <a:pt x="72" y="112"/>
                      <a:pt x="73" y="111"/>
                    </a:cubicBezTo>
                    <a:cubicBezTo>
                      <a:pt x="78" y="108"/>
                      <a:pt x="86" y="101"/>
                      <a:pt x="93" y="102"/>
                    </a:cubicBezTo>
                    <a:cubicBezTo>
                      <a:pt x="97" y="100"/>
                      <a:pt x="100" y="99"/>
                      <a:pt x="104" y="98"/>
                    </a:cubicBezTo>
                    <a:cubicBezTo>
                      <a:pt x="104" y="96"/>
                      <a:pt x="105" y="96"/>
                      <a:pt x="107" y="95"/>
                    </a:cubicBezTo>
                    <a:cubicBezTo>
                      <a:pt x="107" y="96"/>
                      <a:pt x="108" y="96"/>
                      <a:pt x="108" y="97"/>
                    </a:cubicBezTo>
                    <a:cubicBezTo>
                      <a:pt x="106" y="98"/>
                      <a:pt x="105" y="98"/>
                      <a:pt x="104" y="99"/>
                    </a:cubicBezTo>
                    <a:cubicBezTo>
                      <a:pt x="105" y="100"/>
                      <a:pt x="107" y="98"/>
                      <a:pt x="107" y="100"/>
                    </a:cubicBezTo>
                    <a:cubicBezTo>
                      <a:pt x="103" y="102"/>
                      <a:pt x="102" y="104"/>
                      <a:pt x="99" y="106"/>
                    </a:cubicBezTo>
                    <a:cubicBezTo>
                      <a:pt x="100" y="106"/>
                      <a:pt x="100" y="107"/>
                      <a:pt x="102" y="106"/>
                    </a:cubicBezTo>
                    <a:cubicBezTo>
                      <a:pt x="104" y="102"/>
                      <a:pt x="110" y="100"/>
                      <a:pt x="111" y="96"/>
                    </a:cubicBezTo>
                    <a:cubicBezTo>
                      <a:pt x="112" y="96"/>
                      <a:pt x="114" y="98"/>
                      <a:pt x="113" y="99"/>
                    </a:cubicBezTo>
                    <a:cubicBezTo>
                      <a:pt x="116" y="99"/>
                      <a:pt x="119" y="98"/>
                      <a:pt x="122" y="97"/>
                    </a:cubicBezTo>
                    <a:cubicBezTo>
                      <a:pt x="125" y="96"/>
                      <a:pt x="128" y="95"/>
                      <a:pt x="130" y="96"/>
                    </a:cubicBezTo>
                    <a:cubicBezTo>
                      <a:pt x="131" y="97"/>
                      <a:pt x="129" y="98"/>
                      <a:pt x="128" y="99"/>
                    </a:cubicBezTo>
                    <a:cubicBezTo>
                      <a:pt x="133" y="98"/>
                      <a:pt x="128" y="101"/>
                      <a:pt x="128" y="102"/>
                    </a:cubicBezTo>
                    <a:cubicBezTo>
                      <a:pt x="131" y="99"/>
                      <a:pt x="137" y="98"/>
                      <a:pt x="141" y="96"/>
                    </a:cubicBezTo>
                    <a:cubicBezTo>
                      <a:pt x="158" y="96"/>
                      <a:pt x="175" y="94"/>
                      <a:pt x="192" y="93"/>
                    </a:cubicBezTo>
                    <a:cubicBezTo>
                      <a:pt x="209" y="92"/>
                      <a:pt x="226" y="93"/>
                      <a:pt x="241" y="97"/>
                    </a:cubicBezTo>
                    <a:cubicBezTo>
                      <a:pt x="250" y="97"/>
                      <a:pt x="260" y="99"/>
                      <a:pt x="266" y="100"/>
                    </a:cubicBezTo>
                    <a:cubicBezTo>
                      <a:pt x="270" y="99"/>
                      <a:pt x="278" y="100"/>
                      <a:pt x="281" y="103"/>
                    </a:cubicBezTo>
                    <a:cubicBezTo>
                      <a:pt x="283" y="102"/>
                      <a:pt x="292" y="105"/>
                      <a:pt x="295" y="106"/>
                    </a:cubicBezTo>
                    <a:cubicBezTo>
                      <a:pt x="292" y="105"/>
                      <a:pt x="295" y="107"/>
                      <a:pt x="295" y="108"/>
                    </a:cubicBezTo>
                    <a:cubicBezTo>
                      <a:pt x="290" y="106"/>
                      <a:pt x="287" y="104"/>
                      <a:pt x="285" y="106"/>
                    </a:cubicBezTo>
                    <a:cubicBezTo>
                      <a:pt x="284" y="106"/>
                      <a:pt x="284" y="105"/>
                      <a:pt x="283" y="105"/>
                    </a:cubicBezTo>
                    <a:cubicBezTo>
                      <a:pt x="284" y="105"/>
                      <a:pt x="285" y="105"/>
                      <a:pt x="285" y="105"/>
                    </a:cubicBezTo>
                    <a:cubicBezTo>
                      <a:pt x="281" y="103"/>
                      <a:pt x="285" y="108"/>
                      <a:pt x="281" y="107"/>
                    </a:cubicBezTo>
                    <a:cubicBezTo>
                      <a:pt x="282" y="104"/>
                      <a:pt x="277" y="106"/>
                      <a:pt x="279" y="103"/>
                    </a:cubicBezTo>
                    <a:cubicBezTo>
                      <a:pt x="281" y="103"/>
                      <a:pt x="281" y="105"/>
                      <a:pt x="282" y="104"/>
                    </a:cubicBezTo>
                    <a:cubicBezTo>
                      <a:pt x="276" y="101"/>
                      <a:pt x="271" y="101"/>
                      <a:pt x="268" y="100"/>
                    </a:cubicBezTo>
                    <a:cubicBezTo>
                      <a:pt x="269" y="103"/>
                      <a:pt x="275" y="102"/>
                      <a:pt x="277" y="103"/>
                    </a:cubicBezTo>
                    <a:cubicBezTo>
                      <a:pt x="278" y="104"/>
                      <a:pt x="277" y="105"/>
                      <a:pt x="278" y="106"/>
                    </a:cubicBezTo>
                    <a:cubicBezTo>
                      <a:pt x="280" y="108"/>
                      <a:pt x="284" y="108"/>
                      <a:pt x="285" y="110"/>
                    </a:cubicBezTo>
                    <a:cubicBezTo>
                      <a:pt x="276" y="109"/>
                      <a:pt x="279" y="106"/>
                      <a:pt x="273" y="105"/>
                    </a:cubicBezTo>
                    <a:cubicBezTo>
                      <a:pt x="274" y="105"/>
                      <a:pt x="274" y="105"/>
                      <a:pt x="273" y="105"/>
                    </a:cubicBezTo>
                    <a:cubicBezTo>
                      <a:pt x="269" y="105"/>
                      <a:pt x="267" y="103"/>
                      <a:pt x="264" y="103"/>
                    </a:cubicBezTo>
                    <a:cubicBezTo>
                      <a:pt x="263" y="102"/>
                      <a:pt x="259" y="98"/>
                      <a:pt x="258" y="102"/>
                    </a:cubicBezTo>
                    <a:cubicBezTo>
                      <a:pt x="261" y="102"/>
                      <a:pt x="264" y="103"/>
                      <a:pt x="264" y="105"/>
                    </a:cubicBezTo>
                    <a:cubicBezTo>
                      <a:pt x="269" y="107"/>
                      <a:pt x="273" y="104"/>
                      <a:pt x="276" y="107"/>
                    </a:cubicBezTo>
                    <a:cubicBezTo>
                      <a:pt x="273" y="106"/>
                      <a:pt x="271" y="107"/>
                      <a:pt x="270" y="108"/>
                    </a:cubicBezTo>
                    <a:cubicBezTo>
                      <a:pt x="272" y="109"/>
                      <a:pt x="272" y="106"/>
                      <a:pt x="275" y="108"/>
                    </a:cubicBezTo>
                    <a:cubicBezTo>
                      <a:pt x="275" y="109"/>
                      <a:pt x="274" y="108"/>
                      <a:pt x="273" y="109"/>
                    </a:cubicBezTo>
                    <a:cubicBezTo>
                      <a:pt x="276" y="109"/>
                      <a:pt x="282" y="110"/>
                      <a:pt x="282" y="112"/>
                    </a:cubicBezTo>
                    <a:cubicBezTo>
                      <a:pt x="277" y="112"/>
                      <a:pt x="272" y="110"/>
                      <a:pt x="268" y="110"/>
                    </a:cubicBezTo>
                    <a:cubicBezTo>
                      <a:pt x="269" y="109"/>
                      <a:pt x="269" y="108"/>
                      <a:pt x="268" y="109"/>
                    </a:cubicBezTo>
                    <a:cubicBezTo>
                      <a:pt x="268" y="109"/>
                      <a:pt x="268" y="110"/>
                      <a:pt x="268" y="110"/>
                    </a:cubicBezTo>
                    <a:cubicBezTo>
                      <a:pt x="273" y="113"/>
                      <a:pt x="276" y="110"/>
                      <a:pt x="279" y="115"/>
                    </a:cubicBezTo>
                    <a:cubicBezTo>
                      <a:pt x="276" y="114"/>
                      <a:pt x="273" y="114"/>
                      <a:pt x="272" y="112"/>
                    </a:cubicBezTo>
                    <a:cubicBezTo>
                      <a:pt x="270" y="115"/>
                      <a:pt x="264" y="113"/>
                      <a:pt x="261" y="112"/>
                    </a:cubicBezTo>
                    <a:cubicBezTo>
                      <a:pt x="265" y="115"/>
                      <a:pt x="268" y="115"/>
                      <a:pt x="272" y="115"/>
                    </a:cubicBezTo>
                    <a:cubicBezTo>
                      <a:pt x="276" y="115"/>
                      <a:pt x="280" y="115"/>
                      <a:pt x="284" y="116"/>
                    </a:cubicBezTo>
                    <a:cubicBezTo>
                      <a:pt x="284" y="118"/>
                      <a:pt x="279" y="116"/>
                      <a:pt x="281" y="119"/>
                    </a:cubicBezTo>
                    <a:cubicBezTo>
                      <a:pt x="283" y="119"/>
                      <a:pt x="285" y="119"/>
                      <a:pt x="287" y="120"/>
                    </a:cubicBezTo>
                    <a:cubicBezTo>
                      <a:pt x="290" y="121"/>
                      <a:pt x="292" y="122"/>
                      <a:pt x="294" y="123"/>
                    </a:cubicBezTo>
                    <a:cubicBezTo>
                      <a:pt x="298" y="126"/>
                      <a:pt x="302" y="129"/>
                      <a:pt x="306" y="130"/>
                    </a:cubicBezTo>
                    <a:cubicBezTo>
                      <a:pt x="304" y="130"/>
                      <a:pt x="302" y="130"/>
                      <a:pt x="300" y="129"/>
                    </a:cubicBezTo>
                    <a:cubicBezTo>
                      <a:pt x="299" y="129"/>
                      <a:pt x="297" y="128"/>
                      <a:pt x="296" y="128"/>
                    </a:cubicBezTo>
                    <a:cubicBezTo>
                      <a:pt x="293" y="127"/>
                      <a:pt x="290" y="126"/>
                      <a:pt x="287" y="124"/>
                    </a:cubicBezTo>
                    <a:cubicBezTo>
                      <a:pt x="286" y="123"/>
                      <a:pt x="288" y="126"/>
                      <a:pt x="286" y="125"/>
                    </a:cubicBezTo>
                    <a:cubicBezTo>
                      <a:pt x="284" y="123"/>
                      <a:pt x="281" y="122"/>
                      <a:pt x="277" y="121"/>
                    </a:cubicBezTo>
                    <a:cubicBezTo>
                      <a:pt x="275" y="121"/>
                      <a:pt x="273" y="120"/>
                      <a:pt x="271" y="120"/>
                    </a:cubicBezTo>
                    <a:cubicBezTo>
                      <a:pt x="269" y="119"/>
                      <a:pt x="267" y="119"/>
                      <a:pt x="265" y="119"/>
                    </a:cubicBezTo>
                    <a:cubicBezTo>
                      <a:pt x="265" y="118"/>
                      <a:pt x="266" y="118"/>
                      <a:pt x="265" y="118"/>
                    </a:cubicBezTo>
                    <a:cubicBezTo>
                      <a:pt x="261" y="120"/>
                      <a:pt x="255" y="115"/>
                      <a:pt x="251" y="116"/>
                    </a:cubicBezTo>
                    <a:cubicBezTo>
                      <a:pt x="251" y="116"/>
                      <a:pt x="252" y="116"/>
                      <a:pt x="252" y="117"/>
                    </a:cubicBezTo>
                    <a:cubicBezTo>
                      <a:pt x="247" y="115"/>
                      <a:pt x="242" y="114"/>
                      <a:pt x="237" y="113"/>
                    </a:cubicBezTo>
                    <a:cubicBezTo>
                      <a:pt x="232" y="113"/>
                      <a:pt x="227" y="112"/>
                      <a:pt x="223" y="113"/>
                    </a:cubicBezTo>
                    <a:cubicBezTo>
                      <a:pt x="223" y="111"/>
                      <a:pt x="223" y="111"/>
                      <a:pt x="223" y="111"/>
                    </a:cubicBezTo>
                    <a:cubicBezTo>
                      <a:pt x="218" y="112"/>
                      <a:pt x="212" y="112"/>
                      <a:pt x="207" y="112"/>
                    </a:cubicBezTo>
                    <a:cubicBezTo>
                      <a:pt x="201" y="113"/>
                      <a:pt x="195" y="113"/>
                      <a:pt x="190" y="112"/>
                    </a:cubicBezTo>
                    <a:cubicBezTo>
                      <a:pt x="190" y="113"/>
                      <a:pt x="189" y="113"/>
                      <a:pt x="188" y="113"/>
                    </a:cubicBezTo>
                    <a:cubicBezTo>
                      <a:pt x="181" y="113"/>
                      <a:pt x="175" y="113"/>
                      <a:pt x="168" y="115"/>
                    </a:cubicBezTo>
                    <a:cubicBezTo>
                      <a:pt x="161" y="116"/>
                      <a:pt x="155" y="117"/>
                      <a:pt x="148" y="119"/>
                    </a:cubicBezTo>
                    <a:cubicBezTo>
                      <a:pt x="145" y="120"/>
                      <a:pt x="142" y="121"/>
                      <a:pt x="139" y="122"/>
                    </a:cubicBezTo>
                    <a:cubicBezTo>
                      <a:pt x="135" y="123"/>
                      <a:pt x="132" y="124"/>
                      <a:pt x="129" y="125"/>
                    </a:cubicBezTo>
                    <a:cubicBezTo>
                      <a:pt x="123" y="127"/>
                      <a:pt x="117" y="129"/>
                      <a:pt x="112" y="131"/>
                    </a:cubicBezTo>
                    <a:cubicBezTo>
                      <a:pt x="112" y="131"/>
                      <a:pt x="113" y="130"/>
                      <a:pt x="114" y="131"/>
                    </a:cubicBezTo>
                    <a:cubicBezTo>
                      <a:pt x="108" y="132"/>
                      <a:pt x="103" y="133"/>
                      <a:pt x="99" y="135"/>
                    </a:cubicBezTo>
                    <a:cubicBezTo>
                      <a:pt x="94" y="138"/>
                      <a:pt x="90" y="140"/>
                      <a:pt x="85" y="142"/>
                    </a:cubicBezTo>
                    <a:cubicBezTo>
                      <a:pt x="84" y="142"/>
                      <a:pt x="83" y="141"/>
                      <a:pt x="81" y="141"/>
                    </a:cubicBezTo>
                    <a:cubicBezTo>
                      <a:pt x="82" y="143"/>
                      <a:pt x="83" y="142"/>
                      <a:pt x="84" y="144"/>
                    </a:cubicBezTo>
                    <a:cubicBezTo>
                      <a:pt x="79" y="144"/>
                      <a:pt x="74" y="147"/>
                      <a:pt x="70" y="151"/>
                    </a:cubicBezTo>
                    <a:cubicBezTo>
                      <a:pt x="69" y="150"/>
                      <a:pt x="69" y="150"/>
                      <a:pt x="69" y="150"/>
                    </a:cubicBezTo>
                    <a:cubicBezTo>
                      <a:pt x="67" y="153"/>
                      <a:pt x="64" y="156"/>
                      <a:pt x="60" y="157"/>
                    </a:cubicBezTo>
                    <a:cubicBezTo>
                      <a:pt x="61" y="157"/>
                      <a:pt x="61" y="157"/>
                      <a:pt x="61" y="158"/>
                    </a:cubicBezTo>
                    <a:cubicBezTo>
                      <a:pt x="59" y="160"/>
                      <a:pt x="57" y="161"/>
                      <a:pt x="56" y="160"/>
                    </a:cubicBezTo>
                    <a:cubicBezTo>
                      <a:pt x="55" y="162"/>
                      <a:pt x="53" y="163"/>
                      <a:pt x="51" y="162"/>
                    </a:cubicBezTo>
                    <a:cubicBezTo>
                      <a:pt x="50" y="164"/>
                      <a:pt x="53" y="164"/>
                      <a:pt x="52" y="165"/>
                    </a:cubicBezTo>
                    <a:cubicBezTo>
                      <a:pt x="43" y="171"/>
                      <a:pt x="33" y="179"/>
                      <a:pt x="24" y="189"/>
                    </a:cubicBezTo>
                    <a:cubicBezTo>
                      <a:pt x="19" y="194"/>
                      <a:pt x="15" y="199"/>
                      <a:pt x="11" y="205"/>
                    </a:cubicBezTo>
                    <a:cubicBezTo>
                      <a:pt x="9" y="207"/>
                      <a:pt x="7" y="210"/>
                      <a:pt x="5" y="212"/>
                    </a:cubicBezTo>
                    <a:cubicBezTo>
                      <a:pt x="3" y="215"/>
                      <a:pt x="2" y="218"/>
                      <a:pt x="0" y="220"/>
                    </a:cubicBezTo>
                    <a:cubicBezTo>
                      <a:pt x="12" y="204"/>
                      <a:pt x="25" y="190"/>
                      <a:pt x="40" y="175"/>
                    </a:cubicBezTo>
                    <a:cubicBezTo>
                      <a:pt x="40" y="176"/>
                      <a:pt x="42" y="172"/>
                      <a:pt x="43" y="174"/>
                    </a:cubicBezTo>
                    <a:cubicBezTo>
                      <a:pt x="45" y="172"/>
                      <a:pt x="47" y="170"/>
                      <a:pt x="49" y="168"/>
                    </a:cubicBezTo>
                    <a:cubicBezTo>
                      <a:pt x="52" y="166"/>
                      <a:pt x="54" y="165"/>
                      <a:pt x="57" y="163"/>
                    </a:cubicBezTo>
                    <a:cubicBezTo>
                      <a:pt x="58" y="162"/>
                      <a:pt x="60" y="161"/>
                      <a:pt x="61" y="160"/>
                    </a:cubicBezTo>
                    <a:cubicBezTo>
                      <a:pt x="62" y="159"/>
                      <a:pt x="64" y="159"/>
                      <a:pt x="65" y="158"/>
                    </a:cubicBezTo>
                    <a:cubicBezTo>
                      <a:pt x="68" y="156"/>
                      <a:pt x="70" y="154"/>
                      <a:pt x="72" y="152"/>
                    </a:cubicBezTo>
                    <a:cubicBezTo>
                      <a:pt x="72" y="153"/>
                      <a:pt x="72" y="154"/>
                      <a:pt x="73" y="153"/>
                    </a:cubicBezTo>
                    <a:cubicBezTo>
                      <a:pt x="72" y="152"/>
                      <a:pt x="73" y="151"/>
                      <a:pt x="74" y="150"/>
                    </a:cubicBezTo>
                    <a:cubicBezTo>
                      <a:pt x="76" y="151"/>
                      <a:pt x="78" y="147"/>
                      <a:pt x="82" y="148"/>
                    </a:cubicBezTo>
                    <a:cubicBezTo>
                      <a:pt x="82" y="146"/>
                      <a:pt x="89" y="144"/>
                      <a:pt x="90" y="144"/>
                    </a:cubicBezTo>
                    <a:cubicBezTo>
                      <a:pt x="91" y="143"/>
                      <a:pt x="90" y="142"/>
                      <a:pt x="91" y="142"/>
                    </a:cubicBezTo>
                    <a:cubicBezTo>
                      <a:pt x="92" y="143"/>
                      <a:pt x="93" y="140"/>
                      <a:pt x="95" y="141"/>
                    </a:cubicBezTo>
                    <a:cubicBezTo>
                      <a:pt x="96" y="139"/>
                      <a:pt x="99" y="138"/>
                      <a:pt x="101" y="137"/>
                    </a:cubicBezTo>
                    <a:cubicBezTo>
                      <a:pt x="103" y="139"/>
                      <a:pt x="106" y="136"/>
                      <a:pt x="108" y="135"/>
                    </a:cubicBezTo>
                    <a:cubicBezTo>
                      <a:pt x="109" y="134"/>
                      <a:pt x="107" y="135"/>
                      <a:pt x="108" y="134"/>
                    </a:cubicBezTo>
                    <a:cubicBezTo>
                      <a:pt x="115" y="131"/>
                      <a:pt x="122" y="129"/>
                      <a:pt x="129" y="127"/>
                    </a:cubicBezTo>
                    <a:cubicBezTo>
                      <a:pt x="133" y="126"/>
                      <a:pt x="137" y="125"/>
                      <a:pt x="140" y="124"/>
                    </a:cubicBezTo>
                    <a:cubicBezTo>
                      <a:pt x="142" y="124"/>
                      <a:pt x="144" y="124"/>
                      <a:pt x="146" y="123"/>
                    </a:cubicBezTo>
                    <a:cubicBezTo>
                      <a:pt x="148" y="123"/>
                      <a:pt x="150" y="123"/>
                      <a:pt x="152" y="123"/>
                    </a:cubicBezTo>
                    <a:cubicBezTo>
                      <a:pt x="152" y="123"/>
                      <a:pt x="151" y="123"/>
                      <a:pt x="151" y="123"/>
                    </a:cubicBezTo>
                    <a:cubicBezTo>
                      <a:pt x="153" y="123"/>
                      <a:pt x="152" y="122"/>
                      <a:pt x="154" y="122"/>
                    </a:cubicBezTo>
                    <a:cubicBezTo>
                      <a:pt x="154" y="123"/>
                      <a:pt x="155" y="123"/>
                      <a:pt x="154" y="124"/>
                    </a:cubicBezTo>
                    <a:cubicBezTo>
                      <a:pt x="156" y="122"/>
                      <a:pt x="160" y="123"/>
                      <a:pt x="163" y="123"/>
                    </a:cubicBezTo>
                    <a:cubicBezTo>
                      <a:pt x="163" y="121"/>
                      <a:pt x="162" y="122"/>
                      <a:pt x="162" y="121"/>
                    </a:cubicBezTo>
                    <a:cubicBezTo>
                      <a:pt x="163" y="121"/>
                      <a:pt x="163" y="120"/>
                      <a:pt x="164" y="120"/>
                    </a:cubicBezTo>
                    <a:cubicBezTo>
                      <a:pt x="165" y="121"/>
                      <a:pt x="163" y="121"/>
                      <a:pt x="164" y="122"/>
                    </a:cubicBezTo>
                    <a:cubicBezTo>
                      <a:pt x="166" y="122"/>
                      <a:pt x="165" y="120"/>
                      <a:pt x="168" y="121"/>
                    </a:cubicBezTo>
                    <a:cubicBezTo>
                      <a:pt x="168" y="123"/>
                      <a:pt x="171" y="121"/>
                      <a:pt x="173" y="122"/>
                    </a:cubicBezTo>
                    <a:cubicBezTo>
                      <a:pt x="174" y="120"/>
                      <a:pt x="174" y="120"/>
                      <a:pt x="174" y="119"/>
                    </a:cubicBezTo>
                    <a:cubicBezTo>
                      <a:pt x="175" y="119"/>
                      <a:pt x="176" y="119"/>
                      <a:pt x="177" y="118"/>
                    </a:cubicBezTo>
                    <a:cubicBezTo>
                      <a:pt x="177" y="119"/>
                      <a:pt x="177" y="119"/>
                      <a:pt x="177" y="119"/>
                    </a:cubicBezTo>
                    <a:cubicBezTo>
                      <a:pt x="178" y="119"/>
                      <a:pt x="183" y="117"/>
                      <a:pt x="183" y="119"/>
                    </a:cubicBezTo>
                    <a:cubicBezTo>
                      <a:pt x="181" y="119"/>
                      <a:pt x="179" y="121"/>
                      <a:pt x="175" y="120"/>
                    </a:cubicBezTo>
                    <a:cubicBezTo>
                      <a:pt x="176" y="123"/>
                      <a:pt x="187" y="118"/>
                      <a:pt x="189" y="122"/>
                    </a:cubicBezTo>
                    <a:cubicBezTo>
                      <a:pt x="182" y="122"/>
                      <a:pt x="177" y="122"/>
                      <a:pt x="171" y="123"/>
                    </a:cubicBezTo>
                    <a:cubicBezTo>
                      <a:pt x="169" y="123"/>
                      <a:pt x="166" y="124"/>
                      <a:pt x="163" y="124"/>
                    </a:cubicBezTo>
                    <a:cubicBezTo>
                      <a:pt x="160" y="124"/>
                      <a:pt x="157" y="125"/>
                      <a:pt x="154" y="125"/>
                    </a:cubicBezTo>
                    <a:cubicBezTo>
                      <a:pt x="154" y="126"/>
                      <a:pt x="155" y="126"/>
                      <a:pt x="154" y="127"/>
                    </a:cubicBezTo>
                    <a:cubicBezTo>
                      <a:pt x="153" y="127"/>
                      <a:pt x="151" y="128"/>
                      <a:pt x="151" y="127"/>
                    </a:cubicBezTo>
                    <a:cubicBezTo>
                      <a:pt x="151" y="126"/>
                      <a:pt x="153" y="128"/>
                      <a:pt x="153" y="126"/>
                    </a:cubicBezTo>
                    <a:cubicBezTo>
                      <a:pt x="150" y="126"/>
                      <a:pt x="145" y="127"/>
                      <a:pt x="143" y="128"/>
                    </a:cubicBezTo>
                    <a:cubicBezTo>
                      <a:pt x="144" y="128"/>
                      <a:pt x="147" y="128"/>
                      <a:pt x="145" y="130"/>
                    </a:cubicBezTo>
                    <a:cubicBezTo>
                      <a:pt x="140" y="130"/>
                      <a:pt x="135" y="131"/>
                      <a:pt x="130" y="133"/>
                    </a:cubicBezTo>
                    <a:cubicBezTo>
                      <a:pt x="125" y="135"/>
                      <a:pt x="120" y="137"/>
                      <a:pt x="116" y="138"/>
                    </a:cubicBezTo>
                    <a:cubicBezTo>
                      <a:pt x="110" y="140"/>
                      <a:pt x="103" y="142"/>
                      <a:pt x="97" y="145"/>
                    </a:cubicBezTo>
                    <a:cubicBezTo>
                      <a:pt x="94" y="146"/>
                      <a:pt x="91" y="147"/>
                      <a:pt x="88" y="149"/>
                    </a:cubicBezTo>
                    <a:cubicBezTo>
                      <a:pt x="85" y="150"/>
                      <a:pt x="82" y="152"/>
                      <a:pt x="79" y="153"/>
                    </a:cubicBezTo>
                    <a:cubicBezTo>
                      <a:pt x="78" y="153"/>
                      <a:pt x="78" y="153"/>
                      <a:pt x="78" y="153"/>
                    </a:cubicBezTo>
                    <a:cubicBezTo>
                      <a:pt x="75" y="157"/>
                      <a:pt x="69" y="157"/>
                      <a:pt x="67" y="162"/>
                    </a:cubicBezTo>
                    <a:cubicBezTo>
                      <a:pt x="65" y="162"/>
                      <a:pt x="64" y="163"/>
                      <a:pt x="63" y="161"/>
                    </a:cubicBezTo>
                    <a:cubicBezTo>
                      <a:pt x="62" y="162"/>
                      <a:pt x="60" y="163"/>
                      <a:pt x="60" y="164"/>
                    </a:cubicBezTo>
                    <a:cubicBezTo>
                      <a:pt x="62" y="162"/>
                      <a:pt x="64" y="162"/>
                      <a:pt x="65" y="163"/>
                    </a:cubicBezTo>
                    <a:cubicBezTo>
                      <a:pt x="62" y="165"/>
                      <a:pt x="56" y="170"/>
                      <a:pt x="52" y="172"/>
                    </a:cubicBezTo>
                    <a:cubicBezTo>
                      <a:pt x="49" y="177"/>
                      <a:pt x="42" y="181"/>
                      <a:pt x="40" y="185"/>
                    </a:cubicBezTo>
                    <a:cubicBezTo>
                      <a:pt x="43" y="184"/>
                      <a:pt x="47" y="177"/>
                      <a:pt x="50" y="180"/>
                    </a:cubicBezTo>
                    <a:cubicBezTo>
                      <a:pt x="47" y="181"/>
                      <a:pt x="47" y="186"/>
                      <a:pt x="43" y="187"/>
                    </a:cubicBezTo>
                    <a:cubicBezTo>
                      <a:pt x="44" y="188"/>
                      <a:pt x="43" y="189"/>
                      <a:pt x="41" y="190"/>
                    </a:cubicBezTo>
                    <a:cubicBezTo>
                      <a:pt x="42" y="195"/>
                      <a:pt x="33" y="197"/>
                      <a:pt x="32" y="203"/>
                    </a:cubicBezTo>
                    <a:cubicBezTo>
                      <a:pt x="31" y="203"/>
                      <a:pt x="29" y="204"/>
                      <a:pt x="27" y="205"/>
                    </a:cubicBezTo>
                    <a:cubicBezTo>
                      <a:pt x="28" y="206"/>
                      <a:pt x="29" y="204"/>
                      <a:pt x="29" y="206"/>
                    </a:cubicBezTo>
                    <a:cubicBezTo>
                      <a:pt x="30" y="205"/>
                      <a:pt x="31" y="203"/>
                      <a:pt x="31" y="203"/>
                    </a:cubicBezTo>
                    <a:cubicBezTo>
                      <a:pt x="30" y="206"/>
                      <a:pt x="28" y="208"/>
                      <a:pt x="27" y="210"/>
                    </a:cubicBezTo>
                    <a:cubicBezTo>
                      <a:pt x="25" y="212"/>
                      <a:pt x="24" y="214"/>
                      <a:pt x="22" y="216"/>
                    </a:cubicBezTo>
                    <a:cubicBezTo>
                      <a:pt x="21" y="218"/>
                      <a:pt x="20" y="220"/>
                      <a:pt x="19" y="222"/>
                    </a:cubicBezTo>
                    <a:cubicBezTo>
                      <a:pt x="17" y="225"/>
                      <a:pt x="16" y="227"/>
                      <a:pt x="15" y="229"/>
                    </a:cubicBezTo>
                    <a:cubicBezTo>
                      <a:pt x="19" y="231"/>
                      <a:pt x="12" y="234"/>
                      <a:pt x="12" y="236"/>
                    </a:cubicBezTo>
                    <a:cubicBezTo>
                      <a:pt x="15" y="235"/>
                      <a:pt x="10" y="240"/>
                      <a:pt x="9" y="242"/>
                    </a:cubicBezTo>
                    <a:cubicBezTo>
                      <a:pt x="8" y="244"/>
                      <a:pt x="7" y="246"/>
                      <a:pt x="7" y="248"/>
                    </a:cubicBezTo>
                    <a:cubicBezTo>
                      <a:pt x="6" y="251"/>
                      <a:pt x="6" y="253"/>
                      <a:pt x="6" y="254"/>
                    </a:cubicBezTo>
                    <a:cubicBezTo>
                      <a:pt x="9" y="253"/>
                      <a:pt x="7" y="249"/>
                      <a:pt x="10" y="247"/>
                    </a:cubicBezTo>
                    <a:cubicBezTo>
                      <a:pt x="11" y="248"/>
                      <a:pt x="11" y="248"/>
                      <a:pt x="11" y="249"/>
                    </a:cubicBezTo>
                    <a:cubicBezTo>
                      <a:pt x="10" y="249"/>
                      <a:pt x="10" y="252"/>
                      <a:pt x="11" y="253"/>
                    </a:cubicBezTo>
                    <a:cubicBezTo>
                      <a:pt x="12" y="250"/>
                      <a:pt x="13" y="249"/>
                      <a:pt x="15" y="247"/>
                    </a:cubicBezTo>
                    <a:cubicBezTo>
                      <a:pt x="15" y="249"/>
                      <a:pt x="15" y="251"/>
                      <a:pt x="15" y="253"/>
                    </a:cubicBezTo>
                    <a:cubicBezTo>
                      <a:pt x="14" y="255"/>
                      <a:pt x="14" y="256"/>
                      <a:pt x="12" y="257"/>
                    </a:cubicBezTo>
                    <a:cubicBezTo>
                      <a:pt x="13" y="260"/>
                      <a:pt x="10" y="263"/>
                      <a:pt x="9" y="267"/>
                    </a:cubicBezTo>
                    <a:cubicBezTo>
                      <a:pt x="12" y="267"/>
                      <a:pt x="9" y="271"/>
                      <a:pt x="8" y="274"/>
                    </a:cubicBezTo>
                    <a:cubicBezTo>
                      <a:pt x="9" y="277"/>
                      <a:pt x="11" y="276"/>
                      <a:pt x="10" y="279"/>
                    </a:cubicBezTo>
                    <a:cubicBezTo>
                      <a:pt x="11" y="278"/>
                      <a:pt x="10" y="277"/>
                      <a:pt x="12" y="277"/>
                    </a:cubicBezTo>
                    <a:cubicBezTo>
                      <a:pt x="13" y="279"/>
                      <a:pt x="15" y="280"/>
                      <a:pt x="14" y="283"/>
                    </a:cubicBezTo>
                    <a:cubicBezTo>
                      <a:pt x="13" y="283"/>
                      <a:pt x="13" y="282"/>
                      <a:pt x="13" y="282"/>
                    </a:cubicBezTo>
                    <a:cubicBezTo>
                      <a:pt x="12" y="284"/>
                      <a:pt x="12" y="287"/>
                      <a:pt x="13" y="288"/>
                    </a:cubicBezTo>
                    <a:cubicBezTo>
                      <a:pt x="11" y="290"/>
                      <a:pt x="13" y="290"/>
                      <a:pt x="12" y="291"/>
                    </a:cubicBezTo>
                    <a:cubicBezTo>
                      <a:pt x="12" y="294"/>
                      <a:pt x="9" y="297"/>
                      <a:pt x="12" y="299"/>
                    </a:cubicBezTo>
                    <a:cubicBezTo>
                      <a:pt x="13" y="298"/>
                      <a:pt x="12" y="295"/>
                      <a:pt x="15" y="295"/>
                    </a:cubicBezTo>
                    <a:cubicBezTo>
                      <a:pt x="15" y="297"/>
                      <a:pt x="13" y="298"/>
                      <a:pt x="14" y="298"/>
                    </a:cubicBezTo>
                    <a:cubicBezTo>
                      <a:pt x="15" y="298"/>
                      <a:pt x="15" y="296"/>
                      <a:pt x="16" y="295"/>
                    </a:cubicBezTo>
                    <a:cubicBezTo>
                      <a:pt x="16" y="294"/>
                      <a:pt x="17" y="293"/>
                      <a:pt x="18" y="293"/>
                    </a:cubicBezTo>
                    <a:cubicBezTo>
                      <a:pt x="17" y="296"/>
                      <a:pt x="17" y="296"/>
                      <a:pt x="17" y="296"/>
                    </a:cubicBezTo>
                    <a:cubicBezTo>
                      <a:pt x="18" y="296"/>
                      <a:pt x="19" y="294"/>
                      <a:pt x="20" y="296"/>
                    </a:cubicBezTo>
                    <a:cubicBezTo>
                      <a:pt x="20" y="295"/>
                      <a:pt x="21" y="294"/>
                      <a:pt x="20" y="293"/>
                    </a:cubicBezTo>
                    <a:cubicBezTo>
                      <a:pt x="20" y="294"/>
                      <a:pt x="19" y="295"/>
                      <a:pt x="18" y="294"/>
                    </a:cubicBezTo>
                    <a:cubicBezTo>
                      <a:pt x="19" y="293"/>
                      <a:pt x="20" y="291"/>
                      <a:pt x="21" y="289"/>
                    </a:cubicBezTo>
                    <a:cubicBezTo>
                      <a:pt x="22" y="291"/>
                      <a:pt x="21" y="294"/>
                      <a:pt x="21" y="297"/>
                    </a:cubicBezTo>
                    <a:cubicBezTo>
                      <a:pt x="20" y="299"/>
                      <a:pt x="19" y="302"/>
                      <a:pt x="19" y="304"/>
                    </a:cubicBezTo>
                    <a:cubicBezTo>
                      <a:pt x="20" y="304"/>
                      <a:pt x="21" y="305"/>
                      <a:pt x="21" y="306"/>
                    </a:cubicBezTo>
                    <a:cubicBezTo>
                      <a:pt x="21" y="304"/>
                      <a:pt x="22" y="302"/>
                      <a:pt x="20" y="304"/>
                    </a:cubicBezTo>
                    <a:cubicBezTo>
                      <a:pt x="21" y="302"/>
                      <a:pt x="22" y="302"/>
                      <a:pt x="23" y="302"/>
                    </a:cubicBezTo>
                    <a:cubicBezTo>
                      <a:pt x="24" y="305"/>
                      <a:pt x="22" y="304"/>
                      <a:pt x="21" y="307"/>
                    </a:cubicBezTo>
                    <a:cubicBezTo>
                      <a:pt x="22" y="305"/>
                      <a:pt x="23" y="305"/>
                      <a:pt x="24" y="307"/>
                    </a:cubicBezTo>
                    <a:close/>
                    <a:moveTo>
                      <a:pt x="180" y="4"/>
                    </a:moveTo>
                    <a:cubicBezTo>
                      <a:pt x="181" y="3"/>
                      <a:pt x="183" y="4"/>
                      <a:pt x="184" y="4"/>
                    </a:cubicBezTo>
                    <a:cubicBezTo>
                      <a:pt x="184" y="5"/>
                      <a:pt x="181" y="5"/>
                      <a:pt x="180" y="4"/>
                    </a:cubicBezTo>
                    <a:close/>
                    <a:moveTo>
                      <a:pt x="314" y="21"/>
                    </a:moveTo>
                    <a:cubicBezTo>
                      <a:pt x="315" y="21"/>
                      <a:pt x="318" y="21"/>
                      <a:pt x="321" y="22"/>
                    </a:cubicBezTo>
                    <a:cubicBezTo>
                      <a:pt x="321" y="22"/>
                      <a:pt x="320" y="22"/>
                      <a:pt x="320" y="23"/>
                    </a:cubicBezTo>
                    <a:cubicBezTo>
                      <a:pt x="318" y="22"/>
                      <a:pt x="316" y="22"/>
                      <a:pt x="315" y="22"/>
                    </a:cubicBezTo>
                    <a:cubicBezTo>
                      <a:pt x="314" y="22"/>
                      <a:pt x="315" y="21"/>
                      <a:pt x="314" y="21"/>
                    </a:cubicBezTo>
                    <a:close/>
                    <a:moveTo>
                      <a:pt x="550" y="250"/>
                    </a:moveTo>
                    <a:cubicBezTo>
                      <a:pt x="550" y="250"/>
                      <a:pt x="550" y="251"/>
                      <a:pt x="550" y="252"/>
                    </a:cubicBezTo>
                    <a:cubicBezTo>
                      <a:pt x="549" y="252"/>
                      <a:pt x="548" y="250"/>
                      <a:pt x="547" y="248"/>
                    </a:cubicBezTo>
                    <a:cubicBezTo>
                      <a:pt x="549" y="249"/>
                      <a:pt x="548" y="247"/>
                      <a:pt x="549" y="248"/>
                    </a:cubicBezTo>
                    <a:cubicBezTo>
                      <a:pt x="549" y="247"/>
                      <a:pt x="547" y="243"/>
                      <a:pt x="549" y="244"/>
                    </a:cubicBezTo>
                    <a:cubicBezTo>
                      <a:pt x="549" y="245"/>
                      <a:pt x="550" y="248"/>
                      <a:pt x="550" y="250"/>
                    </a:cubicBezTo>
                    <a:close/>
                    <a:moveTo>
                      <a:pt x="311" y="636"/>
                    </a:moveTo>
                    <a:cubicBezTo>
                      <a:pt x="311" y="637"/>
                      <a:pt x="309" y="636"/>
                      <a:pt x="308" y="637"/>
                    </a:cubicBezTo>
                    <a:cubicBezTo>
                      <a:pt x="307" y="636"/>
                      <a:pt x="307" y="636"/>
                      <a:pt x="307" y="636"/>
                    </a:cubicBezTo>
                    <a:cubicBezTo>
                      <a:pt x="309" y="635"/>
                      <a:pt x="309" y="636"/>
                      <a:pt x="310" y="635"/>
                    </a:cubicBezTo>
                    <a:cubicBezTo>
                      <a:pt x="310" y="636"/>
                      <a:pt x="310" y="637"/>
                      <a:pt x="311" y="636"/>
                    </a:cubicBezTo>
                    <a:close/>
                    <a:moveTo>
                      <a:pt x="213" y="474"/>
                    </a:moveTo>
                    <a:cubicBezTo>
                      <a:pt x="211" y="473"/>
                      <a:pt x="210" y="476"/>
                      <a:pt x="209" y="474"/>
                    </a:cubicBezTo>
                    <a:cubicBezTo>
                      <a:pt x="210" y="473"/>
                      <a:pt x="212" y="471"/>
                      <a:pt x="213" y="474"/>
                    </a:cubicBezTo>
                    <a:close/>
                    <a:moveTo>
                      <a:pt x="281" y="237"/>
                    </a:moveTo>
                    <a:cubicBezTo>
                      <a:pt x="283" y="238"/>
                      <a:pt x="284" y="238"/>
                      <a:pt x="285" y="240"/>
                    </a:cubicBezTo>
                    <a:cubicBezTo>
                      <a:pt x="283" y="240"/>
                      <a:pt x="282" y="239"/>
                      <a:pt x="281" y="237"/>
                    </a:cubicBezTo>
                    <a:close/>
                    <a:moveTo>
                      <a:pt x="22" y="301"/>
                    </a:moveTo>
                    <a:cubicBezTo>
                      <a:pt x="22" y="301"/>
                      <a:pt x="22" y="300"/>
                      <a:pt x="21" y="300"/>
                    </a:cubicBezTo>
                    <a:cubicBezTo>
                      <a:pt x="21" y="298"/>
                      <a:pt x="22" y="298"/>
                      <a:pt x="22" y="297"/>
                    </a:cubicBezTo>
                    <a:cubicBezTo>
                      <a:pt x="23" y="297"/>
                      <a:pt x="22" y="298"/>
                      <a:pt x="22" y="298"/>
                    </a:cubicBezTo>
                    <a:cubicBezTo>
                      <a:pt x="23" y="299"/>
                      <a:pt x="23" y="298"/>
                      <a:pt x="23" y="298"/>
                    </a:cubicBezTo>
                    <a:cubicBezTo>
                      <a:pt x="24" y="299"/>
                      <a:pt x="23" y="301"/>
                      <a:pt x="22" y="301"/>
                    </a:cubicBezTo>
                    <a:close/>
                    <a:moveTo>
                      <a:pt x="14" y="277"/>
                    </a:moveTo>
                    <a:cubicBezTo>
                      <a:pt x="13" y="276"/>
                      <a:pt x="13" y="275"/>
                      <a:pt x="14" y="274"/>
                    </a:cubicBezTo>
                    <a:cubicBezTo>
                      <a:pt x="15" y="274"/>
                      <a:pt x="15" y="276"/>
                      <a:pt x="15" y="277"/>
                    </a:cubicBezTo>
                    <a:cubicBezTo>
                      <a:pt x="14" y="277"/>
                      <a:pt x="14" y="277"/>
                      <a:pt x="14" y="277"/>
                    </a:cubicBezTo>
                    <a:close/>
                    <a:moveTo>
                      <a:pt x="12" y="247"/>
                    </a:moveTo>
                    <a:cubicBezTo>
                      <a:pt x="11" y="246"/>
                      <a:pt x="12" y="242"/>
                      <a:pt x="14" y="243"/>
                    </a:cubicBezTo>
                    <a:cubicBezTo>
                      <a:pt x="13" y="245"/>
                      <a:pt x="13" y="245"/>
                      <a:pt x="12" y="247"/>
                    </a:cubicBezTo>
                    <a:close/>
                    <a:moveTo>
                      <a:pt x="81" y="235"/>
                    </a:moveTo>
                    <a:cubicBezTo>
                      <a:pt x="80" y="235"/>
                      <a:pt x="82" y="231"/>
                      <a:pt x="83" y="233"/>
                    </a:cubicBezTo>
                    <a:cubicBezTo>
                      <a:pt x="83" y="233"/>
                      <a:pt x="81" y="234"/>
                      <a:pt x="81" y="235"/>
                    </a:cubicBezTo>
                    <a:close/>
                    <a:moveTo>
                      <a:pt x="91" y="229"/>
                    </a:moveTo>
                    <a:cubicBezTo>
                      <a:pt x="90" y="229"/>
                      <a:pt x="91" y="227"/>
                      <a:pt x="90" y="228"/>
                    </a:cubicBezTo>
                    <a:cubicBezTo>
                      <a:pt x="90" y="227"/>
                      <a:pt x="92" y="224"/>
                      <a:pt x="93" y="226"/>
                    </a:cubicBezTo>
                    <a:cubicBezTo>
                      <a:pt x="91" y="227"/>
                      <a:pt x="91" y="228"/>
                      <a:pt x="91" y="229"/>
                    </a:cubicBezTo>
                    <a:close/>
                    <a:moveTo>
                      <a:pt x="126" y="40"/>
                    </a:moveTo>
                    <a:cubicBezTo>
                      <a:pt x="125" y="38"/>
                      <a:pt x="130" y="38"/>
                      <a:pt x="132" y="38"/>
                    </a:cubicBezTo>
                    <a:cubicBezTo>
                      <a:pt x="131" y="40"/>
                      <a:pt x="127" y="40"/>
                      <a:pt x="126" y="40"/>
                    </a:cubicBezTo>
                    <a:close/>
                    <a:moveTo>
                      <a:pt x="169" y="120"/>
                    </a:moveTo>
                    <a:cubicBezTo>
                      <a:pt x="169" y="118"/>
                      <a:pt x="172" y="120"/>
                      <a:pt x="173" y="120"/>
                    </a:cubicBezTo>
                    <a:cubicBezTo>
                      <a:pt x="173" y="121"/>
                      <a:pt x="170" y="121"/>
                      <a:pt x="169" y="120"/>
                    </a:cubicBezTo>
                    <a:close/>
                    <a:moveTo>
                      <a:pt x="237" y="120"/>
                    </a:moveTo>
                    <a:cubicBezTo>
                      <a:pt x="237" y="122"/>
                      <a:pt x="233" y="120"/>
                      <a:pt x="233" y="121"/>
                    </a:cubicBezTo>
                    <a:cubicBezTo>
                      <a:pt x="233" y="122"/>
                      <a:pt x="234" y="121"/>
                      <a:pt x="236" y="122"/>
                    </a:cubicBezTo>
                    <a:cubicBezTo>
                      <a:pt x="242" y="118"/>
                      <a:pt x="253" y="124"/>
                      <a:pt x="261" y="126"/>
                    </a:cubicBezTo>
                    <a:cubicBezTo>
                      <a:pt x="268" y="127"/>
                      <a:pt x="274" y="127"/>
                      <a:pt x="279" y="130"/>
                    </a:cubicBezTo>
                    <a:cubicBezTo>
                      <a:pt x="279" y="130"/>
                      <a:pt x="280" y="130"/>
                      <a:pt x="279" y="131"/>
                    </a:cubicBezTo>
                    <a:cubicBezTo>
                      <a:pt x="282" y="131"/>
                      <a:pt x="283" y="133"/>
                      <a:pt x="286" y="134"/>
                    </a:cubicBezTo>
                    <a:cubicBezTo>
                      <a:pt x="286" y="136"/>
                      <a:pt x="285" y="135"/>
                      <a:pt x="288" y="136"/>
                    </a:cubicBezTo>
                    <a:cubicBezTo>
                      <a:pt x="286" y="136"/>
                      <a:pt x="287" y="137"/>
                      <a:pt x="287" y="138"/>
                    </a:cubicBezTo>
                    <a:cubicBezTo>
                      <a:pt x="285" y="138"/>
                      <a:pt x="286" y="136"/>
                      <a:pt x="286" y="136"/>
                    </a:cubicBezTo>
                    <a:cubicBezTo>
                      <a:pt x="285" y="136"/>
                      <a:pt x="284" y="136"/>
                      <a:pt x="283" y="137"/>
                    </a:cubicBezTo>
                    <a:cubicBezTo>
                      <a:pt x="282" y="136"/>
                      <a:pt x="282" y="135"/>
                      <a:pt x="281" y="134"/>
                    </a:cubicBezTo>
                    <a:cubicBezTo>
                      <a:pt x="280" y="134"/>
                      <a:pt x="280" y="135"/>
                      <a:pt x="279" y="135"/>
                    </a:cubicBezTo>
                    <a:cubicBezTo>
                      <a:pt x="279" y="137"/>
                      <a:pt x="284" y="137"/>
                      <a:pt x="284" y="140"/>
                    </a:cubicBezTo>
                    <a:cubicBezTo>
                      <a:pt x="281" y="139"/>
                      <a:pt x="281" y="137"/>
                      <a:pt x="279" y="137"/>
                    </a:cubicBezTo>
                    <a:cubicBezTo>
                      <a:pt x="280" y="138"/>
                      <a:pt x="282" y="139"/>
                      <a:pt x="283" y="140"/>
                    </a:cubicBezTo>
                    <a:cubicBezTo>
                      <a:pt x="288" y="140"/>
                      <a:pt x="289" y="136"/>
                      <a:pt x="295" y="137"/>
                    </a:cubicBezTo>
                    <a:cubicBezTo>
                      <a:pt x="295" y="136"/>
                      <a:pt x="293" y="136"/>
                      <a:pt x="292" y="135"/>
                    </a:cubicBezTo>
                    <a:cubicBezTo>
                      <a:pt x="297" y="134"/>
                      <a:pt x="300" y="139"/>
                      <a:pt x="303" y="138"/>
                    </a:cubicBezTo>
                    <a:cubicBezTo>
                      <a:pt x="304" y="139"/>
                      <a:pt x="305" y="139"/>
                      <a:pt x="305" y="140"/>
                    </a:cubicBezTo>
                    <a:cubicBezTo>
                      <a:pt x="307" y="141"/>
                      <a:pt x="311" y="141"/>
                      <a:pt x="310" y="142"/>
                    </a:cubicBezTo>
                    <a:cubicBezTo>
                      <a:pt x="311" y="143"/>
                      <a:pt x="312" y="141"/>
                      <a:pt x="313" y="142"/>
                    </a:cubicBezTo>
                    <a:cubicBezTo>
                      <a:pt x="315" y="147"/>
                      <a:pt x="324" y="147"/>
                      <a:pt x="326" y="151"/>
                    </a:cubicBezTo>
                    <a:cubicBezTo>
                      <a:pt x="330" y="151"/>
                      <a:pt x="335" y="155"/>
                      <a:pt x="337" y="157"/>
                    </a:cubicBezTo>
                    <a:cubicBezTo>
                      <a:pt x="342" y="156"/>
                      <a:pt x="350" y="164"/>
                      <a:pt x="352" y="168"/>
                    </a:cubicBezTo>
                    <a:cubicBezTo>
                      <a:pt x="355" y="171"/>
                      <a:pt x="356" y="170"/>
                      <a:pt x="359" y="173"/>
                    </a:cubicBezTo>
                    <a:cubicBezTo>
                      <a:pt x="358" y="172"/>
                      <a:pt x="357" y="169"/>
                      <a:pt x="356" y="169"/>
                    </a:cubicBezTo>
                    <a:cubicBezTo>
                      <a:pt x="357" y="168"/>
                      <a:pt x="359" y="170"/>
                      <a:pt x="363" y="173"/>
                    </a:cubicBezTo>
                    <a:cubicBezTo>
                      <a:pt x="363" y="173"/>
                      <a:pt x="362" y="173"/>
                      <a:pt x="361" y="173"/>
                    </a:cubicBezTo>
                    <a:cubicBezTo>
                      <a:pt x="362" y="174"/>
                      <a:pt x="364" y="175"/>
                      <a:pt x="366" y="176"/>
                    </a:cubicBezTo>
                    <a:cubicBezTo>
                      <a:pt x="368" y="177"/>
                      <a:pt x="369" y="179"/>
                      <a:pt x="371" y="180"/>
                    </a:cubicBezTo>
                    <a:cubicBezTo>
                      <a:pt x="375" y="183"/>
                      <a:pt x="378" y="187"/>
                      <a:pt x="378" y="191"/>
                    </a:cubicBezTo>
                    <a:cubicBezTo>
                      <a:pt x="377" y="189"/>
                      <a:pt x="375" y="188"/>
                      <a:pt x="374" y="188"/>
                    </a:cubicBezTo>
                    <a:cubicBezTo>
                      <a:pt x="375" y="188"/>
                      <a:pt x="378" y="195"/>
                      <a:pt x="381" y="193"/>
                    </a:cubicBezTo>
                    <a:cubicBezTo>
                      <a:pt x="382" y="195"/>
                      <a:pt x="382" y="196"/>
                      <a:pt x="382" y="197"/>
                    </a:cubicBezTo>
                    <a:cubicBezTo>
                      <a:pt x="381" y="197"/>
                      <a:pt x="380" y="198"/>
                      <a:pt x="379" y="196"/>
                    </a:cubicBezTo>
                    <a:cubicBezTo>
                      <a:pt x="378" y="197"/>
                      <a:pt x="381" y="198"/>
                      <a:pt x="379" y="198"/>
                    </a:cubicBezTo>
                    <a:cubicBezTo>
                      <a:pt x="376" y="196"/>
                      <a:pt x="376" y="193"/>
                      <a:pt x="373" y="190"/>
                    </a:cubicBezTo>
                    <a:cubicBezTo>
                      <a:pt x="373" y="192"/>
                      <a:pt x="374" y="194"/>
                      <a:pt x="377" y="197"/>
                    </a:cubicBezTo>
                    <a:cubicBezTo>
                      <a:pt x="375" y="196"/>
                      <a:pt x="373" y="194"/>
                      <a:pt x="372" y="193"/>
                    </a:cubicBezTo>
                    <a:cubicBezTo>
                      <a:pt x="370" y="192"/>
                      <a:pt x="369" y="191"/>
                      <a:pt x="367" y="190"/>
                    </a:cubicBezTo>
                    <a:cubicBezTo>
                      <a:pt x="365" y="188"/>
                      <a:pt x="362" y="185"/>
                      <a:pt x="359" y="181"/>
                    </a:cubicBezTo>
                    <a:cubicBezTo>
                      <a:pt x="358" y="183"/>
                      <a:pt x="361" y="185"/>
                      <a:pt x="360" y="187"/>
                    </a:cubicBezTo>
                    <a:cubicBezTo>
                      <a:pt x="356" y="182"/>
                      <a:pt x="351" y="181"/>
                      <a:pt x="348" y="178"/>
                    </a:cubicBezTo>
                    <a:cubicBezTo>
                      <a:pt x="349" y="177"/>
                      <a:pt x="349" y="177"/>
                      <a:pt x="349" y="177"/>
                    </a:cubicBezTo>
                    <a:cubicBezTo>
                      <a:pt x="349" y="176"/>
                      <a:pt x="350" y="177"/>
                      <a:pt x="351" y="177"/>
                    </a:cubicBezTo>
                    <a:cubicBezTo>
                      <a:pt x="351" y="176"/>
                      <a:pt x="348" y="175"/>
                      <a:pt x="348" y="177"/>
                    </a:cubicBezTo>
                    <a:cubicBezTo>
                      <a:pt x="347" y="176"/>
                      <a:pt x="345" y="176"/>
                      <a:pt x="344" y="174"/>
                    </a:cubicBezTo>
                    <a:cubicBezTo>
                      <a:pt x="344" y="174"/>
                      <a:pt x="346" y="174"/>
                      <a:pt x="347" y="175"/>
                    </a:cubicBezTo>
                    <a:cubicBezTo>
                      <a:pt x="347" y="173"/>
                      <a:pt x="342" y="172"/>
                      <a:pt x="339" y="171"/>
                    </a:cubicBezTo>
                    <a:cubicBezTo>
                      <a:pt x="337" y="171"/>
                      <a:pt x="340" y="170"/>
                      <a:pt x="338" y="169"/>
                    </a:cubicBezTo>
                    <a:cubicBezTo>
                      <a:pt x="337" y="169"/>
                      <a:pt x="334" y="167"/>
                      <a:pt x="331" y="165"/>
                    </a:cubicBezTo>
                    <a:cubicBezTo>
                      <a:pt x="328" y="163"/>
                      <a:pt x="325" y="160"/>
                      <a:pt x="325" y="159"/>
                    </a:cubicBezTo>
                    <a:cubicBezTo>
                      <a:pt x="323" y="158"/>
                      <a:pt x="323" y="159"/>
                      <a:pt x="322" y="160"/>
                    </a:cubicBezTo>
                    <a:cubicBezTo>
                      <a:pt x="320" y="159"/>
                      <a:pt x="320" y="158"/>
                      <a:pt x="320" y="157"/>
                    </a:cubicBezTo>
                    <a:cubicBezTo>
                      <a:pt x="317" y="158"/>
                      <a:pt x="315" y="155"/>
                      <a:pt x="313" y="152"/>
                    </a:cubicBezTo>
                    <a:cubicBezTo>
                      <a:pt x="311" y="151"/>
                      <a:pt x="313" y="154"/>
                      <a:pt x="312" y="153"/>
                    </a:cubicBezTo>
                    <a:cubicBezTo>
                      <a:pt x="311" y="153"/>
                      <a:pt x="311" y="153"/>
                      <a:pt x="312" y="152"/>
                    </a:cubicBezTo>
                    <a:cubicBezTo>
                      <a:pt x="310" y="151"/>
                      <a:pt x="309" y="153"/>
                      <a:pt x="307" y="151"/>
                    </a:cubicBezTo>
                    <a:cubicBezTo>
                      <a:pt x="308" y="150"/>
                      <a:pt x="309" y="149"/>
                      <a:pt x="310" y="148"/>
                    </a:cubicBezTo>
                    <a:cubicBezTo>
                      <a:pt x="309" y="147"/>
                      <a:pt x="309" y="149"/>
                      <a:pt x="308" y="150"/>
                    </a:cubicBezTo>
                    <a:cubicBezTo>
                      <a:pt x="305" y="149"/>
                      <a:pt x="307" y="148"/>
                      <a:pt x="305" y="147"/>
                    </a:cubicBezTo>
                    <a:cubicBezTo>
                      <a:pt x="305" y="149"/>
                      <a:pt x="300" y="150"/>
                      <a:pt x="300" y="146"/>
                    </a:cubicBezTo>
                    <a:cubicBezTo>
                      <a:pt x="302" y="147"/>
                      <a:pt x="302" y="148"/>
                      <a:pt x="303" y="149"/>
                    </a:cubicBezTo>
                    <a:cubicBezTo>
                      <a:pt x="303" y="148"/>
                      <a:pt x="302" y="147"/>
                      <a:pt x="304" y="147"/>
                    </a:cubicBezTo>
                    <a:cubicBezTo>
                      <a:pt x="301" y="147"/>
                      <a:pt x="301" y="145"/>
                      <a:pt x="299" y="144"/>
                    </a:cubicBezTo>
                    <a:cubicBezTo>
                      <a:pt x="298" y="145"/>
                      <a:pt x="296" y="145"/>
                      <a:pt x="297" y="148"/>
                    </a:cubicBezTo>
                    <a:cubicBezTo>
                      <a:pt x="296" y="146"/>
                      <a:pt x="294" y="145"/>
                      <a:pt x="293" y="143"/>
                    </a:cubicBezTo>
                    <a:cubicBezTo>
                      <a:pt x="293" y="142"/>
                      <a:pt x="295" y="143"/>
                      <a:pt x="296" y="144"/>
                    </a:cubicBezTo>
                    <a:cubicBezTo>
                      <a:pt x="297" y="144"/>
                      <a:pt x="296" y="142"/>
                      <a:pt x="296" y="141"/>
                    </a:cubicBezTo>
                    <a:cubicBezTo>
                      <a:pt x="295" y="141"/>
                      <a:pt x="296" y="142"/>
                      <a:pt x="295" y="142"/>
                    </a:cubicBezTo>
                    <a:cubicBezTo>
                      <a:pt x="294" y="142"/>
                      <a:pt x="293" y="141"/>
                      <a:pt x="291" y="140"/>
                    </a:cubicBezTo>
                    <a:cubicBezTo>
                      <a:pt x="291" y="139"/>
                      <a:pt x="292" y="140"/>
                      <a:pt x="292" y="139"/>
                    </a:cubicBezTo>
                    <a:cubicBezTo>
                      <a:pt x="288" y="138"/>
                      <a:pt x="289" y="142"/>
                      <a:pt x="285" y="140"/>
                    </a:cubicBezTo>
                    <a:cubicBezTo>
                      <a:pt x="285" y="141"/>
                      <a:pt x="286" y="141"/>
                      <a:pt x="286" y="142"/>
                    </a:cubicBezTo>
                    <a:cubicBezTo>
                      <a:pt x="279" y="143"/>
                      <a:pt x="273" y="135"/>
                      <a:pt x="267" y="136"/>
                    </a:cubicBezTo>
                    <a:cubicBezTo>
                      <a:pt x="266" y="135"/>
                      <a:pt x="267" y="134"/>
                      <a:pt x="264" y="135"/>
                    </a:cubicBezTo>
                    <a:cubicBezTo>
                      <a:pt x="264" y="132"/>
                      <a:pt x="267" y="132"/>
                      <a:pt x="269" y="132"/>
                    </a:cubicBezTo>
                    <a:cubicBezTo>
                      <a:pt x="269" y="133"/>
                      <a:pt x="268" y="133"/>
                      <a:pt x="268" y="133"/>
                    </a:cubicBezTo>
                    <a:cubicBezTo>
                      <a:pt x="270" y="135"/>
                      <a:pt x="274" y="138"/>
                      <a:pt x="278" y="137"/>
                    </a:cubicBezTo>
                    <a:cubicBezTo>
                      <a:pt x="273" y="135"/>
                      <a:pt x="271" y="132"/>
                      <a:pt x="267" y="131"/>
                    </a:cubicBezTo>
                    <a:cubicBezTo>
                      <a:pt x="268" y="130"/>
                      <a:pt x="267" y="130"/>
                      <a:pt x="267" y="129"/>
                    </a:cubicBezTo>
                    <a:cubicBezTo>
                      <a:pt x="265" y="128"/>
                      <a:pt x="268" y="132"/>
                      <a:pt x="265" y="132"/>
                    </a:cubicBezTo>
                    <a:cubicBezTo>
                      <a:pt x="265" y="130"/>
                      <a:pt x="260" y="131"/>
                      <a:pt x="258" y="129"/>
                    </a:cubicBezTo>
                    <a:cubicBezTo>
                      <a:pt x="258" y="129"/>
                      <a:pt x="258" y="129"/>
                      <a:pt x="259" y="130"/>
                    </a:cubicBezTo>
                    <a:cubicBezTo>
                      <a:pt x="258" y="131"/>
                      <a:pt x="257" y="128"/>
                      <a:pt x="255" y="128"/>
                    </a:cubicBezTo>
                    <a:cubicBezTo>
                      <a:pt x="255" y="128"/>
                      <a:pt x="256" y="129"/>
                      <a:pt x="257" y="129"/>
                    </a:cubicBezTo>
                    <a:cubicBezTo>
                      <a:pt x="256" y="130"/>
                      <a:pt x="255" y="128"/>
                      <a:pt x="254" y="129"/>
                    </a:cubicBezTo>
                    <a:cubicBezTo>
                      <a:pt x="254" y="129"/>
                      <a:pt x="255" y="129"/>
                      <a:pt x="255" y="129"/>
                    </a:cubicBezTo>
                    <a:cubicBezTo>
                      <a:pt x="255" y="131"/>
                      <a:pt x="252" y="129"/>
                      <a:pt x="252" y="130"/>
                    </a:cubicBezTo>
                    <a:cubicBezTo>
                      <a:pt x="251" y="129"/>
                      <a:pt x="249" y="127"/>
                      <a:pt x="248" y="129"/>
                    </a:cubicBezTo>
                    <a:cubicBezTo>
                      <a:pt x="244" y="127"/>
                      <a:pt x="241" y="125"/>
                      <a:pt x="237" y="124"/>
                    </a:cubicBezTo>
                    <a:cubicBezTo>
                      <a:pt x="233" y="123"/>
                      <a:pt x="229" y="123"/>
                      <a:pt x="225" y="122"/>
                    </a:cubicBezTo>
                    <a:cubicBezTo>
                      <a:pt x="225" y="121"/>
                      <a:pt x="225" y="121"/>
                      <a:pt x="225" y="121"/>
                    </a:cubicBezTo>
                    <a:cubicBezTo>
                      <a:pt x="220" y="122"/>
                      <a:pt x="215" y="121"/>
                      <a:pt x="209" y="120"/>
                    </a:cubicBezTo>
                    <a:cubicBezTo>
                      <a:pt x="211" y="119"/>
                      <a:pt x="214" y="119"/>
                      <a:pt x="217" y="119"/>
                    </a:cubicBezTo>
                    <a:cubicBezTo>
                      <a:pt x="219" y="119"/>
                      <a:pt x="220" y="120"/>
                      <a:pt x="222" y="120"/>
                    </a:cubicBezTo>
                    <a:cubicBezTo>
                      <a:pt x="223" y="120"/>
                      <a:pt x="225" y="120"/>
                      <a:pt x="227" y="120"/>
                    </a:cubicBezTo>
                    <a:cubicBezTo>
                      <a:pt x="230" y="121"/>
                      <a:pt x="233" y="119"/>
                      <a:pt x="237" y="120"/>
                    </a:cubicBezTo>
                    <a:close/>
                    <a:moveTo>
                      <a:pt x="192" y="120"/>
                    </a:moveTo>
                    <a:cubicBezTo>
                      <a:pt x="196" y="117"/>
                      <a:pt x="204" y="120"/>
                      <a:pt x="209" y="119"/>
                    </a:cubicBezTo>
                    <a:cubicBezTo>
                      <a:pt x="206" y="122"/>
                      <a:pt x="197" y="120"/>
                      <a:pt x="192" y="120"/>
                    </a:cubicBezTo>
                    <a:close/>
                    <a:moveTo>
                      <a:pt x="214" y="200"/>
                    </a:moveTo>
                    <a:cubicBezTo>
                      <a:pt x="216" y="198"/>
                      <a:pt x="217" y="199"/>
                      <a:pt x="220" y="199"/>
                    </a:cubicBezTo>
                    <a:cubicBezTo>
                      <a:pt x="218" y="200"/>
                      <a:pt x="216" y="201"/>
                      <a:pt x="214" y="200"/>
                    </a:cubicBezTo>
                    <a:close/>
                    <a:moveTo>
                      <a:pt x="285" y="132"/>
                    </a:moveTo>
                    <a:cubicBezTo>
                      <a:pt x="286" y="131"/>
                      <a:pt x="287" y="131"/>
                      <a:pt x="288" y="132"/>
                    </a:cubicBezTo>
                    <a:cubicBezTo>
                      <a:pt x="287" y="133"/>
                      <a:pt x="287" y="133"/>
                      <a:pt x="287" y="133"/>
                    </a:cubicBezTo>
                    <a:lnTo>
                      <a:pt x="285" y="132"/>
                    </a:lnTo>
                    <a:close/>
                    <a:moveTo>
                      <a:pt x="251" y="225"/>
                    </a:moveTo>
                    <a:cubicBezTo>
                      <a:pt x="252" y="224"/>
                      <a:pt x="253" y="226"/>
                      <a:pt x="254" y="227"/>
                    </a:cubicBezTo>
                    <a:cubicBezTo>
                      <a:pt x="253" y="227"/>
                      <a:pt x="252" y="226"/>
                      <a:pt x="251" y="225"/>
                    </a:cubicBezTo>
                    <a:close/>
                    <a:moveTo>
                      <a:pt x="289" y="141"/>
                    </a:moveTo>
                    <a:cubicBezTo>
                      <a:pt x="290" y="141"/>
                      <a:pt x="289" y="144"/>
                      <a:pt x="288" y="144"/>
                    </a:cubicBezTo>
                    <a:cubicBezTo>
                      <a:pt x="286" y="143"/>
                      <a:pt x="288" y="142"/>
                      <a:pt x="289" y="141"/>
                    </a:cubicBezTo>
                    <a:close/>
                    <a:moveTo>
                      <a:pt x="290" y="142"/>
                    </a:moveTo>
                    <a:cubicBezTo>
                      <a:pt x="290" y="141"/>
                      <a:pt x="291" y="142"/>
                      <a:pt x="292" y="142"/>
                    </a:cubicBezTo>
                    <a:cubicBezTo>
                      <a:pt x="291" y="143"/>
                      <a:pt x="292" y="143"/>
                      <a:pt x="291" y="144"/>
                    </a:cubicBezTo>
                    <a:cubicBezTo>
                      <a:pt x="290" y="144"/>
                      <a:pt x="291" y="143"/>
                      <a:pt x="290" y="142"/>
                    </a:cubicBezTo>
                    <a:close/>
                    <a:moveTo>
                      <a:pt x="257" y="218"/>
                    </a:moveTo>
                    <a:cubicBezTo>
                      <a:pt x="258" y="218"/>
                      <a:pt x="260" y="218"/>
                      <a:pt x="259" y="220"/>
                    </a:cubicBezTo>
                    <a:cubicBezTo>
                      <a:pt x="258" y="220"/>
                      <a:pt x="258" y="219"/>
                      <a:pt x="257" y="218"/>
                    </a:cubicBezTo>
                    <a:close/>
                    <a:moveTo>
                      <a:pt x="265" y="228"/>
                    </a:moveTo>
                    <a:cubicBezTo>
                      <a:pt x="265" y="229"/>
                      <a:pt x="266" y="230"/>
                      <a:pt x="267" y="229"/>
                    </a:cubicBezTo>
                    <a:cubicBezTo>
                      <a:pt x="267" y="230"/>
                      <a:pt x="263" y="230"/>
                      <a:pt x="265" y="228"/>
                    </a:cubicBezTo>
                    <a:close/>
                    <a:moveTo>
                      <a:pt x="315" y="136"/>
                    </a:moveTo>
                    <a:cubicBezTo>
                      <a:pt x="316" y="135"/>
                      <a:pt x="318" y="137"/>
                      <a:pt x="319" y="138"/>
                    </a:cubicBezTo>
                    <a:cubicBezTo>
                      <a:pt x="318" y="139"/>
                      <a:pt x="317" y="137"/>
                      <a:pt x="315" y="136"/>
                    </a:cubicBezTo>
                    <a:close/>
                    <a:moveTo>
                      <a:pt x="264" y="232"/>
                    </a:moveTo>
                    <a:cubicBezTo>
                      <a:pt x="265" y="231"/>
                      <a:pt x="266" y="234"/>
                      <a:pt x="267" y="233"/>
                    </a:cubicBezTo>
                    <a:cubicBezTo>
                      <a:pt x="268" y="233"/>
                      <a:pt x="266" y="234"/>
                      <a:pt x="267" y="235"/>
                    </a:cubicBezTo>
                    <a:cubicBezTo>
                      <a:pt x="266" y="234"/>
                      <a:pt x="265" y="233"/>
                      <a:pt x="264" y="232"/>
                    </a:cubicBezTo>
                    <a:close/>
                    <a:moveTo>
                      <a:pt x="371" y="64"/>
                    </a:moveTo>
                    <a:cubicBezTo>
                      <a:pt x="372" y="64"/>
                      <a:pt x="374" y="65"/>
                      <a:pt x="374" y="64"/>
                    </a:cubicBezTo>
                    <a:cubicBezTo>
                      <a:pt x="375" y="65"/>
                      <a:pt x="374" y="66"/>
                      <a:pt x="377" y="67"/>
                    </a:cubicBezTo>
                    <a:cubicBezTo>
                      <a:pt x="376" y="68"/>
                      <a:pt x="373" y="66"/>
                      <a:pt x="371" y="64"/>
                    </a:cubicBezTo>
                    <a:close/>
                    <a:moveTo>
                      <a:pt x="378" y="70"/>
                    </a:moveTo>
                    <a:cubicBezTo>
                      <a:pt x="381" y="71"/>
                      <a:pt x="384" y="72"/>
                      <a:pt x="387" y="75"/>
                    </a:cubicBezTo>
                    <a:cubicBezTo>
                      <a:pt x="385" y="76"/>
                      <a:pt x="380" y="71"/>
                      <a:pt x="378" y="70"/>
                    </a:cubicBezTo>
                    <a:close/>
                    <a:moveTo>
                      <a:pt x="386" y="61"/>
                    </a:moveTo>
                    <a:cubicBezTo>
                      <a:pt x="387" y="63"/>
                      <a:pt x="390" y="63"/>
                      <a:pt x="391" y="64"/>
                    </a:cubicBezTo>
                    <a:cubicBezTo>
                      <a:pt x="390" y="66"/>
                      <a:pt x="384" y="61"/>
                      <a:pt x="386" y="61"/>
                    </a:cubicBezTo>
                    <a:close/>
                    <a:moveTo>
                      <a:pt x="381" y="70"/>
                    </a:moveTo>
                    <a:cubicBezTo>
                      <a:pt x="382" y="69"/>
                      <a:pt x="385" y="70"/>
                      <a:pt x="386" y="72"/>
                    </a:cubicBezTo>
                    <a:cubicBezTo>
                      <a:pt x="385" y="72"/>
                      <a:pt x="382" y="72"/>
                      <a:pt x="381" y="70"/>
                    </a:cubicBezTo>
                    <a:close/>
                    <a:moveTo>
                      <a:pt x="392" y="78"/>
                    </a:moveTo>
                    <a:cubicBezTo>
                      <a:pt x="394" y="78"/>
                      <a:pt x="396" y="79"/>
                      <a:pt x="398" y="81"/>
                    </a:cubicBezTo>
                    <a:cubicBezTo>
                      <a:pt x="398" y="82"/>
                      <a:pt x="396" y="79"/>
                      <a:pt x="394" y="79"/>
                    </a:cubicBezTo>
                    <a:cubicBezTo>
                      <a:pt x="394" y="80"/>
                      <a:pt x="397" y="81"/>
                      <a:pt x="398" y="82"/>
                    </a:cubicBezTo>
                    <a:cubicBezTo>
                      <a:pt x="395" y="82"/>
                      <a:pt x="394" y="80"/>
                      <a:pt x="392" y="78"/>
                    </a:cubicBezTo>
                    <a:close/>
                    <a:moveTo>
                      <a:pt x="416" y="92"/>
                    </a:moveTo>
                    <a:cubicBezTo>
                      <a:pt x="418" y="91"/>
                      <a:pt x="421" y="97"/>
                      <a:pt x="423" y="97"/>
                    </a:cubicBezTo>
                    <a:cubicBezTo>
                      <a:pt x="420" y="97"/>
                      <a:pt x="419" y="94"/>
                      <a:pt x="416" y="92"/>
                    </a:cubicBezTo>
                    <a:close/>
                    <a:moveTo>
                      <a:pt x="417" y="96"/>
                    </a:moveTo>
                    <a:cubicBezTo>
                      <a:pt x="418" y="96"/>
                      <a:pt x="422" y="100"/>
                      <a:pt x="423" y="101"/>
                    </a:cubicBezTo>
                    <a:cubicBezTo>
                      <a:pt x="422" y="102"/>
                      <a:pt x="420" y="98"/>
                      <a:pt x="420" y="101"/>
                    </a:cubicBezTo>
                    <a:cubicBezTo>
                      <a:pt x="419" y="99"/>
                      <a:pt x="418" y="98"/>
                      <a:pt x="417" y="96"/>
                    </a:cubicBezTo>
                    <a:close/>
                    <a:moveTo>
                      <a:pt x="359" y="169"/>
                    </a:moveTo>
                    <a:cubicBezTo>
                      <a:pt x="364" y="170"/>
                      <a:pt x="366" y="172"/>
                      <a:pt x="371" y="175"/>
                    </a:cubicBezTo>
                    <a:cubicBezTo>
                      <a:pt x="370" y="176"/>
                      <a:pt x="369" y="173"/>
                      <a:pt x="368" y="175"/>
                    </a:cubicBezTo>
                    <a:cubicBezTo>
                      <a:pt x="365" y="172"/>
                      <a:pt x="362" y="171"/>
                      <a:pt x="359" y="169"/>
                    </a:cubicBezTo>
                    <a:close/>
                    <a:moveTo>
                      <a:pt x="423" y="99"/>
                    </a:moveTo>
                    <a:cubicBezTo>
                      <a:pt x="424" y="99"/>
                      <a:pt x="431" y="102"/>
                      <a:pt x="431" y="106"/>
                    </a:cubicBezTo>
                    <a:cubicBezTo>
                      <a:pt x="429" y="103"/>
                      <a:pt x="425" y="101"/>
                      <a:pt x="423" y="99"/>
                    </a:cubicBezTo>
                    <a:close/>
                    <a:moveTo>
                      <a:pt x="423" y="104"/>
                    </a:moveTo>
                    <a:cubicBezTo>
                      <a:pt x="424" y="104"/>
                      <a:pt x="427" y="104"/>
                      <a:pt x="427" y="106"/>
                    </a:cubicBezTo>
                    <a:cubicBezTo>
                      <a:pt x="426" y="106"/>
                      <a:pt x="425" y="106"/>
                      <a:pt x="423" y="104"/>
                    </a:cubicBezTo>
                    <a:close/>
                    <a:moveTo>
                      <a:pt x="428" y="106"/>
                    </a:moveTo>
                    <a:cubicBezTo>
                      <a:pt x="429" y="106"/>
                      <a:pt x="431" y="108"/>
                      <a:pt x="432" y="109"/>
                    </a:cubicBezTo>
                    <a:cubicBezTo>
                      <a:pt x="434" y="111"/>
                      <a:pt x="435" y="112"/>
                      <a:pt x="437" y="114"/>
                    </a:cubicBezTo>
                    <a:cubicBezTo>
                      <a:pt x="434" y="114"/>
                      <a:pt x="431" y="108"/>
                      <a:pt x="429" y="110"/>
                    </a:cubicBezTo>
                    <a:cubicBezTo>
                      <a:pt x="428" y="109"/>
                      <a:pt x="428" y="108"/>
                      <a:pt x="427" y="107"/>
                    </a:cubicBezTo>
                    <a:cubicBezTo>
                      <a:pt x="429" y="108"/>
                      <a:pt x="431" y="108"/>
                      <a:pt x="428" y="106"/>
                    </a:cubicBezTo>
                    <a:close/>
                    <a:moveTo>
                      <a:pt x="300" y="256"/>
                    </a:moveTo>
                    <a:cubicBezTo>
                      <a:pt x="301" y="255"/>
                      <a:pt x="301" y="256"/>
                      <a:pt x="302" y="256"/>
                    </a:cubicBezTo>
                    <a:cubicBezTo>
                      <a:pt x="301" y="258"/>
                      <a:pt x="300" y="257"/>
                      <a:pt x="300" y="256"/>
                    </a:cubicBezTo>
                    <a:close/>
                    <a:moveTo>
                      <a:pt x="442" y="121"/>
                    </a:moveTo>
                    <a:cubicBezTo>
                      <a:pt x="447" y="124"/>
                      <a:pt x="452" y="131"/>
                      <a:pt x="460" y="138"/>
                    </a:cubicBezTo>
                    <a:cubicBezTo>
                      <a:pt x="461" y="136"/>
                      <a:pt x="457" y="135"/>
                      <a:pt x="457" y="133"/>
                    </a:cubicBezTo>
                    <a:cubicBezTo>
                      <a:pt x="458" y="132"/>
                      <a:pt x="461" y="136"/>
                      <a:pt x="462" y="138"/>
                    </a:cubicBezTo>
                    <a:cubicBezTo>
                      <a:pt x="462" y="141"/>
                      <a:pt x="460" y="139"/>
                      <a:pt x="459" y="141"/>
                    </a:cubicBezTo>
                    <a:cubicBezTo>
                      <a:pt x="456" y="137"/>
                      <a:pt x="453" y="134"/>
                      <a:pt x="450" y="131"/>
                    </a:cubicBezTo>
                    <a:cubicBezTo>
                      <a:pt x="449" y="129"/>
                      <a:pt x="447" y="128"/>
                      <a:pt x="446" y="126"/>
                    </a:cubicBezTo>
                    <a:cubicBezTo>
                      <a:pt x="445" y="124"/>
                      <a:pt x="443" y="123"/>
                      <a:pt x="442" y="121"/>
                    </a:cubicBezTo>
                    <a:close/>
                    <a:moveTo>
                      <a:pt x="379" y="198"/>
                    </a:moveTo>
                    <a:cubicBezTo>
                      <a:pt x="381" y="197"/>
                      <a:pt x="383" y="200"/>
                      <a:pt x="385" y="202"/>
                    </a:cubicBezTo>
                    <a:cubicBezTo>
                      <a:pt x="383" y="203"/>
                      <a:pt x="381" y="200"/>
                      <a:pt x="379" y="198"/>
                    </a:cubicBezTo>
                    <a:close/>
                    <a:moveTo>
                      <a:pt x="387" y="202"/>
                    </a:moveTo>
                    <a:cubicBezTo>
                      <a:pt x="389" y="200"/>
                      <a:pt x="393" y="209"/>
                      <a:pt x="389" y="203"/>
                    </a:cubicBezTo>
                    <a:cubicBezTo>
                      <a:pt x="389" y="203"/>
                      <a:pt x="388" y="203"/>
                      <a:pt x="387" y="202"/>
                    </a:cubicBezTo>
                    <a:close/>
                    <a:moveTo>
                      <a:pt x="468" y="148"/>
                    </a:moveTo>
                    <a:cubicBezTo>
                      <a:pt x="470" y="146"/>
                      <a:pt x="471" y="150"/>
                      <a:pt x="473" y="152"/>
                    </a:cubicBezTo>
                    <a:cubicBezTo>
                      <a:pt x="471" y="152"/>
                      <a:pt x="471" y="150"/>
                      <a:pt x="468" y="148"/>
                    </a:cubicBezTo>
                    <a:close/>
                    <a:moveTo>
                      <a:pt x="471" y="154"/>
                    </a:moveTo>
                    <a:cubicBezTo>
                      <a:pt x="473" y="153"/>
                      <a:pt x="474" y="155"/>
                      <a:pt x="475" y="156"/>
                    </a:cubicBezTo>
                    <a:cubicBezTo>
                      <a:pt x="475" y="156"/>
                      <a:pt x="474" y="156"/>
                      <a:pt x="473" y="157"/>
                    </a:cubicBezTo>
                    <a:lnTo>
                      <a:pt x="471" y="154"/>
                    </a:lnTo>
                    <a:close/>
                    <a:moveTo>
                      <a:pt x="487" y="167"/>
                    </a:moveTo>
                    <a:cubicBezTo>
                      <a:pt x="488" y="167"/>
                      <a:pt x="490" y="169"/>
                      <a:pt x="489" y="170"/>
                    </a:cubicBezTo>
                    <a:cubicBezTo>
                      <a:pt x="490" y="171"/>
                      <a:pt x="490" y="170"/>
                      <a:pt x="491" y="170"/>
                    </a:cubicBezTo>
                    <a:cubicBezTo>
                      <a:pt x="492" y="173"/>
                      <a:pt x="491" y="171"/>
                      <a:pt x="490" y="172"/>
                    </a:cubicBezTo>
                    <a:cubicBezTo>
                      <a:pt x="488" y="170"/>
                      <a:pt x="489" y="169"/>
                      <a:pt x="487" y="167"/>
                    </a:cubicBezTo>
                    <a:close/>
                    <a:moveTo>
                      <a:pt x="491" y="175"/>
                    </a:moveTo>
                    <a:cubicBezTo>
                      <a:pt x="492" y="175"/>
                      <a:pt x="493" y="175"/>
                      <a:pt x="492" y="174"/>
                    </a:cubicBezTo>
                    <a:cubicBezTo>
                      <a:pt x="493" y="174"/>
                      <a:pt x="494" y="177"/>
                      <a:pt x="495" y="178"/>
                    </a:cubicBezTo>
                    <a:cubicBezTo>
                      <a:pt x="494" y="178"/>
                      <a:pt x="493" y="177"/>
                      <a:pt x="491" y="175"/>
                    </a:cubicBezTo>
                    <a:close/>
                    <a:moveTo>
                      <a:pt x="505" y="190"/>
                    </a:moveTo>
                    <a:cubicBezTo>
                      <a:pt x="507" y="190"/>
                      <a:pt x="507" y="194"/>
                      <a:pt x="509" y="195"/>
                    </a:cubicBezTo>
                    <a:cubicBezTo>
                      <a:pt x="508" y="197"/>
                      <a:pt x="507" y="192"/>
                      <a:pt x="505" y="190"/>
                    </a:cubicBezTo>
                    <a:close/>
                    <a:moveTo>
                      <a:pt x="521" y="185"/>
                    </a:moveTo>
                    <a:cubicBezTo>
                      <a:pt x="522" y="188"/>
                      <a:pt x="523" y="192"/>
                      <a:pt x="520" y="192"/>
                    </a:cubicBezTo>
                    <a:cubicBezTo>
                      <a:pt x="521" y="190"/>
                      <a:pt x="519" y="186"/>
                      <a:pt x="521" y="185"/>
                    </a:cubicBezTo>
                    <a:close/>
                    <a:moveTo>
                      <a:pt x="509" y="193"/>
                    </a:moveTo>
                    <a:cubicBezTo>
                      <a:pt x="511" y="194"/>
                      <a:pt x="513" y="198"/>
                      <a:pt x="512" y="193"/>
                    </a:cubicBezTo>
                    <a:cubicBezTo>
                      <a:pt x="514" y="193"/>
                      <a:pt x="514" y="198"/>
                      <a:pt x="516" y="201"/>
                    </a:cubicBezTo>
                    <a:cubicBezTo>
                      <a:pt x="513" y="199"/>
                      <a:pt x="512" y="197"/>
                      <a:pt x="509" y="193"/>
                    </a:cubicBezTo>
                    <a:close/>
                    <a:moveTo>
                      <a:pt x="323" y="293"/>
                    </a:moveTo>
                    <a:cubicBezTo>
                      <a:pt x="324" y="293"/>
                      <a:pt x="324" y="292"/>
                      <a:pt x="325" y="292"/>
                    </a:cubicBezTo>
                    <a:cubicBezTo>
                      <a:pt x="325" y="295"/>
                      <a:pt x="325" y="295"/>
                      <a:pt x="326" y="297"/>
                    </a:cubicBezTo>
                    <a:cubicBezTo>
                      <a:pt x="324" y="297"/>
                      <a:pt x="324" y="294"/>
                      <a:pt x="323" y="293"/>
                    </a:cubicBezTo>
                    <a:close/>
                    <a:moveTo>
                      <a:pt x="522" y="194"/>
                    </a:moveTo>
                    <a:cubicBezTo>
                      <a:pt x="523" y="192"/>
                      <a:pt x="527" y="199"/>
                      <a:pt x="524" y="199"/>
                    </a:cubicBezTo>
                    <a:cubicBezTo>
                      <a:pt x="523" y="196"/>
                      <a:pt x="521" y="196"/>
                      <a:pt x="522" y="194"/>
                    </a:cubicBezTo>
                    <a:close/>
                    <a:moveTo>
                      <a:pt x="512" y="201"/>
                    </a:moveTo>
                    <a:cubicBezTo>
                      <a:pt x="513" y="200"/>
                      <a:pt x="516" y="205"/>
                      <a:pt x="515" y="207"/>
                    </a:cubicBezTo>
                    <a:cubicBezTo>
                      <a:pt x="514" y="205"/>
                      <a:pt x="514" y="204"/>
                      <a:pt x="512" y="201"/>
                    </a:cubicBezTo>
                    <a:close/>
                    <a:moveTo>
                      <a:pt x="326" y="298"/>
                    </a:moveTo>
                    <a:cubicBezTo>
                      <a:pt x="328" y="297"/>
                      <a:pt x="328" y="299"/>
                      <a:pt x="327" y="300"/>
                    </a:cubicBezTo>
                    <a:cubicBezTo>
                      <a:pt x="326" y="300"/>
                      <a:pt x="326" y="299"/>
                      <a:pt x="326" y="298"/>
                    </a:cubicBezTo>
                    <a:close/>
                    <a:moveTo>
                      <a:pt x="522" y="211"/>
                    </a:moveTo>
                    <a:cubicBezTo>
                      <a:pt x="524" y="210"/>
                      <a:pt x="525" y="213"/>
                      <a:pt x="525" y="215"/>
                    </a:cubicBezTo>
                    <a:cubicBezTo>
                      <a:pt x="524" y="214"/>
                      <a:pt x="523" y="213"/>
                      <a:pt x="522" y="211"/>
                    </a:cubicBezTo>
                    <a:close/>
                    <a:moveTo>
                      <a:pt x="533" y="226"/>
                    </a:moveTo>
                    <a:cubicBezTo>
                      <a:pt x="535" y="231"/>
                      <a:pt x="538" y="235"/>
                      <a:pt x="539" y="240"/>
                    </a:cubicBezTo>
                    <a:cubicBezTo>
                      <a:pt x="537" y="241"/>
                      <a:pt x="537" y="239"/>
                      <a:pt x="536" y="240"/>
                    </a:cubicBezTo>
                    <a:cubicBezTo>
                      <a:pt x="536" y="238"/>
                      <a:pt x="534" y="234"/>
                      <a:pt x="536" y="234"/>
                    </a:cubicBezTo>
                    <a:cubicBezTo>
                      <a:pt x="534" y="233"/>
                      <a:pt x="534" y="229"/>
                      <a:pt x="533" y="226"/>
                    </a:cubicBezTo>
                    <a:close/>
                    <a:moveTo>
                      <a:pt x="533" y="228"/>
                    </a:moveTo>
                    <a:cubicBezTo>
                      <a:pt x="533" y="229"/>
                      <a:pt x="530" y="229"/>
                      <a:pt x="530" y="226"/>
                    </a:cubicBezTo>
                    <a:cubicBezTo>
                      <a:pt x="533" y="227"/>
                      <a:pt x="528" y="223"/>
                      <a:pt x="530" y="221"/>
                    </a:cubicBezTo>
                    <a:cubicBezTo>
                      <a:pt x="531" y="225"/>
                      <a:pt x="531" y="224"/>
                      <a:pt x="533" y="228"/>
                    </a:cubicBezTo>
                    <a:close/>
                    <a:moveTo>
                      <a:pt x="545" y="234"/>
                    </a:moveTo>
                    <a:cubicBezTo>
                      <a:pt x="547" y="235"/>
                      <a:pt x="546" y="237"/>
                      <a:pt x="547" y="240"/>
                    </a:cubicBezTo>
                    <a:cubicBezTo>
                      <a:pt x="545" y="238"/>
                      <a:pt x="545" y="236"/>
                      <a:pt x="545" y="234"/>
                    </a:cubicBezTo>
                    <a:close/>
                    <a:moveTo>
                      <a:pt x="330" y="332"/>
                    </a:moveTo>
                    <a:cubicBezTo>
                      <a:pt x="331" y="331"/>
                      <a:pt x="331" y="332"/>
                      <a:pt x="332" y="332"/>
                    </a:cubicBezTo>
                    <a:cubicBezTo>
                      <a:pt x="332" y="333"/>
                      <a:pt x="331" y="333"/>
                      <a:pt x="332" y="334"/>
                    </a:cubicBezTo>
                    <a:cubicBezTo>
                      <a:pt x="330" y="335"/>
                      <a:pt x="330" y="332"/>
                      <a:pt x="330" y="332"/>
                    </a:cubicBezTo>
                    <a:close/>
                    <a:moveTo>
                      <a:pt x="551" y="299"/>
                    </a:moveTo>
                    <a:cubicBezTo>
                      <a:pt x="553" y="300"/>
                      <a:pt x="552" y="304"/>
                      <a:pt x="554" y="305"/>
                    </a:cubicBezTo>
                    <a:cubicBezTo>
                      <a:pt x="555" y="310"/>
                      <a:pt x="554" y="312"/>
                      <a:pt x="556" y="315"/>
                    </a:cubicBezTo>
                    <a:cubicBezTo>
                      <a:pt x="553" y="315"/>
                      <a:pt x="553" y="315"/>
                      <a:pt x="553" y="315"/>
                    </a:cubicBezTo>
                    <a:cubicBezTo>
                      <a:pt x="553" y="311"/>
                      <a:pt x="551" y="304"/>
                      <a:pt x="551" y="299"/>
                    </a:cubicBezTo>
                    <a:close/>
                    <a:moveTo>
                      <a:pt x="331" y="337"/>
                    </a:moveTo>
                    <a:cubicBezTo>
                      <a:pt x="331" y="339"/>
                      <a:pt x="332" y="339"/>
                      <a:pt x="331" y="340"/>
                    </a:cubicBezTo>
                    <a:cubicBezTo>
                      <a:pt x="330" y="340"/>
                      <a:pt x="330" y="337"/>
                      <a:pt x="331" y="337"/>
                    </a:cubicBezTo>
                    <a:close/>
                    <a:moveTo>
                      <a:pt x="555" y="316"/>
                    </a:moveTo>
                    <a:cubicBezTo>
                      <a:pt x="557" y="319"/>
                      <a:pt x="558" y="326"/>
                      <a:pt x="556" y="329"/>
                    </a:cubicBezTo>
                    <a:cubicBezTo>
                      <a:pt x="559" y="333"/>
                      <a:pt x="561" y="336"/>
                      <a:pt x="559" y="343"/>
                    </a:cubicBezTo>
                    <a:cubicBezTo>
                      <a:pt x="558" y="340"/>
                      <a:pt x="559" y="334"/>
                      <a:pt x="555" y="333"/>
                    </a:cubicBezTo>
                    <a:cubicBezTo>
                      <a:pt x="555" y="329"/>
                      <a:pt x="555" y="326"/>
                      <a:pt x="555" y="323"/>
                    </a:cubicBezTo>
                    <a:cubicBezTo>
                      <a:pt x="555" y="320"/>
                      <a:pt x="554" y="318"/>
                      <a:pt x="555" y="316"/>
                    </a:cubicBezTo>
                    <a:close/>
                    <a:moveTo>
                      <a:pt x="549" y="319"/>
                    </a:moveTo>
                    <a:cubicBezTo>
                      <a:pt x="550" y="319"/>
                      <a:pt x="550" y="323"/>
                      <a:pt x="550" y="325"/>
                    </a:cubicBezTo>
                    <a:cubicBezTo>
                      <a:pt x="549" y="324"/>
                      <a:pt x="548" y="323"/>
                      <a:pt x="547" y="320"/>
                    </a:cubicBezTo>
                    <a:cubicBezTo>
                      <a:pt x="548" y="320"/>
                      <a:pt x="549" y="320"/>
                      <a:pt x="549" y="319"/>
                    </a:cubicBezTo>
                    <a:close/>
                    <a:moveTo>
                      <a:pt x="549" y="327"/>
                    </a:moveTo>
                    <a:cubicBezTo>
                      <a:pt x="550" y="327"/>
                      <a:pt x="549" y="330"/>
                      <a:pt x="549" y="334"/>
                    </a:cubicBezTo>
                    <a:cubicBezTo>
                      <a:pt x="549" y="333"/>
                      <a:pt x="548" y="335"/>
                      <a:pt x="548" y="335"/>
                    </a:cubicBezTo>
                    <a:cubicBezTo>
                      <a:pt x="548" y="332"/>
                      <a:pt x="548" y="329"/>
                      <a:pt x="549" y="327"/>
                    </a:cubicBezTo>
                    <a:close/>
                    <a:moveTo>
                      <a:pt x="321" y="349"/>
                    </a:moveTo>
                    <a:cubicBezTo>
                      <a:pt x="322" y="350"/>
                      <a:pt x="322" y="350"/>
                      <a:pt x="322" y="351"/>
                    </a:cubicBezTo>
                    <a:cubicBezTo>
                      <a:pt x="320" y="351"/>
                      <a:pt x="322" y="350"/>
                      <a:pt x="321" y="349"/>
                    </a:cubicBezTo>
                    <a:close/>
                    <a:moveTo>
                      <a:pt x="562" y="334"/>
                    </a:moveTo>
                    <a:cubicBezTo>
                      <a:pt x="564" y="334"/>
                      <a:pt x="563" y="338"/>
                      <a:pt x="563" y="340"/>
                    </a:cubicBezTo>
                    <a:cubicBezTo>
                      <a:pt x="562" y="338"/>
                      <a:pt x="562" y="340"/>
                      <a:pt x="562" y="342"/>
                    </a:cubicBezTo>
                    <a:cubicBezTo>
                      <a:pt x="560" y="341"/>
                      <a:pt x="562" y="337"/>
                      <a:pt x="562" y="334"/>
                    </a:cubicBezTo>
                    <a:close/>
                    <a:moveTo>
                      <a:pt x="556" y="339"/>
                    </a:moveTo>
                    <a:cubicBezTo>
                      <a:pt x="557" y="339"/>
                      <a:pt x="557" y="339"/>
                      <a:pt x="557" y="339"/>
                    </a:cubicBezTo>
                    <a:cubicBezTo>
                      <a:pt x="557" y="344"/>
                      <a:pt x="557" y="344"/>
                      <a:pt x="557" y="344"/>
                    </a:cubicBezTo>
                    <a:cubicBezTo>
                      <a:pt x="556" y="344"/>
                      <a:pt x="556" y="341"/>
                      <a:pt x="556" y="339"/>
                    </a:cubicBezTo>
                    <a:close/>
                    <a:moveTo>
                      <a:pt x="321" y="352"/>
                    </a:moveTo>
                    <a:cubicBezTo>
                      <a:pt x="322" y="352"/>
                      <a:pt x="322" y="353"/>
                      <a:pt x="322" y="354"/>
                    </a:cubicBezTo>
                    <a:cubicBezTo>
                      <a:pt x="321" y="353"/>
                      <a:pt x="320" y="352"/>
                      <a:pt x="321" y="352"/>
                    </a:cubicBezTo>
                    <a:close/>
                    <a:moveTo>
                      <a:pt x="328" y="352"/>
                    </a:moveTo>
                    <a:cubicBezTo>
                      <a:pt x="329" y="353"/>
                      <a:pt x="328" y="354"/>
                      <a:pt x="327" y="354"/>
                    </a:cubicBezTo>
                    <a:cubicBezTo>
                      <a:pt x="326" y="354"/>
                      <a:pt x="327" y="353"/>
                      <a:pt x="328" y="352"/>
                    </a:cubicBezTo>
                    <a:close/>
                    <a:moveTo>
                      <a:pt x="330" y="355"/>
                    </a:moveTo>
                    <a:cubicBezTo>
                      <a:pt x="331" y="355"/>
                      <a:pt x="331" y="356"/>
                      <a:pt x="331" y="357"/>
                    </a:cubicBezTo>
                    <a:cubicBezTo>
                      <a:pt x="329" y="357"/>
                      <a:pt x="329" y="356"/>
                      <a:pt x="330" y="355"/>
                    </a:cubicBezTo>
                    <a:close/>
                    <a:moveTo>
                      <a:pt x="328" y="358"/>
                    </a:moveTo>
                    <a:cubicBezTo>
                      <a:pt x="329" y="358"/>
                      <a:pt x="329" y="358"/>
                      <a:pt x="329" y="358"/>
                    </a:cubicBezTo>
                    <a:cubicBezTo>
                      <a:pt x="330" y="359"/>
                      <a:pt x="329" y="357"/>
                      <a:pt x="331" y="357"/>
                    </a:cubicBezTo>
                    <a:cubicBezTo>
                      <a:pt x="331" y="358"/>
                      <a:pt x="332" y="358"/>
                      <a:pt x="331" y="359"/>
                    </a:cubicBezTo>
                    <a:cubicBezTo>
                      <a:pt x="331" y="359"/>
                      <a:pt x="331" y="359"/>
                      <a:pt x="330" y="360"/>
                    </a:cubicBezTo>
                    <a:cubicBezTo>
                      <a:pt x="329" y="360"/>
                      <a:pt x="330" y="358"/>
                      <a:pt x="328" y="358"/>
                    </a:cubicBezTo>
                    <a:close/>
                    <a:moveTo>
                      <a:pt x="564" y="366"/>
                    </a:moveTo>
                    <a:cubicBezTo>
                      <a:pt x="563" y="366"/>
                      <a:pt x="564" y="368"/>
                      <a:pt x="563" y="369"/>
                    </a:cubicBezTo>
                    <a:cubicBezTo>
                      <a:pt x="563" y="369"/>
                      <a:pt x="562" y="366"/>
                      <a:pt x="562" y="369"/>
                    </a:cubicBezTo>
                    <a:cubicBezTo>
                      <a:pt x="561" y="368"/>
                      <a:pt x="563" y="365"/>
                      <a:pt x="564" y="364"/>
                    </a:cubicBezTo>
                    <a:cubicBezTo>
                      <a:pt x="564" y="367"/>
                      <a:pt x="565" y="366"/>
                      <a:pt x="564" y="370"/>
                    </a:cubicBezTo>
                    <a:cubicBezTo>
                      <a:pt x="564" y="369"/>
                      <a:pt x="564" y="367"/>
                      <a:pt x="564" y="366"/>
                    </a:cubicBezTo>
                    <a:close/>
                    <a:moveTo>
                      <a:pt x="318" y="361"/>
                    </a:moveTo>
                    <a:cubicBezTo>
                      <a:pt x="319" y="361"/>
                      <a:pt x="320" y="362"/>
                      <a:pt x="318" y="362"/>
                    </a:cubicBezTo>
                    <a:cubicBezTo>
                      <a:pt x="317" y="362"/>
                      <a:pt x="317" y="361"/>
                      <a:pt x="318" y="361"/>
                    </a:cubicBezTo>
                    <a:close/>
                    <a:moveTo>
                      <a:pt x="328" y="361"/>
                    </a:moveTo>
                    <a:cubicBezTo>
                      <a:pt x="329" y="361"/>
                      <a:pt x="329" y="362"/>
                      <a:pt x="330" y="362"/>
                    </a:cubicBezTo>
                    <a:cubicBezTo>
                      <a:pt x="330" y="363"/>
                      <a:pt x="329" y="363"/>
                      <a:pt x="328" y="363"/>
                    </a:cubicBezTo>
                    <a:cubicBezTo>
                      <a:pt x="328" y="363"/>
                      <a:pt x="328" y="362"/>
                      <a:pt x="328" y="361"/>
                    </a:cubicBezTo>
                    <a:close/>
                    <a:moveTo>
                      <a:pt x="559" y="381"/>
                    </a:moveTo>
                    <a:cubicBezTo>
                      <a:pt x="560" y="382"/>
                      <a:pt x="560" y="382"/>
                      <a:pt x="561" y="382"/>
                    </a:cubicBezTo>
                    <a:cubicBezTo>
                      <a:pt x="561" y="383"/>
                      <a:pt x="560" y="384"/>
                      <a:pt x="560" y="383"/>
                    </a:cubicBezTo>
                    <a:cubicBezTo>
                      <a:pt x="559" y="384"/>
                      <a:pt x="559" y="385"/>
                      <a:pt x="558" y="385"/>
                    </a:cubicBezTo>
                    <a:cubicBezTo>
                      <a:pt x="559" y="384"/>
                      <a:pt x="559" y="383"/>
                      <a:pt x="558" y="383"/>
                    </a:cubicBezTo>
                    <a:cubicBezTo>
                      <a:pt x="559" y="382"/>
                      <a:pt x="559" y="382"/>
                      <a:pt x="559" y="381"/>
                    </a:cubicBezTo>
                    <a:close/>
                    <a:moveTo>
                      <a:pt x="561" y="388"/>
                    </a:moveTo>
                    <a:cubicBezTo>
                      <a:pt x="559" y="388"/>
                      <a:pt x="559" y="388"/>
                      <a:pt x="558" y="386"/>
                    </a:cubicBezTo>
                    <a:cubicBezTo>
                      <a:pt x="559" y="385"/>
                      <a:pt x="561" y="384"/>
                      <a:pt x="561" y="388"/>
                    </a:cubicBezTo>
                    <a:close/>
                    <a:moveTo>
                      <a:pt x="322" y="369"/>
                    </a:moveTo>
                    <a:cubicBezTo>
                      <a:pt x="323" y="369"/>
                      <a:pt x="323" y="369"/>
                      <a:pt x="323" y="369"/>
                    </a:cubicBezTo>
                    <a:cubicBezTo>
                      <a:pt x="324" y="370"/>
                      <a:pt x="322" y="369"/>
                      <a:pt x="323" y="371"/>
                    </a:cubicBezTo>
                    <a:cubicBezTo>
                      <a:pt x="322" y="371"/>
                      <a:pt x="322" y="371"/>
                      <a:pt x="322" y="371"/>
                    </a:cubicBezTo>
                    <a:cubicBezTo>
                      <a:pt x="321" y="371"/>
                      <a:pt x="323" y="370"/>
                      <a:pt x="322" y="369"/>
                    </a:cubicBezTo>
                    <a:close/>
                    <a:moveTo>
                      <a:pt x="543" y="401"/>
                    </a:moveTo>
                    <a:cubicBezTo>
                      <a:pt x="544" y="404"/>
                      <a:pt x="543" y="410"/>
                      <a:pt x="543" y="416"/>
                    </a:cubicBezTo>
                    <a:cubicBezTo>
                      <a:pt x="542" y="421"/>
                      <a:pt x="541" y="426"/>
                      <a:pt x="541" y="430"/>
                    </a:cubicBezTo>
                    <a:cubicBezTo>
                      <a:pt x="539" y="428"/>
                      <a:pt x="540" y="423"/>
                      <a:pt x="541" y="418"/>
                    </a:cubicBezTo>
                    <a:cubicBezTo>
                      <a:pt x="542" y="412"/>
                      <a:pt x="543" y="405"/>
                      <a:pt x="543" y="401"/>
                    </a:cubicBezTo>
                    <a:close/>
                    <a:moveTo>
                      <a:pt x="545" y="411"/>
                    </a:moveTo>
                    <a:cubicBezTo>
                      <a:pt x="546" y="411"/>
                      <a:pt x="546" y="411"/>
                      <a:pt x="546" y="411"/>
                    </a:cubicBezTo>
                    <a:cubicBezTo>
                      <a:pt x="546" y="413"/>
                      <a:pt x="546" y="415"/>
                      <a:pt x="545" y="416"/>
                    </a:cubicBezTo>
                    <a:cubicBezTo>
                      <a:pt x="544" y="416"/>
                      <a:pt x="545" y="413"/>
                      <a:pt x="545" y="411"/>
                    </a:cubicBezTo>
                    <a:close/>
                    <a:moveTo>
                      <a:pt x="546" y="417"/>
                    </a:moveTo>
                    <a:cubicBezTo>
                      <a:pt x="547" y="417"/>
                      <a:pt x="547" y="417"/>
                      <a:pt x="547" y="417"/>
                    </a:cubicBezTo>
                    <a:cubicBezTo>
                      <a:pt x="546" y="419"/>
                      <a:pt x="546" y="421"/>
                      <a:pt x="545" y="421"/>
                    </a:cubicBezTo>
                    <a:lnTo>
                      <a:pt x="546" y="417"/>
                    </a:lnTo>
                    <a:close/>
                    <a:moveTo>
                      <a:pt x="552" y="423"/>
                    </a:moveTo>
                    <a:cubicBezTo>
                      <a:pt x="553" y="423"/>
                      <a:pt x="552" y="424"/>
                      <a:pt x="552" y="424"/>
                    </a:cubicBezTo>
                    <a:cubicBezTo>
                      <a:pt x="554" y="427"/>
                      <a:pt x="551" y="424"/>
                      <a:pt x="550" y="427"/>
                    </a:cubicBezTo>
                    <a:cubicBezTo>
                      <a:pt x="550" y="427"/>
                      <a:pt x="550" y="425"/>
                      <a:pt x="551" y="423"/>
                    </a:cubicBezTo>
                    <a:cubicBezTo>
                      <a:pt x="551" y="424"/>
                      <a:pt x="552" y="424"/>
                      <a:pt x="552" y="423"/>
                    </a:cubicBezTo>
                    <a:close/>
                    <a:moveTo>
                      <a:pt x="539" y="437"/>
                    </a:moveTo>
                    <a:cubicBezTo>
                      <a:pt x="541" y="438"/>
                      <a:pt x="539" y="442"/>
                      <a:pt x="539" y="444"/>
                    </a:cubicBezTo>
                    <a:cubicBezTo>
                      <a:pt x="537" y="443"/>
                      <a:pt x="539" y="440"/>
                      <a:pt x="539" y="437"/>
                    </a:cubicBezTo>
                    <a:close/>
                    <a:moveTo>
                      <a:pt x="300" y="392"/>
                    </a:moveTo>
                    <a:cubicBezTo>
                      <a:pt x="300" y="392"/>
                      <a:pt x="300" y="394"/>
                      <a:pt x="299" y="394"/>
                    </a:cubicBezTo>
                    <a:cubicBezTo>
                      <a:pt x="298" y="393"/>
                      <a:pt x="300" y="392"/>
                      <a:pt x="300" y="392"/>
                    </a:cubicBezTo>
                    <a:close/>
                    <a:moveTo>
                      <a:pt x="486" y="543"/>
                    </a:moveTo>
                    <a:cubicBezTo>
                      <a:pt x="479" y="547"/>
                      <a:pt x="480" y="542"/>
                      <a:pt x="486" y="534"/>
                    </a:cubicBezTo>
                    <a:cubicBezTo>
                      <a:pt x="485" y="534"/>
                      <a:pt x="484" y="536"/>
                      <a:pt x="483" y="537"/>
                    </a:cubicBezTo>
                    <a:cubicBezTo>
                      <a:pt x="481" y="536"/>
                      <a:pt x="484" y="533"/>
                      <a:pt x="484" y="532"/>
                    </a:cubicBezTo>
                    <a:cubicBezTo>
                      <a:pt x="484" y="531"/>
                      <a:pt x="485" y="532"/>
                      <a:pt x="486" y="533"/>
                    </a:cubicBezTo>
                    <a:cubicBezTo>
                      <a:pt x="489" y="525"/>
                      <a:pt x="490" y="525"/>
                      <a:pt x="494" y="517"/>
                    </a:cubicBezTo>
                    <a:cubicBezTo>
                      <a:pt x="496" y="517"/>
                      <a:pt x="496" y="513"/>
                      <a:pt x="498" y="513"/>
                    </a:cubicBezTo>
                    <a:cubicBezTo>
                      <a:pt x="499" y="510"/>
                      <a:pt x="496" y="514"/>
                      <a:pt x="496" y="512"/>
                    </a:cubicBezTo>
                    <a:cubicBezTo>
                      <a:pt x="499" y="507"/>
                      <a:pt x="500" y="508"/>
                      <a:pt x="502" y="502"/>
                    </a:cubicBezTo>
                    <a:cubicBezTo>
                      <a:pt x="501" y="501"/>
                      <a:pt x="500" y="507"/>
                      <a:pt x="499" y="505"/>
                    </a:cubicBezTo>
                    <a:cubicBezTo>
                      <a:pt x="502" y="502"/>
                      <a:pt x="503" y="499"/>
                      <a:pt x="503" y="495"/>
                    </a:cubicBezTo>
                    <a:cubicBezTo>
                      <a:pt x="504" y="496"/>
                      <a:pt x="505" y="496"/>
                      <a:pt x="505" y="497"/>
                    </a:cubicBezTo>
                    <a:cubicBezTo>
                      <a:pt x="506" y="495"/>
                      <a:pt x="505" y="494"/>
                      <a:pt x="504" y="494"/>
                    </a:cubicBezTo>
                    <a:cubicBezTo>
                      <a:pt x="505" y="490"/>
                      <a:pt x="507" y="490"/>
                      <a:pt x="509" y="489"/>
                    </a:cubicBezTo>
                    <a:cubicBezTo>
                      <a:pt x="509" y="491"/>
                      <a:pt x="507" y="496"/>
                      <a:pt x="505" y="501"/>
                    </a:cubicBezTo>
                    <a:cubicBezTo>
                      <a:pt x="503" y="505"/>
                      <a:pt x="500" y="510"/>
                      <a:pt x="500" y="513"/>
                    </a:cubicBezTo>
                    <a:cubicBezTo>
                      <a:pt x="495" y="521"/>
                      <a:pt x="490" y="529"/>
                      <a:pt x="484" y="538"/>
                    </a:cubicBezTo>
                    <a:cubicBezTo>
                      <a:pt x="485" y="538"/>
                      <a:pt x="486" y="535"/>
                      <a:pt x="487" y="535"/>
                    </a:cubicBezTo>
                    <a:cubicBezTo>
                      <a:pt x="488" y="536"/>
                      <a:pt x="485" y="540"/>
                      <a:pt x="484" y="539"/>
                    </a:cubicBezTo>
                    <a:cubicBezTo>
                      <a:pt x="483" y="542"/>
                      <a:pt x="484" y="542"/>
                      <a:pt x="486" y="543"/>
                    </a:cubicBezTo>
                    <a:close/>
                    <a:moveTo>
                      <a:pt x="286" y="396"/>
                    </a:moveTo>
                    <a:cubicBezTo>
                      <a:pt x="287" y="397"/>
                      <a:pt x="287" y="398"/>
                      <a:pt x="286" y="398"/>
                    </a:cubicBezTo>
                    <a:cubicBezTo>
                      <a:pt x="285" y="397"/>
                      <a:pt x="285" y="397"/>
                      <a:pt x="286" y="396"/>
                    </a:cubicBezTo>
                    <a:close/>
                    <a:moveTo>
                      <a:pt x="282" y="396"/>
                    </a:moveTo>
                    <a:cubicBezTo>
                      <a:pt x="284" y="396"/>
                      <a:pt x="283" y="397"/>
                      <a:pt x="282" y="396"/>
                    </a:cubicBezTo>
                    <a:close/>
                    <a:moveTo>
                      <a:pt x="314" y="411"/>
                    </a:moveTo>
                    <a:cubicBezTo>
                      <a:pt x="315" y="412"/>
                      <a:pt x="314" y="414"/>
                      <a:pt x="312" y="413"/>
                    </a:cubicBezTo>
                    <a:cubicBezTo>
                      <a:pt x="313" y="412"/>
                      <a:pt x="314" y="411"/>
                      <a:pt x="314" y="411"/>
                    </a:cubicBezTo>
                    <a:close/>
                    <a:moveTo>
                      <a:pt x="286" y="398"/>
                    </a:moveTo>
                    <a:cubicBezTo>
                      <a:pt x="287" y="400"/>
                      <a:pt x="284" y="401"/>
                      <a:pt x="284" y="403"/>
                    </a:cubicBezTo>
                    <a:cubicBezTo>
                      <a:pt x="284" y="402"/>
                      <a:pt x="283" y="402"/>
                      <a:pt x="282" y="401"/>
                    </a:cubicBezTo>
                    <a:cubicBezTo>
                      <a:pt x="282" y="400"/>
                      <a:pt x="284" y="400"/>
                      <a:pt x="284" y="399"/>
                    </a:cubicBezTo>
                    <a:cubicBezTo>
                      <a:pt x="285" y="399"/>
                      <a:pt x="286" y="399"/>
                      <a:pt x="286" y="398"/>
                    </a:cubicBezTo>
                    <a:close/>
                    <a:moveTo>
                      <a:pt x="496" y="501"/>
                    </a:moveTo>
                    <a:cubicBezTo>
                      <a:pt x="497" y="502"/>
                      <a:pt x="495" y="505"/>
                      <a:pt x="494" y="507"/>
                    </a:cubicBezTo>
                    <a:cubicBezTo>
                      <a:pt x="492" y="504"/>
                      <a:pt x="495" y="504"/>
                      <a:pt x="496" y="501"/>
                    </a:cubicBezTo>
                    <a:close/>
                    <a:moveTo>
                      <a:pt x="302" y="408"/>
                    </a:moveTo>
                    <a:cubicBezTo>
                      <a:pt x="302" y="409"/>
                      <a:pt x="302" y="409"/>
                      <a:pt x="303" y="410"/>
                    </a:cubicBezTo>
                    <a:cubicBezTo>
                      <a:pt x="303" y="411"/>
                      <a:pt x="302" y="410"/>
                      <a:pt x="302" y="411"/>
                    </a:cubicBezTo>
                    <a:cubicBezTo>
                      <a:pt x="301" y="410"/>
                      <a:pt x="301" y="409"/>
                      <a:pt x="302" y="408"/>
                    </a:cubicBezTo>
                    <a:close/>
                    <a:moveTo>
                      <a:pt x="305" y="411"/>
                    </a:moveTo>
                    <a:cubicBezTo>
                      <a:pt x="306" y="412"/>
                      <a:pt x="306" y="412"/>
                      <a:pt x="306" y="412"/>
                    </a:cubicBezTo>
                    <a:cubicBezTo>
                      <a:pt x="307" y="414"/>
                      <a:pt x="305" y="414"/>
                      <a:pt x="304" y="415"/>
                    </a:cubicBezTo>
                    <a:cubicBezTo>
                      <a:pt x="303" y="413"/>
                      <a:pt x="305" y="413"/>
                      <a:pt x="305" y="411"/>
                    </a:cubicBezTo>
                    <a:close/>
                    <a:moveTo>
                      <a:pt x="304" y="415"/>
                    </a:moveTo>
                    <a:cubicBezTo>
                      <a:pt x="304" y="418"/>
                      <a:pt x="301" y="419"/>
                      <a:pt x="300" y="422"/>
                    </a:cubicBezTo>
                    <a:cubicBezTo>
                      <a:pt x="299" y="421"/>
                      <a:pt x="299" y="421"/>
                      <a:pt x="298" y="420"/>
                    </a:cubicBezTo>
                    <a:cubicBezTo>
                      <a:pt x="300" y="420"/>
                      <a:pt x="302" y="418"/>
                      <a:pt x="301" y="416"/>
                    </a:cubicBezTo>
                    <a:cubicBezTo>
                      <a:pt x="301" y="416"/>
                      <a:pt x="302" y="416"/>
                      <a:pt x="303" y="417"/>
                    </a:cubicBezTo>
                    <a:cubicBezTo>
                      <a:pt x="303" y="416"/>
                      <a:pt x="302" y="416"/>
                      <a:pt x="301" y="415"/>
                    </a:cubicBezTo>
                    <a:cubicBezTo>
                      <a:pt x="302" y="415"/>
                      <a:pt x="303" y="416"/>
                      <a:pt x="304" y="415"/>
                    </a:cubicBezTo>
                    <a:close/>
                    <a:moveTo>
                      <a:pt x="485" y="514"/>
                    </a:moveTo>
                    <a:cubicBezTo>
                      <a:pt x="487" y="515"/>
                      <a:pt x="483" y="516"/>
                      <a:pt x="483" y="519"/>
                    </a:cubicBezTo>
                    <a:cubicBezTo>
                      <a:pt x="482" y="517"/>
                      <a:pt x="483" y="516"/>
                      <a:pt x="485" y="514"/>
                    </a:cubicBezTo>
                    <a:close/>
                    <a:moveTo>
                      <a:pt x="469" y="515"/>
                    </a:moveTo>
                    <a:cubicBezTo>
                      <a:pt x="468" y="519"/>
                      <a:pt x="465" y="524"/>
                      <a:pt x="462" y="529"/>
                    </a:cubicBezTo>
                    <a:cubicBezTo>
                      <a:pt x="459" y="533"/>
                      <a:pt x="455" y="538"/>
                      <a:pt x="452" y="541"/>
                    </a:cubicBezTo>
                    <a:cubicBezTo>
                      <a:pt x="452" y="543"/>
                      <a:pt x="455" y="542"/>
                      <a:pt x="455" y="540"/>
                    </a:cubicBezTo>
                    <a:cubicBezTo>
                      <a:pt x="456" y="542"/>
                      <a:pt x="453" y="543"/>
                      <a:pt x="453" y="544"/>
                    </a:cubicBezTo>
                    <a:cubicBezTo>
                      <a:pt x="452" y="544"/>
                      <a:pt x="452" y="543"/>
                      <a:pt x="452" y="543"/>
                    </a:cubicBezTo>
                    <a:cubicBezTo>
                      <a:pt x="451" y="542"/>
                      <a:pt x="449" y="546"/>
                      <a:pt x="448" y="547"/>
                    </a:cubicBezTo>
                    <a:cubicBezTo>
                      <a:pt x="449" y="541"/>
                      <a:pt x="452" y="537"/>
                      <a:pt x="456" y="532"/>
                    </a:cubicBezTo>
                    <a:cubicBezTo>
                      <a:pt x="459" y="527"/>
                      <a:pt x="463" y="522"/>
                      <a:pt x="467" y="515"/>
                    </a:cubicBezTo>
                    <a:cubicBezTo>
                      <a:pt x="468" y="515"/>
                      <a:pt x="468" y="515"/>
                      <a:pt x="469" y="515"/>
                    </a:cubicBezTo>
                    <a:close/>
                    <a:moveTo>
                      <a:pt x="492" y="530"/>
                    </a:moveTo>
                    <a:cubicBezTo>
                      <a:pt x="493" y="531"/>
                      <a:pt x="491" y="533"/>
                      <a:pt x="491" y="535"/>
                    </a:cubicBezTo>
                    <a:cubicBezTo>
                      <a:pt x="490" y="534"/>
                      <a:pt x="489" y="535"/>
                      <a:pt x="489" y="534"/>
                    </a:cubicBezTo>
                    <a:cubicBezTo>
                      <a:pt x="490" y="531"/>
                      <a:pt x="491" y="533"/>
                      <a:pt x="492" y="530"/>
                    </a:cubicBezTo>
                    <a:close/>
                    <a:moveTo>
                      <a:pt x="298" y="421"/>
                    </a:moveTo>
                    <a:cubicBezTo>
                      <a:pt x="299" y="422"/>
                      <a:pt x="299" y="423"/>
                      <a:pt x="298" y="424"/>
                    </a:cubicBezTo>
                    <a:cubicBezTo>
                      <a:pt x="297" y="424"/>
                      <a:pt x="297" y="423"/>
                      <a:pt x="297" y="423"/>
                    </a:cubicBezTo>
                    <a:cubicBezTo>
                      <a:pt x="298" y="423"/>
                      <a:pt x="297" y="422"/>
                      <a:pt x="298" y="421"/>
                    </a:cubicBezTo>
                    <a:close/>
                    <a:moveTo>
                      <a:pt x="478" y="543"/>
                    </a:moveTo>
                    <a:cubicBezTo>
                      <a:pt x="479" y="544"/>
                      <a:pt x="479" y="545"/>
                      <a:pt x="481" y="545"/>
                    </a:cubicBezTo>
                    <a:cubicBezTo>
                      <a:pt x="478" y="549"/>
                      <a:pt x="476" y="550"/>
                      <a:pt x="472" y="554"/>
                    </a:cubicBezTo>
                    <a:cubicBezTo>
                      <a:pt x="472" y="550"/>
                      <a:pt x="476" y="547"/>
                      <a:pt x="478" y="543"/>
                    </a:cubicBezTo>
                    <a:close/>
                    <a:moveTo>
                      <a:pt x="470" y="569"/>
                    </a:moveTo>
                    <a:cubicBezTo>
                      <a:pt x="471" y="568"/>
                      <a:pt x="472" y="567"/>
                      <a:pt x="473" y="566"/>
                    </a:cubicBezTo>
                    <a:cubicBezTo>
                      <a:pt x="466" y="578"/>
                      <a:pt x="454" y="593"/>
                      <a:pt x="440" y="603"/>
                    </a:cubicBezTo>
                    <a:cubicBezTo>
                      <a:pt x="439" y="604"/>
                      <a:pt x="440" y="604"/>
                      <a:pt x="439" y="605"/>
                    </a:cubicBezTo>
                    <a:cubicBezTo>
                      <a:pt x="438" y="606"/>
                      <a:pt x="437" y="607"/>
                      <a:pt x="435" y="608"/>
                    </a:cubicBezTo>
                    <a:cubicBezTo>
                      <a:pt x="434" y="607"/>
                      <a:pt x="438" y="605"/>
                      <a:pt x="439" y="603"/>
                    </a:cubicBezTo>
                    <a:cubicBezTo>
                      <a:pt x="439" y="602"/>
                      <a:pt x="438" y="602"/>
                      <a:pt x="438" y="602"/>
                    </a:cubicBezTo>
                    <a:cubicBezTo>
                      <a:pt x="443" y="596"/>
                      <a:pt x="454" y="586"/>
                      <a:pt x="460" y="574"/>
                    </a:cubicBezTo>
                    <a:cubicBezTo>
                      <a:pt x="462" y="572"/>
                      <a:pt x="464" y="571"/>
                      <a:pt x="466" y="570"/>
                    </a:cubicBezTo>
                    <a:cubicBezTo>
                      <a:pt x="467" y="568"/>
                      <a:pt x="464" y="570"/>
                      <a:pt x="464" y="569"/>
                    </a:cubicBezTo>
                    <a:cubicBezTo>
                      <a:pt x="465" y="567"/>
                      <a:pt x="468" y="567"/>
                      <a:pt x="468" y="565"/>
                    </a:cubicBezTo>
                    <a:cubicBezTo>
                      <a:pt x="469" y="563"/>
                      <a:pt x="469" y="565"/>
                      <a:pt x="470" y="566"/>
                    </a:cubicBezTo>
                    <a:cubicBezTo>
                      <a:pt x="472" y="562"/>
                      <a:pt x="473" y="559"/>
                      <a:pt x="475" y="557"/>
                    </a:cubicBezTo>
                    <a:cubicBezTo>
                      <a:pt x="474" y="555"/>
                      <a:pt x="473" y="559"/>
                      <a:pt x="472" y="560"/>
                    </a:cubicBezTo>
                    <a:cubicBezTo>
                      <a:pt x="472" y="557"/>
                      <a:pt x="476" y="552"/>
                      <a:pt x="478" y="551"/>
                    </a:cubicBezTo>
                    <a:cubicBezTo>
                      <a:pt x="480" y="551"/>
                      <a:pt x="478" y="556"/>
                      <a:pt x="481" y="552"/>
                    </a:cubicBezTo>
                    <a:cubicBezTo>
                      <a:pt x="481" y="556"/>
                      <a:pt x="472" y="562"/>
                      <a:pt x="473" y="565"/>
                    </a:cubicBezTo>
                    <a:cubicBezTo>
                      <a:pt x="478" y="560"/>
                      <a:pt x="483" y="550"/>
                      <a:pt x="487" y="548"/>
                    </a:cubicBezTo>
                    <a:cubicBezTo>
                      <a:pt x="484" y="557"/>
                      <a:pt x="477" y="562"/>
                      <a:pt x="472" y="570"/>
                    </a:cubicBezTo>
                    <a:lnTo>
                      <a:pt x="470" y="569"/>
                    </a:lnTo>
                    <a:close/>
                    <a:moveTo>
                      <a:pt x="469" y="540"/>
                    </a:moveTo>
                    <a:cubicBezTo>
                      <a:pt x="470" y="540"/>
                      <a:pt x="470" y="542"/>
                      <a:pt x="468" y="543"/>
                    </a:cubicBezTo>
                    <a:cubicBezTo>
                      <a:pt x="467" y="543"/>
                      <a:pt x="468" y="541"/>
                      <a:pt x="469" y="540"/>
                    </a:cubicBezTo>
                    <a:close/>
                    <a:moveTo>
                      <a:pt x="466" y="548"/>
                    </a:moveTo>
                    <a:cubicBezTo>
                      <a:pt x="466" y="548"/>
                      <a:pt x="467" y="547"/>
                      <a:pt x="466" y="547"/>
                    </a:cubicBezTo>
                    <a:cubicBezTo>
                      <a:pt x="460" y="555"/>
                      <a:pt x="460" y="556"/>
                      <a:pt x="455" y="564"/>
                    </a:cubicBezTo>
                    <a:cubicBezTo>
                      <a:pt x="449" y="564"/>
                      <a:pt x="462" y="550"/>
                      <a:pt x="464" y="545"/>
                    </a:cubicBezTo>
                    <a:cubicBezTo>
                      <a:pt x="467" y="543"/>
                      <a:pt x="469" y="544"/>
                      <a:pt x="466" y="548"/>
                    </a:cubicBezTo>
                    <a:close/>
                    <a:moveTo>
                      <a:pt x="470" y="556"/>
                    </a:moveTo>
                    <a:cubicBezTo>
                      <a:pt x="470" y="557"/>
                      <a:pt x="469" y="559"/>
                      <a:pt x="470" y="560"/>
                    </a:cubicBezTo>
                    <a:cubicBezTo>
                      <a:pt x="468" y="560"/>
                      <a:pt x="465" y="566"/>
                      <a:pt x="463" y="565"/>
                    </a:cubicBezTo>
                    <a:cubicBezTo>
                      <a:pt x="467" y="563"/>
                      <a:pt x="466" y="559"/>
                      <a:pt x="470" y="556"/>
                    </a:cubicBezTo>
                    <a:close/>
                    <a:moveTo>
                      <a:pt x="434" y="568"/>
                    </a:moveTo>
                    <a:cubicBezTo>
                      <a:pt x="434" y="567"/>
                      <a:pt x="433" y="568"/>
                      <a:pt x="432" y="569"/>
                    </a:cubicBezTo>
                    <a:cubicBezTo>
                      <a:pt x="432" y="568"/>
                      <a:pt x="434" y="567"/>
                      <a:pt x="433" y="566"/>
                    </a:cubicBezTo>
                    <a:cubicBezTo>
                      <a:pt x="432" y="566"/>
                      <a:pt x="430" y="570"/>
                      <a:pt x="428" y="571"/>
                    </a:cubicBezTo>
                    <a:cubicBezTo>
                      <a:pt x="429" y="567"/>
                      <a:pt x="435" y="562"/>
                      <a:pt x="435" y="559"/>
                    </a:cubicBezTo>
                    <a:cubicBezTo>
                      <a:pt x="437" y="559"/>
                      <a:pt x="438" y="560"/>
                      <a:pt x="438" y="561"/>
                    </a:cubicBezTo>
                    <a:cubicBezTo>
                      <a:pt x="439" y="561"/>
                      <a:pt x="439" y="559"/>
                      <a:pt x="440" y="559"/>
                    </a:cubicBezTo>
                    <a:cubicBezTo>
                      <a:pt x="441" y="557"/>
                      <a:pt x="438" y="560"/>
                      <a:pt x="437" y="558"/>
                    </a:cubicBezTo>
                    <a:cubicBezTo>
                      <a:pt x="441" y="554"/>
                      <a:pt x="443" y="553"/>
                      <a:pt x="443" y="550"/>
                    </a:cubicBezTo>
                    <a:cubicBezTo>
                      <a:pt x="445" y="548"/>
                      <a:pt x="444" y="550"/>
                      <a:pt x="446" y="547"/>
                    </a:cubicBezTo>
                    <a:cubicBezTo>
                      <a:pt x="449" y="548"/>
                      <a:pt x="444" y="551"/>
                      <a:pt x="443" y="553"/>
                    </a:cubicBezTo>
                    <a:cubicBezTo>
                      <a:pt x="447" y="552"/>
                      <a:pt x="448" y="544"/>
                      <a:pt x="451" y="546"/>
                    </a:cubicBezTo>
                    <a:cubicBezTo>
                      <a:pt x="448" y="550"/>
                      <a:pt x="445" y="555"/>
                      <a:pt x="442" y="559"/>
                    </a:cubicBezTo>
                    <a:cubicBezTo>
                      <a:pt x="438" y="564"/>
                      <a:pt x="434" y="568"/>
                      <a:pt x="429" y="571"/>
                    </a:cubicBezTo>
                    <a:cubicBezTo>
                      <a:pt x="430" y="569"/>
                      <a:pt x="432" y="570"/>
                      <a:pt x="434" y="568"/>
                    </a:cubicBezTo>
                    <a:close/>
                    <a:moveTo>
                      <a:pt x="461" y="563"/>
                    </a:moveTo>
                    <a:cubicBezTo>
                      <a:pt x="463" y="561"/>
                      <a:pt x="461" y="566"/>
                      <a:pt x="463" y="564"/>
                    </a:cubicBezTo>
                    <a:cubicBezTo>
                      <a:pt x="463" y="565"/>
                      <a:pt x="461" y="566"/>
                      <a:pt x="460" y="566"/>
                    </a:cubicBezTo>
                    <a:cubicBezTo>
                      <a:pt x="459" y="566"/>
                      <a:pt x="461" y="564"/>
                      <a:pt x="461" y="563"/>
                    </a:cubicBezTo>
                    <a:close/>
                    <a:moveTo>
                      <a:pt x="460" y="567"/>
                    </a:moveTo>
                    <a:cubicBezTo>
                      <a:pt x="459" y="570"/>
                      <a:pt x="456" y="574"/>
                      <a:pt x="453" y="576"/>
                    </a:cubicBezTo>
                    <a:cubicBezTo>
                      <a:pt x="450" y="579"/>
                      <a:pt x="448" y="581"/>
                      <a:pt x="448" y="579"/>
                    </a:cubicBezTo>
                    <a:cubicBezTo>
                      <a:pt x="450" y="578"/>
                      <a:pt x="452" y="576"/>
                      <a:pt x="454" y="574"/>
                    </a:cubicBezTo>
                    <a:cubicBezTo>
                      <a:pt x="455" y="571"/>
                      <a:pt x="457" y="569"/>
                      <a:pt x="460" y="567"/>
                    </a:cubicBezTo>
                    <a:close/>
                    <a:moveTo>
                      <a:pt x="422" y="553"/>
                    </a:moveTo>
                    <a:cubicBezTo>
                      <a:pt x="423" y="553"/>
                      <a:pt x="422" y="554"/>
                      <a:pt x="423" y="553"/>
                    </a:cubicBezTo>
                    <a:cubicBezTo>
                      <a:pt x="424" y="556"/>
                      <a:pt x="419" y="558"/>
                      <a:pt x="417" y="560"/>
                    </a:cubicBezTo>
                    <a:cubicBezTo>
                      <a:pt x="416" y="558"/>
                      <a:pt x="422" y="555"/>
                      <a:pt x="422" y="553"/>
                    </a:cubicBezTo>
                    <a:close/>
                    <a:moveTo>
                      <a:pt x="417" y="559"/>
                    </a:moveTo>
                    <a:cubicBezTo>
                      <a:pt x="414" y="562"/>
                      <a:pt x="414" y="562"/>
                      <a:pt x="414" y="562"/>
                    </a:cubicBezTo>
                    <a:cubicBezTo>
                      <a:pt x="414" y="561"/>
                      <a:pt x="414" y="560"/>
                      <a:pt x="413" y="561"/>
                    </a:cubicBezTo>
                    <a:cubicBezTo>
                      <a:pt x="413" y="560"/>
                      <a:pt x="415" y="559"/>
                      <a:pt x="414" y="559"/>
                    </a:cubicBezTo>
                    <a:cubicBezTo>
                      <a:pt x="415" y="558"/>
                      <a:pt x="416" y="558"/>
                      <a:pt x="417" y="559"/>
                    </a:cubicBezTo>
                    <a:close/>
                    <a:moveTo>
                      <a:pt x="448" y="582"/>
                    </a:moveTo>
                    <a:cubicBezTo>
                      <a:pt x="446" y="584"/>
                      <a:pt x="443" y="587"/>
                      <a:pt x="440" y="591"/>
                    </a:cubicBezTo>
                    <a:cubicBezTo>
                      <a:pt x="436" y="595"/>
                      <a:pt x="432" y="599"/>
                      <a:pt x="429" y="602"/>
                    </a:cubicBezTo>
                    <a:cubicBezTo>
                      <a:pt x="431" y="596"/>
                      <a:pt x="440" y="591"/>
                      <a:pt x="445" y="584"/>
                    </a:cubicBezTo>
                    <a:cubicBezTo>
                      <a:pt x="445" y="585"/>
                      <a:pt x="447" y="583"/>
                      <a:pt x="448" y="582"/>
                    </a:cubicBezTo>
                    <a:close/>
                    <a:moveTo>
                      <a:pt x="399" y="572"/>
                    </a:moveTo>
                    <a:cubicBezTo>
                      <a:pt x="397" y="573"/>
                      <a:pt x="395" y="577"/>
                      <a:pt x="392" y="576"/>
                    </a:cubicBezTo>
                    <a:cubicBezTo>
                      <a:pt x="392" y="578"/>
                      <a:pt x="391" y="579"/>
                      <a:pt x="389" y="580"/>
                    </a:cubicBezTo>
                    <a:cubicBezTo>
                      <a:pt x="388" y="580"/>
                      <a:pt x="387" y="581"/>
                      <a:pt x="387" y="579"/>
                    </a:cubicBezTo>
                    <a:cubicBezTo>
                      <a:pt x="388" y="578"/>
                      <a:pt x="389" y="580"/>
                      <a:pt x="390" y="579"/>
                    </a:cubicBezTo>
                    <a:cubicBezTo>
                      <a:pt x="391" y="578"/>
                      <a:pt x="390" y="577"/>
                      <a:pt x="389" y="578"/>
                    </a:cubicBezTo>
                    <a:cubicBezTo>
                      <a:pt x="394" y="572"/>
                      <a:pt x="396" y="570"/>
                      <a:pt x="401" y="566"/>
                    </a:cubicBezTo>
                    <a:cubicBezTo>
                      <a:pt x="401" y="567"/>
                      <a:pt x="400" y="570"/>
                      <a:pt x="398" y="570"/>
                    </a:cubicBezTo>
                    <a:cubicBezTo>
                      <a:pt x="401" y="572"/>
                      <a:pt x="402" y="569"/>
                      <a:pt x="402" y="567"/>
                    </a:cubicBezTo>
                    <a:cubicBezTo>
                      <a:pt x="403" y="567"/>
                      <a:pt x="406" y="566"/>
                      <a:pt x="405" y="567"/>
                    </a:cubicBezTo>
                    <a:cubicBezTo>
                      <a:pt x="406" y="568"/>
                      <a:pt x="402" y="570"/>
                      <a:pt x="401" y="572"/>
                    </a:cubicBezTo>
                    <a:cubicBezTo>
                      <a:pt x="404" y="572"/>
                      <a:pt x="407" y="566"/>
                      <a:pt x="409" y="566"/>
                    </a:cubicBezTo>
                    <a:cubicBezTo>
                      <a:pt x="407" y="565"/>
                      <a:pt x="406" y="565"/>
                      <a:pt x="408" y="563"/>
                    </a:cubicBezTo>
                    <a:cubicBezTo>
                      <a:pt x="410" y="565"/>
                      <a:pt x="413" y="563"/>
                      <a:pt x="416" y="560"/>
                    </a:cubicBezTo>
                    <a:cubicBezTo>
                      <a:pt x="416" y="561"/>
                      <a:pt x="416" y="562"/>
                      <a:pt x="417" y="562"/>
                    </a:cubicBezTo>
                    <a:cubicBezTo>
                      <a:pt x="414" y="565"/>
                      <a:pt x="410" y="569"/>
                      <a:pt x="405" y="574"/>
                    </a:cubicBezTo>
                    <a:cubicBezTo>
                      <a:pt x="401" y="579"/>
                      <a:pt x="396" y="584"/>
                      <a:pt x="391" y="587"/>
                    </a:cubicBezTo>
                    <a:cubicBezTo>
                      <a:pt x="391" y="587"/>
                      <a:pt x="391" y="586"/>
                      <a:pt x="391" y="586"/>
                    </a:cubicBezTo>
                    <a:cubicBezTo>
                      <a:pt x="389" y="587"/>
                      <a:pt x="390" y="589"/>
                      <a:pt x="388" y="590"/>
                    </a:cubicBezTo>
                    <a:cubicBezTo>
                      <a:pt x="387" y="589"/>
                      <a:pt x="387" y="589"/>
                      <a:pt x="387" y="589"/>
                    </a:cubicBezTo>
                    <a:cubicBezTo>
                      <a:pt x="386" y="590"/>
                      <a:pt x="386" y="590"/>
                      <a:pt x="385" y="591"/>
                    </a:cubicBezTo>
                    <a:cubicBezTo>
                      <a:pt x="384" y="593"/>
                      <a:pt x="386" y="591"/>
                      <a:pt x="385" y="593"/>
                    </a:cubicBezTo>
                    <a:cubicBezTo>
                      <a:pt x="384" y="594"/>
                      <a:pt x="383" y="594"/>
                      <a:pt x="382" y="595"/>
                    </a:cubicBezTo>
                    <a:cubicBezTo>
                      <a:pt x="382" y="595"/>
                      <a:pt x="381" y="595"/>
                      <a:pt x="381" y="595"/>
                    </a:cubicBezTo>
                    <a:cubicBezTo>
                      <a:pt x="381" y="593"/>
                      <a:pt x="381" y="592"/>
                      <a:pt x="384" y="590"/>
                    </a:cubicBezTo>
                    <a:cubicBezTo>
                      <a:pt x="383" y="590"/>
                      <a:pt x="382" y="589"/>
                      <a:pt x="382" y="589"/>
                    </a:cubicBezTo>
                    <a:cubicBezTo>
                      <a:pt x="384" y="588"/>
                      <a:pt x="384" y="585"/>
                      <a:pt x="387" y="585"/>
                    </a:cubicBezTo>
                    <a:cubicBezTo>
                      <a:pt x="387" y="584"/>
                      <a:pt x="387" y="584"/>
                      <a:pt x="386" y="583"/>
                    </a:cubicBezTo>
                    <a:cubicBezTo>
                      <a:pt x="391" y="579"/>
                      <a:pt x="394" y="577"/>
                      <a:pt x="399" y="572"/>
                    </a:cubicBezTo>
                    <a:close/>
                    <a:moveTo>
                      <a:pt x="429" y="608"/>
                    </a:moveTo>
                    <a:cubicBezTo>
                      <a:pt x="427" y="607"/>
                      <a:pt x="429" y="606"/>
                      <a:pt x="429" y="605"/>
                    </a:cubicBezTo>
                    <a:cubicBezTo>
                      <a:pt x="432" y="602"/>
                      <a:pt x="433" y="601"/>
                      <a:pt x="437" y="598"/>
                    </a:cubicBezTo>
                    <a:cubicBezTo>
                      <a:pt x="432" y="600"/>
                      <a:pt x="443" y="589"/>
                      <a:pt x="445" y="589"/>
                    </a:cubicBezTo>
                    <a:cubicBezTo>
                      <a:pt x="441" y="597"/>
                      <a:pt x="431" y="602"/>
                      <a:pt x="429" y="608"/>
                    </a:cubicBezTo>
                    <a:close/>
                    <a:moveTo>
                      <a:pt x="433" y="607"/>
                    </a:moveTo>
                    <a:cubicBezTo>
                      <a:pt x="433" y="608"/>
                      <a:pt x="430" y="610"/>
                      <a:pt x="430" y="610"/>
                    </a:cubicBezTo>
                    <a:cubicBezTo>
                      <a:pt x="429" y="608"/>
                      <a:pt x="431" y="607"/>
                      <a:pt x="433" y="607"/>
                    </a:cubicBezTo>
                    <a:close/>
                    <a:moveTo>
                      <a:pt x="426" y="607"/>
                    </a:moveTo>
                    <a:cubicBezTo>
                      <a:pt x="428" y="608"/>
                      <a:pt x="427" y="610"/>
                      <a:pt x="424" y="612"/>
                    </a:cubicBezTo>
                    <a:cubicBezTo>
                      <a:pt x="423" y="611"/>
                      <a:pt x="425" y="610"/>
                      <a:pt x="424" y="609"/>
                    </a:cubicBezTo>
                    <a:cubicBezTo>
                      <a:pt x="418" y="613"/>
                      <a:pt x="414" y="618"/>
                      <a:pt x="410" y="617"/>
                    </a:cubicBezTo>
                    <a:cubicBezTo>
                      <a:pt x="415" y="614"/>
                      <a:pt x="416" y="612"/>
                      <a:pt x="418" y="608"/>
                    </a:cubicBezTo>
                    <a:cubicBezTo>
                      <a:pt x="420" y="607"/>
                      <a:pt x="421" y="608"/>
                      <a:pt x="422" y="607"/>
                    </a:cubicBezTo>
                    <a:cubicBezTo>
                      <a:pt x="422" y="608"/>
                      <a:pt x="421" y="609"/>
                      <a:pt x="419" y="610"/>
                    </a:cubicBezTo>
                    <a:cubicBezTo>
                      <a:pt x="421" y="611"/>
                      <a:pt x="423" y="610"/>
                      <a:pt x="426" y="607"/>
                    </a:cubicBezTo>
                    <a:close/>
                    <a:moveTo>
                      <a:pt x="406" y="625"/>
                    </a:moveTo>
                    <a:cubicBezTo>
                      <a:pt x="406" y="627"/>
                      <a:pt x="402" y="629"/>
                      <a:pt x="402" y="627"/>
                    </a:cubicBezTo>
                    <a:cubicBezTo>
                      <a:pt x="402" y="626"/>
                      <a:pt x="403" y="626"/>
                      <a:pt x="404" y="625"/>
                    </a:cubicBezTo>
                    <a:cubicBezTo>
                      <a:pt x="405" y="625"/>
                      <a:pt x="405" y="626"/>
                      <a:pt x="406" y="625"/>
                    </a:cubicBezTo>
                    <a:close/>
                    <a:moveTo>
                      <a:pt x="246" y="431"/>
                    </a:moveTo>
                    <a:cubicBezTo>
                      <a:pt x="247" y="433"/>
                      <a:pt x="245" y="432"/>
                      <a:pt x="244" y="432"/>
                    </a:cubicBezTo>
                    <a:cubicBezTo>
                      <a:pt x="244" y="431"/>
                      <a:pt x="246" y="432"/>
                      <a:pt x="245" y="431"/>
                    </a:cubicBezTo>
                    <a:cubicBezTo>
                      <a:pt x="245" y="430"/>
                      <a:pt x="246" y="432"/>
                      <a:pt x="246" y="431"/>
                    </a:cubicBezTo>
                    <a:close/>
                    <a:moveTo>
                      <a:pt x="243" y="440"/>
                    </a:moveTo>
                    <a:cubicBezTo>
                      <a:pt x="242" y="442"/>
                      <a:pt x="240" y="441"/>
                      <a:pt x="240" y="443"/>
                    </a:cubicBezTo>
                    <a:cubicBezTo>
                      <a:pt x="239" y="444"/>
                      <a:pt x="238" y="441"/>
                      <a:pt x="238" y="442"/>
                    </a:cubicBezTo>
                    <a:cubicBezTo>
                      <a:pt x="237" y="441"/>
                      <a:pt x="238" y="440"/>
                      <a:pt x="237" y="440"/>
                    </a:cubicBezTo>
                    <a:cubicBezTo>
                      <a:pt x="237" y="439"/>
                      <a:pt x="238" y="439"/>
                      <a:pt x="239" y="438"/>
                    </a:cubicBezTo>
                    <a:cubicBezTo>
                      <a:pt x="240" y="438"/>
                      <a:pt x="240" y="439"/>
                      <a:pt x="240" y="440"/>
                    </a:cubicBezTo>
                    <a:cubicBezTo>
                      <a:pt x="241" y="440"/>
                      <a:pt x="242" y="440"/>
                      <a:pt x="243" y="440"/>
                    </a:cubicBezTo>
                    <a:close/>
                    <a:moveTo>
                      <a:pt x="349" y="649"/>
                    </a:moveTo>
                    <a:cubicBezTo>
                      <a:pt x="350" y="650"/>
                      <a:pt x="346" y="651"/>
                      <a:pt x="345" y="651"/>
                    </a:cubicBezTo>
                    <a:cubicBezTo>
                      <a:pt x="345" y="650"/>
                      <a:pt x="348" y="649"/>
                      <a:pt x="349" y="649"/>
                    </a:cubicBezTo>
                    <a:close/>
                    <a:moveTo>
                      <a:pt x="351" y="658"/>
                    </a:moveTo>
                    <a:cubicBezTo>
                      <a:pt x="351" y="659"/>
                      <a:pt x="347" y="660"/>
                      <a:pt x="346" y="661"/>
                    </a:cubicBezTo>
                    <a:cubicBezTo>
                      <a:pt x="345" y="659"/>
                      <a:pt x="348" y="660"/>
                      <a:pt x="351" y="658"/>
                    </a:cubicBezTo>
                    <a:close/>
                    <a:moveTo>
                      <a:pt x="320" y="666"/>
                    </a:moveTo>
                    <a:cubicBezTo>
                      <a:pt x="322" y="666"/>
                      <a:pt x="318" y="669"/>
                      <a:pt x="316" y="669"/>
                    </a:cubicBezTo>
                    <a:cubicBezTo>
                      <a:pt x="315" y="667"/>
                      <a:pt x="320" y="667"/>
                      <a:pt x="320" y="666"/>
                    </a:cubicBezTo>
                    <a:close/>
                    <a:moveTo>
                      <a:pt x="230" y="474"/>
                    </a:moveTo>
                    <a:cubicBezTo>
                      <a:pt x="230" y="475"/>
                      <a:pt x="228" y="476"/>
                      <a:pt x="229" y="477"/>
                    </a:cubicBezTo>
                    <a:cubicBezTo>
                      <a:pt x="227" y="478"/>
                      <a:pt x="225" y="473"/>
                      <a:pt x="226" y="471"/>
                    </a:cubicBezTo>
                    <a:cubicBezTo>
                      <a:pt x="228" y="472"/>
                      <a:pt x="229" y="471"/>
                      <a:pt x="230" y="474"/>
                    </a:cubicBezTo>
                    <a:close/>
                    <a:moveTo>
                      <a:pt x="254" y="634"/>
                    </a:moveTo>
                    <a:cubicBezTo>
                      <a:pt x="255" y="636"/>
                      <a:pt x="253" y="636"/>
                      <a:pt x="251" y="636"/>
                    </a:cubicBezTo>
                    <a:cubicBezTo>
                      <a:pt x="251" y="636"/>
                      <a:pt x="250" y="636"/>
                      <a:pt x="250" y="635"/>
                    </a:cubicBezTo>
                    <a:cubicBezTo>
                      <a:pt x="252" y="634"/>
                      <a:pt x="253" y="634"/>
                      <a:pt x="254" y="634"/>
                    </a:cubicBezTo>
                    <a:close/>
                    <a:moveTo>
                      <a:pt x="199" y="484"/>
                    </a:moveTo>
                    <a:cubicBezTo>
                      <a:pt x="199" y="487"/>
                      <a:pt x="198" y="487"/>
                      <a:pt x="197" y="488"/>
                    </a:cubicBezTo>
                    <a:cubicBezTo>
                      <a:pt x="197" y="491"/>
                      <a:pt x="199" y="492"/>
                      <a:pt x="197" y="495"/>
                    </a:cubicBezTo>
                    <a:cubicBezTo>
                      <a:pt x="196" y="495"/>
                      <a:pt x="195" y="494"/>
                      <a:pt x="195" y="493"/>
                    </a:cubicBezTo>
                    <a:cubicBezTo>
                      <a:pt x="194" y="489"/>
                      <a:pt x="195" y="489"/>
                      <a:pt x="195" y="486"/>
                    </a:cubicBezTo>
                    <a:cubicBezTo>
                      <a:pt x="196" y="485"/>
                      <a:pt x="198" y="486"/>
                      <a:pt x="197" y="484"/>
                    </a:cubicBezTo>
                    <a:cubicBezTo>
                      <a:pt x="198" y="484"/>
                      <a:pt x="199" y="484"/>
                      <a:pt x="199" y="484"/>
                    </a:cubicBezTo>
                    <a:close/>
                    <a:moveTo>
                      <a:pt x="200" y="580"/>
                    </a:moveTo>
                    <a:cubicBezTo>
                      <a:pt x="200" y="581"/>
                      <a:pt x="197" y="580"/>
                      <a:pt x="197" y="580"/>
                    </a:cubicBezTo>
                    <a:cubicBezTo>
                      <a:pt x="197" y="579"/>
                      <a:pt x="198" y="579"/>
                      <a:pt x="199" y="579"/>
                    </a:cubicBezTo>
                    <a:cubicBezTo>
                      <a:pt x="199" y="580"/>
                      <a:pt x="199" y="580"/>
                      <a:pt x="200" y="580"/>
                    </a:cubicBezTo>
                    <a:close/>
                    <a:moveTo>
                      <a:pt x="193" y="490"/>
                    </a:moveTo>
                    <a:cubicBezTo>
                      <a:pt x="192" y="490"/>
                      <a:pt x="192" y="490"/>
                      <a:pt x="192" y="490"/>
                    </a:cubicBezTo>
                    <a:cubicBezTo>
                      <a:pt x="191" y="489"/>
                      <a:pt x="192" y="489"/>
                      <a:pt x="192" y="488"/>
                    </a:cubicBezTo>
                    <a:cubicBezTo>
                      <a:pt x="192" y="488"/>
                      <a:pt x="193" y="489"/>
                      <a:pt x="193" y="490"/>
                    </a:cubicBezTo>
                    <a:close/>
                    <a:moveTo>
                      <a:pt x="192" y="647"/>
                    </a:moveTo>
                    <a:cubicBezTo>
                      <a:pt x="192" y="649"/>
                      <a:pt x="186" y="649"/>
                      <a:pt x="188" y="647"/>
                    </a:cubicBezTo>
                    <a:cubicBezTo>
                      <a:pt x="189" y="646"/>
                      <a:pt x="190" y="647"/>
                      <a:pt x="192" y="647"/>
                    </a:cubicBezTo>
                    <a:close/>
                    <a:moveTo>
                      <a:pt x="163" y="638"/>
                    </a:moveTo>
                    <a:cubicBezTo>
                      <a:pt x="162" y="638"/>
                      <a:pt x="162" y="638"/>
                      <a:pt x="162" y="638"/>
                    </a:cubicBezTo>
                    <a:cubicBezTo>
                      <a:pt x="162" y="637"/>
                      <a:pt x="160" y="636"/>
                      <a:pt x="163" y="636"/>
                    </a:cubicBezTo>
                    <a:cubicBezTo>
                      <a:pt x="163" y="637"/>
                      <a:pt x="164" y="638"/>
                      <a:pt x="163" y="638"/>
                    </a:cubicBezTo>
                    <a:close/>
                  </a:path>
                </a:pathLst>
              </a:custGeom>
              <a:solidFill>
                <a:srgbClr val="A98B4B"/>
              </a:solidFill>
              <a:ln>
                <a:noFill/>
              </a:ln>
            </p:spPr>
            <p:txBody>
              <a:bodyPr vert="horz" wrap="square" lIns="91440" tIns="45720" rIns="91440" bIns="45720" numCol="1" anchor="t" anchorCtr="0" compatLnSpc="1">
                <a:prstTxWarp prst="textNoShape">
                  <a:avLst/>
                </a:prstTxWarp>
              </a:bodyPr>
              <a:lstStyle/>
              <a:p>
                <a:endParaRPr lang="fr-CA"/>
              </a:p>
            </p:txBody>
          </p:sp>
          <p:sp>
            <p:nvSpPr>
              <p:cNvPr id="43" name="Oval 42">
                <a:extLst>
                  <a:ext uri="{FF2B5EF4-FFF2-40B4-BE49-F238E27FC236}">
                    <a16:creationId xmlns:a16="http://schemas.microsoft.com/office/drawing/2014/main" id="{4DFC4B15-3D2D-4DF5-9D0A-11CB9A052431}"/>
                  </a:ext>
                </a:extLst>
              </p:cNvPr>
              <p:cNvSpPr/>
              <p:nvPr/>
            </p:nvSpPr>
            <p:spPr bwMode="auto">
              <a:xfrm rot="18953584">
                <a:off x="4079701" y="2625597"/>
                <a:ext cx="1799302" cy="1799302"/>
              </a:xfrm>
              <a:prstGeom prst="ellipse">
                <a:avLst/>
              </a:prstGeom>
              <a:solidFill>
                <a:srgbClr val="A98B4B"/>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44" name="Freeform 176">
                <a:extLst>
                  <a:ext uri="{FF2B5EF4-FFF2-40B4-BE49-F238E27FC236}">
                    <a16:creationId xmlns:a16="http://schemas.microsoft.com/office/drawing/2014/main" id="{835E4E6C-6F5E-46F7-BB00-5391FD1C16B8}"/>
                  </a:ext>
                </a:extLst>
              </p:cNvPr>
              <p:cNvSpPr>
                <a:spLocks noEditPoints="1"/>
              </p:cNvSpPr>
              <p:nvPr/>
            </p:nvSpPr>
            <p:spPr bwMode="auto">
              <a:xfrm rot="8878018">
                <a:off x="3794140" y="2836851"/>
                <a:ext cx="1728642" cy="2133437"/>
              </a:xfrm>
              <a:custGeom>
                <a:avLst/>
                <a:gdLst>
                  <a:gd name="T0" fmla="*/ 98 w 567"/>
                  <a:gd name="T1" fmla="*/ 227 h 699"/>
                  <a:gd name="T2" fmla="*/ 219 w 567"/>
                  <a:gd name="T3" fmla="*/ 206 h 699"/>
                  <a:gd name="T4" fmla="*/ 221 w 567"/>
                  <a:gd name="T5" fmla="*/ 219 h 699"/>
                  <a:gd name="T6" fmla="*/ 280 w 567"/>
                  <a:gd name="T7" fmla="*/ 237 h 699"/>
                  <a:gd name="T8" fmla="*/ 323 w 567"/>
                  <a:gd name="T9" fmla="*/ 304 h 699"/>
                  <a:gd name="T10" fmla="*/ 313 w 567"/>
                  <a:gd name="T11" fmla="*/ 374 h 699"/>
                  <a:gd name="T12" fmla="*/ 309 w 567"/>
                  <a:gd name="T13" fmla="*/ 408 h 699"/>
                  <a:gd name="T14" fmla="*/ 307 w 567"/>
                  <a:gd name="T15" fmla="*/ 364 h 699"/>
                  <a:gd name="T16" fmla="*/ 286 w 567"/>
                  <a:gd name="T17" fmla="*/ 387 h 699"/>
                  <a:gd name="T18" fmla="*/ 274 w 567"/>
                  <a:gd name="T19" fmla="*/ 417 h 699"/>
                  <a:gd name="T20" fmla="*/ 235 w 567"/>
                  <a:gd name="T21" fmla="*/ 437 h 699"/>
                  <a:gd name="T22" fmla="*/ 193 w 567"/>
                  <a:gd name="T23" fmla="*/ 467 h 699"/>
                  <a:gd name="T24" fmla="*/ 141 w 567"/>
                  <a:gd name="T25" fmla="*/ 504 h 699"/>
                  <a:gd name="T26" fmla="*/ 109 w 567"/>
                  <a:gd name="T27" fmla="*/ 529 h 699"/>
                  <a:gd name="T28" fmla="*/ 227 w 567"/>
                  <a:gd name="T29" fmla="*/ 575 h 699"/>
                  <a:gd name="T30" fmla="*/ 149 w 567"/>
                  <a:gd name="T31" fmla="*/ 625 h 699"/>
                  <a:gd name="T32" fmla="*/ 264 w 567"/>
                  <a:gd name="T33" fmla="*/ 636 h 699"/>
                  <a:gd name="T34" fmla="*/ 343 w 567"/>
                  <a:gd name="T35" fmla="*/ 612 h 699"/>
                  <a:gd name="T36" fmla="*/ 307 w 567"/>
                  <a:gd name="T37" fmla="*/ 651 h 699"/>
                  <a:gd name="T38" fmla="*/ 344 w 567"/>
                  <a:gd name="T39" fmla="*/ 652 h 699"/>
                  <a:gd name="T40" fmla="*/ 390 w 567"/>
                  <a:gd name="T41" fmla="*/ 638 h 699"/>
                  <a:gd name="T42" fmla="*/ 291 w 567"/>
                  <a:gd name="T43" fmla="*/ 689 h 699"/>
                  <a:gd name="T44" fmla="*/ 373 w 567"/>
                  <a:gd name="T45" fmla="*/ 669 h 699"/>
                  <a:gd name="T46" fmla="*/ 518 w 567"/>
                  <a:gd name="T47" fmla="*/ 513 h 699"/>
                  <a:gd name="T48" fmla="*/ 566 w 567"/>
                  <a:gd name="T49" fmla="*/ 368 h 699"/>
                  <a:gd name="T50" fmla="*/ 546 w 567"/>
                  <a:gd name="T51" fmla="*/ 251 h 699"/>
                  <a:gd name="T52" fmla="*/ 453 w 567"/>
                  <a:gd name="T53" fmla="*/ 100 h 699"/>
                  <a:gd name="T54" fmla="*/ 175 w 567"/>
                  <a:gd name="T55" fmla="*/ 1 h 699"/>
                  <a:gd name="T56" fmla="*/ 449 w 567"/>
                  <a:gd name="T57" fmla="*/ 111 h 699"/>
                  <a:gd name="T58" fmla="*/ 492 w 567"/>
                  <a:gd name="T59" fmla="*/ 167 h 699"/>
                  <a:gd name="T60" fmla="*/ 351 w 567"/>
                  <a:gd name="T61" fmla="*/ 53 h 699"/>
                  <a:gd name="T62" fmla="*/ 268 w 567"/>
                  <a:gd name="T63" fmla="*/ 29 h 699"/>
                  <a:gd name="T64" fmla="*/ 114 w 567"/>
                  <a:gd name="T65" fmla="*/ 53 h 699"/>
                  <a:gd name="T66" fmla="*/ 30 w 567"/>
                  <a:gd name="T67" fmla="*/ 120 h 699"/>
                  <a:gd name="T68" fmla="*/ 281 w 567"/>
                  <a:gd name="T69" fmla="*/ 103 h 699"/>
                  <a:gd name="T70" fmla="*/ 284 w 567"/>
                  <a:gd name="T71" fmla="*/ 116 h 699"/>
                  <a:gd name="T72" fmla="*/ 84 w 567"/>
                  <a:gd name="T73" fmla="*/ 144 h 699"/>
                  <a:gd name="T74" fmla="*/ 146 w 567"/>
                  <a:gd name="T75" fmla="*/ 123 h 699"/>
                  <a:gd name="T76" fmla="*/ 78 w 567"/>
                  <a:gd name="T77" fmla="*/ 153 h 699"/>
                  <a:gd name="T78" fmla="*/ 10 w 567"/>
                  <a:gd name="T79" fmla="*/ 279 h 699"/>
                  <a:gd name="T80" fmla="*/ 314 w 567"/>
                  <a:gd name="T81" fmla="*/ 21 h 699"/>
                  <a:gd name="T82" fmla="*/ 12 w 567"/>
                  <a:gd name="T83" fmla="*/ 247 h 699"/>
                  <a:gd name="T84" fmla="*/ 295 w 567"/>
                  <a:gd name="T85" fmla="*/ 137 h 699"/>
                  <a:gd name="T86" fmla="*/ 348 w 567"/>
                  <a:gd name="T87" fmla="*/ 177 h 699"/>
                  <a:gd name="T88" fmla="*/ 264 w 567"/>
                  <a:gd name="T89" fmla="*/ 135 h 699"/>
                  <a:gd name="T90" fmla="*/ 288 w 567"/>
                  <a:gd name="T91" fmla="*/ 132 h 699"/>
                  <a:gd name="T92" fmla="*/ 378 w 567"/>
                  <a:gd name="T93" fmla="*/ 70 h 699"/>
                  <a:gd name="T94" fmla="*/ 423 w 567"/>
                  <a:gd name="T95" fmla="*/ 104 h 699"/>
                  <a:gd name="T96" fmla="*/ 471 w 567"/>
                  <a:gd name="T97" fmla="*/ 154 h 699"/>
                  <a:gd name="T98" fmla="*/ 326 w 567"/>
                  <a:gd name="T99" fmla="*/ 298 h 699"/>
                  <a:gd name="T100" fmla="*/ 555 w 567"/>
                  <a:gd name="T101" fmla="*/ 316 h 699"/>
                  <a:gd name="T102" fmla="*/ 328 w 567"/>
                  <a:gd name="T103" fmla="*/ 352 h 699"/>
                  <a:gd name="T104" fmla="*/ 558 w 567"/>
                  <a:gd name="T105" fmla="*/ 386 h 699"/>
                  <a:gd name="T106" fmla="*/ 300 w 567"/>
                  <a:gd name="T107" fmla="*/ 392 h 699"/>
                  <a:gd name="T108" fmla="*/ 284 w 567"/>
                  <a:gd name="T109" fmla="*/ 403 h 699"/>
                  <a:gd name="T110" fmla="*/ 452 w 567"/>
                  <a:gd name="T111" fmla="*/ 543 h 699"/>
                  <a:gd name="T112" fmla="*/ 472 w 567"/>
                  <a:gd name="T113" fmla="*/ 560 h 699"/>
                  <a:gd name="T114" fmla="*/ 451 w 567"/>
                  <a:gd name="T115" fmla="*/ 546 h 699"/>
                  <a:gd name="T116" fmla="*/ 387 w 567"/>
                  <a:gd name="T117" fmla="*/ 579 h 699"/>
                  <a:gd name="T118" fmla="*/ 429 w 567"/>
                  <a:gd name="T119" fmla="*/ 608 h 699"/>
                  <a:gd name="T120" fmla="*/ 351 w 567"/>
                  <a:gd name="T121" fmla="*/ 658 h 699"/>
                  <a:gd name="T122" fmla="*/ 188 w 567"/>
                  <a:gd name="T123" fmla="*/ 647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7" h="699">
                    <a:moveTo>
                      <a:pt x="24" y="307"/>
                    </a:moveTo>
                    <a:cubicBezTo>
                      <a:pt x="26" y="303"/>
                      <a:pt x="28" y="298"/>
                      <a:pt x="28" y="296"/>
                    </a:cubicBezTo>
                    <a:cubicBezTo>
                      <a:pt x="32" y="295"/>
                      <a:pt x="30" y="287"/>
                      <a:pt x="35" y="288"/>
                    </a:cubicBezTo>
                    <a:cubicBezTo>
                      <a:pt x="36" y="287"/>
                      <a:pt x="33" y="287"/>
                      <a:pt x="34" y="285"/>
                    </a:cubicBezTo>
                    <a:cubicBezTo>
                      <a:pt x="35" y="284"/>
                      <a:pt x="37" y="283"/>
                      <a:pt x="38" y="282"/>
                    </a:cubicBezTo>
                    <a:cubicBezTo>
                      <a:pt x="37" y="281"/>
                      <a:pt x="38" y="278"/>
                      <a:pt x="40" y="279"/>
                    </a:cubicBezTo>
                    <a:cubicBezTo>
                      <a:pt x="40" y="279"/>
                      <a:pt x="41" y="280"/>
                      <a:pt x="41" y="280"/>
                    </a:cubicBezTo>
                    <a:cubicBezTo>
                      <a:pt x="39" y="281"/>
                      <a:pt x="38" y="285"/>
                      <a:pt x="38" y="287"/>
                    </a:cubicBezTo>
                    <a:cubicBezTo>
                      <a:pt x="39" y="284"/>
                      <a:pt x="42" y="281"/>
                      <a:pt x="42" y="278"/>
                    </a:cubicBezTo>
                    <a:cubicBezTo>
                      <a:pt x="42" y="279"/>
                      <a:pt x="41" y="279"/>
                      <a:pt x="41" y="279"/>
                    </a:cubicBezTo>
                    <a:cubicBezTo>
                      <a:pt x="41" y="278"/>
                      <a:pt x="40" y="277"/>
                      <a:pt x="41" y="276"/>
                    </a:cubicBezTo>
                    <a:cubicBezTo>
                      <a:pt x="42" y="277"/>
                      <a:pt x="42" y="278"/>
                      <a:pt x="43" y="277"/>
                    </a:cubicBezTo>
                    <a:cubicBezTo>
                      <a:pt x="42" y="276"/>
                      <a:pt x="42" y="275"/>
                      <a:pt x="42" y="274"/>
                    </a:cubicBezTo>
                    <a:cubicBezTo>
                      <a:pt x="44" y="273"/>
                      <a:pt x="47" y="269"/>
                      <a:pt x="47" y="266"/>
                    </a:cubicBezTo>
                    <a:cubicBezTo>
                      <a:pt x="50" y="266"/>
                      <a:pt x="51" y="263"/>
                      <a:pt x="53" y="261"/>
                    </a:cubicBezTo>
                    <a:cubicBezTo>
                      <a:pt x="54" y="259"/>
                      <a:pt x="56" y="257"/>
                      <a:pt x="58" y="259"/>
                    </a:cubicBezTo>
                    <a:cubicBezTo>
                      <a:pt x="59" y="257"/>
                      <a:pt x="60" y="255"/>
                      <a:pt x="60" y="254"/>
                    </a:cubicBezTo>
                    <a:cubicBezTo>
                      <a:pt x="61" y="253"/>
                      <a:pt x="63" y="252"/>
                      <a:pt x="65" y="251"/>
                    </a:cubicBezTo>
                    <a:cubicBezTo>
                      <a:pt x="65" y="251"/>
                      <a:pt x="64" y="250"/>
                      <a:pt x="64" y="249"/>
                    </a:cubicBezTo>
                    <a:cubicBezTo>
                      <a:pt x="67" y="249"/>
                      <a:pt x="67" y="247"/>
                      <a:pt x="68" y="245"/>
                    </a:cubicBezTo>
                    <a:cubicBezTo>
                      <a:pt x="70" y="243"/>
                      <a:pt x="70" y="241"/>
                      <a:pt x="72" y="240"/>
                    </a:cubicBezTo>
                    <a:cubicBezTo>
                      <a:pt x="74" y="241"/>
                      <a:pt x="69" y="243"/>
                      <a:pt x="72" y="243"/>
                    </a:cubicBezTo>
                    <a:cubicBezTo>
                      <a:pt x="73" y="241"/>
                      <a:pt x="75" y="239"/>
                      <a:pt x="77" y="238"/>
                    </a:cubicBezTo>
                    <a:cubicBezTo>
                      <a:pt x="80" y="236"/>
                      <a:pt x="82" y="235"/>
                      <a:pt x="83" y="234"/>
                    </a:cubicBezTo>
                    <a:cubicBezTo>
                      <a:pt x="84" y="235"/>
                      <a:pt x="83" y="235"/>
                      <a:pt x="84" y="236"/>
                    </a:cubicBezTo>
                    <a:cubicBezTo>
                      <a:pt x="84" y="235"/>
                      <a:pt x="87" y="234"/>
                      <a:pt x="88" y="232"/>
                    </a:cubicBezTo>
                    <a:cubicBezTo>
                      <a:pt x="88" y="233"/>
                      <a:pt x="89" y="233"/>
                      <a:pt x="89" y="234"/>
                    </a:cubicBezTo>
                    <a:cubicBezTo>
                      <a:pt x="91" y="231"/>
                      <a:pt x="94" y="231"/>
                      <a:pt x="97" y="229"/>
                    </a:cubicBezTo>
                    <a:cubicBezTo>
                      <a:pt x="97" y="228"/>
                      <a:pt x="95" y="229"/>
                      <a:pt x="96" y="228"/>
                    </a:cubicBezTo>
                    <a:cubicBezTo>
                      <a:pt x="98" y="227"/>
                      <a:pt x="98" y="227"/>
                      <a:pt x="98" y="227"/>
                    </a:cubicBezTo>
                    <a:cubicBezTo>
                      <a:pt x="98" y="227"/>
                      <a:pt x="98" y="228"/>
                      <a:pt x="99" y="228"/>
                    </a:cubicBezTo>
                    <a:cubicBezTo>
                      <a:pt x="101" y="225"/>
                      <a:pt x="105" y="224"/>
                      <a:pt x="107" y="220"/>
                    </a:cubicBezTo>
                    <a:cubicBezTo>
                      <a:pt x="107" y="222"/>
                      <a:pt x="108" y="220"/>
                      <a:pt x="108" y="220"/>
                    </a:cubicBezTo>
                    <a:cubicBezTo>
                      <a:pt x="108" y="220"/>
                      <a:pt x="108" y="221"/>
                      <a:pt x="108" y="221"/>
                    </a:cubicBezTo>
                    <a:cubicBezTo>
                      <a:pt x="110" y="221"/>
                      <a:pt x="112" y="220"/>
                      <a:pt x="113" y="218"/>
                    </a:cubicBezTo>
                    <a:cubicBezTo>
                      <a:pt x="115" y="217"/>
                      <a:pt x="117" y="216"/>
                      <a:pt x="118" y="215"/>
                    </a:cubicBezTo>
                    <a:cubicBezTo>
                      <a:pt x="121" y="212"/>
                      <a:pt x="125" y="210"/>
                      <a:pt x="126" y="211"/>
                    </a:cubicBezTo>
                    <a:cubicBezTo>
                      <a:pt x="125" y="210"/>
                      <a:pt x="127" y="207"/>
                      <a:pt x="129" y="208"/>
                    </a:cubicBezTo>
                    <a:cubicBezTo>
                      <a:pt x="129" y="209"/>
                      <a:pt x="128" y="209"/>
                      <a:pt x="129" y="210"/>
                    </a:cubicBezTo>
                    <a:cubicBezTo>
                      <a:pt x="130" y="210"/>
                      <a:pt x="131" y="209"/>
                      <a:pt x="132" y="208"/>
                    </a:cubicBezTo>
                    <a:cubicBezTo>
                      <a:pt x="133" y="208"/>
                      <a:pt x="134" y="208"/>
                      <a:pt x="135" y="207"/>
                    </a:cubicBezTo>
                    <a:cubicBezTo>
                      <a:pt x="137" y="206"/>
                      <a:pt x="140" y="205"/>
                      <a:pt x="142" y="204"/>
                    </a:cubicBezTo>
                    <a:cubicBezTo>
                      <a:pt x="147" y="203"/>
                      <a:pt x="152" y="201"/>
                      <a:pt x="157" y="200"/>
                    </a:cubicBezTo>
                    <a:cubicBezTo>
                      <a:pt x="157" y="200"/>
                      <a:pt x="157" y="200"/>
                      <a:pt x="156" y="199"/>
                    </a:cubicBezTo>
                    <a:cubicBezTo>
                      <a:pt x="162" y="199"/>
                      <a:pt x="164" y="200"/>
                      <a:pt x="168" y="198"/>
                    </a:cubicBezTo>
                    <a:cubicBezTo>
                      <a:pt x="172" y="198"/>
                      <a:pt x="179" y="196"/>
                      <a:pt x="181" y="196"/>
                    </a:cubicBezTo>
                    <a:cubicBezTo>
                      <a:pt x="181" y="196"/>
                      <a:pt x="179" y="196"/>
                      <a:pt x="180" y="195"/>
                    </a:cubicBezTo>
                    <a:cubicBezTo>
                      <a:pt x="182" y="196"/>
                      <a:pt x="184" y="197"/>
                      <a:pt x="186" y="197"/>
                    </a:cubicBezTo>
                    <a:cubicBezTo>
                      <a:pt x="188" y="197"/>
                      <a:pt x="191" y="197"/>
                      <a:pt x="194" y="197"/>
                    </a:cubicBezTo>
                    <a:cubicBezTo>
                      <a:pt x="194" y="199"/>
                      <a:pt x="198" y="199"/>
                      <a:pt x="198" y="197"/>
                    </a:cubicBezTo>
                    <a:cubicBezTo>
                      <a:pt x="197" y="197"/>
                      <a:pt x="196" y="197"/>
                      <a:pt x="196" y="198"/>
                    </a:cubicBezTo>
                    <a:cubicBezTo>
                      <a:pt x="195" y="197"/>
                      <a:pt x="194" y="198"/>
                      <a:pt x="194" y="196"/>
                    </a:cubicBezTo>
                    <a:cubicBezTo>
                      <a:pt x="196" y="196"/>
                      <a:pt x="202" y="195"/>
                      <a:pt x="199" y="197"/>
                    </a:cubicBezTo>
                    <a:cubicBezTo>
                      <a:pt x="201" y="197"/>
                      <a:pt x="202" y="197"/>
                      <a:pt x="203" y="197"/>
                    </a:cubicBezTo>
                    <a:cubicBezTo>
                      <a:pt x="204" y="197"/>
                      <a:pt x="205" y="197"/>
                      <a:pt x="206" y="198"/>
                    </a:cubicBezTo>
                    <a:cubicBezTo>
                      <a:pt x="208" y="198"/>
                      <a:pt x="210" y="199"/>
                      <a:pt x="212" y="198"/>
                    </a:cubicBezTo>
                    <a:cubicBezTo>
                      <a:pt x="213" y="203"/>
                      <a:pt x="220" y="200"/>
                      <a:pt x="219" y="203"/>
                    </a:cubicBezTo>
                    <a:cubicBezTo>
                      <a:pt x="221" y="202"/>
                      <a:pt x="223" y="202"/>
                      <a:pt x="224" y="204"/>
                    </a:cubicBezTo>
                    <a:cubicBezTo>
                      <a:pt x="221" y="205"/>
                      <a:pt x="219" y="204"/>
                      <a:pt x="216" y="205"/>
                    </a:cubicBezTo>
                    <a:cubicBezTo>
                      <a:pt x="218" y="205"/>
                      <a:pt x="219" y="205"/>
                      <a:pt x="219" y="206"/>
                    </a:cubicBezTo>
                    <a:cubicBezTo>
                      <a:pt x="221" y="205"/>
                      <a:pt x="222" y="205"/>
                      <a:pt x="224" y="207"/>
                    </a:cubicBezTo>
                    <a:cubicBezTo>
                      <a:pt x="224" y="205"/>
                      <a:pt x="225" y="207"/>
                      <a:pt x="225" y="207"/>
                    </a:cubicBezTo>
                    <a:cubicBezTo>
                      <a:pt x="226" y="206"/>
                      <a:pt x="224" y="207"/>
                      <a:pt x="225" y="205"/>
                    </a:cubicBezTo>
                    <a:cubicBezTo>
                      <a:pt x="228" y="205"/>
                      <a:pt x="230" y="206"/>
                      <a:pt x="232" y="208"/>
                    </a:cubicBezTo>
                    <a:cubicBezTo>
                      <a:pt x="232" y="208"/>
                      <a:pt x="231" y="208"/>
                      <a:pt x="231" y="209"/>
                    </a:cubicBezTo>
                    <a:cubicBezTo>
                      <a:pt x="233" y="209"/>
                      <a:pt x="234" y="212"/>
                      <a:pt x="235" y="209"/>
                    </a:cubicBezTo>
                    <a:cubicBezTo>
                      <a:pt x="235" y="209"/>
                      <a:pt x="233" y="209"/>
                      <a:pt x="233" y="208"/>
                    </a:cubicBezTo>
                    <a:cubicBezTo>
                      <a:pt x="236" y="208"/>
                      <a:pt x="238" y="209"/>
                      <a:pt x="239" y="210"/>
                    </a:cubicBezTo>
                    <a:cubicBezTo>
                      <a:pt x="238" y="210"/>
                      <a:pt x="236" y="210"/>
                      <a:pt x="237" y="210"/>
                    </a:cubicBezTo>
                    <a:cubicBezTo>
                      <a:pt x="239" y="211"/>
                      <a:pt x="240" y="210"/>
                      <a:pt x="241" y="210"/>
                    </a:cubicBezTo>
                    <a:cubicBezTo>
                      <a:pt x="243" y="215"/>
                      <a:pt x="246" y="215"/>
                      <a:pt x="249" y="217"/>
                    </a:cubicBezTo>
                    <a:cubicBezTo>
                      <a:pt x="251" y="215"/>
                      <a:pt x="252" y="217"/>
                      <a:pt x="254" y="217"/>
                    </a:cubicBezTo>
                    <a:cubicBezTo>
                      <a:pt x="254" y="218"/>
                      <a:pt x="254" y="218"/>
                      <a:pt x="254" y="219"/>
                    </a:cubicBezTo>
                    <a:cubicBezTo>
                      <a:pt x="253" y="220"/>
                      <a:pt x="252" y="219"/>
                      <a:pt x="252" y="220"/>
                    </a:cubicBezTo>
                    <a:cubicBezTo>
                      <a:pt x="253" y="221"/>
                      <a:pt x="257" y="221"/>
                      <a:pt x="258" y="224"/>
                    </a:cubicBezTo>
                    <a:cubicBezTo>
                      <a:pt x="259" y="224"/>
                      <a:pt x="263" y="224"/>
                      <a:pt x="262" y="227"/>
                    </a:cubicBezTo>
                    <a:cubicBezTo>
                      <a:pt x="260" y="227"/>
                      <a:pt x="258" y="226"/>
                      <a:pt x="257" y="225"/>
                    </a:cubicBezTo>
                    <a:cubicBezTo>
                      <a:pt x="256" y="226"/>
                      <a:pt x="251" y="221"/>
                      <a:pt x="250" y="224"/>
                    </a:cubicBezTo>
                    <a:cubicBezTo>
                      <a:pt x="250" y="223"/>
                      <a:pt x="250" y="222"/>
                      <a:pt x="249" y="222"/>
                    </a:cubicBezTo>
                    <a:cubicBezTo>
                      <a:pt x="249" y="223"/>
                      <a:pt x="247" y="223"/>
                      <a:pt x="246" y="224"/>
                    </a:cubicBezTo>
                    <a:cubicBezTo>
                      <a:pt x="247" y="221"/>
                      <a:pt x="243" y="225"/>
                      <a:pt x="244" y="222"/>
                    </a:cubicBezTo>
                    <a:cubicBezTo>
                      <a:pt x="243" y="221"/>
                      <a:pt x="243" y="223"/>
                      <a:pt x="242" y="223"/>
                    </a:cubicBezTo>
                    <a:cubicBezTo>
                      <a:pt x="242" y="222"/>
                      <a:pt x="242" y="221"/>
                      <a:pt x="241" y="220"/>
                    </a:cubicBezTo>
                    <a:cubicBezTo>
                      <a:pt x="240" y="220"/>
                      <a:pt x="239" y="220"/>
                      <a:pt x="238" y="220"/>
                    </a:cubicBezTo>
                    <a:cubicBezTo>
                      <a:pt x="237" y="220"/>
                      <a:pt x="236" y="220"/>
                      <a:pt x="235" y="220"/>
                    </a:cubicBezTo>
                    <a:cubicBezTo>
                      <a:pt x="233" y="219"/>
                      <a:pt x="231" y="219"/>
                      <a:pt x="229" y="218"/>
                    </a:cubicBezTo>
                    <a:cubicBezTo>
                      <a:pt x="225" y="217"/>
                      <a:pt x="221" y="215"/>
                      <a:pt x="217" y="215"/>
                    </a:cubicBezTo>
                    <a:cubicBezTo>
                      <a:pt x="218" y="216"/>
                      <a:pt x="221" y="216"/>
                      <a:pt x="221" y="218"/>
                    </a:cubicBezTo>
                    <a:cubicBezTo>
                      <a:pt x="221" y="218"/>
                      <a:pt x="220" y="216"/>
                      <a:pt x="219" y="217"/>
                    </a:cubicBezTo>
                    <a:cubicBezTo>
                      <a:pt x="220" y="218"/>
                      <a:pt x="221" y="218"/>
                      <a:pt x="221" y="219"/>
                    </a:cubicBezTo>
                    <a:cubicBezTo>
                      <a:pt x="219" y="219"/>
                      <a:pt x="218" y="216"/>
                      <a:pt x="217" y="217"/>
                    </a:cubicBezTo>
                    <a:cubicBezTo>
                      <a:pt x="219" y="218"/>
                      <a:pt x="217" y="219"/>
                      <a:pt x="217" y="219"/>
                    </a:cubicBezTo>
                    <a:cubicBezTo>
                      <a:pt x="218" y="220"/>
                      <a:pt x="219" y="219"/>
                      <a:pt x="220" y="221"/>
                    </a:cubicBezTo>
                    <a:cubicBezTo>
                      <a:pt x="220" y="220"/>
                      <a:pt x="219" y="220"/>
                      <a:pt x="220" y="219"/>
                    </a:cubicBezTo>
                    <a:cubicBezTo>
                      <a:pt x="220" y="219"/>
                      <a:pt x="220" y="220"/>
                      <a:pt x="221" y="220"/>
                    </a:cubicBezTo>
                    <a:cubicBezTo>
                      <a:pt x="223" y="219"/>
                      <a:pt x="226" y="219"/>
                      <a:pt x="229" y="220"/>
                    </a:cubicBezTo>
                    <a:cubicBezTo>
                      <a:pt x="232" y="221"/>
                      <a:pt x="235" y="222"/>
                      <a:pt x="238" y="222"/>
                    </a:cubicBezTo>
                    <a:cubicBezTo>
                      <a:pt x="238" y="224"/>
                      <a:pt x="239" y="223"/>
                      <a:pt x="240" y="222"/>
                    </a:cubicBezTo>
                    <a:cubicBezTo>
                      <a:pt x="241" y="223"/>
                      <a:pt x="241" y="224"/>
                      <a:pt x="241" y="226"/>
                    </a:cubicBezTo>
                    <a:cubicBezTo>
                      <a:pt x="242" y="224"/>
                      <a:pt x="243" y="225"/>
                      <a:pt x="245" y="225"/>
                    </a:cubicBezTo>
                    <a:cubicBezTo>
                      <a:pt x="246" y="226"/>
                      <a:pt x="247" y="227"/>
                      <a:pt x="249" y="226"/>
                    </a:cubicBezTo>
                    <a:cubicBezTo>
                      <a:pt x="249" y="228"/>
                      <a:pt x="251" y="229"/>
                      <a:pt x="252" y="229"/>
                    </a:cubicBezTo>
                    <a:cubicBezTo>
                      <a:pt x="254" y="229"/>
                      <a:pt x="256" y="229"/>
                      <a:pt x="257" y="230"/>
                    </a:cubicBezTo>
                    <a:cubicBezTo>
                      <a:pt x="257" y="230"/>
                      <a:pt x="257" y="230"/>
                      <a:pt x="257" y="229"/>
                    </a:cubicBezTo>
                    <a:cubicBezTo>
                      <a:pt x="258" y="229"/>
                      <a:pt x="259" y="229"/>
                      <a:pt x="259" y="231"/>
                    </a:cubicBezTo>
                    <a:cubicBezTo>
                      <a:pt x="258" y="231"/>
                      <a:pt x="259" y="230"/>
                      <a:pt x="258" y="230"/>
                    </a:cubicBezTo>
                    <a:cubicBezTo>
                      <a:pt x="258" y="232"/>
                      <a:pt x="260" y="232"/>
                      <a:pt x="261" y="233"/>
                    </a:cubicBezTo>
                    <a:cubicBezTo>
                      <a:pt x="263" y="234"/>
                      <a:pt x="265" y="234"/>
                      <a:pt x="266" y="236"/>
                    </a:cubicBezTo>
                    <a:cubicBezTo>
                      <a:pt x="267" y="235"/>
                      <a:pt x="267" y="236"/>
                      <a:pt x="268" y="236"/>
                    </a:cubicBezTo>
                    <a:cubicBezTo>
                      <a:pt x="268" y="236"/>
                      <a:pt x="269" y="237"/>
                      <a:pt x="269" y="237"/>
                    </a:cubicBezTo>
                    <a:cubicBezTo>
                      <a:pt x="270" y="238"/>
                      <a:pt x="271" y="238"/>
                      <a:pt x="271" y="239"/>
                    </a:cubicBezTo>
                    <a:cubicBezTo>
                      <a:pt x="272" y="238"/>
                      <a:pt x="273" y="237"/>
                      <a:pt x="274" y="238"/>
                    </a:cubicBezTo>
                    <a:cubicBezTo>
                      <a:pt x="275" y="235"/>
                      <a:pt x="272" y="233"/>
                      <a:pt x="269" y="233"/>
                    </a:cubicBezTo>
                    <a:cubicBezTo>
                      <a:pt x="271" y="232"/>
                      <a:pt x="270" y="231"/>
                      <a:pt x="272" y="230"/>
                    </a:cubicBezTo>
                    <a:cubicBezTo>
                      <a:pt x="271" y="233"/>
                      <a:pt x="277" y="235"/>
                      <a:pt x="278" y="236"/>
                    </a:cubicBezTo>
                    <a:cubicBezTo>
                      <a:pt x="277" y="235"/>
                      <a:pt x="276" y="235"/>
                      <a:pt x="277" y="234"/>
                    </a:cubicBezTo>
                    <a:cubicBezTo>
                      <a:pt x="278" y="234"/>
                      <a:pt x="281" y="235"/>
                      <a:pt x="281" y="236"/>
                    </a:cubicBezTo>
                    <a:cubicBezTo>
                      <a:pt x="279" y="235"/>
                      <a:pt x="278" y="237"/>
                      <a:pt x="278" y="235"/>
                    </a:cubicBezTo>
                    <a:cubicBezTo>
                      <a:pt x="278" y="236"/>
                      <a:pt x="278" y="238"/>
                      <a:pt x="279" y="239"/>
                    </a:cubicBezTo>
                    <a:cubicBezTo>
                      <a:pt x="280" y="238"/>
                      <a:pt x="278" y="238"/>
                      <a:pt x="280" y="237"/>
                    </a:cubicBezTo>
                    <a:cubicBezTo>
                      <a:pt x="280" y="237"/>
                      <a:pt x="280" y="237"/>
                      <a:pt x="281" y="237"/>
                    </a:cubicBezTo>
                    <a:cubicBezTo>
                      <a:pt x="280" y="238"/>
                      <a:pt x="283" y="239"/>
                      <a:pt x="281" y="240"/>
                    </a:cubicBezTo>
                    <a:cubicBezTo>
                      <a:pt x="284" y="241"/>
                      <a:pt x="287" y="244"/>
                      <a:pt x="286" y="247"/>
                    </a:cubicBezTo>
                    <a:cubicBezTo>
                      <a:pt x="288" y="248"/>
                      <a:pt x="289" y="248"/>
                      <a:pt x="291" y="249"/>
                    </a:cubicBezTo>
                    <a:cubicBezTo>
                      <a:pt x="293" y="250"/>
                      <a:pt x="294" y="251"/>
                      <a:pt x="295" y="253"/>
                    </a:cubicBezTo>
                    <a:cubicBezTo>
                      <a:pt x="295" y="254"/>
                      <a:pt x="294" y="255"/>
                      <a:pt x="294" y="255"/>
                    </a:cubicBezTo>
                    <a:cubicBezTo>
                      <a:pt x="295" y="254"/>
                      <a:pt x="296" y="255"/>
                      <a:pt x="297" y="255"/>
                    </a:cubicBezTo>
                    <a:cubicBezTo>
                      <a:pt x="296" y="256"/>
                      <a:pt x="298" y="256"/>
                      <a:pt x="297" y="256"/>
                    </a:cubicBezTo>
                    <a:cubicBezTo>
                      <a:pt x="297" y="256"/>
                      <a:pt x="296" y="257"/>
                      <a:pt x="295" y="257"/>
                    </a:cubicBezTo>
                    <a:cubicBezTo>
                      <a:pt x="296" y="257"/>
                      <a:pt x="296" y="258"/>
                      <a:pt x="296" y="258"/>
                    </a:cubicBezTo>
                    <a:cubicBezTo>
                      <a:pt x="298" y="258"/>
                      <a:pt x="296" y="257"/>
                      <a:pt x="298" y="256"/>
                    </a:cubicBezTo>
                    <a:cubicBezTo>
                      <a:pt x="298" y="257"/>
                      <a:pt x="299" y="256"/>
                      <a:pt x="300" y="257"/>
                    </a:cubicBezTo>
                    <a:cubicBezTo>
                      <a:pt x="299" y="259"/>
                      <a:pt x="303" y="258"/>
                      <a:pt x="303" y="262"/>
                    </a:cubicBezTo>
                    <a:cubicBezTo>
                      <a:pt x="303" y="262"/>
                      <a:pt x="302" y="262"/>
                      <a:pt x="302" y="263"/>
                    </a:cubicBezTo>
                    <a:cubicBezTo>
                      <a:pt x="302" y="263"/>
                      <a:pt x="304" y="262"/>
                      <a:pt x="305" y="263"/>
                    </a:cubicBezTo>
                    <a:cubicBezTo>
                      <a:pt x="304" y="263"/>
                      <a:pt x="304" y="263"/>
                      <a:pt x="303" y="263"/>
                    </a:cubicBezTo>
                    <a:cubicBezTo>
                      <a:pt x="305" y="263"/>
                      <a:pt x="306" y="264"/>
                      <a:pt x="307" y="265"/>
                    </a:cubicBezTo>
                    <a:cubicBezTo>
                      <a:pt x="307" y="267"/>
                      <a:pt x="307" y="268"/>
                      <a:pt x="307" y="269"/>
                    </a:cubicBezTo>
                    <a:cubicBezTo>
                      <a:pt x="307" y="268"/>
                      <a:pt x="308" y="268"/>
                      <a:pt x="308" y="268"/>
                    </a:cubicBezTo>
                    <a:cubicBezTo>
                      <a:pt x="309" y="271"/>
                      <a:pt x="311" y="272"/>
                      <a:pt x="313" y="275"/>
                    </a:cubicBezTo>
                    <a:cubicBezTo>
                      <a:pt x="314" y="277"/>
                      <a:pt x="316" y="279"/>
                      <a:pt x="317" y="281"/>
                    </a:cubicBezTo>
                    <a:cubicBezTo>
                      <a:pt x="317" y="281"/>
                      <a:pt x="316" y="281"/>
                      <a:pt x="316" y="281"/>
                    </a:cubicBezTo>
                    <a:cubicBezTo>
                      <a:pt x="317" y="282"/>
                      <a:pt x="320" y="285"/>
                      <a:pt x="322" y="287"/>
                    </a:cubicBezTo>
                    <a:cubicBezTo>
                      <a:pt x="324" y="289"/>
                      <a:pt x="325" y="292"/>
                      <a:pt x="322" y="292"/>
                    </a:cubicBezTo>
                    <a:cubicBezTo>
                      <a:pt x="322" y="292"/>
                      <a:pt x="322" y="292"/>
                      <a:pt x="322" y="293"/>
                    </a:cubicBezTo>
                    <a:cubicBezTo>
                      <a:pt x="322" y="292"/>
                      <a:pt x="322" y="292"/>
                      <a:pt x="321" y="292"/>
                    </a:cubicBezTo>
                    <a:cubicBezTo>
                      <a:pt x="321" y="293"/>
                      <a:pt x="323" y="294"/>
                      <a:pt x="324" y="296"/>
                    </a:cubicBezTo>
                    <a:cubicBezTo>
                      <a:pt x="324" y="296"/>
                      <a:pt x="323" y="297"/>
                      <a:pt x="323" y="297"/>
                    </a:cubicBezTo>
                    <a:cubicBezTo>
                      <a:pt x="327" y="298"/>
                      <a:pt x="323" y="302"/>
                      <a:pt x="325" y="304"/>
                    </a:cubicBezTo>
                    <a:cubicBezTo>
                      <a:pt x="324" y="304"/>
                      <a:pt x="324" y="303"/>
                      <a:pt x="323" y="304"/>
                    </a:cubicBezTo>
                    <a:cubicBezTo>
                      <a:pt x="328" y="305"/>
                      <a:pt x="327" y="312"/>
                      <a:pt x="329" y="316"/>
                    </a:cubicBezTo>
                    <a:cubicBezTo>
                      <a:pt x="328" y="317"/>
                      <a:pt x="329" y="314"/>
                      <a:pt x="328" y="316"/>
                    </a:cubicBezTo>
                    <a:cubicBezTo>
                      <a:pt x="330" y="319"/>
                      <a:pt x="330" y="325"/>
                      <a:pt x="332" y="330"/>
                    </a:cubicBezTo>
                    <a:cubicBezTo>
                      <a:pt x="330" y="329"/>
                      <a:pt x="332" y="331"/>
                      <a:pt x="330" y="331"/>
                    </a:cubicBezTo>
                    <a:cubicBezTo>
                      <a:pt x="327" y="329"/>
                      <a:pt x="329" y="325"/>
                      <a:pt x="325" y="322"/>
                    </a:cubicBezTo>
                    <a:cubicBezTo>
                      <a:pt x="325" y="322"/>
                      <a:pt x="323" y="322"/>
                      <a:pt x="323" y="323"/>
                    </a:cubicBezTo>
                    <a:cubicBezTo>
                      <a:pt x="325" y="323"/>
                      <a:pt x="326" y="324"/>
                      <a:pt x="327" y="326"/>
                    </a:cubicBezTo>
                    <a:cubicBezTo>
                      <a:pt x="327" y="327"/>
                      <a:pt x="327" y="329"/>
                      <a:pt x="328" y="330"/>
                    </a:cubicBezTo>
                    <a:cubicBezTo>
                      <a:pt x="328" y="330"/>
                      <a:pt x="328" y="331"/>
                      <a:pt x="326" y="331"/>
                    </a:cubicBezTo>
                    <a:cubicBezTo>
                      <a:pt x="330" y="333"/>
                      <a:pt x="330" y="338"/>
                      <a:pt x="329" y="342"/>
                    </a:cubicBezTo>
                    <a:cubicBezTo>
                      <a:pt x="331" y="343"/>
                      <a:pt x="329" y="346"/>
                      <a:pt x="330" y="347"/>
                    </a:cubicBezTo>
                    <a:cubicBezTo>
                      <a:pt x="329" y="346"/>
                      <a:pt x="327" y="347"/>
                      <a:pt x="327" y="346"/>
                    </a:cubicBezTo>
                    <a:cubicBezTo>
                      <a:pt x="328" y="345"/>
                      <a:pt x="329" y="347"/>
                      <a:pt x="329" y="345"/>
                    </a:cubicBezTo>
                    <a:cubicBezTo>
                      <a:pt x="327" y="345"/>
                      <a:pt x="327" y="344"/>
                      <a:pt x="327" y="343"/>
                    </a:cubicBezTo>
                    <a:cubicBezTo>
                      <a:pt x="327" y="342"/>
                      <a:pt x="327" y="340"/>
                      <a:pt x="326" y="340"/>
                    </a:cubicBezTo>
                    <a:cubicBezTo>
                      <a:pt x="326" y="341"/>
                      <a:pt x="325" y="340"/>
                      <a:pt x="324" y="340"/>
                    </a:cubicBezTo>
                    <a:cubicBezTo>
                      <a:pt x="326" y="341"/>
                      <a:pt x="324" y="343"/>
                      <a:pt x="326" y="344"/>
                    </a:cubicBezTo>
                    <a:cubicBezTo>
                      <a:pt x="325" y="345"/>
                      <a:pt x="323" y="347"/>
                      <a:pt x="326" y="346"/>
                    </a:cubicBezTo>
                    <a:cubicBezTo>
                      <a:pt x="323" y="347"/>
                      <a:pt x="326" y="349"/>
                      <a:pt x="324" y="351"/>
                    </a:cubicBezTo>
                    <a:cubicBezTo>
                      <a:pt x="324" y="347"/>
                      <a:pt x="321" y="346"/>
                      <a:pt x="321" y="344"/>
                    </a:cubicBezTo>
                    <a:cubicBezTo>
                      <a:pt x="320" y="345"/>
                      <a:pt x="321" y="346"/>
                      <a:pt x="320" y="347"/>
                    </a:cubicBezTo>
                    <a:cubicBezTo>
                      <a:pt x="320" y="347"/>
                      <a:pt x="319" y="347"/>
                      <a:pt x="319" y="347"/>
                    </a:cubicBezTo>
                    <a:cubicBezTo>
                      <a:pt x="319" y="352"/>
                      <a:pt x="319" y="355"/>
                      <a:pt x="316" y="358"/>
                    </a:cubicBezTo>
                    <a:cubicBezTo>
                      <a:pt x="317" y="358"/>
                      <a:pt x="318" y="358"/>
                      <a:pt x="318" y="358"/>
                    </a:cubicBezTo>
                    <a:cubicBezTo>
                      <a:pt x="316" y="360"/>
                      <a:pt x="316" y="364"/>
                      <a:pt x="317" y="366"/>
                    </a:cubicBezTo>
                    <a:cubicBezTo>
                      <a:pt x="317" y="365"/>
                      <a:pt x="317" y="365"/>
                      <a:pt x="318" y="365"/>
                    </a:cubicBezTo>
                    <a:cubicBezTo>
                      <a:pt x="318" y="366"/>
                      <a:pt x="318" y="368"/>
                      <a:pt x="316" y="368"/>
                    </a:cubicBezTo>
                    <a:cubicBezTo>
                      <a:pt x="316" y="369"/>
                      <a:pt x="318" y="368"/>
                      <a:pt x="318" y="369"/>
                    </a:cubicBezTo>
                    <a:cubicBezTo>
                      <a:pt x="316" y="370"/>
                      <a:pt x="315" y="370"/>
                      <a:pt x="314" y="371"/>
                    </a:cubicBezTo>
                    <a:cubicBezTo>
                      <a:pt x="316" y="371"/>
                      <a:pt x="316" y="376"/>
                      <a:pt x="313" y="374"/>
                    </a:cubicBezTo>
                    <a:cubicBezTo>
                      <a:pt x="312" y="376"/>
                      <a:pt x="313" y="377"/>
                      <a:pt x="311" y="378"/>
                    </a:cubicBezTo>
                    <a:cubicBezTo>
                      <a:pt x="311" y="378"/>
                      <a:pt x="312" y="379"/>
                      <a:pt x="313" y="380"/>
                    </a:cubicBezTo>
                    <a:cubicBezTo>
                      <a:pt x="317" y="381"/>
                      <a:pt x="318" y="381"/>
                      <a:pt x="321" y="382"/>
                    </a:cubicBezTo>
                    <a:cubicBezTo>
                      <a:pt x="320" y="380"/>
                      <a:pt x="320" y="379"/>
                      <a:pt x="323" y="379"/>
                    </a:cubicBezTo>
                    <a:cubicBezTo>
                      <a:pt x="322" y="378"/>
                      <a:pt x="323" y="376"/>
                      <a:pt x="324" y="375"/>
                    </a:cubicBezTo>
                    <a:cubicBezTo>
                      <a:pt x="321" y="373"/>
                      <a:pt x="326" y="370"/>
                      <a:pt x="325" y="367"/>
                    </a:cubicBezTo>
                    <a:cubicBezTo>
                      <a:pt x="327" y="367"/>
                      <a:pt x="326" y="366"/>
                      <a:pt x="328" y="365"/>
                    </a:cubicBezTo>
                    <a:cubicBezTo>
                      <a:pt x="328" y="366"/>
                      <a:pt x="328" y="368"/>
                      <a:pt x="328" y="369"/>
                    </a:cubicBezTo>
                    <a:cubicBezTo>
                      <a:pt x="327" y="368"/>
                      <a:pt x="327" y="369"/>
                      <a:pt x="325" y="369"/>
                    </a:cubicBezTo>
                    <a:cubicBezTo>
                      <a:pt x="327" y="370"/>
                      <a:pt x="326" y="371"/>
                      <a:pt x="325" y="372"/>
                    </a:cubicBezTo>
                    <a:cubicBezTo>
                      <a:pt x="327" y="372"/>
                      <a:pt x="326" y="370"/>
                      <a:pt x="327" y="370"/>
                    </a:cubicBezTo>
                    <a:cubicBezTo>
                      <a:pt x="328" y="372"/>
                      <a:pt x="328" y="373"/>
                      <a:pt x="329" y="374"/>
                    </a:cubicBezTo>
                    <a:cubicBezTo>
                      <a:pt x="326" y="375"/>
                      <a:pt x="326" y="377"/>
                      <a:pt x="327" y="379"/>
                    </a:cubicBezTo>
                    <a:cubicBezTo>
                      <a:pt x="325" y="379"/>
                      <a:pt x="325" y="379"/>
                      <a:pt x="324" y="378"/>
                    </a:cubicBezTo>
                    <a:cubicBezTo>
                      <a:pt x="326" y="382"/>
                      <a:pt x="324" y="385"/>
                      <a:pt x="322" y="387"/>
                    </a:cubicBezTo>
                    <a:cubicBezTo>
                      <a:pt x="325" y="388"/>
                      <a:pt x="320" y="390"/>
                      <a:pt x="321" y="391"/>
                    </a:cubicBezTo>
                    <a:cubicBezTo>
                      <a:pt x="321" y="391"/>
                      <a:pt x="322" y="391"/>
                      <a:pt x="322" y="391"/>
                    </a:cubicBezTo>
                    <a:cubicBezTo>
                      <a:pt x="322" y="391"/>
                      <a:pt x="323" y="392"/>
                      <a:pt x="322" y="393"/>
                    </a:cubicBezTo>
                    <a:cubicBezTo>
                      <a:pt x="321" y="392"/>
                      <a:pt x="320" y="393"/>
                      <a:pt x="320" y="394"/>
                    </a:cubicBezTo>
                    <a:cubicBezTo>
                      <a:pt x="320" y="394"/>
                      <a:pt x="321" y="393"/>
                      <a:pt x="322" y="394"/>
                    </a:cubicBezTo>
                    <a:cubicBezTo>
                      <a:pt x="320" y="397"/>
                      <a:pt x="319" y="398"/>
                      <a:pt x="320" y="400"/>
                    </a:cubicBezTo>
                    <a:cubicBezTo>
                      <a:pt x="318" y="400"/>
                      <a:pt x="317" y="399"/>
                      <a:pt x="317" y="401"/>
                    </a:cubicBezTo>
                    <a:cubicBezTo>
                      <a:pt x="318" y="401"/>
                      <a:pt x="318" y="402"/>
                      <a:pt x="318" y="402"/>
                    </a:cubicBezTo>
                    <a:cubicBezTo>
                      <a:pt x="319" y="401"/>
                      <a:pt x="318" y="400"/>
                      <a:pt x="319" y="400"/>
                    </a:cubicBezTo>
                    <a:cubicBezTo>
                      <a:pt x="319" y="403"/>
                      <a:pt x="316" y="403"/>
                      <a:pt x="318" y="405"/>
                    </a:cubicBezTo>
                    <a:cubicBezTo>
                      <a:pt x="318" y="406"/>
                      <a:pt x="317" y="406"/>
                      <a:pt x="316" y="406"/>
                    </a:cubicBezTo>
                    <a:cubicBezTo>
                      <a:pt x="316" y="405"/>
                      <a:pt x="318" y="406"/>
                      <a:pt x="318" y="405"/>
                    </a:cubicBezTo>
                    <a:cubicBezTo>
                      <a:pt x="316" y="404"/>
                      <a:pt x="316" y="403"/>
                      <a:pt x="316" y="402"/>
                    </a:cubicBezTo>
                    <a:cubicBezTo>
                      <a:pt x="315" y="404"/>
                      <a:pt x="310" y="403"/>
                      <a:pt x="313" y="405"/>
                    </a:cubicBezTo>
                    <a:cubicBezTo>
                      <a:pt x="312" y="406"/>
                      <a:pt x="311" y="407"/>
                      <a:pt x="309" y="408"/>
                    </a:cubicBezTo>
                    <a:cubicBezTo>
                      <a:pt x="308" y="409"/>
                      <a:pt x="307" y="410"/>
                      <a:pt x="305" y="411"/>
                    </a:cubicBezTo>
                    <a:cubicBezTo>
                      <a:pt x="305" y="410"/>
                      <a:pt x="305" y="410"/>
                      <a:pt x="304" y="410"/>
                    </a:cubicBezTo>
                    <a:cubicBezTo>
                      <a:pt x="303" y="410"/>
                      <a:pt x="305" y="413"/>
                      <a:pt x="303" y="412"/>
                    </a:cubicBezTo>
                    <a:cubicBezTo>
                      <a:pt x="303" y="410"/>
                      <a:pt x="304" y="409"/>
                      <a:pt x="303" y="408"/>
                    </a:cubicBezTo>
                    <a:cubicBezTo>
                      <a:pt x="303" y="408"/>
                      <a:pt x="303" y="409"/>
                      <a:pt x="302" y="408"/>
                    </a:cubicBezTo>
                    <a:cubicBezTo>
                      <a:pt x="304" y="408"/>
                      <a:pt x="301" y="407"/>
                      <a:pt x="302" y="406"/>
                    </a:cubicBezTo>
                    <a:cubicBezTo>
                      <a:pt x="301" y="405"/>
                      <a:pt x="302" y="404"/>
                      <a:pt x="300" y="404"/>
                    </a:cubicBezTo>
                    <a:cubicBezTo>
                      <a:pt x="299" y="404"/>
                      <a:pt x="299" y="405"/>
                      <a:pt x="297" y="405"/>
                    </a:cubicBezTo>
                    <a:cubicBezTo>
                      <a:pt x="297" y="402"/>
                      <a:pt x="298" y="401"/>
                      <a:pt x="300" y="401"/>
                    </a:cubicBezTo>
                    <a:cubicBezTo>
                      <a:pt x="300" y="401"/>
                      <a:pt x="299" y="402"/>
                      <a:pt x="300" y="402"/>
                    </a:cubicBezTo>
                    <a:cubicBezTo>
                      <a:pt x="301" y="401"/>
                      <a:pt x="301" y="404"/>
                      <a:pt x="302" y="402"/>
                    </a:cubicBezTo>
                    <a:cubicBezTo>
                      <a:pt x="300" y="401"/>
                      <a:pt x="301" y="400"/>
                      <a:pt x="300" y="399"/>
                    </a:cubicBezTo>
                    <a:cubicBezTo>
                      <a:pt x="302" y="400"/>
                      <a:pt x="299" y="397"/>
                      <a:pt x="302" y="398"/>
                    </a:cubicBezTo>
                    <a:cubicBezTo>
                      <a:pt x="302" y="397"/>
                      <a:pt x="301" y="397"/>
                      <a:pt x="301" y="396"/>
                    </a:cubicBezTo>
                    <a:cubicBezTo>
                      <a:pt x="304" y="395"/>
                      <a:pt x="305" y="391"/>
                      <a:pt x="307" y="389"/>
                    </a:cubicBezTo>
                    <a:cubicBezTo>
                      <a:pt x="306" y="389"/>
                      <a:pt x="306" y="390"/>
                      <a:pt x="305" y="389"/>
                    </a:cubicBezTo>
                    <a:cubicBezTo>
                      <a:pt x="305" y="389"/>
                      <a:pt x="304" y="389"/>
                      <a:pt x="304" y="388"/>
                    </a:cubicBezTo>
                    <a:cubicBezTo>
                      <a:pt x="306" y="388"/>
                      <a:pt x="305" y="386"/>
                      <a:pt x="307" y="386"/>
                    </a:cubicBezTo>
                    <a:cubicBezTo>
                      <a:pt x="308" y="385"/>
                      <a:pt x="307" y="385"/>
                      <a:pt x="308" y="384"/>
                    </a:cubicBezTo>
                    <a:cubicBezTo>
                      <a:pt x="307" y="383"/>
                      <a:pt x="306" y="384"/>
                      <a:pt x="307" y="382"/>
                    </a:cubicBezTo>
                    <a:cubicBezTo>
                      <a:pt x="308" y="382"/>
                      <a:pt x="308" y="383"/>
                      <a:pt x="309" y="383"/>
                    </a:cubicBezTo>
                    <a:cubicBezTo>
                      <a:pt x="309" y="381"/>
                      <a:pt x="308" y="377"/>
                      <a:pt x="311" y="376"/>
                    </a:cubicBezTo>
                    <a:cubicBezTo>
                      <a:pt x="308" y="373"/>
                      <a:pt x="309" y="371"/>
                      <a:pt x="310" y="369"/>
                    </a:cubicBezTo>
                    <a:cubicBezTo>
                      <a:pt x="311" y="367"/>
                      <a:pt x="313" y="365"/>
                      <a:pt x="310" y="363"/>
                    </a:cubicBezTo>
                    <a:cubicBezTo>
                      <a:pt x="311" y="363"/>
                      <a:pt x="310" y="363"/>
                      <a:pt x="311" y="362"/>
                    </a:cubicBezTo>
                    <a:cubicBezTo>
                      <a:pt x="311" y="363"/>
                      <a:pt x="311" y="364"/>
                      <a:pt x="312" y="363"/>
                    </a:cubicBezTo>
                    <a:cubicBezTo>
                      <a:pt x="312" y="362"/>
                      <a:pt x="312" y="362"/>
                      <a:pt x="314" y="360"/>
                    </a:cubicBezTo>
                    <a:cubicBezTo>
                      <a:pt x="311" y="360"/>
                      <a:pt x="311" y="363"/>
                      <a:pt x="309" y="363"/>
                    </a:cubicBezTo>
                    <a:cubicBezTo>
                      <a:pt x="308" y="363"/>
                      <a:pt x="309" y="361"/>
                      <a:pt x="309" y="360"/>
                    </a:cubicBezTo>
                    <a:cubicBezTo>
                      <a:pt x="307" y="360"/>
                      <a:pt x="307" y="363"/>
                      <a:pt x="307" y="364"/>
                    </a:cubicBezTo>
                    <a:cubicBezTo>
                      <a:pt x="307" y="364"/>
                      <a:pt x="309" y="364"/>
                      <a:pt x="308" y="364"/>
                    </a:cubicBezTo>
                    <a:cubicBezTo>
                      <a:pt x="308" y="365"/>
                      <a:pt x="307" y="365"/>
                      <a:pt x="307" y="365"/>
                    </a:cubicBezTo>
                    <a:cubicBezTo>
                      <a:pt x="306" y="367"/>
                      <a:pt x="308" y="370"/>
                      <a:pt x="305" y="371"/>
                    </a:cubicBezTo>
                    <a:cubicBezTo>
                      <a:pt x="306" y="370"/>
                      <a:pt x="305" y="369"/>
                      <a:pt x="304" y="369"/>
                    </a:cubicBezTo>
                    <a:cubicBezTo>
                      <a:pt x="305" y="374"/>
                      <a:pt x="303" y="376"/>
                      <a:pt x="302" y="381"/>
                    </a:cubicBezTo>
                    <a:cubicBezTo>
                      <a:pt x="302" y="381"/>
                      <a:pt x="302" y="381"/>
                      <a:pt x="301" y="381"/>
                    </a:cubicBezTo>
                    <a:cubicBezTo>
                      <a:pt x="302" y="383"/>
                      <a:pt x="300" y="384"/>
                      <a:pt x="301" y="387"/>
                    </a:cubicBezTo>
                    <a:cubicBezTo>
                      <a:pt x="301" y="386"/>
                      <a:pt x="301" y="386"/>
                      <a:pt x="300" y="386"/>
                    </a:cubicBezTo>
                    <a:cubicBezTo>
                      <a:pt x="300" y="387"/>
                      <a:pt x="301" y="388"/>
                      <a:pt x="301" y="389"/>
                    </a:cubicBezTo>
                    <a:cubicBezTo>
                      <a:pt x="300" y="388"/>
                      <a:pt x="299" y="390"/>
                      <a:pt x="298" y="389"/>
                    </a:cubicBezTo>
                    <a:cubicBezTo>
                      <a:pt x="299" y="390"/>
                      <a:pt x="299" y="390"/>
                      <a:pt x="299" y="390"/>
                    </a:cubicBezTo>
                    <a:cubicBezTo>
                      <a:pt x="298" y="391"/>
                      <a:pt x="298" y="390"/>
                      <a:pt x="298" y="390"/>
                    </a:cubicBezTo>
                    <a:cubicBezTo>
                      <a:pt x="298" y="392"/>
                      <a:pt x="297" y="393"/>
                      <a:pt x="298" y="395"/>
                    </a:cubicBezTo>
                    <a:cubicBezTo>
                      <a:pt x="297" y="395"/>
                      <a:pt x="297" y="393"/>
                      <a:pt x="296" y="393"/>
                    </a:cubicBezTo>
                    <a:cubicBezTo>
                      <a:pt x="298" y="396"/>
                      <a:pt x="293" y="399"/>
                      <a:pt x="292" y="400"/>
                    </a:cubicBezTo>
                    <a:cubicBezTo>
                      <a:pt x="293" y="400"/>
                      <a:pt x="293" y="401"/>
                      <a:pt x="292" y="401"/>
                    </a:cubicBezTo>
                    <a:cubicBezTo>
                      <a:pt x="293" y="402"/>
                      <a:pt x="294" y="401"/>
                      <a:pt x="294" y="402"/>
                    </a:cubicBezTo>
                    <a:cubicBezTo>
                      <a:pt x="292" y="401"/>
                      <a:pt x="292" y="403"/>
                      <a:pt x="291" y="403"/>
                    </a:cubicBezTo>
                    <a:cubicBezTo>
                      <a:pt x="290" y="403"/>
                      <a:pt x="291" y="402"/>
                      <a:pt x="290" y="402"/>
                    </a:cubicBezTo>
                    <a:cubicBezTo>
                      <a:pt x="289" y="402"/>
                      <a:pt x="288" y="403"/>
                      <a:pt x="287" y="404"/>
                    </a:cubicBezTo>
                    <a:cubicBezTo>
                      <a:pt x="286" y="403"/>
                      <a:pt x="287" y="401"/>
                      <a:pt x="288" y="400"/>
                    </a:cubicBezTo>
                    <a:cubicBezTo>
                      <a:pt x="290" y="398"/>
                      <a:pt x="290" y="396"/>
                      <a:pt x="289" y="394"/>
                    </a:cubicBezTo>
                    <a:cubicBezTo>
                      <a:pt x="288" y="394"/>
                      <a:pt x="289" y="395"/>
                      <a:pt x="289" y="395"/>
                    </a:cubicBezTo>
                    <a:cubicBezTo>
                      <a:pt x="286" y="394"/>
                      <a:pt x="288" y="396"/>
                      <a:pt x="287" y="396"/>
                    </a:cubicBezTo>
                    <a:cubicBezTo>
                      <a:pt x="284" y="394"/>
                      <a:pt x="288" y="394"/>
                      <a:pt x="288" y="392"/>
                    </a:cubicBezTo>
                    <a:cubicBezTo>
                      <a:pt x="288" y="393"/>
                      <a:pt x="287" y="393"/>
                      <a:pt x="287" y="392"/>
                    </a:cubicBezTo>
                    <a:cubicBezTo>
                      <a:pt x="287" y="392"/>
                      <a:pt x="286" y="392"/>
                      <a:pt x="286" y="392"/>
                    </a:cubicBezTo>
                    <a:cubicBezTo>
                      <a:pt x="287" y="391"/>
                      <a:pt x="290" y="388"/>
                      <a:pt x="287" y="387"/>
                    </a:cubicBezTo>
                    <a:cubicBezTo>
                      <a:pt x="288" y="386"/>
                      <a:pt x="291" y="387"/>
                      <a:pt x="291" y="385"/>
                    </a:cubicBezTo>
                    <a:cubicBezTo>
                      <a:pt x="289" y="386"/>
                      <a:pt x="288" y="387"/>
                      <a:pt x="286" y="387"/>
                    </a:cubicBezTo>
                    <a:cubicBezTo>
                      <a:pt x="285" y="386"/>
                      <a:pt x="286" y="385"/>
                      <a:pt x="285" y="385"/>
                    </a:cubicBezTo>
                    <a:cubicBezTo>
                      <a:pt x="286" y="388"/>
                      <a:pt x="286" y="388"/>
                      <a:pt x="285" y="390"/>
                    </a:cubicBezTo>
                    <a:cubicBezTo>
                      <a:pt x="286" y="390"/>
                      <a:pt x="285" y="389"/>
                      <a:pt x="287" y="389"/>
                    </a:cubicBezTo>
                    <a:cubicBezTo>
                      <a:pt x="287" y="390"/>
                      <a:pt x="287" y="391"/>
                      <a:pt x="285" y="391"/>
                    </a:cubicBezTo>
                    <a:cubicBezTo>
                      <a:pt x="285" y="390"/>
                      <a:pt x="283" y="390"/>
                      <a:pt x="284" y="391"/>
                    </a:cubicBezTo>
                    <a:cubicBezTo>
                      <a:pt x="284" y="390"/>
                      <a:pt x="285" y="392"/>
                      <a:pt x="285" y="392"/>
                    </a:cubicBezTo>
                    <a:cubicBezTo>
                      <a:pt x="285" y="392"/>
                      <a:pt x="285" y="392"/>
                      <a:pt x="284" y="393"/>
                    </a:cubicBezTo>
                    <a:cubicBezTo>
                      <a:pt x="284" y="392"/>
                      <a:pt x="283" y="392"/>
                      <a:pt x="283" y="392"/>
                    </a:cubicBezTo>
                    <a:cubicBezTo>
                      <a:pt x="282" y="393"/>
                      <a:pt x="283" y="393"/>
                      <a:pt x="283" y="394"/>
                    </a:cubicBezTo>
                    <a:cubicBezTo>
                      <a:pt x="281" y="395"/>
                      <a:pt x="281" y="397"/>
                      <a:pt x="281" y="399"/>
                    </a:cubicBezTo>
                    <a:cubicBezTo>
                      <a:pt x="281" y="400"/>
                      <a:pt x="281" y="401"/>
                      <a:pt x="281" y="402"/>
                    </a:cubicBezTo>
                    <a:cubicBezTo>
                      <a:pt x="280" y="402"/>
                      <a:pt x="280" y="403"/>
                      <a:pt x="279" y="404"/>
                    </a:cubicBezTo>
                    <a:cubicBezTo>
                      <a:pt x="279" y="404"/>
                      <a:pt x="279" y="403"/>
                      <a:pt x="279" y="403"/>
                    </a:cubicBezTo>
                    <a:cubicBezTo>
                      <a:pt x="280" y="405"/>
                      <a:pt x="278" y="405"/>
                      <a:pt x="280" y="406"/>
                    </a:cubicBezTo>
                    <a:cubicBezTo>
                      <a:pt x="279" y="406"/>
                      <a:pt x="278" y="407"/>
                      <a:pt x="278" y="407"/>
                    </a:cubicBezTo>
                    <a:cubicBezTo>
                      <a:pt x="279" y="407"/>
                      <a:pt x="279" y="406"/>
                      <a:pt x="280" y="407"/>
                    </a:cubicBezTo>
                    <a:cubicBezTo>
                      <a:pt x="280" y="407"/>
                      <a:pt x="280" y="407"/>
                      <a:pt x="280" y="408"/>
                    </a:cubicBezTo>
                    <a:cubicBezTo>
                      <a:pt x="279" y="407"/>
                      <a:pt x="279" y="408"/>
                      <a:pt x="280" y="409"/>
                    </a:cubicBezTo>
                    <a:cubicBezTo>
                      <a:pt x="278" y="409"/>
                      <a:pt x="278" y="409"/>
                      <a:pt x="278" y="409"/>
                    </a:cubicBezTo>
                    <a:cubicBezTo>
                      <a:pt x="278" y="410"/>
                      <a:pt x="277" y="411"/>
                      <a:pt x="277" y="412"/>
                    </a:cubicBezTo>
                    <a:cubicBezTo>
                      <a:pt x="276" y="412"/>
                      <a:pt x="276" y="412"/>
                      <a:pt x="276" y="411"/>
                    </a:cubicBezTo>
                    <a:cubicBezTo>
                      <a:pt x="276" y="412"/>
                      <a:pt x="275" y="413"/>
                      <a:pt x="274" y="412"/>
                    </a:cubicBezTo>
                    <a:cubicBezTo>
                      <a:pt x="274" y="412"/>
                      <a:pt x="274" y="411"/>
                      <a:pt x="273" y="410"/>
                    </a:cubicBezTo>
                    <a:cubicBezTo>
                      <a:pt x="273" y="411"/>
                      <a:pt x="272" y="412"/>
                      <a:pt x="274" y="414"/>
                    </a:cubicBezTo>
                    <a:cubicBezTo>
                      <a:pt x="274" y="413"/>
                      <a:pt x="273" y="412"/>
                      <a:pt x="274" y="413"/>
                    </a:cubicBezTo>
                    <a:cubicBezTo>
                      <a:pt x="274" y="413"/>
                      <a:pt x="274" y="414"/>
                      <a:pt x="275" y="415"/>
                    </a:cubicBezTo>
                    <a:cubicBezTo>
                      <a:pt x="274" y="415"/>
                      <a:pt x="274" y="415"/>
                      <a:pt x="273" y="415"/>
                    </a:cubicBezTo>
                    <a:cubicBezTo>
                      <a:pt x="273" y="414"/>
                      <a:pt x="271" y="414"/>
                      <a:pt x="270" y="414"/>
                    </a:cubicBezTo>
                    <a:cubicBezTo>
                      <a:pt x="272" y="415"/>
                      <a:pt x="272" y="415"/>
                      <a:pt x="273" y="416"/>
                    </a:cubicBezTo>
                    <a:cubicBezTo>
                      <a:pt x="272" y="416"/>
                      <a:pt x="274" y="416"/>
                      <a:pt x="274" y="417"/>
                    </a:cubicBezTo>
                    <a:cubicBezTo>
                      <a:pt x="273" y="418"/>
                      <a:pt x="271" y="417"/>
                      <a:pt x="271" y="418"/>
                    </a:cubicBezTo>
                    <a:cubicBezTo>
                      <a:pt x="270" y="416"/>
                      <a:pt x="270" y="415"/>
                      <a:pt x="269" y="414"/>
                    </a:cubicBezTo>
                    <a:cubicBezTo>
                      <a:pt x="268" y="415"/>
                      <a:pt x="270" y="417"/>
                      <a:pt x="269" y="418"/>
                    </a:cubicBezTo>
                    <a:cubicBezTo>
                      <a:pt x="268" y="417"/>
                      <a:pt x="268" y="416"/>
                      <a:pt x="268" y="417"/>
                    </a:cubicBezTo>
                    <a:cubicBezTo>
                      <a:pt x="269" y="420"/>
                      <a:pt x="266" y="421"/>
                      <a:pt x="265" y="423"/>
                    </a:cubicBezTo>
                    <a:cubicBezTo>
                      <a:pt x="266" y="424"/>
                      <a:pt x="265" y="422"/>
                      <a:pt x="266" y="423"/>
                    </a:cubicBezTo>
                    <a:cubicBezTo>
                      <a:pt x="267" y="423"/>
                      <a:pt x="266" y="424"/>
                      <a:pt x="266" y="424"/>
                    </a:cubicBezTo>
                    <a:cubicBezTo>
                      <a:pt x="265" y="423"/>
                      <a:pt x="265" y="424"/>
                      <a:pt x="264" y="422"/>
                    </a:cubicBezTo>
                    <a:cubicBezTo>
                      <a:pt x="264" y="425"/>
                      <a:pt x="262" y="425"/>
                      <a:pt x="261" y="426"/>
                    </a:cubicBezTo>
                    <a:cubicBezTo>
                      <a:pt x="261" y="426"/>
                      <a:pt x="258" y="424"/>
                      <a:pt x="259" y="426"/>
                    </a:cubicBezTo>
                    <a:cubicBezTo>
                      <a:pt x="259" y="426"/>
                      <a:pt x="260" y="426"/>
                      <a:pt x="260" y="426"/>
                    </a:cubicBezTo>
                    <a:cubicBezTo>
                      <a:pt x="260" y="427"/>
                      <a:pt x="259" y="428"/>
                      <a:pt x="258" y="429"/>
                    </a:cubicBezTo>
                    <a:cubicBezTo>
                      <a:pt x="256" y="426"/>
                      <a:pt x="254" y="428"/>
                      <a:pt x="253" y="427"/>
                    </a:cubicBezTo>
                    <a:cubicBezTo>
                      <a:pt x="253" y="428"/>
                      <a:pt x="253" y="428"/>
                      <a:pt x="253" y="428"/>
                    </a:cubicBezTo>
                    <a:cubicBezTo>
                      <a:pt x="252" y="428"/>
                      <a:pt x="250" y="428"/>
                      <a:pt x="249" y="429"/>
                    </a:cubicBezTo>
                    <a:cubicBezTo>
                      <a:pt x="248" y="429"/>
                      <a:pt x="247" y="430"/>
                      <a:pt x="246" y="430"/>
                    </a:cubicBezTo>
                    <a:cubicBezTo>
                      <a:pt x="247" y="429"/>
                      <a:pt x="244" y="430"/>
                      <a:pt x="244" y="429"/>
                    </a:cubicBezTo>
                    <a:cubicBezTo>
                      <a:pt x="244" y="430"/>
                      <a:pt x="243" y="432"/>
                      <a:pt x="242" y="431"/>
                    </a:cubicBezTo>
                    <a:cubicBezTo>
                      <a:pt x="242" y="431"/>
                      <a:pt x="244" y="433"/>
                      <a:pt x="243" y="433"/>
                    </a:cubicBezTo>
                    <a:cubicBezTo>
                      <a:pt x="242" y="433"/>
                      <a:pt x="242" y="432"/>
                      <a:pt x="242" y="433"/>
                    </a:cubicBezTo>
                    <a:cubicBezTo>
                      <a:pt x="241" y="431"/>
                      <a:pt x="240" y="430"/>
                      <a:pt x="240" y="431"/>
                    </a:cubicBezTo>
                    <a:cubicBezTo>
                      <a:pt x="240" y="431"/>
                      <a:pt x="241" y="432"/>
                      <a:pt x="240" y="432"/>
                    </a:cubicBezTo>
                    <a:cubicBezTo>
                      <a:pt x="239" y="432"/>
                      <a:pt x="239" y="432"/>
                      <a:pt x="239" y="432"/>
                    </a:cubicBezTo>
                    <a:cubicBezTo>
                      <a:pt x="239" y="432"/>
                      <a:pt x="239" y="431"/>
                      <a:pt x="239" y="431"/>
                    </a:cubicBezTo>
                    <a:cubicBezTo>
                      <a:pt x="238" y="431"/>
                      <a:pt x="238" y="430"/>
                      <a:pt x="238" y="430"/>
                    </a:cubicBezTo>
                    <a:cubicBezTo>
                      <a:pt x="237" y="429"/>
                      <a:pt x="236" y="429"/>
                      <a:pt x="235" y="429"/>
                    </a:cubicBezTo>
                    <a:cubicBezTo>
                      <a:pt x="236" y="431"/>
                      <a:pt x="237" y="432"/>
                      <a:pt x="238" y="433"/>
                    </a:cubicBezTo>
                    <a:cubicBezTo>
                      <a:pt x="239" y="433"/>
                      <a:pt x="239" y="435"/>
                      <a:pt x="240" y="436"/>
                    </a:cubicBezTo>
                    <a:cubicBezTo>
                      <a:pt x="240" y="436"/>
                      <a:pt x="239" y="437"/>
                      <a:pt x="238" y="437"/>
                    </a:cubicBezTo>
                    <a:cubicBezTo>
                      <a:pt x="237" y="437"/>
                      <a:pt x="236" y="437"/>
                      <a:pt x="235" y="437"/>
                    </a:cubicBezTo>
                    <a:cubicBezTo>
                      <a:pt x="233" y="438"/>
                      <a:pt x="231" y="437"/>
                      <a:pt x="229" y="436"/>
                    </a:cubicBezTo>
                    <a:cubicBezTo>
                      <a:pt x="228" y="434"/>
                      <a:pt x="228" y="433"/>
                      <a:pt x="227" y="432"/>
                    </a:cubicBezTo>
                    <a:cubicBezTo>
                      <a:pt x="228" y="436"/>
                      <a:pt x="226" y="437"/>
                      <a:pt x="225" y="436"/>
                    </a:cubicBezTo>
                    <a:cubicBezTo>
                      <a:pt x="223" y="436"/>
                      <a:pt x="221" y="435"/>
                      <a:pt x="220" y="437"/>
                    </a:cubicBezTo>
                    <a:cubicBezTo>
                      <a:pt x="221" y="440"/>
                      <a:pt x="221" y="440"/>
                      <a:pt x="222" y="443"/>
                    </a:cubicBezTo>
                    <a:cubicBezTo>
                      <a:pt x="220" y="443"/>
                      <a:pt x="220" y="446"/>
                      <a:pt x="220" y="447"/>
                    </a:cubicBezTo>
                    <a:cubicBezTo>
                      <a:pt x="219" y="449"/>
                      <a:pt x="218" y="448"/>
                      <a:pt x="217" y="449"/>
                    </a:cubicBezTo>
                    <a:cubicBezTo>
                      <a:pt x="217" y="449"/>
                      <a:pt x="217" y="448"/>
                      <a:pt x="216" y="448"/>
                    </a:cubicBezTo>
                    <a:cubicBezTo>
                      <a:pt x="216" y="449"/>
                      <a:pt x="217" y="449"/>
                      <a:pt x="217" y="451"/>
                    </a:cubicBezTo>
                    <a:cubicBezTo>
                      <a:pt x="215" y="452"/>
                      <a:pt x="216" y="456"/>
                      <a:pt x="214" y="455"/>
                    </a:cubicBezTo>
                    <a:cubicBezTo>
                      <a:pt x="215" y="458"/>
                      <a:pt x="215" y="459"/>
                      <a:pt x="215" y="461"/>
                    </a:cubicBezTo>
                    <a:cubicBezTo>
                      <a:pt x="215" y="460"/>
                      <a:pt x="214" y="460"/>
                      <a:pt x="214" y="461"/>
                    </a:cubicBezTo>
                    <a:cubicBezTo>
                      <a:pt x="215" y="461"/>
                      <a:pt x="214" y="461"/>
                      <a:pt x="214" y="461"/>
                    </a:cubicBezTo>
                    <a:cubicBezTo>
                      <a:pt x="214" y="460"/>
                      <a:pt x="212" y="458"/>
                      <a:pt x="212" y="460"/>
                    </a:cubicBezTo>
                    <a:cubicBezTo>
                      <a:pt x="213" y="461"/>
                      <a:pt x="215" y="461"/>
                      <a:pt x="214" y="464"/>
                    </a:cubicBezTo>
                    <a:cubicBezTo>
                      <a:pt x="215" y="464"/>
                      <a:pt x="216" y="464"/>
                      <a:pt x="216" y="465"/>
                    </a:cubicBezTo>
                    <a:cubicBezTo>
                      <a:pt x="216" y="466"/>
                      <a:pt x="216" y="467"/>
                      <a:pt x="216" y="467"/>
                    </a:cubicBezTo>
                    <a:cubicBezTo>
                      <a:pt x="216" y="468"/>
                      <a:pt x="217" y="469"/>
                      <a:pt x="217" y="469"/>
                    </a:cubicBezTo>
                    <a:cubicBezTo>
                      <a:pt x="216" y="471"/>
                      <a:pt x="213" y="473"/>
                      <a:pt x="211" y="470"/>
                    </a:cubicBezTo>
                    <a:cubicBezTo>
                      <a:pt x="210" y="471"/>
                      <a:pt x="209" y="475"/>
                      <a:pt x="208" y="472"/>
                    </a:cubicBezTo>
                    <a:cubicBezTo>
                      <a:pt x="208" y="472"/>
                      <a:pt x="209" y="471"/>
                      <a:pt x="209" y="469"/>
                    </a:cubicBezTo>
                    <a:cubicBezTo>
                      <a:pt x="208" y="470"/>
                      <a:pt x="207" y="473"/>
                      <a:pt x="206" y="470"/>
                    </a:cubicBezTo>
                    <a:cubicBezTo>
                      <a:pt x="208" y="467"/>
                      <a:pt x="211" y="465"/>
                      <a:pt x="215" y="465"/>
                    </a:cubicBezTo>
                    <a:cubicBezTo>
                      <a:pt x="213" y="464"/>
                      <a:pt x="212" y="464"/>
                      <a:pt x="211" y="465"/>
                    </a:cubicBezTo>
                    <a:cubicBezTo>
                      <a:pt x="209" y="465"/>
                      <a:pt x="208" y="467"/>
                      <a:pt x="206" y="468"/>
                    </a:cubicBezTo>
                    <a:cubicBezTo>
                      <a:pt x="206" y="467"/>
                      <a:pt x="205" y="467"/>
                      <a:pt x="204" y="468"/>
                    </a:cubicBezTo>
                    <a:cubicBezTo>
                      <a:pt x="203" y="468"/>
                      <a:pt x="202" y="469"/>
                      <a:pt x="201" y="469"/>
                    </a:cubicBezTo>
                    <a:cubicBezTo>
                      <a:pt x="200" y="469"/>
                      <a:pt x="200" y="468"/>
                      <a:pt x="199" y="468"/>
                    </a:cubicBezTo>
                    <a:cubicBezTo>
                      <a:pt x="198" y="468"/>
                      <a:pt x="197" y="469"/>
                      <a:pt x="195" y="470"/>
                    </a:cubicBezTo>
                    <a:cubicBezTo>
                      <a:pt x="194" y="470"/>
                      <a:pt x="193" y="470"/>
                      <a:pt x="193" y="467"/>
                    </a:cubicBezTo>
                    <a:cubicBezTo>
                      <a:pt x="192" y="466"/>
                      <a:pt x="193" y="469"/>
                      <a:pt x="192" y="468"/>
                    </a:cubicBezTo>
                    <a:cubicBezTo>
                      <a:pt x="191" y="468"/>
                      <a:pt x="191" y="467"/>
                      <a:pt x="191" y="466"/>
                    </a:cubicBezTo>
                    <a:cubicBezTo>
                      <a:pt x="193" y="464"/>
                      <a:pt x="194" y="462"/>
                      <a:pt x="196" y="461"/>
                    </a:cubicBezTo>
                    <a:cubicBezTo>
                      <a:pt x="197" y="459"/>
                      <a:pt x="199" y="457"/>
                      <a:pt x="200" y="455"/>
                    </a:cubicBezTo>
                    <a:cubicBezTo>
                      <a:pt x="199" y="454"/>
                      <a:pt x="198" y="453"/>
                      <a:pt x="198" y="451"/>
                    </a:cubicBezTo>
                    <a:cubicBezTo>
                      <a:pt x="195" y="451"/>
                      <a:pt x="194" y="454"/>
                      <a:pt x="191" y="457"/>
                    </a:cubicBezTo>
                    <a:cubicBezTo>
                      <a:pt x="189" y="460"/>
                      <a:pt x="187" y="462"/>
                      <a:pt x="184" y="462"/>
                    </a:cubicBezTo>
                    <a:cubicBezTo>
                      <a:pt x="185" y="466"/>
                      <a:pt x="182" y="468"/>
                      <a:pt x="183" y="472"/>
                    </a:cubicBezTo>
                    <a:cubicBezTo>
                      <a:pt x="183" y="472"/>
                      <a:pt x="182" y="472"/>
                      <a:pt x="182" y="473"/>
                    </a:cubicBezTo>
                    <a:cubicBezTo>
                      <a:pt x="182" y="477"/>
                      <a:pt x="182" y="479"/>
                      <a:pt x="180" y="482"/>
                    </a:cubicBezTo>
                    <a:cubicBezTo>
                      <a:pt x="180" y="483"/>
                      <a:pt x="181" y="482"/>
                      <a:pt x="181" y="483"/>
                    </a:cubicBezTo>
                    <a:cubicBezTo>
                      <a:pt x="180" y="483"/>
                      <a:pt x="180" y="485"/>
                      <a:pt x="180" y="486"/>
                    </a:cubicBezTo>
                    <a:cubicBezTo>
                      <a:pt x="180" y="486"/>
                      <a:pt x="181" y="486"/>
                      <a:pt x="181" y="487"/>
                    </a:cubicBezTo>
                    <a:cubicBezTo>
                      <a:pt x="181" y="497"/>
                      <a:pt x="183" y="503"/>
                      <a:pt x="186" y="514"/>
                    </a:cubicBezTo>
                    <a:cubicBezTo>
                      <a:pt x="189" y="517"/>
                      <a:pt x="190" y="521"/>
                      <a:pt x="193" y="524"/>
                    </a:cubicBezTo>
                    <a:cubicBezTo>
                      <a:pt x="192" y="525"/>
                      <a:pt x="195" y="528"/>
                      <a:pt x="194" y="530"/>
                    </a:cubicBezTo>
                    <a:cubicBezTo>
                      <a:pt x="195" y="530"/>
                      <a:pt x="196" y="530"/>
                      <a:pt x="196" y="531"/>
                    </a:cubicBezTo>
                    <a:cubicBezTo>
                      <a:pt x="195" y="531"/>
                      <a:pt x="194" y="531"/>
                      <a:pt x="194" y="532"/>
                    </a:cubicBezTo>
                    <a:cubicBezTo>
                      <a:pt x="196" y="531"/>
                      <a:pt x="195" y="534"/>
                      <a:pt x="195" y="534"/>
                    </a:cubicBezTo>
                    <a:cubicBezTo>
                      <a:pt x="197" y="538"/>
                      <a:pt x="200" y="541"/>
                      <a:pt x="202" y="545"/>
                    </a:cubicBezTo>
                    <a:cubicBezTo>
                      <a:pt x="197" y="547"/>
                      <a:pt x="192" y="541"/>
                      <a:pt x="188" y="543"/>
                    </a:cubicBezTo>
                    <a:cubicBezTo>
                      <a:pt x="187" y="543"/>
                      <a:pt x="186" y="542"/>
                      <a:pt x="185" y="542"/>
                    </a:cubicBezTo>
                    <a:cubicBezTo>
                      <a:pt x="184" y="541"/>
                      <a:pt x="183" y="540"/>
                      <a:pt x="183" y="539"/>
                    </a:cubicBezTo>
                    <a:cubicBezTo>
                      <a:pt x="184" y="539"/>
                      <a:pt x="186" y="539"/>
                      <a:pt x="186" y="537"/>
                    </a:cubicBezTo>
                    <a:cubicBezTo>
                      <a:pt x="183" y="535"/>
                      <a:pt x="180" y="533"/>
                      <a:pt x="175" y="532"/>
                    </a:cubicBezTo>
                    <a:cubicBezTo>
                      <a:pt x="175" y="528"/>
                      <a:pt x="169" y="529"/>
                      <a:pt x="166" y="527"/>
                    </a:cubicBezTo>
                    <a:cubicBezTo>
                      <a:pt x="167" y="526"/>
                      <a:pt x="168" y="527"/>
                      <a:pt x="167" y="525"/>
                    </a:cubicBezTo>
                    <a:cubicBezTo>
                      <a:pt x="163" y="526"/>
                      <a:pt x="157" y="523"/>
                      <a:pt x="153" y="521"/>
                    </a:cubicBezTo>
                    <a:cubicBezTo>
                      <a:pt x="153" y="515"/>
                      <a:pt x="144" y="514"/>
                      <a:pt x="145" y="508"/>
                    </a:cubicBezTo>
                    <a:cubicBezTo>
                      <a:pt x="143" y="507"/>
                      <a:pt x="142" y="506"/>
                      <a:pt x="141" y="504"/>
                    </a:cubicBezTo>
                    <a:cubicBezTo>
                      <a:pt x="143" y="502"/>
                      <a:pt x="144" y="501"/>
                      <a:pt x="145" y="498"/>
                    </a:cubicBezTo>
                    <a:cubicBezTo>
                      <a:pt x="145" y="495"/>
                      <a:pt x="142" y="494"/>
                      <a:pt x="141" y="492"/>
                    </a:cubicBezTo>
                    <a:cubicBezTo>
                      <a:pt x="141" y="493"/>
                      <a:pt x="140" y="493"/>
                      <a:pt x="139" y="493"/>
                    </a:cubicBezTo>
                    <a:cubicBezTo>
                      <a:pt x="138" y="493"/>
                      <a:pt x="138" y="493"/>
                      <a:pt x="137" y="492"/>
                    </a:cubicBezTo>
                    <a:cubicBezTo>
                      <a:pt x="138" y="491"/>
                      <a:pt x="139" y="492"/>
                      <a:pt x="139" y="491"/>
                    </a:cubicBezTo>
                    <a:cubicBezTo>
                      <a:pt x="139" y="488"/>
                      <a:pt x="140" y="486"/>
                      <a:pt x="140" y="483"/>
                    </a:cubicBezTo>
                    <a:cubicBezTo>
                      <a:pt x="139" y="482"/>
                      <a:pt x="137" y="482"/>
                      <a:pt x="138" y="480"/>
                    </a:cubicBezTo>
                    <a:cubicBezTo>
                      <a:pt x="139" y="480"/>
                      <a:pt x="139" y="482"/>
                      <a:pt x="140" y="481"/>
                    </a:cubicBezTo>
                    <a:cubicBezTo>
                      <a:pt x="139" y="480"/>
                      <a:pt x="139" y="479"/>
                      <a:pt x="138" y="478"/>
                    </a:cubicBezTo>
                    <a:cubicBezTo>
                      <a:pt x="137" y="481"/>
                      <a:pt x="137" y="478"/>
                      <a:pt x="137" y="477"/>
                    </a:cubicBezTo>
                    <a:cubicBezTo>
                      <a:pt x="135" y="478"/>
                      <a:pt x="136" y="480"/>
                      <a:pt x="134" y="481"/>
                    </a:cubicBezTo>
                    <a:cubicBezTo>
                      <a:pt x="130" y="479"/>
                      <a:pt x="132" y="470"/>
                      <a:pt x="127" y="472"/>
                    </a:cubicBezTo>
                    <a:cubicBezTo>
                      <a:pt x="127" y="473"/>
                      <a:pt x="128" y="473"/>
                      <a:pt x="129" y="474"/>
                    </a:cubicBezTo>
                    <a:cubicBezTo>
                      <a:pt x="129" y="478"/>
                      <a:pt x="130" y="482"/>
                      <a:pt x="132" y="487"/>
                    </a:cubicBezTo>
                    <a:cubicBezTo>
                      <a:pt x="132" y="487"/>
                      <a:pt x="131" y="487"/>
                      <a:pt x="131" y="488"/>
                    </a:cubicBezTo>
                    <a:cubicBezTo>
                      <a:pt x="132" y="488"/>
                      <a:pt x="133" y="488"/>
                      <a:pt x="135" y="488"/>
                    </a:cubicBezTo>
                    <a:cubicBezTo>
                      <a:pt x="135" y="489"/>
                      <a:pt x="135" y="490"/>
                      <a:pt x="136" y="490"/>
                    </a:cubicBezTo>
                    <a:cubicBezTo>
                      <a:pt x="134" y="492"/>
                      <a:pt x="137" y="493"/>
                      <a:pt x="136" y="494"/>
                    </a:cubicBezTo>
                    <a:cubicBezTo>
                      <a:pt x="135" y="494"/>
                      <a:pt x="135" y="495"/>
                      <a:pt x="134" y="497"/>
                    </a:cubicBezTo>
                    <a:cubicBezTo>
                      <a:pt x="133" y="496"/>
                      <a:pt x="133" y="498"/>
                      <a:pt x="132" y="497"/>
                    </a:cubicBezTo>
                    <a:cubicBezTo>
                      <a:pt x="131" y="496"/>
                      <a:pt x="130" y="495"/>
                      <a:pt x="128" y="493"/>
                    </a:cubicBezTo>
                    <a:cubicBezTo>
                      <a:pt x="127" y="492"/>
                      <a:pt x="125" y="491"/>
                      <a:pt x="123" y="490"/>
                    </a:cubicBezTo>
                    <a:cubicBezTo>
                      <a:pt x="123" y="493"/>
                      <a:pt x="126" y="495"/>
                      <a:pt x="128" y="498"/>
                    </a:cubicBezTo>
                    <a:cubicBezTo>
                      <a:pt x="125" y="502"/>
                      <a:pt x="126" y="504"/>
                      <a:pt x="127" y="507"/>
                    </a:cubicBezTo>
                    <a:cubicBezTo>
                      <a:pt x="128" y="508"/>
                      <a:pt x="128" y="506"/>
                      <a:pt x="129" y="507"/>
                    </a:cubicBezTo>
                    <a:cubicBezTo>
                      <a:pt x="128" y="512"/>
                      <a:pt x="131" y="517"/>
                      <a:pt x="128" y="522"/>
                    </a:cubicBezTo>
                    <a:cubicBezTo>
                      <a:pt x="123" y="520"/>
                      <a:pt x="121" y="525"/>
                      <a:pt x="115" y="522"/>
                    </a:cubicBezTo>
                    <a:cubicBezTo>
                      <a:pt x="115" y="524"/>
                      <a:pt x="113" y="524"/>
                      <a:pt x="112" y="525"/>
                    </a:cubicBezTo>
                    <a:cubicBezTo>
                      <a:pt x="111" y="526"/>
                      <a:pt x="112" y="527"/>
                      <a:pt x="112" y="528"/>
                    </a:cubicBezTo>
                    <a:cubicBezTo>
                      <a:pt x="111" y="529"/>
                      <a:pt x="110" y="528"/>
                      <a:pt x="109" y="529"/>
                    </a:cubicBezTo>
                    <a:cubicBezTo>
                      <a:pt x="105" y="534"/>
                      <a:pt x="111" y="535"/>
                      <a:pt x="109" y="539"/>
                    </a:cubicBezTo>
                    <a:cubicBezTo>
                      <a:pt x="105" y="539"/>
                      <a:pt x="99" y="535"/>
                      <a:pt x="95" y="536"/>
                    </a:cubicBezTo>
                    <a:cubicBezTo>
                      <a:pt x="97" y="537"/>
                      <a:pt x="96" y="540"/>
                      <a:pt x="94" y="541"/>
                    </a:cubicBezTo>
                    <a:cubicBezTo>
                      <a:pt x="96" y="543"/>
                      <a:pt x="95" y="547"/>
                      <a:pt x="97" y="549"/>
                    </a:cubicBezTo>
                    <a:cubicBezTo>
                      <a:pt x="103" y="550"/>
                      <a:pt x="105" y="545"/>
                      <a:pt x="111" y="545"/>
                    </a:cubicBezTo>
                    <a:cubicBezTo>
                      <a:pt x="111" y="553"/>
                      <a:pt x="126" y="558"/>
                      <a:pt x="130" y="560"/>
                    </a:cubicBezTo>
                    <a:cubicBezTo>
                      <a:pt x="130" y="560"/>
                      <a:pt x="130" y="559"/>
                      <a:pt x="130" y="559"/>
                    </a:cubicBezTo>
                    <a:cubicBezTo>
                      <a:pt x="132" y="559"/>
                      <a:pt x="133" y="560"/>
                      <a:pt x="135" y="561"/>
                    </a:cubicBezTo>
                    <a:cubicBezTo>
                      <a:pt x="135" y="559"/>
                      <a:pt x="137" y="561"/>
                      <a:pt x="138" y="560"/>
                    </a:cubicBezTo>
                    <a:cubicBezTo>
                      <a:pt x="138" y="559"/>
                      <a:pt x="137" y="559"/>
                      <a:pt x="137" y="558"/>
                    </a:cubicBezTo>
                    <a:cubicBezTo>
                      <a:pt x="139" y="558"/>
                      <a:pt x="141" y="559"/>
                      <a:pt x="143" y="559"/>
                    </a:cubicBezTo>
                    <a:cubicBezTo>
                      <a:pt x="144" y="559"/>
                      <a:pt x="146" y="559"/>
                      <a:pt x="148" y="559"/>
                    </a:cubicBezTo>
                    <a:cubicBezTo>
                      <a:pt x="151" y="559"/>
                      <a:pt x="154" y="559"/>
                      <a:pt x="158" y="559"/>
                    </a:cubicBezTo>
                    <a:cubicBezTo>
                      <a:pt x="158" y="558"/>
                      <a:pt x="158" y="557"/>
                      <a:pt x="159" y="557"/>
                    </a:cubicBezTo>
                    <a:cubicBezTo>
                      <a:pt x="169" y="560"/>
                      <a:pt x="177" y="558"/>
                      <a:pt x="187" y="557"/>
                    </a:cubicBezTo>
                    <a:cubicBezTo>
                      <a:pt x="187" y="557"/>
                      <a:pt x="187" y="556"/>
                      <a:pt x="187" y="556"/>
                    </a:cubicBezTo>
                    <a:cubicBezTo>
                      <a:pt x="189" y="557"/>
                      <a:pt x="192" y="557"/>
                      <a:pt x="193" y="557"/>
                    </a:cubicBezTo>
                    <a:cubicBezTo>
                      <a:pt x="193" y="557"/>
                      <a:pt x="193" y="556"/>
                      <a:pt x="193" y="556"/>
                    </a:cubicBezTo>
                    <a:cubicBezTo>
                      <a:pt x="197" y="556"/>
                      <a:pt x="201" y="555"/>
                      <a:pt x="205" y="556"/>
                    </a:cubicBezTo>
                    <a:cubicBezTo>
                      <a:pt x="208" y="556"/>
                      <a:pt x="211" y="557"/>
                      <a:pt x="213" y="560"/>
                    </a:cubicBezTo>
                    <a:cubicBezTo>
                      <a:pt x="212" y="560"/>
                      <a:pt x="211" y="560"/>
                      <a:pt x="211" y="561"/>
                    </a:cubicBezTo>
                    <a:cubicBezTo>
                      <a:pt x="213" y="561"/>
                      <a:pt x="215" y="562"/>
                      <a:pt x="214" y="565"/>
                    </a:cubicBezTo>
                    <a:cubicBezTo>
                      <a:pt x="217" y="564"/>
                      <a:pt x="219" y="566"/>
                      <a:pt x="218" y="568"/>
                    </a:cubicBezTo>
                    <a:cubicBezTo>
                      <a:pt x="218" y="569"/>
                      <a:pt x="219" y="569"/>
                      <a:pt x="218" y="570"/>
                    </a:cubicBezTo>
                    <a:cubicBezTo>
                      <a:pt x="220" y="570"/>
                      <a:pt x="220" y="570"/>
                      <a:pt x="221" y="569"/>
                    </a:cubicBezTo>
                    <a:cubicBezTo>
                      <a:pt x="221" y="570"/>
                      <a:pt x="221" y="570"/>
                      <a:pt x="221" y="571"/>
                    </a:cubicBezTo>
                    <a:cubicBezTo>
                      <a:pt x="220" y="571"/>
                      <a:pt x="219" y="571"/>
                      <a:pt x="220" y="572"/>
                    </a:cubicBezTo>
                    <a:cubicBezTo>
                      <a:pt x="223" y="571"/>
                      <a:pt x="221" y="574"/>
                      <a:pt x="222" y="575"/>
                    </a:cubicBezTo>
                    <a:cubicBezTo>
                      <a:pt x="224" y="574"/>
                      <a:pt x="223" y="572"/>
                      <a:pt x="226" y="572"/>
                    </a:cubicBezTo>
                    <a:cubicBezTo>
                      <a:pt x="225" y="573"/>
                      <a:pt x="227" y="574"/>
                      <a:pt x="227" y="575"/>
                    </a:cubicBezTo>
                    <a:cubicBezTo>
                      <a:pt x="227" y="575"/>
                      <a:pt x="225" y="574"/>
                      <a:pt x="225" y="575"/>
                    </a:cubicBezTo>
                    <a:cubicBezTo>
                      <a:pt x="226" y="575"/>
                      <a:pt x="226" y="577"/>
                      <a:pt x="227" y="578"/>
                    </a:cubicBezTo>
                    <a:cubicBezTo>
                      <a:pt x="228" y="577"/>
                      <a:pt x="228" y="577"/>
                      <a:pt x="229" y="577"/>
                    </a:cubicBezTo>
                    <a:cubicBezTo>
                      <a:pt x="227" y="579"/>
                      <a:pt x="232" y="576"/>
                      <a:pt x="231" y="579"/>
                    </a:cubicBezTo>
                    <a:cubicBezTo>
                      <a:pt x="227" y="578"/>
                      <a:pt x="224" y="579"/>
                      <a:pt x="220" y="581"/>
                    </a:cubicBezTo>
                    <a:cubicBezTo>
                      <a:pt x="219" y="578"/>
                      <a:pt x="212" y="580"/>
                      <a:pt x="210" y="577"/>
                    </a:cubicBezTo>
                    <a:cubicBezTo>
                      <a:pt x="211" y="576"/>
                      <a:pt x="212" y="576"/>
                      <a:pt x="212" y="576"/>
                    </a:cubicBezTo>
                    <a:cubicBezTo>
                      <a:pt x="211" y="575"/>
                      <a:pt x="211" y="574"/>
                      <a:pt x="210" y="573"/>
                    </a:cubicBezTo>
                    <a:cubicBezTo>
                      <a:pt x="204" y="574"/>
                      <a:pt x="203" y="567"/>
                      <a:pt x="196" y="566"/>
                    </a:cubicBezTo>
                    <a:cubicBezTo>
                      <a:pt x="196" y="569"/>
                      <a:pt x="194" y="569"/>
                      <a:pt x="191" y="568"/>
                    </a:cubicBezTo>
                    <a:cubicBezTo>
                      <a:pt x="191" y="571"/>
                      <a:pt x="190" y="570"/>
                      <a:pt x="188" y="570"/>
                    </a:cubicBezTo>
                    <a:cubicBezTo>
                      <a:pt x="189" y="574"/>
                      <a:pt x="183" y="575"/>
                      <a:pt x="185" y="578"/>
                    </a:cubicBezTo>
                    <a:cubicBezTo>
                      <a:pt x="184" y="578"/>
                      <a:pt x="183" y="578"/>
                      <a:pt x="182" y="579"/>
                    </a:cubicBezTo>
                    <a:cubicBezTo>
                      <a:pt x="183" y="580"/>
                      <a:pt x="185" y="579"/>
                      <a:pt x="185" y="580"/>
                    </a:cubicBezTo>
                    <a:cubicBezTo>
                      <a:pt x="184" y="581"/>
                      <a:pt x="183" y="581"/>
                      <a:pt x="182" y="581"/>
                    </a:cubicBezTo>
                    <a:cubicBezTo>
                      <a:pt x="182" y="586"/>
                      <a:pt x="189" y="585"/>
                      <a:pt x="191" y="589"/>
                    </a:cubicBezTo>
                    <a:cubicBezTo>
                      <a:pt x="187" y="590"/>
                      <a:pt x="183" y="589"/>
                      <a:pt x="180" y="588"/>
                    </a:cubicBezTo>
                    <a:cubicBezTo>
                      <a:pt x="177" y="586"/>
                      <a:pt x="174" y="585"/>
                      <a:pt x="171" y="585"/>
                    </a:cubicBezTo>
                    <a:cubicBezTo>
                      <a:pt x="171" y="583"/>
                      <a:pt x="171" y="583"/>
                      <a:pt x="171" y="583"/>
                    </a:cubicBezTo>
                    <a:cubicBezTo>
                      <a:pt x="164" y="581"/>
                      <a:pt x="164" y="589"/>
                      <a:pt x="158" y="587"/>
                    </a:cubicBezTo>
                    <a:cubicBezTo>
                      <a:pt x="154" y="589"/>
                      <a:pt x="150" y="591"/>
                      <a:pt x="145" y="591"/>
                    </a:cubicBezTo>
                    <a:cubicBezTo>
                      <a:pt x="145" y="592"/>
                      <a:pt x="141" y="592"/>
                      <a:pt x="140" y="593"/>
                    </a:cubicBezTo>
                    <a:cubicBezTo>
                      <a:pt x="130" y="591"/>
                      <a:pt x="138" y="602"/>
                      <a:pt x="136" y="604"/>
                    </a:cubicBezTo>
                    <a:cubicBezTo>
                      <a:pt x="137" y="606"/>
                      <a:pt x="140" y="608"/>
                      <a:pt x="140" y="611"/>
                    </a:cubicBezTo>
                    <a:cubicBezTo>
                      <a:pt x="138" y="611"/>
                      <a:pt x="138" y="612"/>
                      <a:pt x="139" y="612"/>
                    </a:cubicBezTo>
                    <a:cubicBezTo>
                      <a:pt x="137" y="612"/>
                      <a:pt x="137" y="612"/>
                      <a:pt x="137" y="612"/>
                    </a:cubicBezTo>
                    <a:cubicBezTo>
                      <a:pt x="136" y="615"/>
                      <a:pt x="134" y="614"/>
                      <a:pt x="136" y="617"/>
                    </a:cubicBezTo>
                    <a:cubicBezTo>
                      <a:pt x="140" y="617"/>
                      <a:pt x="143" y="617"/>
                      <a:pt x="145" y="619"/>
                    </a:cubicBezTo>
                    <a:cubicBezTo>
                      <a:pt x="148" y="620"/>
                      <a:pt x="150" y="622"/>
                      <a:pt x="151" y="624"/>
                    </a:cubicBezTo>
                    <a:cubicBezTo>
                      <a:pt x="150" y="624"/>
                      <a:pt x="150" y="625"/>
                      <a:pt x="149" y="625"/>
                    </a:cubicBezTo>
                    <a:cubicBezTo>
                      <a:pt x="148" y="627"/>
                      <a:pt x="152" y="626"/>
                      <a:pt x="151" y="628"/>
                    </a:cubicBezTo>
                    <a:cubicBezTo>
                      <a:pt x="147" y="627"/>
                      <a:pt x="147" y="623"/>
                      <a:pt x="143" y="621"/>
                    </a:cubicBezTo>
                    <a:cubicBezTo>
                      <a:pt x="143" y="623"/>
                      <a:pt x="142" y="623"/>
                      <a:pt x="142" y="624"/>
                    </a:cubicBezTo>
                    <a:cubicBezTo>
                      <a:pt x="143" y="624"/>
                      <a:pt x="143" y="623"/>
                      <a:pt x="145" y="624"/>
                    </a:cubicBezTo>
                    <a:cubicBezTo>
                      <a:pt x="143" y="624"/>
                      <a:pt x="146" y="625"/>
                      <a:pt x="145" y="627"/>
                    </a:cubicBezTo>
                    <a:cubicBezTo>
                      <a:pt x="148" y="627"/>
                      <a:pt x="148" y="628"/>
                      <a:pt x="151" y="629"/>
                    </a:cubicBezTo>
                    <a:cubicBezTo>
                      <a:pt x="151" y="628"/>
                      <a:pt x="155" y="628"/>
                      <a:pt x="155" y="629"/>
                    </a:cubicBezTo>
                    <a:cubicBezTo>
                      <a:pt x="151" y="628"/>
                      <a:pt x="156" y="631"/>
                      <a:pt x="153" y="631"/>
                    </a:cubicBezTo>
                    <a:cubicBezTo>
                      <a:pt x="159" y="632"/>
                      <a:pt x="161" y="634"/>
                      <a:pt x="164" y="634"/>
                    </a:cubicBezTo>
                    <a:cubicBezTo>
                      <a:pt x="162" y="635"/>
                      <a:pt x="160" y="635"/>
                      <a:pt x="159" y="638"/>
                    </a:cubicBezTo>
                    <a:cubicBezTo>
                      <a:pt x="161" y="637"/>
                      <a:pt x="161" y="639"/>
                      <a:pt x="161" y="639"/>
                    </a:cubicBezTo>
                    <a:cubicBezTo>
                      <a:pt x="166" y="640"/>
                      <a:pt x="169" y="642"/>
                      <a:pt x="172" y="643"/>
                    </a:cubicBezTo>
                    <a:cubicBezTo>
                      <a:pt x="176" y="645"/>
                      <a:pt x="179" y="647"/>
                      <a:pt x="185" y="647"/>
                    </a:cubicBezTo>
                    <a:cubicBezTo>
                      <a:pt x="183" y="649"/>
                      <a:pt x="181" y="649"/>
                      <a:pt x="178" y="649"/>
                    </a:cubicBezTo>
                    <a:cubicBezTo>
                      <a:pt x="175" y="649"/>
                      <a:pt x="171" y="648"/>
                      <a:pt x="168" y="648"/>
                    </a:cubicBezTo>
                    <a:cubicBezTo>
                      <a:pt x="167" y="650"/>
                      <a:pt x="165" y="650"/>
                      <a:pt x="165" y="653"/>
                    </a:cubicBezTo>
                    <a:cubicBezTo>
                      <a:pt x="169" y="653"/>
                      <a:pt x="173" y="654"/>
                      <a:pt x="178" y="655"/>
                    </a:cubicBezTo>
                    <a:cubicBezTo>
                      <a:pt x="182" y="656"/>
                      <a:pt x="187" y="656"/>
                      <a:pt x="191" y="655"/>
                    </a:cubicBezTo>
                    <a:cubicBezTo>
                      <a:pt x="196" y="658"/>
                      <a:pt x="208" y="653"/>
                      <a:pt x="216" y="653"/>
                    </a:cubicBezTo>
                    <a:cubicBezTo>
                      <a:pt x="220" y="653"/>
                      <a:pt x="228" y="652"/>
                      <a:pt x="229" y="649"/>
                    </a:cubicBezTo>
                    <a:cubicBezTo>
                      <a:pt x="232" y="649"/>
                      <a:pt x="234" y="648"/>
                      <a:pt x="237" y="648"/>
                    </a:cubicBezTo>
                    <a:cubicBezTo>
                      <a:pt x="240" y="647"/>
                      <a:pt x="242" y="647"/>
                      <a:pt x="245" y="646"/>
                    </a:cubicBezTo>
                    <a:cubicBezTo>
                      <a:pt x="250" y="644"/>
                      <a:pt x="256" y="643"/>
                      <a:pt x="262" y="641"/>
                    </a:cubicBezTo>
                    <a:cubicBezTo>
                      <a:pt x="264" y="642"/>
                      <a:pt x="261" y="644"/>
                      <a:pt x="264" y="643"/>
                    </a:cubicBezTo>
                    <a:cubicBezTo>
                      <a:pt x="267" y="639"/>
                      <a:pt x="275" y="639"/>
                      <a:pt x="278" y="636"/>
                    </a:cubicBezTo>
                    <a:cubicBezTo>
                      <a:pt x="267" y="639"/>
                      <a:pt x="256" y="641"/>
                      <a:pt x="244" y="643"/>
                    </a:cubicBezTo>
                    <a:cubicBezTo>
                      <a:pt x="243" y="643"/>
                      <a:pt x="242" y="643"/>
                      <a:pt x="242" y="642"/>
                    </a:cubicBezTo>
                    <a:cubicBezTo>
                      <a:pt x="246" y="642"/>
                      <a:pt x="250" y="640"/>
                      <a:pt x="253" y="638"/>
                    </a:cubicBezTo>
                    <a:cubicBezTo>
                      <a:pt x="256" y="636"/>
                      <a:pt x="258" y="634"/>
                      <a:pt x="258" y="637"/>
                    </a:cubicBezTo>
                    <a:cubicBezTo>
                      <a:pt x="258" y="636"/>
                      <a:pt x="262" y="637"/>
                      <a:pt x="264" y="636"/>
                    </a:cubicBezTo>
                    <a:cubicBezTo>
                      <a:pt x="265" y="631"/>
                      <a:pt x="271" y="634"/>
                      <a:pt x="276" y="632"/>
                    </a:cubicBezTo>
                    <a:cubicBezTo>
                      <a:pt x="275" y="631"/>
                      <a:pt x="278" y="631"/>
                      <a:pt x="277" y="630"/>
                    </a:cubicBezTo>
                    <a:cubicBezTo>
                      <a:pt x="276" y="628"/>
                      <a:pt x="274" y="629"/>
                      <a:pt x="273" y="628"/>
                    </a:cubicBezTo>
                    <a:cubicBezTo>
                      <a:pt x="277" y="623"/>
                      <a:pt x="282" y="624"/>
                      <a:pt x="288" y="622"/>
                    </a:cubicBezTo>
                    <a:cubicBezTo>
                      <a:pt x="288" y="622"/>
                      <a:pt x="289" y="622"/>
                      <a:pt x="288" y="623"/>
                    </a:cubicBezTo>
                    <a:cubicBezTo>
                      <a:pt x="290" y="622"/>
                      <a:pt x="294" y="619"/>
                      <a:pt x="294" y="622"/>
                    </a:cubicBezTo>
                    <a:cubicBezTo>
                      <a:pt x="291" y="624"/>
                      <a:pt x="293" y="622"/>
                      <a:pt x="291" y="623"/>
                    </a:cubicBezTo>
                    <a:cubicBezTo>
                      <a:pt x="290" y="625"/>
                      <a:pt x="292" y="625"/>
                      <a:pt x="294" y="625"/>
                    </a:cubicBezTo>
                    <a:cubicBezTo>
                      <a:pt x="292" y="627"/>
                      <a:pt x="293" y="629"/>
                      <a:pt x="291" y="630"/>
                    </a:cubicBezTo>
                    <a:cubicBezTo>
                      <a:pt x="292" y="630"/>
                      <a:pt x="293" y="630"/>
                      <a:pt x="294" y="630"/>
                    </a:cubicBezTo>
                    <a:cubicBezTo>
                      <a:pt x="294" y="631"/>
                      <a:pt x="292" y="632"/>
                      <a:pt x="292" y="633"/>
                    </a:cubicBezTo>
                    <a:cubicBezTo>
                      <a:pt x="294" y="632"/>
                      <a:pt x="298" y="631"/>
                      <a:pt x="301" y="631"/>
                    </a:cubicBezTo>
                    <a:cubicBezTo>
                      <a:pt x="300" y="628"/>
                      <a:pt x="305" y="628"/>
                      <a:pt x="306" y="627"/>
                    </a:cubicBezTo>
                    <a:cubicBezTo>
                      <a:pt x="306" y="629"/>
                      <a:pt x="304" y="630"/>
                      <a:pt x="302" y="630"/>
                    </a:cubicBezTo>
                    <a:cubicBezTo>
                      <a:pt x="304" y="632"/>
                      <a:pt x="299" y="632"/>
                      <a:pt x="301" y="633"/>
                    </a:cubicBezTo>
                    <a:cubicBezTo>
                      <a:pt x="304" y="633"/>
                      <a:pt x="309" y="624"/>
                      <a:pt x="314" y="627"/>
                    </a:cubicBezTo>
                    <a:cubicBezTo>
                      <a:pt x="307" y="629"/>
                      <a:pt x="307" y="631"/>
                      <a:pt x="304" y="634"/>
                    </a:cubicBezTo>
                    <a:cubicBezTo>
                      <a:pt x="304" y="641"/>
                      <a:pt x="312" y="635"/>
                      <a:pt x="317" y="636"/>
                    </a:cubicBezTo>
                    <a:cubicBezTo>
                      <a:pt x="323" y="632"/>
                      <a:pt x="333" y="631"/>
                      <a:pt x="336" y="627"/>
                    </a:cubicBezTo>
                    <a:cubicBezTo>
                      <a:pt x="334" y="627"/>
                      <a:pt x="330" y="630"/>
                      <a:pt x="328" y="628"/>
                    </a:cubicBezTo>
                    <a:cubicBezTo>
                      <a:pt x="328" y="626"/>
                      <a:pt x="332" y="628"/>
                      <a:pt x="332" y="625"/>
                    </a:cubicBezTo>
                    <a:cubicBezTo>
                      <a:pt x="329" y="626"/>
                      <a:pt x="328" y="628"/>
                      <a:pt x="326" y="627"/>
                    </a:cubicBezTo>
                    <a:cubicBezTo>
                      <a:pt x="327" y="626"/>
                      <a:pt x="326" y="626"/>
                      <a:pt x="327" y="625"/>
                    </a:cubicBezTo>
                    <a:cubicBezTo>
                      <a:pt x="330" y="624"/>
                      <a:pt x="334" y="624"/>
                      <a:pt x="334" y="625"/>
                    </a:cubicBezTo>
                    <a:cubicBezTo>
                      <a:pt x="333" y="624"/>
                      <a:pt x="336" y="626"/>
                      <a:pt x="336" y="624"/>
                    </a:cubicBezTo>
                    <a:cubicBezTo>
                      <a:pt x="334" y="624"/>
                      <a:pt x="334" y="623"/>
                      <a:pt x="333" y="623"/>
                    </a:cubicBezTo>
                    <a:cubicBezTo>
                      <a:pt x="330" y="624"/>
                      <a:pt x="327" y="625"/>
                      <a:pt x="326" y="623"/>
                    </a:cubicBezTo>
                    <a:cubicBezTo>
                      <a:pt x="328" y="621"/>
                      <a:pt x="330" y="620"/>
                      <a:pt x="332" y="619"/>
                    </a:cubicBezTo>
                    <a:cubicBezTo>
                      <a:pt x="334" y="618"/>
                      <a:pt x="336" y="617"/>
                      <a:pt x="337" y="614"/>
                    </a:cubicBezTo>
                    <a:cubicBezTo>
                      <a:pt x="338" y="615"/>
                      <a:pt x="343" y="613"/>
                      <a:pt x="343" y="612"/>
                    </a:cubicBezTo>
                    <a:cubicBezTo>
                      <a:pt x="342" y="613"/>
                      <a:pt x="341" y="612"/>
                      <a:pt x="341" y="611"/>
                    </a:cubicBezTo>
                    <a:cubicBezTo>
                      <a:pt x="344" y="611"/>
                      <a:pt x="346" y="610"/>
                      <a:pt x="348" y="609"/>
                    </a:cubicBezTo>
                    <a:cubicBezTo>
                      <a:pt x="350" y="608"/>
                      <a:pt x="352" y="607"/>
                      <a:pt x="354" y="606"/>
                    </a:cubicBezTo>
                    <a:cubicBezTo>
                      <a:pt x="357" y="604"/>
                      <a:pt x="361" y="602"/>
                      <a:pt x="365" y="599"/>
                    </a:cubicBezTo>
                    <a:cubicBezTo>
                      <a:pt x="363" y="602"/>
                      <a:pt x="362" y="602"/>
                      <a:pt x="359" y="605"/>
                    </a:cubicBezTo>
                    <a:cubicBezTo>
                      <a:pt x="361" y="604"/>
                      <a:pt x="363" y="603"/>
                      <a:pt x="365" y="604"/>
                    </a:cubicBezTo>
                    <a:cubicBezTo>
                      <a:pt x="363" y="606"/>
                      <a:pt x="362" y="608"/>
                      <a:pt x="363" y="609"/>
                    </a:cubicBezTo>
                    <a:cubicBezTo>
                      <a:pt x="359" y="612"/>
                      <a:pt x="358" y="615"/>
                      <a:pt x="354" y="616"/>
                    </a:cubicBezTo>
                    <a:cubicBezTo>
                      <a:pt x="356" y="617"/>
                      <a:pt x="359" y="614"/>
                      <a:pt x="360" y="613"/>
                    </a:cubicBezTo>
                    <a:cubicBezTo>
                      <a:pt x="361" y="613"/>
                      <a:pt x="361" y="613"/>
                      <a:pt x="362" y="613"/>
                    </a:cubicBezTo>
                    <a:cubicBezTo>
                      <a:pt x="360" y="617"/>
                      <a:pt x="362" y="618"/>
                      <a:pt x="366" y="621"/>
                    </a:cubicBezTo>
                    <a:cubicBezTo>
                      <a:pt x="360" y="626"/>
                      <a:pt x="353" y="629"/>
                      <a:pt x="346" y="632"/>
                    </a:cubicBezTo>
                    <a:cubicBezTo>
                      <a:pt x="340" y="635"/>
                      <a:pt x="333" y="637"/>
                      <a:pt x="326" y="642"/>
                    </a:cubicBezTo>
                    <a:cubicBezTo>
                      <a:pt x="321" y="644"/>
                      <a:pt x="314" y="644"/>
                      <a:pt x="307" y="648"/>
                    </a:cubicBezTo>
                    <a:cubicBezTo>
                      <a:pt x="306" y="647"/>
                      <a:pt x="305" y="647"/>
                      <a:pt x="305" y="646"/>
                    </a:cubicBezTo>
                    <a:cubicBezTo>
                      <a:pt x="299" y="650"/>
                      <a:pt x="292" y="650"/>
                      <a:pt x="288" y="650"/>
                    </a:cubicBezTo>
                    <a:cubicBezTo>
                      <a:pt x="288" y="653"/>
                      <a:pt x="281" y="651"/>
                      <a:pt x="279" y="653"/>
                    </a:cubicBezTo>
                    <a:cubicBezTo>
                      <a:pt x="279" y="653"/>
                      <a:pt x="278" y="653"/>
                      <a:pt x="279" y="652"/>
                    </a:cubicBezTo>
                    <a:cubicBezTo>
                      <a:pt x="274" y="656"/>
                      <a:pt x="268" y="651"/>
                      <a:pt x="262" y="655"/>
                    </a:cubicBezTo>
                    <a:cubicBezTo>
                      <a:pt x="265" y="654"/>
                      <a:pt x="260" y="658"/>
                      <a:pt x="266" y="656"/>
                    </a:cubicBezTo>
                    <a:cubicBezTo>
                      <a:pt x="266" y="655"/>
                      <a:pt x="263" y="655"/>
                      <a:pt x="265" y="654"/>
                    </a:cubicBezTo>
                    <a:cubicBezTo>
                      <a:pt x="266" y="657"/>
                      <a:pt x="272" y="655"/>
                      <a:pt x="275" y="657"/>
                    </a:cubicBezTo>
                    <a:cubicBezTo>
                      <a:pt x="276" y="655"/>
                      <a:pt x="278" y="655"/>
                      <a:pt x="281" y="654"/>
                    </a:cubicBezTo>
                    <a:cubicBezTo>
                      <a:pt x="283" y="654"/>
                      <a:pt x="286" y="654"/>
                      <a:pt x="289" y="653"/>
                    </a:cubicBezTo>
                    <a:cubicBezTo>
                      <a:pt x="289" y="653"/>
                      <a:pt x="292" y="656"/>
                      <a:pt x="293" y="654"/>
                    </a:cubicBezTo>
                    <a:cubicBezTo>
                      <a:pt x="290" y="655"/>
                      <a:pt x="293" y="652"/>
                      <a:pt x="293" y="651"/>
                    </a:cubicBezTo>
                    <a:cubicBezTo>
                      <a:pt x="297" y="650"/>
                      <a:pt x="301" y="650"/>
                      <a:pt x="305" y="649"/>
                    </a:cubicBezTo>
                    <a:cubicBezTo>
                      <a:pt x="305" y="651"/>
                      <a:pt x="305" y="651"/>
                      <a:pt x="301" y="651"/>
                    </a:cubicBezTo>
                    <a:cubicBezTo>
                      <a:pt x="302" y="653"/>
                      <a:pt x="303" y="652"/>
                      <a:pt x="302" y="654"/>
                    </a:cubicBezTo>
                    <a:cubicBezTo>
                      <a:pt x="306" y="653"/>
                      <a:pt x="306" y="652"/>
                      <a:pt x="307" y="651"/>
                    </a:cubicBezTo>
                    <a:cubicBezTo>
                      <a:pt x="307" y="654"/>
                      <a:pt x="316" y="649"/>
                      <a:pt x="319" y="649"/>
                    </a:cubicBezTo>
                    <a:cubicBezTo>
                      <a:pt x="318" y="648"/>
                      <a:pt x="319" y="647"/>
                      <a:pt x="321" y="647"/>
                    </a:cubicBezTo>
                    <a:cubicBezTo>
                      <a:pt x="321" y="648"/>
                      <a:pt x="320" y="648"/>
                      <a:pt x="321" y="648"/>
                    </a:cubicBezTo>
                    <a:cubicBezTo>
                      <a:pt x="328" y="645"/>
                      <a:pt x="334" y="641"/>
                      <a:pt x="340" y="638"/>
                    </a:cubicBezTo>
                    <a:cubicBezTo>
                      <a:pt x="346" y="634"/>
                      <a:pt x="352" y="631"/>
                      <a:pt x="359" y="628"/>
                    </a:cubicBezTo>
                    <a:cubicBezTo>
                      <a:pt x="362" y="624"/>
                      <a:pt x="372" y="616"/>
                      <a:pt x="374" y="620"/>
                    </a:cubicBezTo>
                    <a:cubicBezTo>
                      <a:pt x="382" y="617"/>
                      <a:pt x="388" y="611"/>
                      <a:pt x="395" y="606"/>
                    </a:cubicBezTo>
                    <a:cubicBezTo>
                      <a:pt x="398" y="604"/>
                      <a:pt x="402" y="601"/>
                      <a:pt x="405" y="598"/>
                    </a:cubicBezTo>
                    <a:cubicBezTo>
                      <a:pt x="408" y="595"/>
                      <a:pt x="412" y="592"/>
                      <a:pt x="415" y="589"/>
                    </a:cubicBezTo>
                    <a:cubicBezTo>
                      <a:pt x="418" y="583"/>
                      <a:pt x="424" y="579"/>
                      <a:pt x="428" y="575"/>
                    </a:cubicBezTo>
                    <a:cubicBezTo>
                      <a:pt x="427" y="576"/>
                      <a:pt x="428" y="573"/>
                      <a:pt x="430" y="572"/>
                    </a:cubicBezTo>
                    <a:cubicBezTo>
                      <a:pt x="435" y="570"/>
                      <a:pt x="430" y="578"/>
                      <a:pt x="426" y="581"/>
                    </a:cubicBezTo>
                    <a:cubicBezTo>
                      <a:pt x="429" y="578"/>
                      <a:pt x="429" y="583"/>
                      <a:pt x="429" y="585"/>
                    </a:cubicBezTo>
                    <a:cubicBezTo>
                      <a:pt x="426" y="588"/>
                      <a:pt x="423" y="591"/>
                      <a:pt x="421" y="594"/>
                    </a:cubicBezTo>
                    <a:cubicBezTo>
                      <a:pt x="419" y="596"/>
                      <a:pt x="418" y="597"/>
                      <a:pt x="417" y="599"/>
                    </a:cubicBezTo>
                    <a:cubicBezTo>
                      <a:pt x="416" y="600"/>
                      <a:pt x="414" y="602"/>
                      <a:pt x="413" y="603"/>
                    </a:cubicBezTo>
                    <a:cubicBezTo>
                      <a:pt x="411" y="604"/>
                      <a:pt x="410" y="604"/>
                      <a:pt x="408" y="605"/>
                    </a:cubicBezTo>
                    <a:cubicBezTo>
                      <a:pt x="407" y="609"/>
                      <a:pt x="402" y="609"/>
                      <a:pt x="399" y="612"/>
                    </a:cubicBezTo>
                    <a:cubicBezTo>
                      <a:pt x="398" y="614"/>
                      <a:pt x="398" y="617"/>
                      <a:pt x="396" y="618"/>
                    </a:cubicBezTo>
                    <a:cubicBezTo>
                      <a:pt x="394" y="620"/>
                      <a:pt x="390" y="620"/>
                      <a:pt x="389" y="621"/>
                    </a:cubicBezTo>
                    <a:cubicBezTo>
                      <a:pt x="388" y="622"/>
                      <a:pt x="386" y="624"/>
                      <a:pt x="385" y="625"/>
                    </a:cubicBezTo>
                    <a:cubicBezTo>
                      <a:pt x="385" y="625"/>
                      <a:pt x="385" y="624"/>
                      <a:pt x="385" y="623"/>
                    </a:cubicBezTo>
                    <a:cubicBezTo>
                      <a:pt x="383" y="625"/>
                      <a:pt x="383" y="627"/>
                      <a:pt x="382" y="628"/>
                    </a:cubicBezTo>
                    <a:cubicBezTo>
                      <a:pt x="381" y="628"/>
                      <a:pt x="380" y="627"/>
                      <a:pt x="380" y="627"/>
                    </a:cubicBezTo>
                    <a:cubicBezTo>
                      <a:pt x="377" y="628"/>
                      <a:pt x="376" y="632"/>
                      <a:pt x="373" y="634"/>
                    </a:cubicBezTo>
                    <a:cubicBezTo>
                      <a:pt x="370" y="634"/>
                      <a:pt x="374" y="631"/>
                      <a:pt x="371" y="633"/>
                    </a:cubicBezTo>
                    <a:cubicBezTo>
                      <a:pt x="372" y="634"/>
                      <a:pt x="369" y="636"/>
                      <a:pt x="368" y="637"/>
                    </a:cubicBezTo>
                    <a:cubicBezTo>
                      <a:pt x="365" y="636"/>
                      <a:pt x="360" y="642"/>
                      <a:pt x="360" y="639"/>
                    </a:cubicBezTo>
                    <a:cubicBezTo>
                      <a:pt x="356" y="643"/>
                      <a:pt x="348" y="649"/>
                      <a:pt x="343" y="651"/>
                    </a:cubicBezTo>
                    <a:cubicBezTo>
                      <a:pt x="344" y="651"/>
                      <a:pt x="344" y="651"/>
                      <a:pt x="344" y="652"/>
                    </a:cubicBezTo>
                    <a:cubicBezTo>
                      <a:pt x="339" y="654"/>
                      <a:pt x="337" y="655"/>
                      <a:pt x="335" y="658"/>
                    </a:cubicBezTo>
                    <a:cubicBezTo>
                      <a:pt x="334" y="657"/>
                      <a:pt x="335" y="657"/>
                      <a:pt x="335" y="656"/>
                    </a:cubicBezTo>
                    <a:cubicBezTo>
                      <a:pt x="327" y="661"/>
                      <a:pt x="319" y="664"/>
                      <a:pt x="314" y="666"/>
                    </a:cubicBezTo>
                    <a:cubicBezTo>
                      <a:pt x="313" y="666"/>
                      <a:pt x="313" y="667"/>
                      <a:pt x="312" y="668"/>
                    </a:cubicBezTo>
                    <a:cubicBezTo>
                      <a:pt x="310" y="668"/>
                      <a:pt x="310" y="669"/>
                      <a:pt x="309" y="670"/>
                    </a:cubicBezTo>
                    <a:cubicBezTo>
                      <a:pt x="307" y="670"/>
                      <a:pt x="307" y="668"/>
                      <a:pt x="305" y="670"/>
                    </a:cubicBezTo>
                    <a:cubicBezTo>
                      <a:pt x="308" y="670"/>
                      <a:pt x="302" y="672"/>
                      <a:pt x="301" y="673"/>
                    </a:cubicBezTo>
                    <a:cubicBezTo>
                      <a:pt x="300" y="672"/>
                      <a:pt x="298" y="673"/>
                      <a:pt x="299" y="672"/>
                    </a:cubicBezTo>
                    <a:cubicBezTo>
                      <a:pt x="298" y="671"/>
                      <a:pt x="301" y="670"/>
                      <a:pt x="300" y="670"/>
                    </a:cubicBezTo>
                    <a:cubicBezTo>
                      <a:pt x="295" y="671"/>
                      <a:pt x="296" y="673"/>
                      <a:pt x="296" y="675"/>
                    </a:cubicBezTo>
                    <a:cubicBezTo>
                      <a:pt x="298" y="675"/>
                      <a:pt x="301" y="674"/>
                      <a:pt x="304" y="674"/>
                    </a:cubicBezTo>
                    <a:cubicBezTo>
                      <a:pt x="304" y="672"/>
                      <a:pt x="306" y="671"/>
                      <a:pt x="309" y="671"/>
                    </a:cubicBezTo>
                    <a:cubicBezTo>
                      <a:pt x="312" y="670"/>
                      <a:pt x="314" y="669"/>
                      <a:pt x="315" y="670"/>
                    </a:cubicBezTo>
                    <a:cubicBezTo>
                      <a:pt x="314" y="670"/>
                      <a:pt x="315" y="671"/>
                      <a:pt x="314" y="671"/>
                    </a:cubicBezTo>
                    <a:cubicBezTo>
                      <a:pt x="314" y="671"/>
                      <a:pt x="314" y="670"/>
                      <a:pt x="313" y="670"/>
                    </a:cubicBezTo>
                    <a:cubicBezTo>
                      <a:pt x="310" y="675"/>
                      <a:pt x="304" y="675"/>
                      <a:pt x="298" y="677"/>
                    </a:cubicBezTo>
                    <a:cubicBezTo>
                      <a:pt x="300" y="678"/>
                      <a:pt x="297" y="678"/>
                      <a:pt x="297" y="680"/>
                    </a:cubicBezTo>
                    <a:cubicBezTo>
                      <a:pt x="303" y="678"/>
                      <a:pt x="310" y="676"/>
                      <a:pt x="315" y="674"/>
                    </a:cubicBezTo>
                    <a:cubicBezTo>
                      <a:pt x="313" y="674"/>
                      <a:pt x="317" y="672"/>
                      <a:pt x="318" y="671"/>
                    </a:cubicBezTo>
                    <a:cubicBezTo>
                      <a:pt x="319" y="671"/>
                      <a:pt x="324" y="670"/>
                      <a:pt x="325" y="669"/>
                    </a:cubicBezTo>
                    <a:cubicBezTo>
                      <a:pt x="324" y="670"/>
                      <a:pt x="324" y="669"/>
                      <a:pt x="324" y="668"/>
                    </a:cubicBezTo>
                    <a:cubicBezTo>
                      <a:pt x="326" y="669"/>
                      <a:pt x="328" y="668"/>
                      <a:pt x="330" y="667"/>
                    </a:cubicBezTo>
                    <a:cubicBezTo>
                      <a:pt x="332" y="666"/>
                      <a:pt x="335" y="665"/>
                      <a:pt x="337" y="665"/>
                    </a:cubicBezTo>
                    <a:cubicBezTo>
                      <a:pt x="332" y="667"/>
                      <a:pt x="335" y="667"/>
                      <a:pt x="332" y="669"/>
                    </a:cubicBezTo>
                    <a:cubicBezTo>
                      <a:pt x="335" y="668"/>
                      <a:pt x="337" y="667"/>
                      <a:pt x="339" y="665"/>
                    </a:cubicBezTo>
                    <a:cubicBezTo>
                      <a:pt x="340" y="666"/>
                      <a:pt x="340" y="666"/>
                      <a:pt x="340" y="666"/>
                    </a:cubicBezTo>
                    <a:cubicBezTo>
                      <a:pt x="343" y="663"/>
                      <a:pt x="348" y="662"/>
                      <a:pt x="353" y="660"/>
                    </a:cubicBezTo>
                    <a:cubicBezTo>
                      <a:pt x="357" y="657"/>
                      <a:pt x="363" y="655"/>
                      <a:pt x="367" y="652"/>
                    </a:cubicBezTo>
                    <a:cubicBezTo>
                      <a:pt x="367" y="652"/>
                      <a:pt x="367" y="653"/>
                      <a:pt x="368" y="652"/>
                    </a:cubicBezTo>
                    <a:cubicBezTo>
                      <a:pt x="375" y="647"/>
                      <a:pt x="387" y="642"/>
                      <a:pt x="390" y="638"/>
                    </a:cubicBezTo>
                    <a:cubicBezTo>
                      <a:pt x="391" y="639"/>
                      <a:pt x="388" y="642"/>
                      <a:pt x="386" y="642"/>
                    </a:cubicBezTo>
                    <a:cubicBezTo>
                      <a:pt x="388" y="645"/>
                      <a:pt x="391" y="640"/>
                      <a:pt x="392" y="639"/>
                    </a:cubicBezTo>
                    <a:cubicBezTo>
                      <a:pt x="392" y="639"/>
                      <a:pt x="393" y="639"/>
                      <a:pt x="393" y="639"/>
                    </a:cubicBezTo>
                    <a:cubicBezTo>
                      <a:pt x="395" y="637"/>
                      <a:pt x="395" y="634"/>
                      <a:pt x="398" y="632"/>
                    </a:cubicBezTo>
                    <a:cubicBezTo>
                      <a:pt x="402" y="629"/>
                      <a:pt x="404" y="630"/>
                      <a:pt x="408" y="626"/>
                    </a:cubicBezTo>
                    <a:cubicBezTo>
                      <a:pt x="406" y="625"/>
                      <a:pt x="413" y="622"/>
                      <a:pt x="414" y="619"/>
                    </a:cubicBezTo>
                    <a:cubicBezTo>
                      <a:pt x="407" y="625"/>
                      <a:pt x="420" y="611"/>
                      <a:pt x="422" y="613"/>
                    </a:cubicBezTo>
                    <a:cubicBezTo>
                      <a:pt x="420" y="615"/>
                      <a:pt x="421" y="616"/>
                      <a:pt x="419" y="618"/>
                    </a:cubicBezTo>
                    <a:cubicBezTo>
                      <a:pt x="423" y="615"/>
                      <a:pt x="422" y="617"/>
                      <a:pt x="424" y="617"/>
                    </a:cubicBezTo>
                    <a:cubicBezTo>
                      <a:pt x="426" y="614"/>
                      <a:pt x="427" y="615"/>
                      <a:pt x="430" y="613"/>
                    </a:cubicBezTo>
                    <a:cubicBezTo>
                      <a:pt x="428" y="613"/>
                      <a:pt x="426" y="615"/>
                      <a:pt x="424" y="615"/>
                    </a:cubicBezTo>
                    <a:cubicBezTo>
                      <a:pt x="425" y="614"/>
                      <a:pt x="425" y="614"/>
                      <a:pt x="426" y="613"/>
                    </a:cubicBezTo>
                    <a:cubicBezTo>
                      <a:pt x="428" y="612"/>
                      <a:pt x="430" y="613"/>
                      <a:pt x="430" y="610"/>
                    </a:cubicBezTo>
                    <a:cubicBezTo>
                      <a:pt x="431" y="611"/>
                      <a:pt x="431" y="611"/>
                      <a:pt x="432" y="611"/>
                    </a:cubicBezTo>
                    <a:cubicBezTo>
                      <a:pt x="427" y="616"/>
                      <a:pt x="424" y="620"/>
                      <a:pt x="421" y="623"/>
                    </a:cubicBezTo>
                    <a:cubicBezTo>
                      <a:pt x="417" y="626"/>
                      <a:pt x="414" y="629"/>
                      <a:pt x="408" y="632"/>
                    </a:cubicBezTo>
                    <a:cubicBezTo>
                      <a:pt x="402" y="638"/>
                      <a:pt x="394" y="640"/>
                      <a:pt x="389" y="647"/>
                    </a:cubicBezTo>
                    <a:cubicBezTo>
                      <a:pt x="388" y="646"/>
                      <a:pt x="386" y="648"/>
                      <a:pt x="386" y="647"/>
                    </a:cubicBezTo>
                    <a:cubicBezTo>
                      <a:pt x="382" y="650"/>
                      <a:pt x="377" y="653"/>
                      <a:pt x="372" y="655"/>
                    </a:cubicBezTo>
                    <a:cubicBezTo>
                      <a:pt x="367" y="657"/>
                      <a:pt x="362" y="659"/>
                      <a:pt x="359" y="663"/>
                    </a:cubicBezTo>
                    <a:cubicBezTo>
                      <a:pt x="361" y="662"/>
                      <a:pt x="364" y="660"/>
                      <a:pt x="365" y="661"/>
                    </a:cubicBezTo>
                    <a:cubicBezTo>
                      <a:pt x="363" y="662"/>
                      <a:pt x="353" y="669"/>
                      <a:pt x="354" y="665"/>
                    </a:cubicBezTo>
                    <a:cubicBezTo>
                      <a:pt x="352" y="666"/>
                      <a:pt x="350" y="667"/>
                      <a:pt x="348" y="668"/>
                    </a:cubicBezTo>
                    <a:cubicBezTo>
                      <a:pt x="347" y="671"/>
                      <a:pt x="352" y="667"/>
                      <a:pt x="352" y="668"/>
                    </a:cubicBezTo>
                    <a:cubicBezTo>
                      <a:pt x="349" y="670"/>
                      <a:pt x="341" y="674"/>
                      <a:pt x="338" y="673"/>
                    </a:cubicBezTo>
                    <a:cubicBezTo>
                      <a:pt x="323" y="680"/>
                      <a:pt x="312" y="685"/>
                      <a:pt x="302" y="685"/>
                    </a:cubicBezTo>
                    <a:cubicBezTo>
                      <a:pt x="302" y="688"/>
                      <a:pt x="300" y="685"/>
                      <a:pt x="298" y="685"/>
                    </a:cubicBezTo>
                    <a:cubicBezTo>
                      <a:pt x="296" y="687"/>
                      <a:pt x="300" y="687"/>
                      <a:pt x="298" y="688"/>
                    </a:cubicBezTo>
                    <a:cubicBezTo>
                      <a:pt x="297" y="688"/>
                      <a:pt x="297" y="689"/>
                      <a:pt x="297" y="689"/>
                    </a:cubicBezTo>
                    <a:cubicBezTo>
                      <a:pt x="293" y="690"/>
                      <a:pt x="293" y="689"/>
                      <a:pt x="291" y="689"/>
                    </a:cubicBezTo>
                    <a:cubicBezTo>
                      <a:pt x="291" y="691"/>
                      <a:pt x="286" y="691"/>
                      <a:pt x="283" y="692"/>
                    </a:cubicBezTo>
                    <a:cubicBezTo>
                      <a:pt x="282" y="689"/>
                      <a:pt x="276" y="693"/>
                      <a:pt x="273" y="694"/>
                    </a:cubicBezTo>
                    <a:cubicBezTo>
                      <a:pt x="259" y="696"/>
                      <a:pt x="240" y="698"/>
                      <a:pt x="229" y="699"/>
                    </a:cubicBezTo>
                    <a:cubicBezTo>
                      <a:pt x="238" y="699"/>
                      <a:pt x="241" y="698"/>
                      <a:pt x="249" y="699"/>
                    </a:cubicBezTo>
                    <a:cubicBezTo>
                      <a:pt x="253" y="697"/>
                      <a:pt x="259" y="696"/>
                      <a:pt x="265" y="696"/>
                    </a:cubicBezTo>
                    <a:cubicBezTo>
                      <a:pt x="271" y="695"/>
                      <a:pt x="277" y="694"/>
                      <a:pt x="282" y="692"/>
                    </a:cubicBezTo>
                    <a:cubicBezTo>
                      <a:pt x="282" y="693"/>
                      <a:pt x="284" y="693"/>
                      <a:pt x="285" y="694"/>
                    </a:cubicBezTo>
                    <a:cubicBezTo>
                      <a:pt x="284" y="695"/>
                      <a:pt x="282" y="696"/>
                      <a:pt x="281" y="696"/>
                    </a:cubicBezTo>
                    <a:cubicBezTo>
                      <a:pt x="284" y="697"/>
                      <a:pt x="292" y="692"/>
                      <a:pt x="299" y="692"/>
                    </a:cubicBezTo>
                    <a:cubicBezTo>
                      <a:pt x="299" y="691"/>
                      <a:pt x="301" y="691"/>
                      <a:pt x="303" y="690"/>
                    </a:cubicBezTo>
                    <a:cubicBezTo>
                      <a:pt x="304" y="688"/>
                      <a:pt x="308" y="686"/>
                      <a:pt x="312" y="685"/>
                    </a:cubicBezTo>
                    <a:cubicBezTo>
                      <a:pt x="315" y="683"/>
                      <a:pt x="320" y="681"/>
                      <a:pt x="322" y="681"/>
                    </a:cubicBezTo>
                    <a:cubicBezTo>
                      <a:pt x="322" y="682"/>
                      <a:pt x="315" y="684"/>
                      <a:pt x="318" y="684"/>
                    </a:cubicBezTo>
                    <a:cubicBezTo>
                      <a:pt x="320" y="683"/>
                      <a:pt x="322" y="682"/>
                      <a:pt x="323" y="683"/>
                    </a:cubicBezTo>
                    <a:cubicBezTo>
                      <a:pt x="322" y="684"/>
                      <a:pt x="318" y="684"/>
                      <a:pt x="318" y="686"/>
                    </a:cubicBezTo>
                    <a:cubicBezTo>
                      <a:pt x="321" y="685"/>
                      <a:pt x="326" y="682"/>
                      <a:pt x="326" y="686"/>
                    </a:cubicBezTo>
                    <a:cubicBezTo>
                      <a:pt x="329" y="685"/>
                      <a:pt x="324" y="684"/>
                      <a:pt x="328" y="683"/>
                    </a:cubicBezTo>
                    <a:cubicBezTo>
                      <a:pt x="328" y="683"/>
                      <a:pt x="328" y="683"/>
                      <a:pt x="329" y="683"/>
                    </a:cubicBezTo>
                    <a:cubicBezTo>
                      <a:pt x="331" y="684"/>
                      <a:pt x="329" y="685"/>
                      <a:pt x="328" y="687"/>
                    </a:cubicBezTo>
                    <a:cubicBezTo>
                      <a:pt x="332" y="686"/>
                      <a:pt x="332" y="684"/>
                      <a:pt x="332" y="684"/>
                    </a:cubicBezTo>
                    <a:cubicBezTo>
                      <a:pt x="335" y="684"/>
                      <a:pt x="330" y="686"/>
                      <a:pt x="333" y="686"/>
                    </a:cubicBezTo>
                    <a:cubicBezTo>
                      <a:pt x="337" y="686"/>
                      <a:pt x="341" y="684"/>
                      <a:pt x="342" y="683"/>
                    </a:cubicBezTo>
                    <a:cubicBezTo>
                      <a:pt x="341" y="684"/>
                      <a:pt x="341" y="683"/>
                      <a:pt x="340" y="683"/>
                    </a:cubicBezTo>
                    <a:cubicBezTo>
                      <a:pt x="342" y="683"/>
                      <a:pt x="343" y="680"/>
                      <a:pt x="344" y="681"/>
                    </a:cubicBezTo>
                    <a:cubicBezTo>
                      <a:pt x="343" y="682"/>
                      <a:pt x="342" y="682"/>
                      <a:pt x="342" y="683"/>
                    </a:cubicBezTo>
                    <a:cubicBezTo>
                      <a:pt x="347" y="682"/>
                      <a:pt x="354" y="677"/>
                      <a:pt x="358" y="678"/>
                    </a:cubicBezTo>
                    <a:cubicBezTo>
                      <a:pt x="359" y="676"/>
                      <a:pt x="355" y="677"/>
                      <a:pt x="357" y="676"/>
                    </a:cubicBezTo>
                    <a:cubicBezTo>
                      <a:pt x="362" y="673"/>
                      <a:pt x="362" y="675"/>
                      <a:pt x="365" y="674"/>
                    </a:cubicBezTo>
                    <a:cubicBezTo>
                      <a:pt x="366" y="673"/>
                      <a:pt x="363" y="672"/>
                      <a:pt x="365" y="671"/>
                    </a:cubicBezTo>
                    <a:cubicBezTo>
                      <a:pt x="368" y="670"/>
                      <a:pt x="372" y="666"/>
                      <a:pt x="373" y="669"/>
                    </a:cubicBezTo>
                    <a:cubicBezTo>
                      <a:pt x="372" y="669"/>
                      <a:pt x="367" y="672"/>
                      <a:pt x="369" y="672"/>
                    </a:cubicBezTo>
                    <a:cubicBezTo>
                      <a:pt x="373" y="668"/>
                      <a:pt x="377" y="668"/>
                      <a:pt x="378" y="665"/>
                    </a:cubicBezTo>
                    <a:cubicBezTo>
                      <a:pt x="381" y="663"/>
                      <a:pt x="378" y="667"/>
                      <a:pt x="381" y="666"/>
                    </a:cubicBezTo>
                    <a:cubicBezTo>
                      <a:pt x="382" y="665"/>
                      <a:pt x="381" y="664"/>
                      <a:pt x="382" y="663"/>
                    </a:cubicBezTo>
                    <a:cubicBezTo>
                      <a:pt x="383" y="663"/>
                      <a:pt x="392" y="660"/>
                      <a:pt x="388" y="661"/>
                    </a:cubicBezTo>
                    <a:cubicBezTo>
                      <a:pt x="391" y="659"/>
                      <a:pt x="392" y="658"/>
                      <a:pt x="396" y="656"/>
                    </a:cubicBezTo>
                    <a:cubicBezTo>
                      <a:pt x="396" y="655"/>
                      <a:pt x="395" y="654"/>
                      <a:pt x="396" y="654"/>
                    </a:cubicBezTo>
                    <a:cubicBezTo>
                      <a:pt x="403" y="650"/>
                      <a:pt x="408" y="646"/>
                      <a:pt x="413" y="642"/>
                    </a:cubicBezTo>
                    <a:cubicBezTo>
                      <a:pt x="419" y="638"/>
                      <a:pt x="423" y="633"/>
                      <a:pt x="429" y="629"/>
                    </a:cubicBezTo>
                    <a:cubicBezTo>
                      <a:pt x="428" y="629"/>
                      <a:pt x="427" y="629"/>
                      <a:pt x="428" y="628"/>
                    </a:cubicBezTo>
                    <a:cubicBezTo>
                      <a:pt x="432" y="626"/>
                      <a:pt x="436" y="623"/>
                      <a:pt x="437" y="620"/>
                    </a:cubicBezTo>
                    <a:cubicBezTo>
                      <a:pt x="437" y="620"/>
                      <a:pt x="437" y="621"/>
                      <a:pt x="437" y="621"/>
                    </a:cubicBezTo>
                    <a:cubicBezTo>
                      <a:pt x="439" y="618"/>
                      <a:pt x="443" y="616"/>
                      <a:pt x="446" y="614"/>
                    </a:cubicBezTo>
                    <a:cubicBezTo>
                      <a:pt x="446" y="617"/>
                      <a:pt x="441" y="619"/>
                      <a:pt x="443" y="622"/>
                    </a:cubicBezTo>
                    <a:cubicBezTo>
                      <a:pt x="447" y="618"/>
                      <a:pt x="446" y="613"/>
                      <a:pt x="452" y="608"/>
                    </a:cubicBezTo>
                    <a:cubicBezTo>
                      <a:pt x="452" y="607"/>
                      <a:pt x="449" y="609"/>
                      <a:pt x="450" y="607"/>
                    </a:cubicBezTo>
                    <a:cubicBezTo>
                      <a:pt x="453" y="606"/>
                      <a:pt x="453" y="605"/>
                      <a:pt x="454" y="603"/>
                    </a:cubicBezTo>
                    <a:cubicBezTo>
                      <a:pt x="455" y="604"/>
                      <a:pt x="457" y="602"/>
                      <a:pt x="459" y="601"/>
                    </a:cubicBezTo>
                    <a:cubicBezTo>
                      <a:pt x="462" y="595"/>
                      <a:pt x="469" y="592"/>
                      <a:pt x="471" y="585"/>
                    </a:cubicBezTo>
                    <a:cubicBezTo>
                      <a:pt x="476" y="580"/>
                      <a:pt x="481" y="573"/>
                      <a:pt x="486" y="566"/>
                    </a:cubicBezTo>
                    <a:cubicBezTo>
                      <a:pt x="491" y="559"/>
                      <a:pt x="495" y="553"/>
                      <a:pt x="497" y="547"/>
                    </a:cubicBezTo>
                    <a:cubicBezTo>
                      <a:pt x="498" y="547"/>
                      <a:pt x="500" y="543"/>
                      <a:pt x="501" y="545"/>
                    </a:cubicBezTo>
                    <a:cubicBezTo>
                      <a:pt x="502" y="540"/>
                      <a:pt x="506" y="539"/>
                      <a:pt x="506" y="534"/>
                    </a:cubicBezTo>
                    <a:cubicBezTo>
                      <a:pt x="506" y="535"/>
                      <a:pt x="505" y="536"/>
                      <a:pt x="505" y="535"/>
                    </a:cubicBezTo>
                    <a:cubicBezTo>
                      <a:pt x="505" y="533"/>
                      <a:pt x="506" y="533"/>
                      <a:pt x="507" y="530"/>
                    </a:cubicBezTo>
                    <a:cubicBezTo>
                      <a:pt x="508" y="530"/>
                      <a:pt x="509" y="531"/>
                      <a:pt x="509" y="529"/>
                    </a:cubicBezTo>
                    <a:cubicBezTo>
                      <a:pt x="508" y="525"/>
                      <a:pt x="514" y="520"/>
                      <a:pt x="516" y="517"/>
                    </a:cubicBezTo>
                    <a:cubicBezTo>
                      <a:pt x="516" y="516"/>
                      <a:pt x="515" y="517"/>
                      <a:pt x="514" y="518"/>
                    </a:cubicBezTo>
                    <a:cubicBezTo>
                      <a:pt x="516" y="514"/>
                      <a:pt x="518" y="509"/>
                      <a:pt x="521" y="509"/>
                    </a:cubicBezTo>
                    <a:cubicBezTo>
                      <a:pt x="520" y="511"/>
                      <a:pt x="518" y="511"/>
                      <a:pt x="518" y="513"/>
                    </a:cubicBezTo>
                    <a:cubicBezTo>
                      <a:pt x="519" y="512"/>
                      <a:pt x="520" y="512"/>
                      <a:pt x="520" y="512"/>
                    </a:cubicBezTo>
                    <a:cubicBezTo>
                      <a:pt x="522" y="502"/>
                      <a:pt x="528" y="490"/>
                      <a:pt x="531" y="484"/>
                    </a:cubicBezTo>
                    <a:cubicBezTo>
                      <a:pt x="532" y="482"/>
                      <a:pt x="530" y="480"/>
                      <a:pt x="531" y="479"/>
                    </a:cubicBezTo>
                    <a:cubicBezTo>
                      <a:pt x="532" y="477"/>
                      <a:pt x="535" y="476"/>
                      <a:pt x="535" y="471"/>
                    </a:cubicBezTo>
                    <a:cubicBezTo>
                      <a:pt x="535" y="472"/>
                      <a:pt x="536" y="470"/>
                      <a:pt x="537" y="467"/>
                    </a:cubicBezTo>
                    <a:cubicBezTo>
                      <a:pt x="537" y="467"/>
                      <a:pt x="538" y="457"/>
                      <a:pt x="541" y="456"/>
                    </a:cubicBezTo>
                    <a:cubicBezTo>
                      <a:pt x="542" y="456"/>
                      <a:pt x="540" y="463"/>
                      <a:pt x="541" y="460"/>
                    </a:cubicBezTo>
                    <a:cubicBezTo>
                      <a:pt x="542" y="457"/>
                      <a:pt x="542" y="456"/>
                      <a:pt x="543" y="454"/>
                    </a:cubicBezTo>
                    <a:cubicBezTo>
                      <a:pt x="541" y="454"/>
                      <a:pt x="542" y="449"/>
                      <a:pt x="544" y="447"/>
                    </a:cubicBezTo>
                    <a:cubicBezTo>
                      <a:pt x="544" y="450"/>
                      <a:pt x="543" y="454"/>
                      <a:pt x="544" y="456"/>
                    </a:cubicBezTo>
                    <a:cubicBezTo>
                      <a:pt x="545" y="450"/>
                      <a:pt x="545" y="440"/>
                      <a:pt x="549" y="441"/>
                    </a:cubicBezTo>
                    <a:cubicBezTo>
                      <a:pt x="549" y="441"/>
                      <a:pt x="549" y="440"/>
                      <a:pt x="550" y="440"/>
                    </a:cubicBezTo>
                    <a:cubicBezTo>
                      <a:pt x="550" y="443"/>
                      <a:pt x="552" y="442"/>
                      <a:pt x="552" y="446"/>
                    </a:cubicBezTo>
                    <a:cubicBezTo>
                      <a:pt x="551" y="439"/>
                      <a:pt x="553" y="434"/>
                      <a:pt x="554" y="429"/>
                    </a:cubicBezTo>
                    <a:cubicBezTo>
                      <a:pt x="556" y="425"/>
                      <a:pt x="557" y="420"/>
                      <a:pt x="555" y="414"/>
                    </a:cubicBezTo>
                    <a:cubicBezTo>
                      <a:pt x="556" y="414"/>
                      <a:pt x="556" y="415"/>
                      <a:pt x="557" y="415"/>
                    </a:cubicBezTo>
                    <a:cubicBezTo>
                      <a:pt x="557" y="412"/>
                      <a:pt x="555" y="412"/>
                      <a:pt x="556" y="409"/>
                    </a:cubicBezTo>
                    <a:cubicBezTo>
                      <a:pt x="557" y="409"/>
                      <a:pt x="558" y="408"/>
                      <a:pt x="558" y="408"/>
                    </a:cubicBezTo>
                    <a:cubicBezTo>
                      <a:pt x="559" y="406"/>
                      <a:pt x="559" y="403"/>
                      <a:pt x="558" y="402"/>
                    </a:cubicBezTo>
                    <a:cubicBezTo>
                      <a:pt x="558" y="406"/>
                      <a:pt x="557" y="407"/>
                      <a:pt x="555" y="408"/>
                    </a:cubicBezTo>
                    <a:cubicBezTo>
                      <a:pt x="557" y="402"/>
                      <a:pt x="555" y="399"/>
                      <a:pt x="558" y="394"/>
                    </a:cubicBezTo>
                    <a:cubicBezTo>
                      <a:pt x="557" y="397"/>
                      <a:pt x="559" y="396"/>
                      <a:pt x="558" y="400"/>
                    </a:cubicBezTo>
                    <a:cubicBezTo>
                      <a:pt x="559" y="399"/>
                      <a:pt x="561" y="400"/>
                      <a:pt x="562" y="397"/>
                    </a:cubicBezTo>
                    <a:cubicBezTo>
                      <a:pt x="561" y="396"/>
                      <a:pt x="560" y="397"/>
                      <a:pt x="560" y="396"/>
                    </a:cubicBezTo>
                    <a:cubicBezTo>
                      <a:pt x="562" y="396"/>
                      <a:pt x="563" y="385"/>
                      <a:pt x="564" y="380"/>
                    </a:cubicBezTo>
                    <a:cubicBezTo>
                      <a:pt x="562" y="378"/>
                      <a:pt x="562" y="382"/>
                      <a:pt x="561" y="381"/>
                    </a:cubicBezTo>
                    <a:cubicBezTo>
                      <a:pt x="561" y="380"/>
                      <a:pt x="562" y="378"/>
                      <a:pt x="562" y="376"/>
                    </a:cubicBezTo>
                    <a:cubicBezTo>
                      <a:pt x="563" y="378"/>
                      <a:pt x="563" y="377"/>
                      <a:pt x="565" y="377"/>
                    </a:cubicBezTo>
                    <a:cubicBezTo>
                      <a:pt x="565" y="374"/>
                      <a:pt x="563" y="376"/>
                      <a:pt x="563" y="373"/>
                    </a:cubicBezTo>
                    <a:cubicBezTo>
                      <a:pt x="565" y="373"/>
                      <a:pt x="565" y="368"/>
                      <a:pt x="566" y="368"/>
                    </a:cubicBezTo>
                    <a:cubicBezTo>
                      <a:pt x="564" y="364"/>
                      <a:pt x="566" y="363"/>
                      <a:pt x="567" y="363"/>
                    </a:cubicBezTo>
                    <a:cubicBezTo>
                      <a:pt x="566" y="360"/>
                      <a:pt x="566" y="358"/>
                      <a:pt x="565" y="356"/>
                    </a:cubicBezTo>
                    <a:cubicBezTo>
                      <a:pt x="566" y="354"/>
                      <a:pt x="565" y="356"/>
                      <a:pt x="567" y="356"/>
                    </a:cubicBezTo>
                    <a:cubicBezTo>
                      <a:pt x="566" y="352"/>
                      <a:pt x="566" y="352"/>
                      <a:pt x="567" y="349"/>
                    </a:cubicBezTo>
                    <a:cubicBezTo>
                      <a:pt x="566" y="348"/>
                      <a:pt x="566" y="347"/>
                      <a:pt x="565" y="346"/>
                    </a:cubicBezTo>
                    <a:cubicBezTo>
                      <a:pt x="566" y="344"/>
                      <a:pt x="565" y="342"/>
                      <a:pt x="566" y="345"/>
                    </a:cubicBezTo>
                    <a:cubicBezTo>
                      <a:pt x="567" y="335"/>
                      <a:pt x="561" y="332"/>
                      <a:pt x="562" y="327"/>
                    </a:cubicBezTo>
                    <a:cubicBezTo>
                      <a:pt x="558" y="327"/>
                      <a:pt x="560" y="323"/>
                      <a:pt x="560" y="319"/>
                    </a:cubicBezTo>
                    <a:cubicBezTo>
                      <a:pt x="559" y="318"/>
                      <a:pt x="559" y="322"/>
                      <a:pt x="558" y="319"/>
                    </a:cubicBezTo>
                    <a:cubicBezTo>
                      <a:pt x="559" y="317"/>
                      <a:pt x="559" y="315"/>
                      <a:pt x="558" y="311"/>
                    </a:cubicBezTo>
                    <a:cubicBezTo>
                      <a:pt x="559" y="310"/>
                      <a:pt x="560" y="312"/>
                      <a:pt x="561" y="313"/>
                    </a:cubicBezTo>
                    <a:cubicBezTo>
                      <a:pt x="559" y="311"/>
                      <a:pt x="560" y="308"/>
                      <a:pt x="559" y="307"/>
                    </a:cubicBezTo>
                    <a:cubicBezTo>
                      <a:pt x="559" y="309"/>
                      <a:pt x="559" y="310"/>
                      <a:pt x="558" y="310"/>
                    </a:cubicBezTo>
                    <a:cubicBezTo>
                      <a:pt x="558" y="308"/>
                      <a:pt x="557" y="308"/>
                      <a:pt x="557" y="305"/>
                    </a:cubicBezTo>
                    <a:cubicBezTo>
                      <a:pt x="559" y="305"/>
                      <a:pt x="559" y="305"/>
                      <a:pt x="559" y="305"/>
                    </a:cubicBezTo>
                    <a:cubicBezTo>
                      <a:pt x="555" y="298"/>
                      <a:pt x="555" y="287"/>
                      <a:pt x="553" y="284"/>
                    </a:cubicBezTo>
                    <a:cubicBezTo>
                      <a:pt x="552" y="281"/>
                      <a:pt x="553" y="282"/>
                      <a:pt x="553" y="280"/>
                    </a:cubicBezTo>
                    <a:cubicBezTo>
                      <a:pt x="553" y="280"/>
                      <a:pt x="552" y="281"/>
                      <a:pt x="552" y="281"/>
                    </a:cubicBezTo>
                    <a:cubicBezTo>
                      <a:pt x="551" y="279"/>
                      <a:pt x="552" y="268"/>
                      <a:pt x="550" y="274"/>
                    </a:cubicBezTo>
                    <a:cubicBezTo>
                      <a:pt x="550" y="270"/>
                      <a:pt x="551" y="268"/>
                      <a:pt x="549" y="266"/>
                    </a:cubicBezTo>
                    <a:cubicBezTo>
                      <a:pt x="550" y="268"/>
                      <a:pt x="549" y="269"/>
                      <a:pt x="548" y="267"/>
                    </a:cubicBezTo>
                    <a:cubicBezTo>
                      <a:pt x="549" y="268"/>
                      <a:pt x="550" y="267"/>
                      <a:pt x="549" y="264"/>
                    </a:cubicBezTo>
                    <a:cubicBezTo>
                      <a:pt x="548" y="264"/>
                      <a:pt x="547" y="262"/>
                      <a:pt x="546" y="261"/>
                    </a:cubicBezTo>
                    <a:cubicBezTo>
                      <a:pt x="548" y="262"/>
                      <a:pt x="546" y="256"/>
                      <a:pt x="546" y="255"/>
                    </a:cubicBezTo>
                    <a:cubicBezTo>
                      <a:pt x="546" y="256"/>
                      <a:pt x="546" y="257"/>
                      <a:pt x="546" y="257"/>
                    </a:cubicBezTo>
                    <a:cubicBezTo>
                      <a:pt x="545" y="255"/>
                      <a:pt x="543" y="251"/>
                      <a:pt x="543" y="249"/>
                    </a:cubicBezTo>
                    <a:cubicBezTo>
                      <a:pt x="544" y="250"/>
                      <a:pt x="544" y="253"/>
                      <a:pt x="545" y="252"/>
                    </a:cubicBezTo>
                    <a:cubicBezTo>
                      <a:pt x="545" y="249"/>
                      <a:pt x="543" y="249"/>
                      <a:pt x="542" y="246"/>
                    </a:cubicBezTo>
                    <a:cubicBezTo>
                      <a:pt x="544" y="244"/>
                      <a:pt x="537" y="238"/>
                      <a:pt x="540" y="236"/>
                    </a:cubicBezTo>
                    <a:cubicBezTo>
                      <a:pt x="541" y="244"/>
                      <a:pt x="548" y="246"/>
                      <a:pt x="546" y="251"/>
                    </a:cubicBezTo>
                    <a:cubicBezTo>
                      <a:pt x="549" y="251"/>
                      <a:pt x="548" y="254"/>
                      <a:pt x="550" y="258"/>
                    </a:cubicBezTo>
                    <a:cubicBezTo>
                      <a:pt x="551" y="256"/>
                      <a:pt x="551" y="259"/>
                      <a:pt x="552" y="259"/>
                    </a:cubicBezTo>
                    <a:cubicBezTo>
                      <a:pt x="551" y="255"/>
                      <a:pt x="551" y="257"/>
                      <a:pt x="550" y="256"/>
                    </a:cubicBezTo>
                    <a:cubicBezTo>
                      <a:pt x="550" y="255"/>
                      <a:pt x="549" y="252"/>
                      <a:pt x="551" y="253"/>
                    </a:cubicBezTo>
                    <a:cubicBezTo>
                      <a:pt x="551" y="254"/>
                      <a:pt x="551" y="255"/>
                      <a:pt x="552" y="255"/>
                    </a:cubicBezTo>
                    <a:cubicBezTo>
                      <a:pt x="551" y="252"/>
                      <a:pt x="551" y="250"/>
                      <a:pt x="552" y="249"/>
                    </a:cubicBezTo>
                    <a:cubicBezTo>
                      <a:pt x="549" y="244"/>
                      <a:pt x="549" y="241"/>
                      <a:pt x="545" y="231"/>
                    </a:cubicBezTo>
                    <a:cubicBezTo>
                      <a:pt x="544" y="230"/>
                      <a:pt x="544" y="233"/>
                      <a:pt x="543" y="230"/>
                    </a:cubicBezTo>
                    <a:cubicBezTo>
                      <a:pt x="542" y="224"/>
                      <a:pt x="539" y="219"/>
                      <a:pt x="537" y="215"/>
                    </a:cubicBezTo>
                    <a:cubicBezTo>
                      <a:pt x="536" y="212"/>
                      <a:pt x="534" y="210"/>
                      <a:pt x="533" y="208"/>
                    </a:cubicBezTo>
                    <a:cubicBezTo>
                      <a:pt x="532" y="206"/>
                      <a:pt x="531" y="204"/>
                      <a:pt x="530" y="201"/>
                    </a:cubicBezTo>
                    <a:cubicBezTo>
                      <a:pt x="528" y="200"/>
                      <a:pt x="528" y="204"/>
                      <a:pt x="526" y="200"/>
                    </a:cubicBezTo>
                    <a:cubicBezTo>
                      <a:pt x="526" y="198"/>
                      <a:pt x="527" y="198"/>
                      <a:pt x="528" y="198"/>
                    </a:cubicBezTo>
                    <a:cubicBezTo>
                      <a:pt x="523" y="192"/>
                      <a:pt x="524" y="185"/>
                      <a:pt x="519" y="178"/>
                    </a:cubicBezTo>
                    <a:cubicBezTo>
                      <a:pt x="513" y="177"/>
                      <a:pt x="511" y="164"/>
                      <a:pt x="505" y="161"/>
                    </a:cubicBezTo>
                    <a:cubicBezTo>
                      <a:pt x="506" y="163"/>
                      <a:pt x="508" y="164"/>
                      <a:pt x="509" y="166"/>
                    </a:cubicBezTo>
                    <a:cubicBezTo>
                      <a:pt x="510" y="168"/>
                      <a:pt x="510" y="170"/>
                      <a:pt x="510" y="171"/>
                    </a:cubicBezTo>
                    <a:cubicBezTo>
                      <a:pt x="507" y="169"/>
                      <a:pt x="501" y="161"/>
                      <a:pt x="504" y="160"/>
                    </a:cubicBezTo>
                    <a:cubicBezTo>
                      <a:pt x="500" y="157"/>
                      <a:pt x="501" y="151"/>
                      <a:pt x="498" y="152"/>
                    </a:cubicBezTo>
                    <a:cubicBezTo>
                      <a:pt x="499" y="150"/>
                      <a:pt x="498" y="148"/>
                      <a:pt x="496" y="145"/>
                    </a:cubicBezTo>
                    <a:cubicBezTo>
                      <a:pt x="494" y="142"/>
                      <a:pt x="491" y="139"/>
                      <a:pt x="489" y="137"/>
                    </a:cubicBezTo>
                    <a:cubicBezTo>
                      <a:pt x="490" y="137"/>
                      <a:pt x="489" y="135"/>
                      <a:pt x="487" y="134"/>
                    </a:cubicBezTo>
                    <a:cubicBezTo>
                      <a:pt x="486" y="131"/>
                      <a:pt x="484" y="129"/>
                      <a:pt x="482" y="126"/>
                    </a:cubicBezTo>
                    <a:cubicBezTo>
                      <a:pt x="480" y="124"/>
                      <a:pt x="477" y="121"/>
                      <a:pt x="475" y="119"/>
                    </a:cubicBezTo>
                    <a:cubicBezTo>
                      <a:pt x="471" y="114"/>
                      <a:pt x="466" y="109"/>
                      <a:pt x="462" y="106"/>
                    </a:cubicBezTo>
                    <a:cubicBezTo>
                      <a:pt x="462" y="106"/>
                      <a:pt x="463" y="105"/>
                      <a:pt x="461" y="104"/>
                    </a:cubicBezTo>
                    <a:cubicBezTo>
                      <a:pt x="461" y="105"/>
                      <a:pt x="460" y="105"/>
                      <a:pt x="458" y="104"/>
                    </a:cubicBezTo>
                    <a:cubicBezTo>
                      <a:pt x="458" y="102"/>
                      <a:pt x="461" y="104"/>
                      <a:pt x="458" y="102"/>
                    </a:cubicBezTo>
                    <a:cubicBezTo>
                      <a:pt x="457" y="102"/>
                      <a:pt x="455" y="101"/>
                      <a:pt x="455" y="99"/>
                    </a:cubicBezTo>
                    <a:cubicBezTo>
                      <a:pt x="453" y="98"/>
                      <a:pt x="455" y="101"/>
                      <a:pt x="453" y="100"/>
                    </a:cubicBezTo>
                    <a:cubicBezTo>
                      <a:pt x="452" y="98"/>
                      <a:pt x="451" y="97"/>
                      <a:pt x="451" y="96"/>
                    </a:cubicBezTo>
                    <a:cubicBezTo>
                      <a:pt x="452" y="96"/>
                      <a:pt x="453" y="98"/>
                      <a:pt x="454" y="97"/>
                    </a:cubicBezTo>
                    <a:cubicBezTo>
                      <a:pt x="451" y="95"/>
                      <a:pt x="450" y="94"/>
                      <a:pt x="447" y="92"/>
                    </a:cubicBezTo>
                    <a:cubicBezTo>
                      <a:pt x="446" y="93"/>
                      <a:pt x="449" y="94"/>
                      <a:pt x="448" y="96"/>
                    </a:cubicBezTo>
                    <a:cubicBezTo>
                      <a:pt x="444" y="94"/>
                      <a:pt x="439" y="91"/>
                      <a:pt x="435" y="88"/>
                    </a:cubicBezTo>
                    <a:cubicBezTo>
                      <a:pt x="431" y="85"/>
                      <a:pt x="427" y="82"/>
                      <a:pt x="422" y="79"/>
                    </a:cubicBezTo>
                    <a:cubicBezTo>
                      <a:pt x="414" y="73"/>
                      <a:pt x="406" y="66"/>
                      <a:pt x="397" y="61"/>
                    </a:cubicBezTo>
                    <a:cubicBezTo>
                      <a:pt x="397" y="60"/>
                      <a:pt x="402" y="64"/>
                      <a:pt x="400" y="61"/>
                    </a:cubicBezTo>
                    <a:cubicBezTo>
                      <a:pt x="392" y="58"/>
                      <a:pt x="390" y="58"/>
                      <a:pt x="386" y="53"/>
                    </a:cubicBezTo>
                    <a:cubicBezTo>
                      <a:pt x="383" y="51"/>
                      <a:pt x="382" y="52"/>
                      <a:pt x="380" y="52"/>
                    </a:cubicBezTo>
                    <a:cubicBezTo>
                      <a:pt x="378" y="49"/>
                      <a:pt x="369" y="48"/>
                      <a:pt x="367" y="43"/>
                    </a:cubicBezTo>
                    <a:cubicBezTo>
                      <a:pt x="366" y="45"/>
                      <a:pt x="363" y="41"/>
                      <a:pt x="361" y="42"/>
                    </a:cubicBezTo>
                    <a:cubicBezTo>
                      <a:pt x="362" y="40"/>
                      <a:pt x="360" y="40"/>
                      <a:pt x="359" y="40"/>
                    </a:cubicBezTo>
                    <a:cubicBezTo>
                      <a:pt x="360" y="37"/>
                      <a:pt x="355" y="37"/>
                      <a:pt x="355" y="35"/>
                    </a:cubicBezTo>
                    <a:cubicBezTo>
                      <a:pt x="353" y="36"/>
                      <a:pt x="351" y="35"/>
                      <a:pt x="348" y="33"/>
                    </a:cubicBezTo>
                    <a:cubicBezTo>
                      <a:pt x="346" y="32"/>
                      <a:pt x="349" y="34"/>
                      <a:pt x="347" y="34"/>
                    </a:cubicBezTo>
                    <a:cubicBezTo>
                      <a:pt x="343" y="31"/>
                      <a:pt x="337" y="31"/>
                      <a:pt x="336" y="27"/>
                    </a:cubicBezTo>
                    <a:cubicBezTo>
                      <a:pt x="332" y="28"/>
                      <a:pt x="322" y="23"/>
                      <a:pt x="320" y="20"/>
                    </a:cubicBezTo>
                    <a:cubicBezTo>
                      <a:pt x="319" y="22"/>
                      <a:pt x="310" y="19"/>
                      <a:pt x="310" y="17"/>
                    </a:cubicBezTo>
                    <a:cubicBezTo>
                      <a:pt x="307" y="18"/>
                      <a:pt x="303" y="18"/>
                      <a:pt x="299" y="17"/>
                    </a:cubicBezTo>
                    <a:cubicBezTo>
                      <a:pt x="300" y="17"/>
                      <a:pt x="301" y="17"/>
                      <a:pt x="301" y="16"/>
                    </a:cubicBezTo>
                    <a:cubicBezTo>
                      <a:pt x="294" y="14"/>
                      <a:pt x="287" y="12"/>
                      <a:pt x="279" y="11"/>
                    </a:cubicBezTo>
                    <a:cubicBezTo>
                      <a:pt x="272" y="10"/>
                      <a:pt x="264" y="8"/>
                      <a:pt x="254" y="5"/>
                    </a:cubicBezTo>
                    <a:cubicBezTo>
                      <a:pt x="254" y="6"/>
                      <a:pt x="253" y="6"/>
                      <a:pt x="252" y="6"/>
                    </a:cubicBezTo>
                    <a:cubicBezTo>
                      <a:pt x="247" y="2"/>
                      <a:pt x="232" y="6"/>
                      <a:pt x="233" y="1"/>
                    </a:cubicBezTo>
                    <a:cubicBezTo>
                      <a:pt x="228" y="0"/>
                      <a:pt x="232" y="2"/>
                      <a:pt x="229" y="3"/>
                    </a:cubicBezTo>
                    <a:cubicBezTo>
                      <a:pt x="219" y="2"/>
                      <a:pt x="212" y="3"/>
                      <a:pt x="207" y="1"/>
                    </a:cubicBezTo>
                    <a:cubicBezTo>
                      <a:pt x="201" y="2"/>
                      <a:pt x="199" y="1"/>
                      <a:pt x="192" y="2"/>
                    </a:cubicBezTo>
                    <a:cubicBezTo>
                      <a:pt x="192" y="1"/>
                      <a:pt x="194" y="2"/>
                      <a:pt x="194" y="1"/>
                    </a:cubicBezTo>
                    <a:cubicBezTo>
                      <a:pt x="186" y="1"/>
                      <a:pt x="182" y="3"/>
                      <a:pt x="175" y="1"/>
                    </a:cubicBezTo>
                    <a:cubicBezTo>
                      <a:pt x="176" y="3"/>
                      <a:pt x="171" y="3"/>
                      <a:pt x="171" y="4"/>
                    </a:cubicBezTo>
                    <a:cubicBezTo>
                      <a:pt x="175" y="4"/>
                      <a:pt x="181" y="4"/>
                      <a:pt x="184" y="7"/>
                    </a:cubicBezTo>
                    <a:cubicBezTo>
                      <a:pt x="180" y="8"/>
                      <a:pt x="178" y="5"/>
                      <a:pt x="177" y="7"/>
                    </a:cubicBezTo>
                    <a:cubicBezTo>
                      <a:pt x="185" y="9"/>
                      <a:pt x="190" y="5"/>
                      <a:pt x="200" y="6"/>
                    </a:cubicBezTo>
                    <a:cubicBezTo>
                      <a:pt x="200" y="7"/>
                      <a:pt x="199" y="7"/>
                      <a:pt x="199" y="7"/>
                    </a:cubicBezTo>
                    <a:cubicBezTo>
                      <a:pt x="202" y="8"/>
                      <a:pt x="206" y="7"/>
                      <a:pt x="209" y="6"/>
                    </a:cubicBezTo>
                    <a:cubicBezTo>
                      <a:pt x="217" y="8"/>
                      <a:pt x="226" y="9"/>
                      <a:pt x="235" y="9"/>
                    </a:cubicBezTo>
                    <a:cubicBezTo>
                      <a:pt x="244" y="9"/>
                      <a:pt x="253" y="10"/>
                      <a:pt x="260" y="13"/>
                    </a:cubicBezTo>
                    <a:cubicBezTo>
                      <a:pt x="265" y="12"/>
                      <a:pt x="274" y="14"/>
                      <a:pt x="282" y="16"/>
                    </a:cubicBezTo>
                    <a:cubicBezTo>
                      <a:pt x="280" y="17"/>
                      <a:pt x="272" y="14"/>
                      <a:pt x="270" y="16"/>
                    </a:cubicBezTo>
                    <a:cubicBezTo>
                      <a:pt x="273" y="17"/>
                      <a:pt x="278" y="17"/>
                      <a:pt x="282" y="18"/>
                    </a:cubicBezTo>
                    <a:cubicBezTo>
                      <a:pt x="286" y="20"/>
                      <a:pt x="290" y="21"/>
                      <a:pt x="288" y="22"/>
                    </a:cubicBezTo>
                    <a:cubicBezTo>
                      <a:pt x="288" y="21"/>
                      <a:pt x="288" y="19"/>
                      <a:pt x="290" y="20"/>
                    </a:cubicBezTo>
                    <a:cubicBezTo>
                      <a:pt x="293" y="20"/>
                      <a:pt x="292" y="21"/>
                      <a:pt x="294" y="22"/>
                    </a:cubicBezTo>
                    <a:cubicBezTo>
                      <a:pt x="295" y="21"/>
                      <a:pt x="298" y="21"/>
                      <a:pt x="303" y="23"/>
                    </a:cubicBezTo>
                    <a:cubicBezTo>
                      <a:pt x="307" y="24"/>
                      <a:pt x="311" y="26"/>
                      <a:pt x="313" y="27"/>
                    </a:cubicBezTo>
                    <a:cubicBezTo>
                      <a:pt x="313" y="27"/>
                      <a:pt x="312" y="26"/>
                      <a:pt x="313" y="26"/>
                    </a:cubicBezTo>
                    <a:cubicBezTo>
                      <a:pt x="314" y="27"/>
                      <a:pt x="320" y="27"/>
                      <a:pt x="322" y="29"/>
                    </a:cubicBezTo>
                    <a:cubicBezTo>
                      <a:pt x="321" y="29"/>
                      <a:pt x="319" y="28"/>
                      <a:pt x="319" y="29"/>
                    </a:cubicBezTo>
                    <a:cubicBezTo>
                      <a:pt x="322" y="32"/>
                      <a:pt x="322" y="28"/>
                      <a:pt x="326" y="30"/>
                    </a:cubicBezTo>
                    <a:cubicBezTo>
                      <a:pt x="326" y="31"/>
                      <a:pt x="323" y="30"/>
                      <a:pt x="323" y="31"/>
                    </a:cubicBezTo>
                    <a:cubicBezTo>
                      <a:pt x="330" y="33"/>
                      <a:pt x="341" y="39"/>
                      <a:pt x="347" y="41"/>
                    </a:cubicBezTo>
                    <a:cubicBezTo>
                      <a:pt x="349" y="40"/>
                      <a:pt x="345" y="39"/>
                      <a:pt x="347" y="38"/>
                    </a:cubicBezTo>
                    <a:cubicBezTo>
                      <a:pt x="348" y="39"/>
                      <a:pt x="351" y="40"/>
                      <a:pt x="350" y="41"/>
                    </a:cubicBezTo>
                    <a:cubicBezTo>
                      <a:pt x="350" y="41"/>
                      <a:pt x="349" y="41"/>
                      <a:pt x="348" y="41"/>
                    </a:cubicBezTo>
                    <a:cubicBezTo>
                      <a:pt x="354" y="44"/>
                      <a:pt x="360" y="47"/>
                      <a:pt x="366" y="50"/>
                    </a:cubicBezTo>
                    <a:cubicBezTo>
                      <a:pt x="372" y="53"/>
                      <a:pt x="378" y="57"/>
                      <a:pt x="385" y="61"/>
                    </a:cubicBezTo>
                    <a:cubicBezTo>
                      <a:pt x="385" y="65"/>
                      <a:pt x="395" y="68"/>
                      <a:pt x="399" y="71"/>
                    </a:cubicBezTo>
                    <a:cubicBezTo>
                      <a:pt x="404" y="75"/>
                      <a:pt x="412" y="80"/>
                      <a:pt x="419" y="85"/>
                    </a:cubicBezTo>
                    <a:cubicBezTo>
                      <a:pt x="430" y="94"/>
                      <a:pt x="439" y="104"/>
                      <a:pt x="449" y="111"/>
                    </a:cubicBezTo>
                    <a:cubicBezTo>
                      <a:pt x="449" y="112"/>
                      <a:pt x="448" y="112"/>
                      <a:pt x="449" y="113"/>
                    </a:cubicBezTo>
                    <a:cubicBezTo>
                      <a:pt x="450" y="113"/>
                      <a:pt x="450" y="112"/>
                      <a:pt x="451" y="113"/>
                    </a:cubicBezTo>
                    <a:cubicBezTo>
                      <a:pt x="454" y="116"/>
                      <a:pt x="455" y="119"/>
                      <a:pt x="455" y="121"/>
                    </a:cubicBezTo>
                    <a:cubicBezTo>
                      <a:pt x="456" y="121"/>
                      <a:pt x="458" y="121"/>
                      <a:pt x="459" y="122"/>
                    </a:cubicBezTo>
                    <a:cubicBezTo>
                      <a:pt x="458" y="121"/>
                      <a:pt x="455" y="120"/>
                      <a:pt x="456" y="118"/>
                    </a:cubicBezTo>
                    <a:cubicBezTo>
                      <a:pt x="457" y="119"/>
                      <a:pt x="458" y="118"/>
                      <a:pt x="459" y="121"/>
                    </a:cubicBezTo>
                    <a:cubicBezTo>
                      <a:pt x="459" y="125"/>
                      <a:pt x="460" y="122"/>
                      <a:pt x="462" y="127"/>
                    </a:cubicBezTo>
                    <a:cubicBezTo>
                      <a:pt x="461" y="126"/>
                      <a:pt x="461" y="126"/>
                      <a:pt x="460" y="126"/>
                    </a:cubicBezTo>
                    <a:cubicBezTo>
                      <a:pt x="464" y="128"/>
                      <a:pt x="466" y="134"/>
                      <a:pt x="469" y="136"/>
                    </a:cubicBezTo>
                    <a:cubicBezTo>
                      <a:pt x="467" y="132"/>
                      <a:pt x="466" y="131"/>
                      <a:pt x="464" y="128"/>
                    </a:cubicBezTo>
                    <a:cubicBezTo>
                      <a:pt x="467" y="131"/>
                      <a:pt x="468" y="132"/>
                      <a:pt x="471" y="134"/>
                    </a:cubicBezTo>
                    <a:cubicBezTo>
                      <a:pt x="471" y="136"/>
                      <a:pt x="468" y="133"/>
                      <a:pt x="470" y="136"/>
                    </a:cubicBezTo>
                    <a:cubicBezTo>
                      <a:pt x="474" y="138"/>
                      <a:pt x="474" y="146"/>
                      <a:pt x="479" y="149"/>
                    </a:cubicBezTo>
                    <a:cubicBezTo>
                      <a:pt x="477" y="148"/>
                      <a:pt x="477" y="145"/>
                      <a:pt x="478" y="147"/>
                    </a:cubicBezTo>
                    <a:cubicBezTo>
                      <a:pt x="479" y="148"/>
                      <a:pt x="479" y="149"/>
                      <a:pt x="480" y="151"/>
                    </a:cubicBezTo>
                    <a:cubicBezTo>
                      <a:pt x="482" y="151"/>
                      <a:pt x="484" y="153"/>
                      <a:pt x="485" y="155"/>
                    </a:cubicBezTo>
                    <a:cubicBezTo>
                      <a:pt x="486" y="157"/>
                      <a:pt x="487" y="160"/>
                      <a:pt x="489" y="161"/>
                    </a:cubicBezTo>
                    <a:cubicBezTo>
                      <a:pt x="490" y="163"/>
                      <a:pt x="489" y="163"/>
                      <a:pt x="489" y="164"/>
                    </a:cubicBezTo>
                    <a:cubicBezTo>
                      <a:pt x="491" y="164"/>
                      <a:pt x="496" y="171"/>
                      <a:pt x="497" y="172"/>
                    </a:cubicBezTo>
                    <a:cubicBezTo>
                      <a:pt x="496" y="174"/>
                      <a:pt x="494" y="169"/>
                      <a:pt x="493" y="170"/>
                    </a:cubicBezTo>
                    <a:cubicBezTo>
                      <a:pt x="496" y="173"/>
                      <a:pt x="498" y="175"/>
                      <a:pt x="499" y="177"/>
                    </a:cubicBezTo>
                    <a:cubicBezTo>
                      <a:pt x="501" y="179"/>
                      <a:pt x="502" y="180"/>
                      <a:pt x="504" y="181"/>
                    </a:cubicBezTo>
                    <a:cubicBezTo>
                      <a:pt x="505" y="183"/>
                      <a:pt x="503" y="183"/>
                      <a:pt x="504" y="184"/>
                    </a:cubicBezTo>
                    <a:cubicBezTo>
                      <a:pt x="505" y="182"/>
                      <a:pt x="508" y="188"/>
                      <a:pt x="511" y="191"/>
                    </a:cubicBezTo>
                    <a:cubicBezTo>
                      <a:pt x="509" y="192"/>
                      <a:pt x="509" y="193"/>
                      <a:pt x="508" y="192"/>
                    </a:cubicBezTo>
                    <a:cubicBezTo>
                      <a:pt x="508" y="191"/>
                      <a:pt x="506" y="188"/>
                      <a:pt x="505" y="188"/>
                    </a:cubicBezTo>
                    <a:cubicBezTo>
                      <a:pt x="505" y="190"/>
                      <a:pt x="502" y="186"/>
                      <a:pt x="501" y="187"/>
                    </a:cubicBezTo>
                    <a:cubicBezTo>
                      <a:pt x="500" y="185"/>
                      <a:pt x="501" y="185"/>
                      <a:pt x="502" y="185"/>
                    </a:cubicBezTo>
                    <a:cubicBezTo>
                      <a:pt x="498" y="180"/>
                      <a:pt x="495" y="173"/>
                      <a:pt x="491" y="168"/>
                    </a:cubicBezTo>
                    <a:cubicBezTo>
                      <a:pt x="491" y="168"/>
                      <a:pt x="492" y="169"/>
                      <a:pt x="492" y="167"/>
                    </a:cubicBezTo>
                    <a:cubicBezTo>
                      <a:pt x="491" y="170"/>
                      <a:pt x="490" y="165"/>
                      <a:pt x="489" y="166"/>
                    </a:cubicBezTo>
                    <a:cubicBezTo>
                      <a:pt x="490" y="169"/>
                      <a:pt x="486" y="166"/>
                      <a:pt x="485" y="165"/>
                    </a:cubicBezTo>
                    <a:cubicBezTo>
                      <a:pt x="486" y="165"/>
                      <a:pt x="487" y="165"/>
                      <a:pt x="486" y="163"/>
                    </a:cubicBezTo>
                    <a:cubicBezTo>
                      <a:pt x="483" y="163"/>
                      <a:pt x="483" y="157"/>
                      <a:pt x="480" y="157"/>
                    </a:cubicBezTo>
                    <a:cubicBezTo>
                      <a:pt x="480" y="155"/>
                      <a:pt x="482" y="157"/>
                      <a:pt x="480" y="155"/>
                    </a:cubicBezTo>
                    <a:cubicBezTo>
                      <a:pt x="479" y="156"/>
                      <a:pt x="479" y="156"/>
                      <a:pt x="479" y="156"/>
                    </a:cubicBezTo>
                    <a:cubicBezTo>
                      <a:pt x="477" y="153"/>
                      <a:pt x="471" y="146"/>
                      <a:pt x="470" y="144"/>
                    </a:cubicBezTo>
                    <a:cubicBezTo>
                      <a:pt x="469" y="143"/>
                      <a:pt x="469" y="148"/>
                      <a:pt x="467" y="144"/>
                    </a:cubicBezTo>
                    <a:cubicBezTo>
                      <a:pt x="468" y="144"/>
                      <a:pt x="467" y="142"/>
                      <a:pt x="465" y="140"/>
                    </a:cubicBezTo>
                    <a:cubicBezTo>
                      <a:pt x="463" y="138"/>
                      <a:pt x="462" y="136"/>
                      <a:pt x="463" y="135"/>
                    </a:cubicBezTo>
                    <a:cubicBezTo>
                      <a:pt x="456" y="130"/>
                      <a:pt x="456" y="126"/>
                      <a:pt x="450" y="122"/>
                    </a:cubicBezTo>
                    <a:cubicBezTo>
                      <a:pt x="450" y="122"/>
                      <a:pt x="448" y="118"/>
                      <a:pt x="446" y="118"/>
                    </a:cubicBezTo>
                    <a:cubicBezTo>
                      <a:pt x="447" y="118"/>
                      <a:pt x="448" y="121"/>
                      <a:pt x="447" y="120"/>
                    </a:cubicBezTo>
                    <a:cubicBezTo>
                      <a:pt x="443" y="114"/>
                      <a:pt x="438" y="109"/>
                      <a:pt x="433" y="104"/>
                    </a:cubicBezTo>
                    <a:cubicBezTo>
                      <a:pt x="427" y="99"/>
                      <a:pt x="422" y="94"/>
                      <a:pt x="417" y="89"/>
                    </a:cubicBezTo>
                    <a:cubicBezTo>
                      <a:pt x="418" y="90"/>
                      <a:pt x="418" y="91"/>
                      <a:pt x="418" y="91"/>
                    </a:cubicBezTo>
                    <a:cubicBezTo>
                      <a:pt x="417" y="90"/>
                      <a:pt x="416" y="90"/>
                      <a:pt x="415" y="89"/>
                    </a:cubicBezTo>
                    <a:cubicBezTo>
                      <a:pt x="416" y="88"/>
                      <a:pt x="416" y="88"/>
                      <a:pt x="417" y="88"/>
                    </a:cubicBezTo>
                    <a:cubicBezTo>
                      <a:pt x="414" y="87"/>
                      <a:pt x="412" y="82"/>
                      <a:pt x="410" y="82"/>
                    </a:cubicBezTo>
                    <a:cubicBezTo>
                      <a:pt x="412" y="84"/>
                      <a:pt x="409" y="81"/>
                      <a:pt x="409" y="81"/>
                    </a:cubicBezTo>
                    <a:cubicBezTo>
                      <a:pt x="407" y="81"/>
                      <a:pt x="408" y="82"/>
                      <a:pt x="406" y="81"/>
                    </a:cubicBezTo>
                    <a:cubicBezTo>
                      <a:pt x="406" y="82"/>
                      <a:pt x="408" y="83"/>
                      <a:pt x="408" y="83"/>
                    </a:cubicBezTo>
                    <a:cubicBezTo>
                      <a:pt x="404" y="82"/>
                      <a:pt x="401" y="79"/>
                      <a:pt x="398" y="76"/>
                    </a:cubicBezTo>
                    <a:cubicBezTo>
                      <a:pt x="394" y="73"/>
                      <a:pt x="391" y="70"/>
                      <a:pt x="388" y="68"/>
                    </a:cubicBezTo>
                    <a:cubicBezTo>
                      <a:pt x="385" y="67"/>
                      <a:pt x="389" y="71"/>
                      <a:pt x="386" y="70"/>
                    </a:cubicBezTo>
                    <a:cubicBezTo>
                      <a:pt x="385" y="67"/>
                      <a:pt x="380" y="68"/>
                      <a:pt x="380" y="66"/>
                    </a:cubicBezTo>
                    <a:cubicBezTo>
                      <a:pt x="381" y="65"/>
                      <a:pt x="388" y="70"/>
                      <a:pt x="386" y="66"/>
                    </a:cubicBezTo>
                    <a:cubicBezTo>
                      <a:pt x="382" y="65"/>
                      <a:pt x="378" y="66"/>
                      <a:pt x="374" y="62"/>
                    </a:cubicBezTo>
                    <a:cubicBezTo>
                      <a:pt x="373" y="66"/>
                      <a:pt x="364" y="59"/>
                      <a:pt x="360" y="59"/>
                    </a:cubicBezTo>
                    <a:cubicBezTo>
                      <a:pt x="359" y="57"/>
                      <a:pt x="354" y="53"/>
                      <a:pt x="351" y="53"/>
                    </a:cubicBezTo>
                    <a:cubicBezTo>
                      <a:pt x="356" y="56"/>
                      <a:pt x="360" y="60"/>
                      <a:pt x="360" y="63"/>
                    </a:cubicBezTo>
                    <a:cubicBezTo>
                      <a:pt x="360" y="63"/>
                      <a:pt x="358" y="62"/>
                      <a:pt x="358" y="62"/>
                    </a:cubicBezTo>
                    <a:cubicBezTo>
                      <a:pt x="362" y="65"/>
                      <a:pt x="362" y="62"/>
                      <a:pt x="365" y="65"/>
                    </a:cubicBezTo>
                    <a:cubicBezTo>
                      <a:pt x="366" y="63"/>
                      <a:pt x="361" y="62"/>
                      <a:pt x="362" y="60"/>
                    </a:cubicBezTo>
                    <a:cubicBezTo>
                      <a:pt x="368" y="63"/>
                      <a:pt x="373" y="66"/>
                      <a:pt x="377" y="70"/>
                    </a:cubicBezTo>
                    <a:cubicBezTo>
                      <a:pt x="375" y="68"/>
                      <a:pt x="375" y="70"/>
                      <a:pt x="373" y="69"/>
                    </a:cubicBezTo>
                    <a:cubicBezTo>
                      <a:pt x="373" y="68"/>
                      <a:pt x="370" y="65"/>
                      <a:pt x="369" y="66"/>
                    </a:cubicBezTo>
                    <a:cubicBezTo>
                      <a:pt x="367" y="68"/>
                      <a:pt x="358" y="64"/>
                      <a:pt x="355" y="60"/>
                    </a:cubicBezTo>
                    <a:cubicBezTo>
                      <a:pt x="351" y="61"/>
                      <a:pt x="348" y="57"/>
                      <a:pt x="347" y="56"/>
                    </a:cubicBezTo>
                    <a:cubicBezTo>
                      <a:pt x="349" y="58"/>
                      <a:pt x="346" y="58"/>
                      <a:pt x="345" y="57"/>
                    </a:cubicBezTo>
                    <a:cubicBezTo>
                      <a:pt x="346" y="55"/>
                      <a:pt x="338" y="52"/>
                      <a:pt x="341" y="56"/>
                    </a:cubicBezTo>
                    <a:cubicBezTo>
                      <a:pt x="338" y="54"/>
                      <a:pt x="338" y="53"/>
                      <a:pt x="338" y="52"/>
                    </a:cubicBezTo>
                    <a:cubicBezTo>
                      <a:pt x="336" y="52"/>
                      <a:pt x="333" y="52"/>
                      <a:pt x="330" y="53"/>
                    </a:cubicBezTo>
                    <a:cubicBezTo>
                      <a:pt x="331" y="51"/>
                      <a:pt x="332" y="52"/>
                      <a:pt x="330" y="50"/>
                    </a:cubicBezTo>
                    <a:cubicBezTo>
                      <a:pt x="328" y="50"/>
                      <a:pt x="330" y="51"/>
                      <a:pt x="328" y="51"/>
                    </a:cubicBezTo>
                    <a:cubicBezTo>
                      <a:pt x="328" y="51"/>
                      <a:pt x="328" y="50"/>
                      <a:pt x="328" y="50"/>
                    </a:cubicBezTo>
                    <a:cubicBezTo>
                      <a:pt x="324" y="52"/>
                      <a:pt x="319" y="45"/>
                      <a:pt x="317" y="46"/>
                    </a:cubicBezTo>
                    <a:cubicBezTo>
                      <a:pt x="318" y="46"/>
                      <a:pt x="319" y="46"/>
                      <a:pt x="319" y="47"/>
                    </a:cubicBezTo>
                    <a:cubicBezTo>
                      <a:pt x="315" y="45"/>
                      <a:pt x="311" y="44"/>
                      <a:pt x="311" y="42"/>
                    </a:cubicBezTo>
                    <a:cubicBezTo>
                      <a:pt x="309" y="44"/>
                      <a:pt x="308" y="40"/>
                      <a:pt x="306" y="40"/>
                    </a:cubicBezTo>
                    <a:cubicBezTo>
                      <a:pt x="305" y="41"/>
                      <a:pt x="301" y="41"/>
                      <a:pt x="297" y="40"/>
                    </a:cubicBezTo>
                    <a:cubicBezTo>
                      <a:pt x="294" y="39"/>
                      <a:pt x="291" y="38"/>
                      <a:pt x="292" y="36"/>
                    </a:cubicBezTo>
                    <a:cubicBezTo>
                      <a:pt x="289" y="37"/>
                      <a:pt x="287" y="38"/>
                      <a:pt x="284" y="35"/>
                    </a:cubicBezTo>
                    <a:cubicBezTo>
                      <a:pt x="282" y="37"/>
                      <a:pt x="289" y="37"/>
                      <a:pt x="290" y="39"/>
                    </a:cubicBezTo>
                    <a:cubicBezTo>
                      <a:pt x="287" y="39"/>
                      <a:pt x="281" y="36"/>
                      <a:pt x="279" y="37"/>
                    </a:cubicBezTo>
                    <a:cubicBezTo>
                      <a:pt x="277" y="35"/>
                      <a:pt x="276" y="34"/>
                      <a:pt x="276" y="32"/>
                    </a:cubicBezTo>
                    <a:cubicBezTo>
                      <a:pt x="274" y="32"/>
                      <a:pt x="274" y="33"/>
                      <a:pt x="272" y="34"/>
                    </a:cubicBezTo>
                    <a:cubicBezTo>
                      <a:pt x="273" y="34"/>
                      <a:pt x="274" y="34"/>
                      <a:pt x="274" y="35"/>
                    </a:cubicBezTo>
                    <a:cubicBezTo>
                      <a:pt x="271" y="36"/>
                      <a:pt x="265" y="34"/>
                      <a:pt x="266" y="31"/>
                    </a:cubicBezTo>
                    <a:cubicBezTo>
                      <a:pt x="268" y="32"/>
                      <a:pt x="269" y="29"/>
                      <a:pt x="268" y="29"/>
                    </a:cubicBezTo>
                    <a:cubicBezTo>
                      <a:pt x="266" y="31"/>
                      <a:pt x="261" y="29"/>
                      <a:pt x="259" y="31"/>
                    </a:cubicBezTo>
                    <a:cubicBezTo>
                      <a:pt x="263" y="32"/>
                      <a:pt x="262" y="30"/>
                      <a:pt x="265" y="31"/>
                    </a:cubicBezTo>
                    <a:cubicBezTo>
                      <a:pt x="266" y="33"/>
                      <a:pt x="264" y="33"/>
                      <a:pt x="266" y="34"/>
                    </a:cubicBezTo>
                    <a:cubicBezTo>
                      <a:pt x="261" y="33"/>
                      <a:pt x="259" y="33"/>
                      <a:pt x="256" y="33"/>
                    </a:cubicBezTo>
                    <a:cubicBezTo>
                      <a:pt x="256" y="32"/>
                      <a:pt x="258" y="32"/>
                      <a:pt x="258" y="31"/>
                    </a:cubicBezTo>
                    <a:cubicBezTo>
                      <a:pt x="255" y="30"/>
                      <a:pt x="256" y="32"/>
                      <a:pt x="254" y="32"/>
                    </a:cubicBezTo>
                    <a:cubicBezTo>
                      <a:pt x="253" y="31"/>
                      <a:pt x="251" y="31"/>
                      <a:pt x="250" y="30"/>
                    </a:cubicBezTo>
                    <a:cubicBezTo>
                      <a:pt x="243" y="31"/>
                      <a:pt x="239" y="29"/>
                      <a:pt x="230" y="29"/>
                    </a:cubicBezTo>
                    <a:cubicBezTo>
                      <a:pt x="228" y="31"/>
                      <a:pt x="234" y="29"/>
                      <a:pt x="234" y="30"/>
                    </a:cubicBezTo>
                    <a:cubicBezTo>
                      <a:pt x="230" y="31"/>
                      <a:pt x="225" y="31"/>
                      <a:pt x="221" y="32"/>
                    </a:cubicBezTo>
                    <a:cubicBezTo>
                      <a:pt x="216" y="32"/>
                      <a:pt x="212" y="32"/>
                      <a:pt x="207" y="33"/>
                    </a:cubicBezTo>
                    <a:cubicBezTo>
                      <a:pt x="207" y="32"/>
                      <a:pt x="208" y="32"/>
                      <a:pt x="209" y="31"/>
                    </a:cubicBezTo>
                    <a:cubicBezTo>
                      <a:pt x="204" y="34"/>
                      <a:pt x="200" y="31"/>
                      <a:pt x="199" y="33"/>
                    </a:cubicBezTo>
                    <a:cubicBezTo>
                      <a:pt x="196" y="33"/>
                      <a:pt x="193" y="32"/>
                      <a:pt x="188" y="32"/>
                    </a:cubicBezTo>
                    <a:cubicBezTo>
                      <a:pt x="184" y="32"/>
                      <a:pt x="180" y="32"/>
                      <a:pt x="175" y="33"/>
                    </a:cubicBezTo>
                    <a:cubicBezTo>
                      <a:pt x="171" y="33"/>
                      <a:pt x="166" y="33"/>
                      <a:pt x="162" y="33"/>
                    </a:cubicBezTo>
                    <a:cubicBezTo>
                      <a:pt x="158" y="33"/>
                      <a:pt x="154" y="33"/>
                      <a:pt x="152" y="33"/>
                    </a:cubicBezTo>
                    <a:cubicBezTo>
                      <a:pt x="146" y="34"/>
                      <a:pt x="139" y="38"/>
                      <a:pt x="134" y="36"/>
                    </a:cubicBezTo>
                    <a:cubicBezTo>
                      <a:pt x="132" y="37"/>
                      <a:pt x="130" y="37"/>
                      <a:pt x="127" y="38"/>
                    </a:cubicBezTo>
                    <a:cubicBezTo>
                      <a:pt x="124" y="39"/>
                      <a:pt x="122" y="39"/>
                      <a:pt x="121" y="40"/>
                    </a:cubicBezTo>
                    <a:cubicBezTo>
                      <a:pt x="122" y="40"/>
                      <a:pt x="121" y="41"/>
                      <a:pt x="120" y="41"/>
                    </a:cubicBezTo>
                    <a:cubicBezTo>
                      <a:pt x="114" y="42"/>
                      <a:pt x="110" y="44"/>
                      <a:pt x="105" y="46"/>
                    </a:cubicBezTo>
                    <a:cubicBezTo>
                      <a:pt x="101" y="48"/>
                      <a:pt x="96" y="50"/>
                      <a:pt x="89" y="52"/>
                    </a:cubicBezTo>
                    <a:cubicBezTo>
                      <a:pt x="90" y="54"/>
                      <a:pt x="98" y="48"/>
                      <a:pt x="98" y="52"/>
                    </a:cubicBezTo>
                    <a:cubicBezTo>
                      <a:pt x="106" y="50"/>
                      <a:pt x="108" y="50"/>
                      <a:pt x="115" y="49"/>
                    </a:cubicBezTo>
                    <a:cubicBezTo>
                      <a:pt x="114" y="49"/>
                      <a:pt x="113" y="49"/>
                      <a:pt x="113" y="50"/>
                    </a:cubicBezTo>
                    <a:cubicBezTo>
                      <a:pt x="114" y="50"/>
                      <a:pt x="114" y="49"/>
                      <a:pt x="115" y="50"/>
                    </a:cubicBezTo>
                    <a:cubicBezTo>
                      <a:pt x="111" y="50"/>
                      <a:pt x="109" y="51"/>
                      <a:pt x="108" y="53"/>
                    </a:cubicBezTo>
                    <a:cubicBezTo>
                      <a:pt x="113" y="51"/>
                      <a:pt x="120" y="49"/>
                      <a:pt x="126" y="49"/>
                    </a:cubicBezTo>
                    <a:cubicBezTo>
                      <a:pt x="125" y="52"/>
                      <a:pt x="115" y="52"/>
                      <a:pt x="114" y="53"/>
                    </a:cubicBezTo>
                    <a:cubicBezTo>
                      <a:pt x="119" y="53"/>
                      <a:pt x="123" y="53"/>
                      <a:pt x="129" y="52"/>
                    </a:cubicBezTo>
                    <a:cubicBezTo>
                      <a:pt x="127" y="54"/>
                      <a:pt x="131" y="52"/>
                      <a:pt x="131" y="54"/>
                    </a:cubicBezTo>
                    <a:cubicBezTo>
                      <a:pt x="128" y="56"/>
                      <a:pt x="126" y="55"/>
                      <a:pt x="123" y="56"/>
                    </a:cubicBezTo>
                    <a:cubicBezTo>
                      <a:pt x="124" y="55"/>
                      <a:pt x="126" y="57"/>
                      <a:pt x="124" y="57"/>
                    </a:cubicBezTo>
                    <a:cubicBezTo>
                      <a:pt x="122" y="57"/>
                      <a:pt x="122" y="58"/>
                      <a:pt x="119" y="58"/>
                    </a:cubicBezTo>
                    <a:cubicBezTo>
                      <a:pt x="119" y="58"/>
                      <a:pt x="122" y="56"/>
                      <a:pt x="120" y="56"/>
                    </a:cubicBezTo>
                    <a:cubicBezTo>
                      <a:pt x="117" y="58"/>
                      <a:pt x="112" y="62"/>
                      <a:pt x="110" y="60"/>
                    </a:cubicBezTo>
                    <a:cubicBezTo>
                      <a:pt x="110" y="61"/>
                      <a:pt x="111" y="61"/>
                      <a:pt x="111" y="62"/>
                    </a:cubicBezTo>
                    <a:cubicBezTo>
                      <a:pt x="109" y="62"/>
                      <a:pt x="108" y="63"/>
                      <a:pt x="107" y="63"/>
                    </a:cubicBezTo>
                    <a:cubicBezTo>
                      <a:pt x="106" y="62"/>
                      <a:pt x="106" y="62"/>
                      <a:pt x="106" y="62"/>
                    </a:cubicBezTo>
                    <a:cubicBezTo>
                      <a:pt x="102" y="64"/>
                      <a:pt x="101" y="66"/>
                      <a:pt x="99" y="68"/>
                    </a:cubicBezTo>
                    <a:cubicBezTo>
                      <a:pt x="98" y="68"/>
                      <a:pt x="95" y="69"/>
                      <a:pt x="93" y="70"/>
                    </a:cubicBezTo>
                    <a:cubicBezTo>
                      <a:pt x="90" y="71"/>
                      <a:pt x="88" y="72"/>
                      <a:pt x="88" y="73"/>
                    </a:cubicBezTo>
                    <a:cubicBezTo>
                      <a:pt x="89" y="72"/>
                      <a:pt x="91" y="71"/>
                      <a:pt x="93" y="70"/>
                    </a:cubicBezTo>
                    <a:cubicBezTo>
                      <a:pt x="95" y="69"/>
                      <a:pt x="97" y="69"/>
                      <a:pt x="99" y="70"/>
                    </a:cubicBezTo>
                    <a:cubicBezTo>
                      <a:pt x="104" y="68"/>
                      <a:pt x="109" y="67"/>
                      <a:pt x="114" y="66"/>
                    </a:cubicBezTo>
                    <a:cubicBezTo>
                      <a:pt x="119" y="64"/>
                      <a:pt x="123" y="63"/>
                      <a:pt x="126" y="62"/>
                    </a:cubicBezTo>
                    <a:cubicBezTo>
                      <a:pt x="128" y="61"/>
                      <a:pt x="130" y="61"/>
                      <a:pt x="132" y="61"/>
                    </a:cubicBezTo>
                    <a:cubicBezTo>
                      <a:pt x="135" y="60"/>
                      <a:pt x="137" y="60"/>
                      <a:pt x="139" y="60"/>
                    </a:cubicBezTo>
                    <a:cubicBezTo>
                      <a:pt x="142" y="59"/>
                      <a:pt x="147" y="57"/>
                      <a:pt x="150" y="59"/>
                    </a:cubicBezTo>
                    <a:cubicBezTo>
                      <a:pt x="147" y="58"/>
                      <a:pt x="145" y="60"/>
                      <a:pt x="143" y="60"/>
                    </a:cubicBezTo>
                    <a:cubicBezTo>
                      <a:pt x="141" y="60"/>
                      <a:pt x="144" y="60"/>
                      <a:pt x="142" y="61"/>
                    </a:cubicBezTo>
                    <a:cubicBezTo>
                      <a:pt x="133" y="62"/>
                      <a:pt x="124" y="64"/>
                      <a:pt x="115" y="67"/>
                    </a:cubicBezTo>
                    <a:cubicBezTo>
                      <a:pt x="111" y="69"/>
                      <a:pt x="106" y="70"/>
                      <a:pt x="102" y="72"/>
                    </a:cubicBezTo>
                    <a:cubicBezTo>
                      <a:pt x="100" y="73"/>
                      <a:pt x="98" y="74"/>
                      <a:pt x="95" y="75"/>
                    </a:cubicBezTo>
                    <a:cubicBezTo>
                      <a:pt x="93" y="76"/>
                      <a:pt x="91" y="77"/>
                      <a:pt x="89" y="78"/>
                    </a:cubicBezTo>
                    <a:cubicBezTo>
                      <a:pt x="72" y="87"/>
                      <a:pt x="56" y="98"/>
                      <a:pt x="39" y="108"/>
                    </a:cubicBezTo>
                    <a:cubicBezTo>
                      <a:pt x="41" y="111"/>
                      <a:pt x="31" y="116"/>
                      <a:pt x="28" y="117"/>
                    </a:cubicBezTo>
                    <a:cubicBezTo>
                      <a:pt x="28" y="120"/>
                      <a:pt x="22" y="120"/>
                      <a:pt x="23" y="123"/>
                    </a:cubicBezTo>
                    <a:cubicBezTo>
                      <a:pt x="25" y="122"/>
                      <a:pt x="29" y="119"/>
                      <a:pt x="30" y="120"/>
                    </a:cubicBezTo>
                    <a:cubicBezTo>
                      <a:pt x="30" y="121"/>
                      <a:pt x="32" y="122"/>
                      <a:pt x="31" y="123"/>
                    </a:cubicBezTo>
                    <a:cubicBezTo>
                      <a:pt x="25" y="128"/>
                      <a:pt x="19" y="128"/>
                      <a:pt x="17" y="132"/>
                    </a:cubicBezTo>
                    <a:cubicBezTo>
                      <a:pt x="20" y="130"/>
                      <a:pt x="25" y="130"/>
                      <a:pt x="30" y="126"/>
                    </a:cubicBezTo>
                    <a:cubicBezTo>
                      <a:pt x="30" y="127"/>
                      <a:pt x="32" y="130"/>
                      <a:pt x="32" y="128"/>
                    </a:cubicBezTo>
                    <a:cubicBezTo>
                      <a:pt x="29" y="126"/>
                      <a:pt x="34" y="126"/>
                      <a:pt x="34" y="123"/>
                    </a:cubicBezTo>
                    <a:cubicBezTo>
                      <a:pt x="36" y="122"/>
                      <a:pt x="38" y="123"/>
                      <a:pt x="39" y="124"/>
                    </a:cubicBezTo>
                    <a:cubicBezTo>
                      <a:pt x="38" y="126"/>
                      <a:pt x="34" y="130"/>
                      <a:pt x="33" y="132"/>
                    </a:cubicBezTo>
                    <a:cubicBezTo>
                      <a:pt x="34" y="134"/>
                      <a:pt x="36" y="133"/>
                      <a:pt x="37" y="131"/>
                    </a:cubicBezTo>
                    <a:cubicBezTo>
                      <a:pt x="43" y="130"/>
                      <a:pt x="48" y="126"/>
                      <a:pt x="54" y="122"/>
                    </a:cubicBezTo>
                    <a:cubicBezTo>
                      <a:pt x="60" y="117"/>
                      <a:pt x="65" y="113"/>
                      <a:pt x="71" y="111"/>
                    </a:cubicBezTo>
                    <a:cubicBezTo>
                      <a:pt x="72" y="110"/>
                      <a:pt x="72" y="112"/>
                      <a:pt x="73" y="111"/>
                    </a:cubicBezTo>
                    <a:cubicBezTo>
                      <a:pt x="78" y="108"/>
                      <a:pt x="86" y="101"/>
                      <a:pt x="93" y="102"/>
                    </a:cubicBezTo>
                    <a:cubicBezTo>
                      <a:pt x="97" y="100"/>
                      <a:pt x="100" y="99"/>
                      <a:pt x="104" y="98"/>
                    </a:cubicBezTo>
                    <a:cubicBezTo>
                      <a:pt x="104" y="96"/>
                      <a:pt x="105" y="96"/>
                      <a:pt x="107" y="95"/>
                    </a:cubicBezTo>
                    <a:cubicBezTo>
                      <a:pt x="107" y="96"/>
                      <a:pt x="108" y="96"/>
                      <a:pt x="108" y="97"/>
                    </a:cubicBezTo>
                    <a:cubicBezTo>
                      <a:pt x="106" y="98"/>
                      <a:pt x="105" y="98"/>
                      <a:pt x="104" y="99"/>
                    </a:cubicBezTo>
                    <a:cubicBezTo>
                      <a:pt x="105" y="100"/>
                      <a:pt x="107" y="98"/>
                      <a:pt x="107" y="100"/>
                    </a:cubicBezTo>
                    <a:cubicBezTo>
                      <a:pt x="103" y="102"/>
                      <a:pt x="102" y="104"/>
                      <a:pt x="99" y="106"/>
                    </a:cubicBezTo>
                    <a:cubicBezTo>
                      <a:pt x="100" y="106"/>
                      <a:pt x="100" y="107"/>
                      <a:pt x="102" y="106"/>
                    </a:cubicBezTo>
                    <a:cubicBezTo>
                      <a:pt x="104" y="102"/>
                      <a:pt x="110" y="100"/>
                      <a:pt x="111" y="96"/>
                    </a:cubicBezTo>
                    <a:cubicBezTo>
                      <a:pt x="112" y="96"/>
                      <a:pt x="114" y="98"/>
                      <a:pt x="113" y="99"/>
                    </a:cubicBezTo>
                    <a:cubicBezTo>
                      <a:pt x="116" y="99"/>
                      <a:pt x="119" y="98"/>
                      <a:pt x="122" y="97"/>
                    </a:cubicBezTo>
                    <a:cubicBezTo>
                      <a:pt x="125" y="96"/>
                      <a:pt x="128" y="95"/>
                      <a:pt x="130" y="96"/>
                    </a:cubicBezTo>
                    <a:cubicBezTo>
                      <a:pt x="131" y="97"/>
                      <a:pt x="129" y="98"/>
                      <a:pt x="128" y="99"/>
                    </a:cubicBezTo>
                    <a:cubicBezTo>
                      <a:pt x="133" y="98"/>
                      <a:pt x="128" y="101"/>
                      <a:pt x="128" y="102"/>
                    </a:cubicBezTo>
                    <a:cubicBezTo>
                      <a:pt x="131" y="99"/>
                      <a:pt x="137" y="98"/>
                      <a:pt x="141" y="96"/>
                    </a:cubicBezTo>
                    <a:cubicBezTo>
                      <a:pt x="158" y="96"/>
                      <a:pt x="175" y="94"/>
                      <a:pt x="192" y="93"/>
                    </a:cubicBezTo>
                    <a:cubicBezTo>
                      <a:pt x="209" y="92"/>
                      <a:pt x="226" y="93"/>
                      <a:pt x="241" y="97"/>
                    </a:cubicBezTo>
                    <a:cubicBezTo>
                      <a:pt x="250" y="97"/>
                      <a:pt x="260" y="99"/>
                      <a:pt x="266" y="100"/>
                    </a:cubicBezTo>
                    <a:cubicBezTo>
                      <a:pt x="270" y="99"/>
                      <a:pt x="278" y="100"/>
                      <a:pt x="281" y="103"/>
                    </a:cubicBezTo>
                    <a:cubicBezTo>
                      <a:pt x="283" y="102"/>
                      <a:pt x="292" y="105"/>
                      <a:pt x="295" y="106"/>
                    </a:cubicBezTo>
                    <a:cubicBezTo>
                      <a:pt x="292" y="105"/>
                      <a:pt x="295" y="107"/>
                      <a:pt x="295" y="108"/>
                    </a:cubicBezTo>
                    <a:cubicBezTo>
                      <a:pt x="290" y="106"/>
                      <a:pt x="287" y="104"/>
                      <a:pt x="285" y="106"/>
                    </a:cubicBezTo>
                    <a:cubicBezTo>
                      <a:pt x="284" y="106"/>
                      <a:pt x="284" y="105"/>
                      <a:pt x="283" y="105"/>
                    </a:cubicBezTo>
                    <a:cubicBezTo>
                      <a:pt x="284" y="105"/>
                      <a:pt x="285" y="105"/>
                      <a:pt x="285" y="105"/>
                    </a:cubicBezTo>
                    <a:cubicBezTo>
                      <a:pt x="281" y="103"/>
                      <a:pt x="285" y="108"/>
                      <a:pt x="281" y="107"/>
                    </a:cubicBezTo>
                    <a:cubicBezTo>
                      <a:pt x="282" y="104"/>
                      <a:pt x="277" y="106"/>
                      <a:pt x="279" y="103"/>
                    </a:cubicBezTo>
                    <a:cubicBezTo>
                      <a:pt x="281" y="103"/>
                      <a:pt x="281" y="105"/>
                      <a:pt x="282" y="104"/>
                    </a:cubicBezTo>
                    <a:cubicBezTo>
                      <a:pt x="276" y="101"/>
                      <a:pt x="271" y="101"/>
                      <a:pt x="268" y="100"/>
                    </a:cubicBezTo>
                    <a:cubicBezTo>
                      <a:pt x="269" y="103"/>
                      <a:pt x="275" y="102"/>
                      <a:pt x="277" y="103"/>
                    </a:cubicBezTo>
                    <a:cubicBezTo>
                      <a:pt x="278" y="104"/>
                      <a:pt x="277" y="105"/>
                      <a:pt x="278" y="106"/>
                    </a:cubicBezTo>
                    <a:cubicBezTo>
                      <a:pt x="280" y="108"/>
                      <a:pt x="284" y="108"/>
                      <a:pt x="285" y="110"/>
                    </a:cubicBezTo>
                    <a:cubicBezTo>
                      <a:pt x="276" y="109"/>
                      <a:pt x="279" y="106"/>
                      <a:pt x="273" y="105"/>
                    </a:cubicBezTo>
                    <a:cubicBezTo>
                      <a:pt x="274" y="105"/>
                      <a:pt x="274" y="105"/>
                      <a:pt x="273" y="105"/>
                    </a:cubicBezTo>
                    <a:cubicBezTo>
                      <a:pt x="269" y="105"/>
                      <a:pt x="267" y="103"/>
                      <a:pt x="264" y="103"/>
                    </a:cubicBezTo>
                    <a:cubicBezTo>
                      <a:pt x="263" y="102"/>
                      <a:pt x="259" y="98"/>
                      <a:pt x="258" y="102"/>
                    </a:cubicBezTo>
                    <a:cubicBezTo>
                      <a:pt x="261" y="102"/>
                      <a:pt x="264" y="103"/>
                      <a:pt x="264" y="105"/>
                    </a:cubicBezTo>
                    <a:cubicBezTo>
                      <a:pt x="269" y="107"/>
                      <a:pt x="273" y="104"/>
                      <a:pt x="276" y="107"/>
                    </a:cubicBezTo>
                    <a:cubicBezTo>
                      <a:pt x="273" y="106"/>
                      <a:pt x="271" y="107"/>
                      <a:pt x="270" y="108"/>
                    </a:cubicBezTo>
                    <a:cubicBezTo>
                      <a:pt x="272" y="109"/>
                      <a:pt x="272" y="106"/>
                      <a:pt x="275" y="108"/>
                    </a:cubicBezTo>
                    <a:cubicBezTo>
                      <a:pt x="275" y="109"/>
                      <a:pt x="274" y="108"/>
                      <a:pt x="273" y="109"/>
                    </a:cubicBezTo>
                    <a:cubicBezTo>
                      <a:pt x="276" y="109"/>
                      <a:pt x="282" y="110"/>
                      <a:pt x="282" y="112"/>
                    </a:cubicBezTo>
                    <a:cubicBezTo>
                      <a:pt x="277" y="112"/>
                      <a:pt x="272" y="110"/>
                      <a:pt x="268" y="110"/>
                    </a:cubicBezTo>
                    <a:cubicBezTo>
                      <a:pt x="269" y="109"/>
                      <a:pt x="269" y="108"/>
                      <a:pt x="268" y="109"/>
                    </a:cubicBezTo>
                    <a:cubicBezTo>
                      <a:pt x="268" y="109"/>
                      <a:pt x="268" y="110"/>
                      <a:pt x="268" y="110"/>
                    </a:cubicBezTo>
                    <a:cubicBezTo>
                      <a:pt x="273" y="113"/>
                      <a:pt x="276" y="110"/>
                      <a:pt x="279" y="115"/>
                    </a:cubicBezTo>
                    <a:cubicBezTo>
                      <a:pt x="276" y="114"/>
                      <a:pt x="273" y="114"/>
                      <a:pt x="272" y="112"/>
                    </a:cubicBezTo>
                    <a:cubicBezTo>
                      <a:pt x="270" y="115"/>
                      <a:pt x="264" y="113"/>
                      <a:pt x="261" y="112"/>
                    </a:cubicBezTo>
                    <a:cubicBezTo>
                      <a:pt x="265" y="115"/>
                      <a:pt x="268" y="115"/>
                      <a:pt x="272" y="115"/>
                    </a:cubicBezTo>
                    <a:cubicBezTo>
                      <a:pt x="276" y="115"/>
                      <a:pt x="280" y="115"/>
                      <a:pt x="284" y="116"/>
                    </a:cubicBezTo>
                    <a:cubicBezTo>
                      <a:pt x="284" y="118"/>
                      <a:pt x="279" y="116"/>
                      <a:pt x="281" y="119"/>
                    </a:cubicBezTo>
                    <a:cubicBezTo>
                      <a:pt x="283" y="119"/>
                      <a:pt x="285" y="119"/>
                      <a:pt x="287" y="120"/>
                    </a:cubicBezTo>
                    <a:cubicBezTo>
                      <a:pt x="290" y="121"/>
                      <a:pt x="292" y="122"/>
                      <a:pt x="294" y="123"/>
                    </a:cubicBezTo>
                    <a:cubicBezTo>
                      <a:pt x="298" y="126"/>
                      <a:pt x="302" y="129"/>
                      <a:pt x="306" y="130"/>
                    </a:cubicBezTo>
                    <a:cubicBezTo>
                      <a:pt x="304" y="130"/>
                      <a:pt x="302" y="130"/>
                      <a:pt x="300" y="129"/>
                    </a:cubicBezTo>
                    <a:cubicBezTo>
                      <a:pt x="299" y="129"/>
                      <a:pt x="297" y="128"/>
                      <a:pt x="296" y="128"/>
                    </a:cubicBezTo>
                    <a:cubicBezTo>
                      <a:pt x="293" y="127"/>
                      <a:pt x="290" y="126"/>
                      <a:pt x="287" y="124"/>
                    </a:cubicBezTo>
                    <a:cubicBezTo>
                      <a:pt x="286" y="123"/>
                      <a:pt x="288" y="126"/>
                      <a:pt x="286" y="125"/>
                    </a:cubicBezTo>
                    <a:cubicBezTo>
                      <a:pt x="284" y="123"/>
                      <a:pt x="281" y="122"/>
                      <a:pt x="277" y="121"/>
                    </a:cubicBezTo>
                    <a:cubicBezTo>
                      <a:pt x="275" y="121"/>
                      <a:pt x="273" y="120"/>
                      <a:pt x="271" y="120"/>
                    </a:cubicBezTo>
                    <a:cubicBezTo>
                      <a:pt x="269" y="119"/>
                      <a:pt x="267" y="119"/>
                      <a:pt x="265" y="119"/>
                    </a:cubicBezTo>
                    <a:cubicBezTo>
                      <a:pt x="265" y="118"/>
                      <a:pt x="266" y="118"/>
                      <a:pt x="265" y="118"/>
                    </a:cubicBezTo>
                    <a:cubicBezTo>
                      <a:pt x="261" y="120"/>
                      <a:pt x="255" y="115"/>
                      <a:pt x="251" y="116"/>
                    </a:cubicBezTo>
                    <a:cubicBezTo>
                      <a:pt x="251" y="116"/>
                      <a:pt x="252" y="116"/>
                      <a:pt x="252" y="117"/>
                    </a:cubicBezTo>
                    <a:cubicBezTo>
                      <a:pt x="247" y="115"/>
                      <a:pt x="242" y="114"/>
                      <a:pt x="237" y="113"/>
                    </a:cubicBezTo>
                    <a:cubicBezTo>
                      <a:pt x="232" y="113"/>
                      <a:pt x="227" y="112"/>
                      <a:pt x="223" y="113"/>
                    </a:cubicBezTo>
                    <a:cubicBezTo>
                      <a:pt x="223" y="111"/>
                      <a:pt x="223" y="111"/>
                      <a:pt x="223" y="111"/>
                    </a:cubicBezTo>
                    <a:cubicBezTo>
                      <a:pt x="218" y="112"/>
                      <a:pt x="212" y="112"/>
                      <a:pt x="207" y="112"/>
                    </a:cubicBezTo>
                    <a:cubicBezTo>
                      <a:pt x="201" y="113"/>
                      <a:pt x="195" y="113"/>
                      <a:pt x="190" y="112"/>
                    </a:cubicBezTo>
                    <a:cubicBezTo>
                      <a:pt x="190" y="113"/>
                      <a:pt x="189" y="113"/>
                      <a:pt x="188" y="113"/>
                    </a:cubicBezTo>
                    <a:cubicBezTo>
                      <a:pt x="181" y="113"/>
                      <a:pt x="175" y="113"/>
                      <a:pt x="168" y="115"/>
                    </a:cubicBezTo>
                    <a:cubicBezTo>
                      <a:pt x="161" y="116"/>
                      <a:pt x="155" y="117"/>
                      <a:pt x="148" y="119"/>
                    </a:cubicBezTo>
                    <a:cubicBezTo>
                      <a:pt x="145" y="120"/>
                      <a:pt x="142" y="121"/>
                      <a:pt x="139" y="122"/>
                    </a:cubicBezTo>
                    <a:cubicBezTo>
                      <a:pt x="135" y="123"/>
                      <a:pt x="132" y="124"/>
                      <a:pt x="129" y="125"/>
                    </a:cubicBezTo>
                    <a:cubicBezTo>
                      <a:pt x="123" y="127"/>
                      <a:pt x="117" y="129"/>
                      <a:pt x="112" y="131"/>
                    </a:cubicBezTo>
                    <a:cubicBezTo>
                      <a:pt x="112" y="131"/>
                      <a:pt x="113" y="130"/>
                      <a:pt x="114" y="131"/>
                    </a:cubicBezTo>
                    <a:cubicBezTo>
                      <a:pt x="108" y="132"/>
                      <a:pt x="103" y="133"/>
                      <a:pt x="99" y="135"/>
                    </a:cubicBezTo>
                    <a:cubicBezTo>
                      <a:pt x="94" y="138"/>
                      <a:pt x="90" y="140"/>
                      <a:pt x="85" y="142"/>
                    </a:cubicBezTo>
                    <a:cubicBezTo>
                      <a:pt x="84" y="142"/>
                      <a:pt x="83" y="141"/>
                      <a:pt x="81" y="141"/>
                    </a:cubicBezTo>
                    <a:cubicBezTo>
                      <a:pt x="82" y="143"/>
                      <a:pt x="83" y="142"/>
                      <a:pt x="84" y="144"/>
                    </a:cubicBezTo>
                    <a:cubicBezTo>
                      <a:pt x="79" y="144"/>
                      <a:pt x="74" y="147"/>
                      <a:pt x="70" y="151"/>
                    </a:cubicBezTo>
                    <a:cubicBezTo>
                      <a:pt x="69" y="150"/>
                      <a:pt x="69" y="150"/>
                      <a:pt x="69" y="150"/>
                    </a:cubicBezTo>
                    <a:cubicBezTo>
                      <a:pt x="67" y="153"/>
                      <a:pt x="64" y="156"/>
                      <a:pt x="60" y="157"/>
                    </a:cubicBezTo>
                    <a:cubicBezTo>
                      <a:pt x="61" y="157"/>
                      <a:pt x="61" y="157"/>
                      <a:pt x="61" y="158"/>
                    </a:cubicBezTo>
                    <a:cubicBezTo>
                      <a:pt x="59" y="160"/>
                      <a:pt x="57" y="161"/>
                      <a:pt x="56" y="160"/>
                    </a:cubicBezTo>
                    <a:cubicBezTo>
                      <a:pt x="55" y="162"/>
                      <a:pt x="53" y="163"/>
                      <a:pt x="51" y="162"/>
                    </a:cubicBezTo>
                    <a:cubicBezTo>
                      <a:pt x="50" y="164"/>
                      <a:pt x="53" y="164"/>
                      <a:pt x="52" y="165"/>
                    </a:cubicBezTo>
                    <a:cubicBezTo>
                      <a:pt x="43" y="171"/>
                      <a:pt x="33" y="179"/>
                      <a:pt x="24" y="189"/>
                    </a:cubicBezTo>
                    <a:cubicBezTo>
                      <a:pt x="19" y="194"/>
                      <a:pt x="15" y="199"/>
                      <a:pt x="11" y="205"/>
                    </a:cubicBezTo>
                    <a:cubicBezTo>
                      <a:pt x="9" y="207"/>
                      <a:pt x="7" y="210"/>
                      <a:pt x="5" y="212"/>
                    </a:cubicBezTo>
                    <a:cubicBezTo>
                      <a:pt x="3" y="215"/>
                      <a:pt x="2" y="218"/>
                      <a:pt x="0" y="220"/>
                    </a:cubicBezTo>
                    <a:cubicBezTo>
                      <a:pt x="12" y="204"/>
                      <a:pt x="25" y="190"/>
                      <a:pt x="40" y="175"/>
                    </a:cubicBezTo>
                    <a:cubicBezTo>
                      <a:pt x="40" y="176"/>
                      <a:pt x="42" y="172"/>
                      <a:pt x="43" y="174"/>
                    </a:cubicBezTo>
                    <a:cubicBezTo>
                      <a:pt x="45" y="172"/>
                      <a:pt x="47" y="170"/>
                      <a:pt x="49" y="168"/>
                    </a:cubicBezTo>
                    <a:cubicBezTo>
                      <a:pt x="52" y="166"/>
                      <a:pt x="54" y="165"/>
                      <a:pt x="57" y="163"/>
                    </a:cubicBezTo>
                    <a:cubicBezTo>
                      <a:pt x="58" y="162"/>
                      <a:pt x="60" y="161"/>
                      <a:pt x="61" y="160"/>
                    </a:cubicBezTo>
                    <a:cubicBezTo>
                      <a:pt x="62" y="159"/>
                      <a:pt x="64" y="159"/>
                      <a:pt x="65" y="158"/>
                    </a:cubicBezTo>
                    <a:cubicBezTo>
                      <a:pt x="68" y="156"/>
                      <a:pt x="70" y="154"/>
                      <a:pt x="72" y="152"/>
                    </a:cubicBezTo>
                    <a:cubicBezTo>
                      <a:pt x="72" y="153"/>
                      <a:pt x="72" y="154"/>
                      <a:pt x="73" y="153"/>
                    </a:cubicBezTo>
                    <a:cubicBezTo>
                      <a:pt x="72" y="152"/>
                      <a:pt x="73" y="151"/>
                      <a:pt x="74" y="150"/>
                    </a:cubicBezTo>
                    <a:cubicBezTo>
                      <a:pt x="76" y="151"/>
                      <a:pt x="78" y="147"/>
                      <a:pt x="82" y="148"/>
                    </a:cubicBezTo>
                    <a:cubicBezTo>
                      <a:pt x="82" y="146"/>
                      <a:pt x="89" y="144"/>
                      <a:pt x="90" y="144"/>
                    </a:cubicBezTo>
                    <a:cubicBezTo>
                      <a:pt x="91" y="143"/>
                      <a:pt x="90" y="142"/>
                      <a:pt x="91" y="142"/>
                    </a:cubicBezTo>
                    <a:cubicBezTo>
                      <a:pt x="92" y="143"/>
                      <a:pt x="93" y="140"/>
                      <a:pt x="95" y="141"/>
                    </a:cubicBezTo>
                    <a:cubicBezTo>
                      <a:pt x="96" y="139"/>
                      <a:pt x="99" y="138"/>
                      <a:pt x="101" y="137"/>
                    </a:cubicBezTo>
                    <a:cubicBezTo>
                      <a:pt x="103" y="139"/>
                      <a:pt x="106" y="136"/>
                      <a:pt x="108" y="135"/>
                    </a:cubicBezTo>
                    <a:cubicBezTo>
                      <a:pt x="109" y="134"/>
                      <a:pt x="107" y="135"/>
                      <a:pt x="108" y="134"/>
                    </a:cubicBezTo>
                    <a:cubicBezTo>
                      <a:pt x="115" y="131"/>
                      <a:pt x="122" y="129"/>
                      <a:pt x="129" y="127"/>
                    </a:cubicBezTo>
                    <a:cubicBezTo>
                      <a:pt x="133" y="126"/>
                      <a:pt x="137" y="125"/>
                      <a:pt x="140" y="124"/>
                    </a:cubicBezTo>
                    <a:cubicBezTo>
                      <a:pt x="142" y="124"/>
                      <a:pt x="144" y="124"/>
                      <a:pt x="146" y="123"/>
                    </a:cubicBezTo>
                    <a:cubicBezTo>
                      <a:pt x="148" y="123"/>
                      <a:pt x="150" y="123"/>
                      <a:pt x="152" y="123"/>
                    </a:cubicBezTo>
                    <a:cubicBezTo>
                      <a:pt x="152" y="123"/>
                      <a:pt x="151" y="123"/>
                      <a:pt x="151" y="123"/>
                    </a:cubicBezTo>
                    <a:cubicBezTo>
                      <a:pt x="153" y="123"/>
                      <a:pt x="152" y="122"/>
                      <a:pt x="154" y="122"/>
                    </a:cubicBezTo>
                    <a:cubicBezTo>
                      <a:pt x="154" y="123"/>
                      <a:pt x="155" y="123"/>
                      <a:pt x="154" y="124"/>
                    </a:cubicBezTo>
                    <a:cubicBezTo>
                      <a:pt x="156" y="122"/>
                      <a:pt x="160" y="123"/>
                      <a:pt x="163" y="123"/>
                    </a:cubicBezTo>
                    <a:cubicBezTo>
                      <a:pt x="163" y="121"/>
                      <a:pt x="162" y="122"/>
                      <a:pt x="162" y="121"/>
                    </a:cubicBezTo>
                    <a:cubicBezTo>
                      <a:pt x="163" y="121"/>
                      <a:pt x="163" y="120"/>
                      <a:pt x="164" y="120"/>
                    </a:cubicBezTo>
                    <a:cubicBezTo>
                      <a:pt x="165" y="121"/>
                      <a:pt x="163" y="121"/>
                      <a:pt x="164" y="122"/>
                    </a:cubicBezTo>
                    <a:cubicBezTo>
                      <a:pt x="166" y="122"/>
                      <a:pt x="165" y="120"/>
                      <a:pt x="168" y="121"/>
                    </a:cubicBezTo>
                    <a:cubicBezTo>
                      <a:pt x="168" y="123"/>
                      <a:pt x="171" y="121"/>
                      <a:pt x="173" y="122"/>
                    </a:cubicBezTo>
                    <a:cubicBezTo>
                      <a:pt x="174" y="120"/>
                      <a:pt x="174" y="120"/>
                      <a:pt x="174" y="119"/>
                    </a:cubicBezTo>
                    <a:cubicBezTo>
                      <a:pt x="175" y="119"/>
                      <a:pt x="176" y="119"/>
                      <a:pt x="177" y="118"/>
                    </a:cubicBezTo>
                    <a:cubicBezTo>
                      <a:pt x="177" y="119"/>
                      <a:pt x="177" y="119"/>
                      <a:pt x="177" y="119"/>
                    </a:cubicBezTo>
                    <a:cubicBezTo>
                      <a:pt x="178" y="119"/>
                      <a:pt x="183" y="117"/>
                      <a:pt x="183" y="119"/>
                    </a:cubicBezTo>
                    <a:cubicBezTo>
                      <a:pt x="181" y="119"/>
                      <a:pt x="179" y="121"/>
                      <a:pt x="175" y="120"/>
                    </a:cubicBezTo>
                    <a:cubicBezTo>
                      <a:pt x="176" y="123"/>
                      <a:pt x="187" y="118"/>
                      <a:pt x="189" y="122"/>
                    </a:cubicBezTo>
                    <a:cubicBezTo>
                      <a:pt x="182" y="122"/>
                      <a:pt x="177" y="122"/>
                      <a:pt x="171" y="123"/>
                    </a:cubicBezTo>
                    <a:cubicBezTo>
                      <a:pt x="169" y="123"/>
                      <a:pt x="166" y="124"/>
                      <a:pt x="163" y="124"/>
                    </a:cubicBezTo>
                    <a:cubicBezTo>
                      <a:pt x="160" y="124"/>
                      <a:pt x="157" y="125"/>
                      <a:pt x="154" y="125"/>
                    </a:cubicBezTo>
                    <a:cubicBezTo>
                      <a:pt x="154" y="126"/>
                      <a:pt x="155" y="126"/>
                      <a:pt x="154" y="127"/>
                    </a:cubicBezTo>
                    <a:cubicBezTo>
                      <a:pt x="153" y="127"/>
                      <a:pt x="151" y="128"/>
                      <a:pt x="151" y="127"/>
                    </a:cubicBezTo>
                    <a:cubicBezTo>
                      <a:pt x="151" y="126"/>
                      <a:pt x="153" y="128"/>
                      <a:pt x="153" y="126"/>
                    </a:cubicBezTo>
                    <a:cubicBezTo>
                      <a:pt x="150" y="126"/>
                      <a:pt x="145" y="127"/>
                      <a:pt x="143" y="128"/>
                    </a:cubicBezTo>
                    <a:cubicBezTo>
                      <a:pt x="144" y="128"/>
                      <a:pt x="147" y="128"/>
                      <a:pt x="145" y="130"/>
                    </a:cubicBezTo>
                    <a:cubicBezTo>
                      <a:pt x="140" y="130"/>
                      <a:pt x="135" y="131"/>
                      <a:pt x="130" y="133"/>
                    </a:cubicBezTo>
                    <a:cubicBezTo>
                      <a:pt x="125" y="135"/>
                      <a:pt x="120" y="137"/>
                      <a:pt x="116" y="138"/>
                    </a:cubicBezTo>
                    <a:cubicBezTo>
                      <a:pt x="110" y="140"/>
                      <a:pt x="103" y="142"/>
                      <a:pt x="97" y="145"/>
                    </a:cubicBezTo>
                    <a:cubicBezTo>
                      <a:pt x="94" y="146"/>
                      <a:pt x="91" y="147"/>
                      <a:pt x="88" y="149"/>
                    </a:cubicBezTo>
                    <a:cubicBezTo>
                      <a:pt x="85" y="150"/>
                      <a:pt x="82" y="152"/>
                      <a:pt x="79" y="153"/>
                    </a:cubicBezTo>
                    <a:cubicBezTo>
                      <a:pt x="78" y="153"/>
                      <a:pt x="78" y="153"/>
                      <a:pt x="78" y="153"/>
                    </a:cubicBezTo>
                    <a:cubicBezTo>
                      <a:pt x="75" y="157"/>
                      <a:pt x="69" y="157"/>
                      <a:pt x="67" y="162"/>
                    </a:cubicBezTo>
                    <a:cubicBezTo>
                      <a:pt x="65" y="162"/>
                      <a:pt x="64" y="163"/>
                      <a:pt x="63" y="161"/>
                    </a:cubicBezTo>
                    <a:cubicBezTo>
                      <a:pt x="62" y="162"/>
                      <a:pt x="60" y="163"/>
                      <a:pt x="60" y="164"/>
                    </a:cubicBezTo>
                    <a:cubicBezTo>
                      <a:pt x="62" y="162"/>
                      <a:pt x="64" y="162"/>
                      <a:pt x="65" y="163"/>
                    </a:cubicBezTo>
                    <a:cubicBezTo>
                      <a:pt x="62" y="165"/>
                      <a:pt x="56" y="170"/>
                      <a:pt x="52" y="172"/>
                    </a:cubicBezTo>
                    <a:cubicBezTo>
                      <a:pt x="49" y="177"/>
                      <a:pt x="42" y="181"/>
                      <a:pt x="40" y="185"/>
                    </a:cubicBezTo>
                    <a:cubicBezTo>
                      <a:pt x="43" y="184"/>
                      <a:pt x="47" y="177"/>
                      <a:pt x="50" y="180"/>
                    </a:cubicBezTo>
                    <a:cubicBezTo>
                      <a:pt x="47" y="181"/>
                      <a:pt x="47" y="186"/>
                      <a:pt x="43" y="187"/>
                    </a:cubicBezTo>
                    <a:cubicBezTo>
                      <a:pt x="44" y="188"/>
                      <a:pt x="43" y="189"/>
                      <a:pt x="41" y="190"/>
                    </a:cubicBezTo>
                    <a:cubicBezTo>
                      <a:pt x="42" y="195"/>
                      <a:pt x="33" y="197"/>
                      <a:pt x="32" y="203"/>
                    </a:cubicBezTo>
                    <a:cubicBezTo>
                      <a:pt x="31" y="203"/>
                      <a:pt x="29" y="204"/>
                      <a:pt x="27" y="205"/>
                    </a:cubicBezTo>
                    <a:cubicBezTo>
                      <a:pt x="28" y="206"/>
                      <a:pt x="29" y="204"/>
                      <a:pt x="29" y="206"/>
                    </a:cubicBezTo>
                    <a:cubicBezTo>
                      <a:pt x="30" y="205"/>
                      <a:pt x="31" y="203"/>
                      <a:pt x="31" y="203"/>
                    </a:cubicBezTo>
                    <a:cubicBezTo>
                      <a:pt x="30" y="206"/>
                      <a:pt x="28" y="208"/>
                      <a:pt x="27" y="210"/>
                    </a:cubicBezTo>
                    <a:cubicBezTo>
                      <a:pt x="25" y="212"/>
                      <a:pt x="24" y="214"/>
                      <a:pt x="22" y="216"/>
                    </a:cubicBezTo>
                    <a:cubicBezTo>
                      <a:pt x="21" y="218"/>
                      <a:pt x="20" y="220"/>
                      <a:pt x="19" y="222"/>
                    </a:cubicBezTo>
                    <a:cubicBezTo>
                      <a:pt x="17" y="225"/>
                      <a:pt x="16" y="227"/>
                      <a:pt x="15" y="229"/>
                    </a:cubicBezTo>
                    <a:cubicBezTo>
                      <a:pt x="19" y="231"/>
                      <a:pt x="12" y="234"/>
                      <a:pt x="12" y="236"/>
                    </a:cubicBezTo>
                    <a:cubicBezTo>
                      <a:pt x="15" y="235"/>
                      <a:pt x="10" y="240"/>
                      <a:pt x="9" y="242"/>
                    </a:cubicBezTo>
                    <a:cubicBezTo>
                      <a:pt x="8" y="244"/>
                      <a:pt x="7" y="246"/>
                      <a:pt x="7" y="248"/>
                    </a:cubicBezTo>
                    <a:cubicBezTo>
                      <a:pt x="6" y="251"/>
                      <a:pt x="6" y="253"/>
                      <a:pt x="6" y="254"/>
                    </a:cubicBezTo>
                    <a:cubicBezTo>
                      <a:pt x="9" y="253"/>
                      <a:pt x="7" y="249"/>
                      <a:pt x="10" y="247"/>
                    </a:cubicBezTo>
                    <a:cubicBezTo>
                      <a:pt x="11" y="248"/>
                      <a:pt x="11" y="248"/>
                      <a:pt x="11" y="249"/>
                    </a:cubicBezTo>
                    <a:cubicBezTo>
                      <a:pt x="10" y="249"/>
                      <a:pt x="10" y="252"/>
                      <a:pt x="11" y="253"/>
                    </a:cubicBezTo>
                    <a:cubicBezTo>
                      <a:pt x="12" y="250"/>
                      <a:pt x="13" y="249"/>
                      <a:pt x="15" y="247"/>
                    </a:cubicBezTo>
                    <a:cubicBezTo>
                      <a:pt x="15" y="249"/>
                      <a:pt x="15" y="251"/>
                      <a:pt x="15" y="253"/>
                    </a:cubicBezTo>
                    <a:cubicBezTo>
                      <a:pt x="14" y="255"/>
                      <a:pt x="14" y="256"/>
                      <a:pt x="12" y="257"/>
                    </a:cubicBezTo>
                    <a:cubicBezTo>
                      <a:pt x="13" y="260"/>
                      <a:pt x="10" y="263"/>
                      <a:pt x="9" y="267"/>
                    </a:cubicBezTo>
                    <a:cubicBezTo>
                      <a:pt x="12" y="267"/>
                      <a:pt x="9" y="271"/>
                      <a:pt x="8" y="274"/>
                    </a:cubicBezTo>
                    <a:cubicBezTo>
                      <a:pt x="9" y="277"/>
                      <a:pt x="11" y="276"/>
                      <a:pt x="10" y="279"/>
                    </a:cubicBezTo>
                    <a:cubicBezTo>
                      <a:pt x="11" y="278"/>
                      <a:pt x="10" y="277"/>
                      <a:pt x="12" y="277"/>
                    </a:cubicBezTo>
                    <a:cubicBezTo>
                      <a:pt x="13" y="279"/>
                      <a:pt x="15" y="280"/>
                      <a:pt x="14" y="283"/>
                    </a:cubicBezTo>
                    <a:cubicBezTo>
                      <a:pt x="13" y="283"/>
                      <a:pt x="13" y="282"/>
                      <a:pt x="13" y="282"/>
                    </a:cubicBezTo>
                    <a:cubicBezTo>
                      <a:pt x="12" y="284"/>
                      <a:pt x="12" y="287"/>
                      <a:pt x="13" y="288"/>
                    </a:cubicBezTo>
                    <a:cubicBezTo>
                      <a:pt x="11" y="290"/>
                      <a:pt x="13" y="290"/>
                      <a:pt x="12" y="291"/>
                    </a:cubicBezTo>
                    <a:cubicBezTo>
                      <a:pt x="12" y="294"/>
                      <a:pt x="9" y="297"/>
                      <a:pt x="12" y="299"/>
                    </a:cubicBezTo>
                    <a:cubicBezTo>
                      <a:pt x="13" y="298"/>
                      <a:pt x="12" y="295"/>
                      <a:pt x="15" y="295"/>
                    </a:cubicBezTo>
                    <a:cubicBezTo>
                      <a:pt x="15" y="297"/>
                      <a:pt x="13" y="298"/>
                      <a:pt x="14" y="298"/>
                    </a:cubicBezTo>
                    <a:cubicBezTo>
                      <a:pt x="15" y="298"/>
                      <a:pt x="15" y="296"/>
                      <a:pt x="16" y="295"/>
                    </a:cubicBezTo>
                    <a:cubicBezTo>
                      <a:pt x="16" y="294"/>
                      <a:pt x="17" y="293"/>
                      <a:pt x="18" y="293"/>
                    </a:cubicBezTo>
                    <a:cubicBezTo>
                      <a:pt x="17" y="296"/>
                      <a:pt x="17" y="296"/>
                      <a:pt x="17" y="296"/>
                    </a:cubicBezTo>
                    <a:cubicBezTo>
                      <a:pt x="18" y="296"/>
                      <a:pt x="19" y="294"/>
                      <a:pt x="20" y="296"/>
                    </a:cubicBezTo>
                    <a:cubicBezTo>
                      <a:pt x="20" y="295"/>
                      <a:pt x="21" y="294"/>
                      <a:pt x="20" y="293"/>
                    </a:cubicBezTo>
                    <a:cubicBezTo>
                      <a:pt x="20" y="294"/>
                      <a:pt x="19" y="295"/>
                      <a:pt x="18" y="294"/>
                    </a:cubicBezTo>
                    <a:cubicBezTo>
                      <a:pt x="19" y="293"/>
                      <a:pt x="20" y="291"/>
                      <a:pt x="21" y="289"/>
                    </a:cubicBezTo>
                    <a:cubicBezTo>
                      <a:pt x="22" y="291"/>
                      <a:pt x="21" y="294"/>
                      <a:pt x="21" y="297"/>
                    </a:cubicBezTo>
                    <a:cubicBezTo>
                      <a:pt x="20" y="299"/>
                      <a:pt x="19" y="302"/>
                      <a:pt x="19" y="304"/>
                    </a:cubicBezTo>
                    <a:cubicBezTo>
                      <a:pt x="20" y="304"/>
                      <a:pt x="21" y="305"/>
                      <a:pt x="21" y="306"/>
                    </a:cubicBezTo>
                    <a:cubicBezTo>
                      <a:pt x="21" y="304"/>
                      <a:pt x="22" y="302"/>
                      <a:pt x="20" y="304"/>
                    </a:cubicBezTo>
                    <a:cubicBezTo>
                      <a:pt x="21" y="302"/>
                      <a:pt x="22" y="302"/>
                      <a:pt x="23" y="302"/>
                    </a:cubicBezTo>
                    <a:cubicBezTo>
                      <a:pt x="24" y="305"/>
                      <a:pt x="22" y="304"/>
                      <a:pt x="21" y="307"/>
                    </a:cubicBezTo>
                    <a:cubicBezTo>
                      <a:pt x="22" y="305"/>
                      <a:pt x="23" y="305"/>
                      <a:pt x="24" y="307"/>
                    </a:cubicBezTo>
                    <a:close/>
                    <a:moveTo>
                      <a:pt x="180" y="4"/>
                    </a:moveTo>
                    <a:cubicBezTo>
                      <a:pt x="181" y="3"/>
                      <a:pt x="183" y="4"/>
                      <a:pt x="184" y="4"/>
                    </a:cubicBezTo>
                    <a:cubicBezTo>
                      <a:pt x="184" y="5"/>
                      <a:pt x="181" y="5"/>
                      <a:pt x="180" y="4"/>
                    </a:cubicBezTo>
                    <a:close/>
                    <a:moveTo>
                      <a:pt x="314" y="21"/>
                    </a:moveTo>
                    <a:cubicBezTo>
                      <a:pt x="315" y="21"/>
                      <a:pt x="318" y="21"/>
                      <a:pt x="321" y="22"/>
                    </a:cubicBezTo>
                    <a:cubicBezTo>
                      <a:pt x="321" y="22"/>
                      <a:pt x="320" y="22"/>
                      <a:pt x="320" y="23"/>
                    </a:cubicBezTo>
                    <a:cubicBezTo>
                      <a:pt x="318" y="22"/>
                      <a:pt x="316" y="22"/>
                      <a:pt x="315" y="22"/>
                    </a:cubicBezTo>
                    <a:cubicBezTo>
                      <a:pt x="314" y="22"/>
                      <a:pt x="315" y="21"/>
                      <a:pt x="314" y="21"/>
                    </a:cubicBezTo>
                    <a:close/>
                    <a:moveTo>
                      <a:pt x="550" y="250"/>
                    </a:moveTo>
                    <a:cubicBezTo>
                      <a:pt x="550" y="250"/>
                      <a:pt x="550" y="251"/>
                      <a:pt x="550" y="252"/>
                    </a:cubicBezTo>
                    <a:cubicBezTo>
                      <a:pt x="549" y="252"/>
                      <a:pt x="548" y="250"/>
                      <a:pt x="547" y="248"/>
                    </a:cubicBezTo>
                    <a:cubicBezTo>
                      <a:pt x="549" y="249"/>
                      <a:pt x="548" y="247"/>
                      <a:pt x="549" y="248"/>
                    </a:cubicBezTo>
                    <a:cubicBezTo>
                      <a:pt x="549" y="247"/>
                      <a:pt x="547" y="243"/>
                      <a:pt x="549" y="244"/>
                    </a:cubicBezTo>
                    <a:cubicBezTo>
                      <a:pt x="549" y="245"/>
                      <a:pt x="550" y="248"/>
                      <a:pt x="550" y="250"/>
                    </a:cubicBezTo>
                    <a:close/>
                    <a:moveTo>
                      <a:pt x="311" y="636"/>
                    </a:moveTo>
                    <a:cubicBezTo>
                      <a:pt x="311" y="637"/>
                      <a:pt x="309" y="636"/>
                      <a:pt x="308" y="637"/>
                    </a:cubicBezTo>
                    <a:cubicBezTo>
                      <a:pt x="307" y="636"/>
                      <a:pt x="307" y="636"/>
                      <a:pt x="307" y="636"/>
                    </a:cubicBezTo>
                    <a:cubicBezTo>
                      <a:pt x="309" y="635"/>
                      <a:pt x="309" y="636"/>
                      <a:pt x="310" y="635"/>
                    </a:cubicBezTo>
                    <a:cubicBezTo>
                      <a:pt x="310" y="636"/>
                      <a:pt x="310" y="637"/>
                      <a:pt x="311" y="636"/>
                    </a:cubicBezTo>
                    <a:close/>
                    <a:moveTo>
                      <a:pt x="213" y="474"/>
                    </a:moveTo>
                    <a:cubicBezTo>
                      <a:pt x="211" y="473"/>
                      <a:pt x="210" y="476"/>
                      <a:pt x="209" y="474"/>
                    </a:cubicBezTo>
                    <a:cubicBezTo>
                      <a:pt x="210" y="473"/>
                      <a:pt x="212" y="471"/>
                      <a:pt x="213" y="474"/>
                    </a:cubicBezTo>
                    <a:close/>
                    <a:moveTo>
                      <a:pt x="281" y="237"/>
                    </a:moveTo>
                    <a:cubicBezTo>
                      <a:pt x="283" y="238"/>
                      <a:pt x="284" y="238"/>
                      <a:pt x="285" y="240"/>
                    </a:cubicBezTo>
                    <a:cubicBezTo>
                      <a:pt x="283" y="240"/>
                      <a:pt x="282" y="239"/>
                      <a:pt x="281" y="237"/>
                    </a:cubicBezTo>
                    <a:close/>
                    <a:moveTo>
                      <a:pt x="22" y="301"/>
                    </a:moveTo>
                    <a:cubicBezTo>
                      <a:pt x="22" y="301"/>
                      <a:pt x="22" y="300"/>
                      <a:pt x="21" y="300"/>
                    </a:cubicBezTo>
                    <a:cubicBezTo>
                      <a:pt x="21" y="298"/>
                      <a:pt x="22" y="298"/>
                      <a:pt x="22" y="297"/>
                    </a:cubicBezTo>
                    <a:cubicBezTo>
                      <a:pt x="23" y="297"/>
                      <a:pt x="22" y="298"/>
                      <a:pt x="22" y="298"/>
                    </a:cubicBezTo>
                    <a:cubicBezTo>
                      <a:pt x="23" y="299"/>
                      <a:pt x="23" y="298"/>
                      <a:pt x="23" y="298"/>
                    </a:cubicBezTo>
                    <a:cubicBezTo>
                      <a:pt x="24" y="299"/>
                      <a:pt x="23" y="301"/>
                      <a:pt x="22" y="301"/>
                    </a:cubicBezTo>
                    <a:close/>
                    <a:moveTo>
                      <a:pt x="14" y="277"/>
                    </a:moveTo>
                    <a:cubicBezTo>
                      <a:pt x="13" y="276"/>
                      <a:pt x="13" y="275"/>
                      <a:pt x="14" y="274"/>
                    </a:cubicBezTo>
                    <a:cubicBezTo>
                      <a:pt x="15" y="274"/>
                      <a:pt x="15" y="276"/>
                      <a:pt x="15" y="277"/>
                    </a:cubicBezTo>
                    <a:cubicBezTo>
                      <a:pt x="14" y="277"/>
                      <a:pt x="14" y="277"/>
                      <a:pt x="14" y="277"/>
                    </a:cubicBezTo>
                    <a:close/>
                    <a:moveTo>
                      <a:pt x="12" y="247"/>
                    </a:moveTo>
                    <a:cubicBezTo>
                      <a:pt x="11" y="246"/>
                      <a:pt x="12" y="242"/>
                      <a:pt x="14" y="243"/>
                    </a:cubicBezTo>
                    <a:cubicBezTo>
                      <a:pt x="13" y="245"/>
                      <a:pt x="13" y="245"/>
                      <a:pt x="12" y="247"/>
                    </a:cubicBezTo>
                    <a:close/>
                    <a:moveTo>
                      <a:pt x="81" y="235"/>
                    </a:moveTo>
                    <a:cubicBezTo>
                      <a:pt x="80" y="235"/>
                      <a:pt x="82" y="231"/>
                      <a:pt x="83" y="233"/>
                    </a:cubicBezTo>
                    <a:cubicBezTo>
                      <a:pt x="83" y="233"/>
                      <a:pt x="81" y="234"/>
                      <a:pt x="81" y="235"/>
                    </a:cubicBezTo>
                    <a:close/>
                    <a:moveTo>
                      <a:pt x="91" y="229"/>
                    </a:moveTo>
                    <a:cubicBezTo>
                      <a:pt x="90" y="229"/>
                      <a:pt x="91" y="227"/>
                      <a:pt x="90" y="228"/>
                    </a:cubicBezTo>
                    <a:cubicBezTo>
                      <a:pt x="90" y="227"/>
                      <a:pt x="92" y="224"/>
                      <a:pt x="93" y="226"/>
                    </a:cubicBezTo>
                    <a:cubicBezTo>
                      <a:pt x="91" y="227"/>
                      <a:pt x="91" y="228"/>
                      <a:pt x="91" y="229"/>
                    </a:cubicBezTo>
                    <a:close/>
                    <a:moveTo>
                      <a:pt x="126" y="40"/>
                    </a:moveTo>
                    <a:cubicBezTo>
                      <a:pt x="125" y="38"/>
                      <a:pt x="130" y="38"/>
                      <a:pt x="132" y="38"/>
                    </a:cubicBezTo>
                    <a:cubicBezTo>
                      <a:pt x="131" y="40"/>
                      <a:pt x="127" y="40"/>
                      <a:pt x="126" y="40"/>
                    </a:cubicBezTo>
                    <a:close/>
                    <a:moveTo>
                      <a:pt x="169" y="120"/>
                    </a:moveTo>
                    <a:cubicBezTo>
                      <a:pt x="169" y="118"/>
                      <a:pt x="172" y="120"/>
                      <a:pt x="173" y="120"/>
                    </a:cubicBezTo>
                    <a:cubicBezTo>
                      <a:pt x="173" y="121"/>
                      <a:pt x="170" y="121"/>
                      <a:pt x="169" y="120"/>
                    </a:cubicBezTo>
                    <a:close/>
                    <a:moveTo>
                      <a:pt x="237" y="120"/>
                    </a:moveTo>
                    <a:cubicBezTo>
                      <a:pt x="237" y="122"/>
                      <a:pt x="233" y="120"/>
                      <a:pt x="233" y="121"/>
                    </a:cubicBezTo>
                    <a:cubicBezTo>
                      <a:pt x="233" y="122"/>
                      <a:pt x="234" y="121"/>
                      <a:pt x="236" y="122"/>
                    </a:cubicBezTo>
                    <a:cubicBezTo>
                      <a:pt x="242" y="118"/>
                      <a:pt x="253" y="124"/>
                      <a:pt x="261" y="126"/>
                    </a:cubicBezTo>
                    <a:cubicBezTo>
                      <a:pt x="268" y="127"/>
                      <a:pt x="274" y="127"/>
                      <a:pt x="279" y="130"/>
                    </a:cubicBezTo>
                    <a:cubicBezTo>
                      <a:pt x="279" y="130"/>
                      <a:pt x="280" y="130"/>
                      <a:pt x="279" y="131"/>
                    </a:cubicBezTo>
                    <a:cubicBezTo>
                      <a:pt x="282" y="131"/>
                      <a:pt x="283" y="133"/>
                      <a:pt x="286" y="134"/>
                    </a:cubicBezTo>
                    <a:cubicBezTo>
                      <a:pt x="286" y="136"/>
                      <a:pt x="285" y="135"/>
                      <a:pt x="288" y="136"/>
                    </a:cubicBezTo>
                    <a:cubicBezTo>
                      <a:pt x="286" y="136"/>
                      <a:pt x="287" y="137"/>
                      <a:pt x="287" y="138"/>
                    </a:cubicBezTo>
                    <a:cubicBezTo>
                      <a:pt x="285" y="138"/>
                      <a:pt x="286" y="136"/>
                      <a:pt x="286" y="136"/>
                    </a:cubicBezTo>
                    <a:cubicBezTo>
                      <a:pt x="285" y="136"/>
                      <a:pt x="284" y="136"/>
                      <a:pt x="283" y="137"/>
                    </a:cubicBezTo>
                    <a:cubicBezTo>
                      <a:pt x="282" y="136"/>
                      <a:pt x="282" y="135"/>
                      <a:pt x="281" y="134"/>
                    </a:cubicBezTo>
                    <a:cubicBezTo>
                      <a:pt x="280" y="134"/>
                      <a:pt x="280" y="135"/>
                      <a:pt x="279" y="135"/>
                    </a:cubicBezTo>
                    <a:cubicBezTo>
                      <a:pt x="279" y="137"/>
                      <a:pt x="284" y="137"/>
                      <a:pt x="284" y="140"/>
                    </a:cubicBezTo>
                    <a:cubicBezTo>
                      <a:pt x="281" y="139"/>
                      <a:pt x="281" y="137"/>
                      <a:pt x="279" y="137"/>
                    </a:cubicBezTo>
                    <a:cubicBezTo>
                      <a:pt x="280" y="138"/>
                      <a:pt x="282" y="139"/>
                      <a:pt x="283" y="140"/>
                    </a:cubicBezTo>
                    <a:cubicBezTo>
                      <a:pt x="288" y="140"/>
                      <a:pt x="289" y="136"/>
                      <a:pt x="295" y="137"/>
                    </a:cubicBezTo>
                    <a:cubicBezTo>
                      <a:pt x="295" y="136"/>
                      <a:pt x="293" y="136"/>
                      <a:pt x="292" y="135"/>
                    </a:cubicBezTo>
                    <a:cubicBezTo>
                      <a:pt x="297" y="134"/>
                      <a:pt x="300" y="139"/>
                      <a:pt x="303" y="138"/>
                    </a:cubicBezTo>
                    <a:cubicBezTo>
                      <a:pt x="304" y="139"/>
                      <a:pt x="305" y="139"/>
                      <a:pt x="305" y="140"/>
                    </a:cubicBezTo>
                    <a:cubicBezTo>
                      <a:pt x="307" y="141"/>
                      <a:pt x="311" y="141"/>
                      <a:pt x="310" y="142"/>
                    </a:cubicBezTo>
                    <a:cubicBezTo>
                      <a:pt x="311" y="143"/>
                      <a:pt x="312" y="141"/>
                      <a:pt x="313" y="142"/>
                    </a:cubicBezTo>
                    <a:cubicBezTo>
                      <a:pt x="315" y="147"/>
                      <a:pt x="324" y="147"/>
                      <a:pt x="326" y="151"/>
                    </a:cubicBezTo>
                    <a:cubicBezTo>
                      <a:pt x="330" y="151"/>
                      <a:pt x="335" y="155"/>
                      <a:pt x="337" y="157"/>
                    </a:cubicBezTo>
                    <a:cubicBezTo>
                      <a:pt x="342" y="156"/>
                      <a:pt x="350" y="164"/>
                      <a:pt x="352" y="168"/>
                    </a:cubicBezTo>
                    <a:cubicBezTo>
                      <a:pt x="355" y="171"/>
                      <a:pt x="356" y="170"/>
                      <a:pt x="359" y="173"/>
                    </a:cubicBezTo>
                    <a:cubicBezTo>
                      <a:pt x="358" y="172"/>
                      <a:pt x="357" y="169"/>
                      <a:pt x="356" y="169"/>
                    </a:cubicBezTo>
                    <a:cubicBezTo>
                      <a:pt x="357" y="168"/>
                      <a:pt x="359" y="170"/>
                      <a:pt x="363" y="173"/>
                    </a:cubicBezTo>
                    <a:cubicBezTo>
                      <a:pt x="363" y="173"/>
                      <a:pt x="362" y="173"/>
                      <a:pt x="361" y="173"/>
                    </a:cubicBezTo>
                    <a:cubicBezTo>
                      <a:pt x="362" y="174"/>
                      <a:pt x="364" y="175"/>
                      <a:pt x="366" y="176"/>
                    </a:cubicBezTo>
                    <a:cubicBezTo>
                      <a:pt x="368" y="177"/>
                      <a:pt x="369" y="179"/>
                      <a:pt x="371" y="180"/>
                    </a:cubicBezTo>
                    <a:cubicBezTo>
                      <a:pt x="375" y="183"/>
                      <a:pt x="378" y="187"/>
                      <a:pt x="378" y="191"/>
                    </a:cubicBezTo>
                    <a:cubicBezTo>
                      <a:pt x="377" y="189"/>
                      <a:pt x="375" y="188"/>
                      <a:pt x="374" y="188"/>
                    </a:cubicBezTo>
                    <a:cubicBezTo>
                      <a:pt x="375" y="188"/>
                      <a:pt x="378" y="195"/>
                      <a:pt x="381" y="193"/>
                    </a:cubicBezTo>
                    <a:cubicBezTo>
                      <a:pt x="382" y="195"/>
                      <a:pt x="382" y="196"/>
                      <a:pt x="382" y="197"/>
                    </a:cubicBezTo>
                    <a:cubicBezTo>
                      <a:pt x="381" y="197"/>
                      <a:pt x="380" y="198"/>
                      <a:pt x="379" y="196"/>
                    </a:cubicBezTo>
                    <a:cubicBezTo>
                      <a:pt x="378" y="197"/>
                      <a:pt x="381" y="198"/>
                      <a:pt x="379" y="198"/>
                    </a:cubicBezTo>
                    <a:cubicBezTo>
                      <a:pt x="376" y="196"/>
                      <a:pt x="376" y="193"/>
                      <a:pt x="373" y="190"/>
                    </a:cubicBezTo>
                    <a:cubicBezTo>
                      <a:pt x="373" y="192"/>
                      <a:pt x="374" y="194"/>
                      <a:pt x="377" y="197"/>
                    </a:cubicBezTo>
                    <a:cubicBezTo>
                      <a:pt x="375" y="196"/>
                      <a:pt x="373" y="194"/>
                      <a:pt x="372" y="193"/>
                    </a:cubicBezTo>
                    <a:cubicBezTo>
                      <a:pt x="370" y="192"/>
                      <a:pt x="369" y="191"/>
                      <a:pt x="367" y="190"/>
                    </a:cubicBezTo>
                    <a:cubicBezTo>
                      <a:pt x="365" y="188"/>
                      <a:pt x="362" y="185"/>
                      <a:pt x="359" y="181"/>
                    </a:cubicBezTo>
                    <a:cubicBezTo>
                      <a:pt x="358" y="183"/>
                      <a:pt x="361" y="185"/>
                      <a:pt x="360" y="187"/>
                    </a:cubicBezTo>
                    <a:cubicBezTo>
                      <a:pt x="356" y="182"/>
                      <a:pt x="351" y="181"/>
                      <a:pt x="348" y="178"/>
                    </a:cubicBezTo>
                    <a:cubicBezTo>
                      <a:pt x="349" y="177"/>
                      <a:pt x="349" y="177"/>
                      <a:pt x="349" y="177"/>
                    </a:cubicBezTo>
                    <a:cubicBezTo>
                      <a:pt x="349" y="176"/>
                      <a:pt x="350" y="177"/>
                      <a:pt x="351" y="177"/>
                    </a:cubicBezTo>
                    <a:cubicBezTo>
                      <a:pt x="351" y="176"/>
                      <a:pt x="348" y="175"/>
                      <a:pt x="348" y="177"/>
                    </a:cubicBezTo>
                    <a:cubicBezTo>
                      <a:pt x="347" y="176"/>
                      <a:pt x="345" y="176"/>
                      <a:pt x="344" y="174"/>
                    </a:cubicBezTo>
                    <a:cubicBezTo>
                      <a:pt x="344" y="174"/>
                      <a:pt x="346" y="174"/>
                      <a:pt x="347" y="175"/>
                    </a:cubicBezTo>
                    <a:cubicBezTo>
                      <a:pt x="347" y="173"/>
                      <a:pt x="342" y="172"/>
                      <a:pt x="339" y="171"/>
                    </a:cubicBezTo>
                    <a:cubicBezTo>
                      <a:pt x="337" y="171"/>
                      <a:pt x="340" y="170"/>
                      <a:pt x="338" y="169"/>
                    </a:cubicBezTo>
                    <a:cubicBezTo>
                      <a:pt x="337" y="169"/>
                      <a:pt x="334" y="167"/>
                      <a:pt x="331" y="165"/>
                    </a:cubicBezTo>
                    <a:cubicBezTo>
                      <a:pt x="328" y="163"/>
                      <a:pt x="325" y="160"/>
                      <a:pt x="325" y="159"/>
                    </a:cubicBezTo>
                    <a:cubicBezTo>
                      <a:pt x="323" y="158"/>
                      <a:pt x="323" y="159"/>
                      <a:pt x="322" y="160"/>
                    </a:cubicBezTo>
                    <a:cubicBezTo>
                      <a:pt x="320" y="159"/>
                      <a:pt x="320" y="158"/>
                      <a:pt x="320" y="157"/>
                    </a:cubicBezTo>
                    <a:cubicBezTo>
                      <a:pt x="317" y="158"/>
                      <a:pt x="315" y="155"/>
                      <a:pt x="313" y="152"/>
                    </a:cubicBezTo>
                    <a:cubicBezTo>
                      <a:pt x="311" y="151"/>
                      <a:pt x="313" y="154"/>
                      <a:pt x="312" y="153"/>
                    </a:cubicBezTo>
                    <a:cubicBezTo>
                      <a:pt x="311" y="153"/>
                      <a:pt x="311" y="153"/>
                      <a:pt x="312" y="152"/>
                    </a:cubicBezTo>
                    <a:cubicBezTo>
                      <a:pt x="310" y="151"/>
                      <a:pt x="309" y="153"/>
                      <a:pt x="307" y="151"/>
                    </a:cubicBezTo>
                    <a:cubicBezTo>
                      <a:pt x="308" y="150"/>
                      <a:pt x="309" y="149"/>
                      <a:pt x="310" y="148"/>
                    </a:cubicBezTo>
                    <a:cubicBezTo>
                      <a:pt x="309" y="147"/>
                      <a:pt x="309" y="149"/>
                      <a:pt x="308" y="150"/>
                    </a:cubicBezTo>
                    <a:cubicBezTo>
                      <a:pt x="305" y="149"/>
                      <a:pt x="307" y="148"/>
                      <a:pt x="305" y="147"/>
                    </a:cubicBezTo>
                    <a:cubicBezTo>
                      <a:pt x="305" y="149"/>
                      <a:pt x="300" y="150"/>
                      <a:pt x="300" y="146"/>
                    </a:cubicBezTo>
                    <a:cubicBezTo>
                      <a:pt x="302" y="147"/>
                      <a:pt x="302" y="148"/>
                      <a:pt x="303" y="149"/>
                    </a:cubicBezTo>
                    <a:cubicBezTo>
                      <a:pt x="303" y="148"/>
                      <a:pt x="302" y="147"/>
                      <a:pt x="304" y="147"/>
                    </a:cubicBezTo>
                    <a:cubicBezTo>
                      <a:pt x="301" y="147"/>
                      <a:pt x="301" y="145"/>
                      <a:pt x="299" y="144"/>
                    </a:cubicBezTo>
                    <a:cubicBezTo>
                      <a:pt x="298" y="145"/>
                      <a:pt x="296" y="145"/>
                      <a:pt x="297" y="148"/>
                    </a:cubicBezTo>
                    <a:cubicBezTo>
                      <a:pt x="296" y="146"/>
                      <a:pt x="294" y="145"/>
                      <a:pt x="293" y="143"/>
                    </a:cubicBezTo>
                    <a:cubicBezTo>
                      <a:pt x="293" y="142"/>
                      <a:pt x="295" y="143"/>
                      <a:pt x="296" y="144"/>
                    </a:cubicBezTo>
                    <a:cubicBezTo>
                      <a:pt x="297" y="144"/>
                      <a:pt x="296" y="142"/>
                      <a:pt x="296" y="141"/>
                    </a:cubicBezTo>
                    <a:cubicBezTo>
                      <a:pt x="295" y="141"/>
                      <a:pt x="296" y="142"/>
                      <a:pt x="295" y="142"/>
                    </a:cubicBezTo>
                    <a:cubicBezTo>
                      <a:pt x="294" y="142"/>
                      <a:pt x="293" y="141"/>
                      <a:pt x="291" y="140"/>
                    </a:cubicBezTo>
                    <a:cubicBezTo>
                      <a:pt x="291" y="139"/>
                      <a:pt x="292" y="140"/>
                      <a:pt x="292" y="139"/>
                    </a:cubicBezTo>
                    <a:cubicBezTo>
                      <a:pt x="288" y="138"/>
                      <a:pt x="289" y="142"/>
                      <a:pt x="285" y="140"/>
                    </a:cubicBezTo>
                    <a:cubicBezTo>
                      <a:pt x="285" y="141"/>
                      <a:pt x="286" y="141"/>
                      <a:pt x="286" y="142"/>
                    </a:cubicBezTo>
                    <a:cubicBezTo>
                      <a:pt x="279" y="143"/>
                      <a:pt x="273" y="135"/>
                      <a:pt x="267" y="136"/>
                    </a:cubicBezTo>
                    <a:cubicBezTo>
                      <a:pt x="266" y="135"/>
                      <a:pt x="267" y="134"/>
                      <a:pt x="264" y="135"/>
                    </a:cubicBezTo>
                    <a:cubicBezTo>
                      <a:pt x="264" y="132"/>
                      <a:pt x="267" y="132"/>
                      <a:pt x="269" y="132"/>
                    </a:cubicBezTo>
                    <a:cubicBezTo>
                      <a:pt x="269" y="133"/>
                      <a:pt x="268" y="133"/>
                      <a:pt x="268" y="133"/>
                    </a:cubicBezTo>
                    <a:cubicBezTo>
                      <a:pt x="270" y="135"/>
                      <a:pt x="274" y="138"/>
                      <a:pt x="278" y="137"/>
                    </a:cubicBezTo>
                    <a:cubicBezTo>
                      <a:pt x="273" y="135"/>
                      <a:pt x="271" y="132"/>
                      <a:pt x="267" y="131"/>
                    </a:cubicBezTo>
                    <a:cubicBezTo>
                      <a:pt x="268" y="130"/>
                      <a:pt x="267" y="130"/>
                      <a:pt x="267" y="129"/>
                    </a:cubicBezTo>
                    <a:cubicBezTo>
                      <a:pt x="265" y="128"/>
                      <a:pt x="268" y="132"/>
                      <a:pt x="265" y="132"/>
                    </a:cubicBezTo>
                    <a:cubicBezTo>
                      <a:pt x="265" y="130"/>
                      <a:pt x="260" y="131"/>
                      <a:pt x="258" y="129"/>
                    </a:cubicBezTo>
                    <a:cubicBezTo>
                      <a:pt x="258" y="129"/>
                      <a:pt x="258" y="129"/>
                      <a:pt x="259" y="130"/>
                    </a:cubicBezTo>
                    <a:cubicBezTo>
                      <a:pt x="258" y="131"/>
                      <a:pt x="257" y="128"/>
                      <a:pt x="255" y="128"/>
                    </a:cubicBezTo>
                    <a:cubicBezTo>
                      <a:pt x="255" y="128"/>
                      <a:pt x="256" y="129"/>
                      <a:pt x="257" y="129"/>
                    </a:cubicBezTo>
                    <a:cubicBezTo>
                      <a:pt x="256" y="130"/>
                      <a:pt x="255" y="128"/>
                      <a:pt x="254" y="129"/>
                    </a:cubicBezTo>
                    <a:cubicBezTo>
                      <a:pt x="254" y="129"/>
                      <a:pt x="255" y="129"/>
                      <a:pt x="255" y="129"/>
                    </a:cubicBezTo>
                    <a:cubicBezTo>
                      <a:pt x="255" y="131"/>
                      <a:pt x="252" y="129"/>
                      <a:pt x="252" y="130"/>
                    </a:cubicBezTo>
                    <a:cubicBezTo>
                      <a:pt x="251" y="129"/>
                      <a:pt x="249" y="127"/>
                      <a:pt x="248" y="129"/>
                    </a:cubicBezTo>
                    <a:cubicBezTo>
                      <a:pt x="244" y="127"/>
                      <a:pt x="241" y="125"/>
                      <a:pt x="237" y="124"/>
                    </a:cubicBezTo>
                    <a:cubicBezTo>
                      <a:pt x="233" y="123"/>
                      <a:pt x="229" y="123"/>
                      <a:pt x="225" y="122"/>
                    </a:cubicBezTo>
                    <a:cubicBezTo>
                      <a:pt x="225" y="121"/>
                      <a:pt x="225" y="121"/>
                      <a:pt x="225" y="121"/>
                    </a:cubicBezTo>
                    <a:cubicBezTo>
                      <a:pt x="220" y="122"/>
                      <a:pt x="215" y="121"/>
                      <a:pt x="209" y="120"/>
                    </a:cubicBezTo>
                    <a:cubicBezTo>
                      <a:pt x="211" y="119"/>
                      <a:pt x="214" y="119"/>
                      <a:pt x="217" y="119"/>
                    </a:cubicBezTo>
                    <a:cubicBezTo>
                      <a:pt x="219" y="119"/>
                      <a:pt x="220" y="120"/>
                      <a:pt x="222" y="120"/>
                    </a:cubicBezTo>
                    <a:cubicBezTo>
                      <a:pt x="223" y="120"/>
                      <a:pt x="225" y="120"/>
                      <a:pt x="227" y="120"/>
                    </a:cubicBezTo>
                    <a:cubicBezTo>
                      <a:pt x="230" y="121"/>
                      <a:pt x="233" y="119"/>
                      <a:pt x="237" y="120"/>
                    </a:cubicBezTo>
                    <a:close/>
                    <a:moveTo>
                      <a:pt x="192" y="120"/>
                    </a:moveTo>
                    <a:cubicBezTo>
                      <a:pt x="196" y="117"/>
                      <a:pt x="204" y="120"/>
                      <a:pt x="209" y="119"/>
                    </a:cubicBezTo>
                    <a:cubicBezTo>
                      <a:pt x="206" y="122"/>
                      <a:pt x="197" y="120"/>
                      <a:pt x="192" y="120"/>
                    </a:cubicBezTo>
                    <a:close/>
                    <a:moveTo>
                      <a:pt x="214" y="200"/>
                    </a:moveTo>
                    <a:cubicBezTo>
                      <a:pt x="216" y="198"/>
                      <a:pt x="217" y="199"/>
                      <a:pt x="220" y="199"/>
                    </a:cubicBezTo>
                    <a:cubicBezTo>
                      <a:pt x="218" y="200"/>
                      <a:pt x="216" y="201"/>
                      <a:pt x="214" y="200"/>
                    </a:cubicBezTo>
                    <a:close/>
                    <a:moveTo>
                      <a:pt x="285" y="132"/>
                    </a:moveTo>
                    <a:cubicBezTo>
                      <a:pt x="286" y="131"/>
                      <a:pt x="287" y="131"/>
                      <a:pt x="288" y="132"/>
                    </a:cubicBezTo>
                    <a:cubicBezTo>
                      <a:pt x="287" y="133"/>
                      <a:pt x="287" y="133"/>
                      <a:pt x="287" y="133"/>
                    </a:cubicBezTo>
                    <a:lnTo>
                      <a:pt x="285" y="132"/>
                    </a:lnTo>
                    <a:close/>
                    <a:moveTo>
                      <a:pt x="251" y="225"/>
                    </a:moveTo>
                    <a:cubicBezTo>
                      <a:pt x="252" y="224"/>
                      <a:pt x="253" y="226"/>
                      <a:pt x="254" y="227"/>
                    </a:cubicBezTo>
                    <a:cubicBezTo>
                      <a:pt x="253" y="227"/>
                      <a:pt x="252" y="226"/>
                      <a:pt x="251" y="225"/>
                    </a:cubicBezTo>
                    <a:close/>
                    <a:moveTo>
                      <a:pt x="289" y="141"/>
                    </a:moveTo>
                    <a:cubicBezTo>
                      <a:pt x="290" y="141"/>
                      <a:pt x="289" y="144"/>
                      <a:pt x="288" y="144"/>
                    </a:cubicBezTo>
                    <a:cubicBezTo>
                      <a:pt x="286" y="143"/>
                      <a:pt x="288" y="142"/>
                      <a:pt x="289" y="141"/>
                    </a:cubicBezTo>
                    <a:close/>
                    <a:moveTo>
                      <a:pt x="290" y="142"/>
                    </a:moveTo>
                    <a:cubicBezTo>
                      <a:pt x="290" y="141"/>
                      <a:pt x="291" y="142"/>
                      <a:pt x="292" y="142"/>
                    </a:cubicBezTo>
                    <a:cubicBezTo>
                      <a:pt x="291" y="143"/>
                      <a:pt x="292" y="143"/>
                      <a:pt x="291" y="144"/>
                    </a:cubicBezTo>
                    <a:cubicBezTo>
                      <a:pt x="290" y="144"/>
                      <a:pt x="291" y="143"/>
                      <a:pt x="290" y="142"/>
                    </a:cubicBezTo>
                    <a:close/>
                    <a:moveTo>
                      <a:pt x="257" y="218"/>
                    </a:moveTo>
                    <a:cubicBezTo>
                      <a:pt x="258" y="218"/>
                      <a:pt x="260" y="218"/>
                      <a:pt x="259" y="220"/>
                    </a:cubicBezTo>
                    <a:cubicBezTo>
                      <a:pt x="258" y="220"/>
                      <a:pt x="258" y="219"/>
                      <a:pt x="257" y="218"/>
                    </a:cubicBezTo>
                    <a:close/>
                    <a:moveTo>
                      <a:pt x="265" y="228"/>
                    </a:moveTo>
                    <a:cubicBezTo>
                      <a:pt x="265" y="229"/>
                      <a:pt x="266" y="230"/>
                      <a:pt x="267" y="229"/>
                    </a:cubicBezTo>
                    <a:cubicBezTo>
                      <a:pt x="267" y="230"/>
                      <a:pt x="263" y="230"/>
                      <a:pt x="265" y="228"/>
                    </a:cubicBezTo>
                    <a:close/>
                    <a:moveTo>
                      <a:pt x="315" y="136"/>
                    </a:moveTo>
                    <a:cubicBezTo>
                      <a:pt x="316" y="135"/>
                      <a:pt x="318" y="137"/>
                      <a:pt x="319" y="138"/>
                    </a:cubicBezTo>
                    <a:cubicBezTo>
                      <a:pt x="318" y="139"/>
                      <a:pt x="317" y="137"/>
                      <a:pt x="315" y="136"/>
                    </a:cubicBezTo>
                    <a:close/>
                    <a:moveTo>
                      <a:pt x="264" y="232"/>
                    </a:moveTo>
                    <a:cubicBezTo>
                      <a:pt x="265" y="231"/>
                      <a:pt x="266" y="234"/>
                      <a:pt x="267" y="233"/>
                    </a:cubicBezTo>
                    <a:cubicBezTo>
                      <a:pt x="268" y="233"/>
                      <a:pt x="266" y="234"/>
                      <a:pt x="267" y="235"/>
                    </a:cubicBezTo>
                    <a:cubicBezTo>
                      <a:pt x="266" y="234"/>
                      <a:pt x="265" y="233"/>
                      <a:pt x="264" y="232"/>
                    </a:cubicBezTo>
                    <a:close/>
                    <a:moveTo>
                      <a:pt x="371" y="64"/>
                    </a:moveTo>
                    <a:cubicBezTo>
                      <a:pt x="372" y="64"/>
                      <a:pt x="374" y="65"/>
                      <a:pt x="374" y="64"/>
                    </a:cubicBezTo>
                    <a:cubicBezTo>
                      <a:pt x="375" y="65"/>
                      <a:pt x="374" y="66"/>
                      <a:pt x="377" y="67"/>
                    </a:cubicBezTo>
                    <a:cubicBezTo>
                      <a:pt x="376" y="68"/>
                      <a:pt x="373" y="66"/>
                      <a:pt x="371" y="64"/>
                    </a:cubicBezTo>
                    <a:close/>
                    <a:moveTo>
                      <a:pt x="378" y="70"/>
                    </a:moveTo>
                    <a:cubicBezTo>
                      <a:pt x="381" y="71"/>
                      <a:pt x="384" y="72"/>
                      <a:pt x="387" y="75"/>
                    </a:cubicBezTo>
                    <a:cubicBezTo>
                      <a:pt x="385" y="76"/>
                      <a:pt x="380" y="71"/>
                      <a:pt x="378" y="70"/>
                    </a:cubicBezTo>
                    <a:close/>
                    <a:moveTo>
                      <a:pt x="386" y="61"/>
                    </a:moveTo>
                    <a:cubicBezTo>
                      <a:pt x="387" y="63"/>
                      <a:pt x="390" y="63"/>
                      <a:pt x="391" y="64"/>
                    </a:cubicBezTo>
                    <a:cubicBezTo>
                      <a:pt x="390" y="66"/>
                      <a:pt x="384" y="61"/>
                      <a:pt x="386" y="61"/>
                    </a:cubicBezTo>
                    <a:close/>
                    <a:moveTo>
                      <a:pt x="381" y="70"/>
                    </a:moveTo>
                    <a:cubicBezTo>
                      <a:pt x="382" y="69"/>
                      <a:pt x="385" y="70"/>
                      <a:pt x="386" y="72"/>
                    </a:cubicBezTo>
                    <a:cubicBezTo>
                      <a:pt x="385" y="72"/>
                      <a:pt x="382" y="72"/>
                      <a:pt x="381" y="70"/>
                    </a:cubicBezTo>
                    <a:close/>
                    <a:moveTo>
                      <a:pt x="392" y="78"/>
                    </a:moveTo>
                    <a:cubicBezTo>
                      <a:pt x="394" y="78"/>
                      <a:pt x="396" y="79"/>
                      <a:pt x="398" y="81"/>
                    </a:cubicBezTo>
                    <a:cubicBezTo>
                      <a:pt x="398" y="82"/>
                      <a:pt x="396" y="79"/>
                      <a:pt x="394" y="79"/>
                    </a:cubicBezTo>
                    <a:cubicBezTo>
                      <a:pt x="394" y="80"/>
                      <a:pt x="397" y="81"/>
                      <a:pt x="398" y="82"/>
                    </a:cubicBezTo>
                    <a:cubicBezTo>
                      <a:pt x="395" y="82"/>
                      <a:pt x="394" y="80"/>
                      <a:pt x="392" y="78"/>
                    </a:cubicBezTo>
                    <a:close/>
                    <a:moveTo>
                      <a:pt x="416" y="92"/>
                    </a:moveTo>
                    <a:cubicBezTo>
                      <a:pt x="418" y="91"/>
                      <a:pt x="421" y="97"/>
                      <a:pt x="423" y="97"/>
                    </a:cubicBezTo>
                    <a:cubicBezTo>
                      <a:pt x="420" y="97"/>
                      <a:pt x="419" y="94"/>
                      <a:pt x="416" y="92"/>
                    </a:cubicBezTo>
                    <a:close/>
                    <a:moveTo>
                      <a:pt x="417" y="96"/>
                    </a:moveTo>
                    <a:cubicBezTo>
                      <a:pt x="418" y="96"/>
                      <a:pt x="422" y="100"/>
                      <a:pt x="423" y="101"/>
                    </a:cubicBezTo>
                    <a:cubicBezTo>
                      <a:pt x="422" y="102"/>
                      <a:pt x="420" y="98"/>
                      <a:pt x="420" y="101"/>
                    </a:cubicBezTo>
                    <a:cubicBezTo>
                      <a:pt x="419" y="99"/>
                      <a:pt x="418" y="98"/>
                      <a:pt x="417" y="96"/>
                    </a:cubicBezTo>
                    <a:close/>
                    <a:moveTo>
                      <a:pt x="359" y="169"/>
                    </a:moveTo>
                    <a:cubicBezTo>
                      <a:pt x="364" y="170"/>
                      <a:pt x="366" y="172"/>
                      <a:pt x="371" y="175"/>
                    </a:cubicBezTo>
                    <a:cubicBezTo>
                      <a:pt x="370" y="176"/>
                      <a:pt x="369" y="173"/>
                      <a:pt x="368" y="175"/>
                    </a:cubicBezTo>
                    <a:cubicBezTo>
                      <a:pt x="365" y="172"/>
                      <a:pt x="362" y="171"/>
                      <a:pt x="359" y="169"/>
                    </a:cubicBezTo>
                    <a:close/>
                    <a:moveTo>
                      <a:pt x="423" y="99"/>
                    </a:moveTo>
                    <a:cubicBezTo>
                      <a:pt x="424" y="99"/>
                      <a:pt x="431" y="102"/>
                      <a:pt x="431" y="106"/>
                    </a:cubicBezTo>
                    <a:cubicBezTo>
                      <a:pt x="429" y="103"/>
                      <a:pt x="425" y="101"/>
                      <a:pt x="423" y="99"/>
                    </a:cubicBezTo>
                    <a:close/>
                    <a:moveTo>
                      <a:pt x="423" y="104"/>
                    </a:moveTo>
                    <a:cubicBezTo>
                      <a:pt x="424" y="104"/>
                      <a:pt x="427" y="104"/>
                      <a:pt x="427" y="106"/>
                    </a:cubicBezTo>
                    <a:cubicBezTo>
                      <a:pt x="426" y="106"/>
                      <a:pt x="425" y="106"/>
                      <a:pt x="423" y="104"/>
                    </a:cubicBezTo>
                    <a:close/>
                    <a:moveTo>
                      <a:pt x="428" y="106"/>
                    </a:moveTo>
                    <a:cubicBezTo>
                      <a:pt x="429" y="106"/>
                      <a:pt x="431" y="108"/>
                      <a:pt x="432" y="109"/>
                    </a:cubicBezTo>
                    <a:cubicBezTo>
                      <a:pt x="434" y="111"/>
                      <a:pt x="435" y="112"/>
                      <a:pt x="437" y="114"/>
                    </a:cubicBezTo>
                    <a:cubicBezTo>
                      <a:pt x="434" y="114"/>
                      <a:pt x="431" y="108"/>
                      <a:pt x="429" y="110"/>
                    </a:cubicBezTo>
                    <a:cubicBezTo>
                      <a:pt x="428" y="109"/>
                      <a:pt x="428" y="108"/>
                      <a:pt x="427" y="107"/>
                    </a:cubicBezTo>
                    <a:cubicBezTo>
                      <a:pt x="429" y="108"/>
                      <a:pt x="431" y="108"/>
                      <a:pt x="428" y="106"/>
                    </a:cubicBezTo>
                    <a:close/>
                    <a:moveTo>
                      <a:pt x="300" y="256"/>
                    </a:moveTo>
                    <a:cubicBezTo>
                      <a:pt x="301" y="255"/>
                      <a:pt x="301" y="256"/>
                      <a:pt x="302" y="256"/>
                    </a:cubicBezTo>
                    <a:cubicBezTo>
                      <a:pt x="301" y="258"/>
                      <a:pt x="300" y="257"/>
                      <a:pt x="300" y="256"/>
                    </a:cubicBezTo>
                    <a:close/>
                    <a:moveTo>
                      <a:pt x="442" y="121"/>
                    </a:moveTo>
                    <a:cubicBezTo>
                      <a:pt x="447" y="124"/>
                      <a:pt x="452" y="131"/>
                      <a:pt x="460" y="138"/>
                    </a:cubicBezTo>
                    <a:cubicBezTo>
                      <a:pt x="461" y="136"/>
                      <a:pt x="457" y="135"/>
                      <a:pt x="457" y="133"/>
                    </a:cubicBezTo>
                    <a:cubicBezTo>
                      <a:pt x="458" y="132"/>
                      <a:pt x="461" y="136"/>
                      <a:pt x="462" y="138"/>
                    </a:cubicBezTo>
                    <a:cubicBezTo>
                      <a:pt x="462" y="141"/>
                      <a:pt x="460" y="139"/>
                      <a:pt x="459" y="141"/>
                    </a:cubicBezTo>
                    <a:cubicBezTo>
                      <a:pt x="456" y="137"/>
                      <a:pt x="453" y="134"/>
                      <a:pt x="450" y="131"/>
                    </a:cubicBezTo>
                    <a:cubicBezTo>
                      <a:pt x="449" y="129"/>
                      <a:pt x="447" y="128"/>
                      <a:pt x="446" y="126"/>
                    </a:cubicBezTo>
                    <a:cubicBezTo>
                      <a:pt x="445" y="124"/>
                      <a:pt x="443" y="123"/>
                      <a:pt x="442" y="121"/>
                    </a:cubicBezTo>
                    <a:close/>
                    <a:moveTo>
                      <a:pt x="379" y="198"/>
                    </a:moveTo>
                    <a:cubicBezTo>
                      <a:pt x="381" y="197"/>
                      <a:pt x="383" y="200"/>
                      <a:pt x="385" y="202"/>
                    </a:cubicBezTo>
                    <a:cubicBezTo>
                      <a:pt x="383" y="203"/>
                      <a:pt x="381" y="200"/>
                      <a:pt x="379" y="198"/>
                    </a:cubicBezTo>
                    <a:close/>
                    <a:moveTo>
                      <a:pt x="387" y="202"/>
                    </a:moveTo>
                    <a:cubicBezTo>
                      <a:pt x="389" y="200"/>
                      <a:pt x="393" y="209"/>
                      <a:pt x="389" y="203"/>
                    </a:cubicBezTo>
                    <a:cubicBezTo>
                      <a:pt x="389" y="203"/>
                      <a:pt x="388" y="203"/>
                      <a:pt x="387" y="202"/>
                    </a:cubicBezTo>
                    <a:close/>
                    <a:moveTo>
                      <a:pt x="468" y="148"/>
                    </a:moveTo>
                    <a:cubicBezTo>
                      <a:pt x="470" y="146"/>
                      <a:pt x="471" y="150"/>
                      <a:pt x="473" y="152"/>
                    </a:cubicBezTo>
                    <a:cubicBezTo>
                      <a:pt x="471" y="152"/>
                      <a:pt x="471" y="150"/>
                      <a:pt x="468" y="148"/>
                    </a:cubicBezTo>
                    <a:close/>
                    <a:moveTo>
                      <a:pt x="471" y="154"/>
                    </a:moveTo>
                    <a:cubicBezTo>
                      <a:pt x="473" y="153"/>
                      <a:pt x="474" y="155"/>
                      <a:pt x="475" y="156"/>
                    </a:cubicBezTo>
                    <a:cubicBezTo>
                      <a:pt x="475" y="156"/>
                      <a:pt x="474" y="156"/>
                      <a:pt x="473" y="157"/>
                    </a:cubicBezTo>
                    <a:lnTo>
                      <a:pt x="471" y="154"/>
                    </a:lnTo>
                    <a:close/>
                    <a:moveTo>
                      <a:pt x="487" y="167"/>
                    </a:moveTo>
                    <a:cubicBezTo>
                      <a:pt x="488" y="167"/>
                      <a:pt x="490" y="169"/>
                      <a:pt x="489" y="170"/>
                    </a:cubicBezTo>
                    <a:cubicBezTo>
                      <a:pt x="490" y="171"/>
                      <a:pt x="490" y="170"/>
                      <a:pt x="491" y="170"/>
                    </a:cubicBezTo>
                    <a:cubicBezTo>
                      <a:pt x="492" y="173"/>
                      <a:pt x="491" y="171"/>
                      <a:pt x="490" y="172"/>
                    </a:cubicBezTo>
                    <a:cubicBezTo>
                      <a:pt x="488" y="170"/>
                      <a:pt x="489" y="169"/>
                      <a:pt x="487" y="167"/>
                    </a:cubicBezTo>
                    <a:close/>
                    <a:moveTo>
                      <a:pt x="491" y="175"/>
                    </a:moveTo>
                    <a:cubicBezTo>
                      <a:pt x="492" y="175"/>
                      <a:pt x="493" y="175"/>
                      <a:pt x="492" y="174"/>
                    </a:cubicBezTo>
                    <a:cubicBezTo>
                      <a:pt x="493" y="174"/>
                      <a:pt x="494" y="177"/>
                      <a:pt x="495" y="178"/>
                    </a:cubicBezTo>
                    <a:cubicBezTo>
                      <a:pt x="494" y="178"/>
                      <a:pt x="493" y="177"/>
                      <a:pt x="491" y="175"/>
                    </a:cubicBezTo>
                    <a:close/>
                    <a:moveTo>
                      <a:pt x="505" y="190"/>
                    </a:moveTo>
                    <a:cubicBezTo>
                      <a:pt x="507" y="190"/>
                      <a:pt x="507" y="194"/>
                      <a:pt x="509" y="195"/>
                    </a:cubicBezTo>
                    <a:cubicBezTo>
                      <a:pt x="508" y="197"/>
                      <a:pt x="507" y="192"/>
                      <a:pt x="505" y="190"/>
                    </a:cubicBezTo>
                    <a:close/>
                    <a:moveTo>
                      <a:pt x="521" y="185"/>
                    </a:moveTo>
                    <a:cubicBezTo>
                      <a:pt x="522" y="188"/>
                      <a:pt x="523" y="192"/>
                      <a:pt x="520" y="192"/>
                    </a:cubicBezTo>
                    <a:cubicBezTo>
                      <a:pt x="521" y="190"/>
                      <a:pt x="519" y="186"/>
                      <a:pt x="521" y="185"/>
                    </a:cubicBezTo>
                    <a:close/>
                    <a:moveTo>
                      <a:pt x="509" y="193"/>
                    </a:moveTo>
                    <a:cubicBezTo>
                      <a:pt x="511" y="194"/>
                      <a:pt x="513" y="198"/>
                      <a:pt x="512" y="193"/>
                    </a:cubicBezTo>
                    <a:cubicBezTo>
                      <a:pt x="514" y="193"/>
                      <a:pt x="514" y="198"/>
                      <a:pt x="516" y="201"/>
                    </a:cubicBezTo>
                    <a:cubicBezTo>
                      <a:pt x="513" y="199"/>
                      <a:pt x="512" y="197"/>
                      <a:pt x="509" y="193"/>
                    </a:cubicBezTo>
                    <a:close/>
                    <a:moveTo>
                      <a:pt x="323" y="293"/>
                    </a:moveTo>
                    <a:cubicBezTo>
                      <a:pt x="324" y="293"/>
                      <a:pt x="324" y="292"/>
                      <a:pt x="325" y="292"/>
                    </a:cubicBezTo>
                    <a:cubicBezTo>
                      <a:pt x="325" y="295"/>
                      <a:pt x="325" y="295"/>
                      <a:pt x="326" y="297"/>
                    </a:cubicBezTo>
                    <a:cubicBezTo>
                      <a:pt x="324" y="297"/>
                      <a:pt x="324" y="294"/>
                      <a:pt x="323" y="293"/>
                    </a:cubicBezTo>
                    <a:close/>
                    <a:moveTo>
                      <a:pt x="522" y="194"/>
                    </a:moveTo>
                    <a:cubicBezTo>
                      <a:pt x="523" y="192"/>
                      <a:pt x="527" y="199"/>
                      <a:pt x="524" y="199"/>
                    </a:cubicBezTo>
                    <a:cubicBezTo>
                      <a:pt x="523" y="196"/>
                      <a:pt x="521" y="196"/>
                      <a:pt x="522" y="194"/>
                    </a:cubicBezTo>
                    <a:close/>
                    <a:moveTo>
                      <a:pt x="512" y="201"/>
                    </a:moveTo>
                    <a:cubicBezTo>
                      <a:pt x="513" y="200"/>
                      <a:pt x="516" y="205"/>
                      <a:pt x="515" y="207"/>
                    </a:cubicBezTo>
                    <a:cubicBezTo>
                      <a:pt x="514" y="205"/>
                      <a:pt x="514" y="204"/>
                      <a:pt x="512" y="201"/>
                    </a:cubicBezTo>
                    <a:close/>
                    <a:moveTo>
                      <a:pt x="326" y="298"/>
                    </a:moveTo>
                    <a:cubicBezTo>
                      <a:pt x="328" y="297"/>
                      <a:pt x="328" y="299"/>
                      <a:pt x="327" y="300"/>
                    </a:cubicBezTo>
                    <a:cubicBezTo>
                      <a:pt x="326" y="300"/>
                      <a:pt x="326" y="299"/>
                      <a:pt x="326" y="298"/>
                    </a:cubicBezTo>
                    <a:close/>
                    <a:moveTo>
                      <a:pt x="522" y="211"/>
                    </a:moveTo>
                    <a:cubicBezTo>
                      <a:pt x="524" y="210"/>
                      <a:pt x="525" y="213"/>
                      <a:pt x="525" y="215"/>
                    </a:cubicBezTo>
                    <a:cubicBezTo>
                      <a:pt x="524" y="214"/>
                      <a:pt x="523" y="213"/>
                      <a:pt x="522" y="211"/>
                    </a:cubicBezTo>
                    <a:close/>
                    <a:moveTo>
                      <a:pt x="533" y="226"/>
                    </a:moveTo>
                    <a:cubicBezTo>
                      <a:pt x="535" y="231"/>
                      <a:pt x="538" y="235"/>
                      <a:pt x="539" y="240"/>
                    </a:cubicBezTo>
                    <a:cubicBezTo>
                      <a:pt x="537" y="241"/>
                      <a:pt x="537" y="239"/>
                      <a:pt x="536" y="240"/>
                    </a:cubicBezTo>
                    <a:cubicBezTo>
                      <a:pt x="536" y="238"/>
                      <a:pt x="534" y="234"/>
                      <a:pt x="536" y="234"/>
                    </a:cubicBezTo>
                    <a:cubicBezTo>
                      <a:pt x="534" y="233"/>
                      <a:pt x="534" y="229"/>
                      <a:pt x="533" y="226"/>
                    </a:cubicBezTo>
                    <a:close/>
                    <a:moveTo>
                      <a:pt x="533" y="228"/>
                    </a:moveTo>
                    <a:cubicBezTo>
                      <a:pt x="533" y="229"/>
                      <a:pt x="530" y="229"/>
                      <a:pt x="530" y="226"/>
                    </a:cubicBezTo>
                    <a:cubicBezTo>
                      <a:pt x="533" y="227"/>
                      <a:pt x="528" y="223"/>
                      <a:pt x="530" y="221"/>
                    </a:cubicBezTo>
                    <a:cubicBezTo>
                      <a:pt x="531" y="225"/>
                      <a:pt x="531" y="224"/>
                      <a:pt x="533" y="228"/>
                    </a:cubicBezTo>
                    <a:close/>
                    <a:moveTo>
                      <a:pt x="545" y="234"/>
                    </a:moveTo>
                    <a:cubicBezTo>
                      <a:pt x="547" y="235"/>
                      <a:pt x="546" y="237"/>
                      <a:pt x="547" y="240"/>
                    </a:cubicBezTo>
                    <a:cubicBezTo>
                      <a:pt x="545" y="238"/>
                      <a:pt x="545" y="236"/>
                      <a:pt x="545" y="234"/>
                    </a:cubicBezTo>
                    <a:close/>
                    <a:moveTo>
                      <a:pt x="330" y="332"/>
                    </a:moveTo>
                    <a:cubicBezTo>
                      <a:pt x="331" y="331"/>
                      <a:pt x="331" y="332"/>
                      <a:pt x="332" y="332"/>
                    </a:cubicBezTo>
                    <a:cubicBezTo>
                      <a:pt x="332" y="333"/>
                      <a:pt x="331" y="333"/>
                      <a:pt x="332" y="334"/>
                    </a:cubicBezTo>
                    <a:cubicBezTo>
                      <a:pt x="330" y="335"/>
                      <a:pt x="330" y="332"/>
                      <a:pt x="330" y="332"/>
                    </a:cubicBezTo>
                    <a:close/>
                    <a:moveTo>
                      <a:pt x="551" y="299"/>
                    </a:moveTo>
                    <a:cubicBezTo>
                      <a:pt x="553" y="300"/>
                      <a:pt x="552" y="304"/>
                      <a:pt x="554" y="305"/>
                    </a:cubicBezTo>
                    <a:cubicBezTo>
                      <a:pt x="555" y="310"/>
                      <a:pt x="554" y="312"/>
                      <a:pt x="556" y="315"/>
                    </a:cubicBezTo>
                    <a:cubicBezTo>
                      <a:pt x="553" y="315"/>
                      <a:pt x="553" y="315"/>
                      <a:pt x="553" y="315"/>
                    </a:cubicBezTo>
                    <a:cubicBezTo>
                      <a:pt x="553" y="311"/>
                      <a:pt x="551" y="304"/>
                      <a:pt x="551" y="299"/>
                    </a:cubicBezTo>
                    <a:close/>
                    <a:moveTo>
                      <a:pt x="331" y="337"/>
                    </a:moveTo>
                    <a:cubicBezTo>
                      <a:pt x="331" y="339"/>
                      <a:pt x="332" y="339"/>
                      <a:pt x="331" y="340"/>
                    </a:cubicBezTo>
                    <a:cubicBezTo>
                      <a:pt x="330" y="340"/>
                      <a:pt x="330" y="337"/>
                      <a:pt x="331" y="337"/>
                    </a:cubicBezTo>
                    <a:close/>
                    <a:moveTo>
                      <a:pt x="555" y="316"/>
                    </a:moveTo>
                    <a:cubicBezTo>
                      <a:pt x="557" y="319"/>
                      <a:pt x="558" y="326"/>
                      <a:pt x="556" y="329"/>
                    </a:cubicBezTo>
                    <a:cubicBezTo>
                      <a:pt x="559" y="333"/>
                      <a:pt x="561" y="336"/>
                      <a:pt x="559" y="343"/>
                    </a:cubicBezTo>
                    <a:cubicBezTo>
                      <a:pt x="558" y="340"/>
                      <a:pt x="559" y="334"/>
                      <a:pt x="555" y="333"/>
                    </a:cubicBezTo>
                    <a:cubicBezTo>
                      <a:pt x="555" y="329"/>
                      <a:pt x="555" y="326"/>
                      <a:pt x="555" y="323"/>
                    </a:cubicBezTo>
                    <a:cubicBezTo>
                      <a:pt x="555" y="320"/>
                      <a:pt x="554" y="318"/>
                      <a:pt x="555" y="316"/>
                    </a:cubicBezTo>
                    <a:close/>
                    <a:moveTo>
                      <a:pt x="549" y="319"/>
                    </a:moveTo>
                    <a:cubicBezTo>
                      <a:pt x="550" y="319"/>
                      <a:pt x="550" y="323"/>
                      <a:pt x="550" y="325"/>
                    </a:cubicBezTo>
                    <a:cubicBezTo>
                      <a:pt x="549" y="324"/>
                      <a:pt x="548" y="323"/>
                      <a:pt x="547" y="320"/>
                    </a:cubicBezTo>
                    <a:cubicBezTo>
                      <a:pt x="548" y="320"/>
                      <a:pt x="549" y="320"/>
                      <a:pt x="549" y="319"/>
                    </a:cubicBezTo>
                    <a:close/>
                    <a:moveTo>
                      <a:pt x="549" y="327"/>
                    </a:moveTo>
                    <a:cubicBezTo>
                      <a:pt x="550" y="327"/>
                      <a:pt x="549" y="330"/>
                      <a:pt x="549" y="334"/>
                    </a:cubicBezTo>
                    <a:cubicBezTo>
                      <a:pt x="549" y="333"/>
                      <a:pt x="548" y="335"/>
                      <a:pt x="548" y="335"/>
                    </a:cubicBezTo>
                    <a:cubicBezTo>
                      <a:pt x="548" y="332"/>
                      <a:pt x="548" y="329"/>
                      <a:pt x="549" y="327"/>
                    </a:cubicBezTo>
                    <a:close/>
                    <a:moveTo>
                      <a:pt x="321" y="349"/>
                    </a:moveTo>
                    <a:cubicBezTo>
                      <a:pt x="322" y="350"/>
                      <a:pt x="322" y="350"/>
                      <a:pt x="322" y="351"/>
                    </a:cubicBezTo>
                    <a:cubicBezTo>
                      <a:pt x="320" y="351"/>
                      <a:pt x="322" y="350"/>
                      <a:pt x="321" y="349"/>
                    </a:cubicBezTo>
                    <a:close/>
                    <a:moveTo>
                      <a:pt x="562" y="334"/>
                    </a:moveTo>
                    <a:cubicBezTo>
                      <a:pt x="564" y="334"/>
                      <a:pt x="563" y="338"/>
                      <a:pt x="563" y="340"/>
                    </a:cubicBezTo>
                    <a:cubicBezTo>
                      <a:pt x="562" y="338"/>
                      <a:pt x="562" y="340"/>
                      <a:pt x="562" y="342"/>
                    </a:cubicBezTo>
                    <a:cubicBezTo>
                      <a:pt x="560" y="341"/>
                      <a:pt x="562" y="337"/>
                      <a:pt x="562" y="334"/>
                    </a:cubicBezTo>
                    <a:close/>
                    <a:moveTo>
                      <a:pt x="556" y="339"/>
                    </a:moveTo>
                    <a:cubicBezTo>
                      <a:pt x="557" y="339"/>
                      <a:pt x="557" y="339"/>
                      <a:pt x="557" y="339"/>
                    </a:cubicBezTo>
                    <a:cubicBezTo>
                      <a:pt x="557" y="344"/>
                      <a:pt x="557" y="344"/>
                      <a:pt x="557" y="344"/>
                    </a:cubicBezTo>
                    <a:cubicBezTo>
                      <a:pt x="556" y="344"/>
                      <a:pt x="556" y="341"/>
                      <a:pt x="556" y="339"/>
                    </a:cubicBezTo>
                    <a:close/>
                    <a:moveTo>
                      <a:pt x="321" y="352"/>
                    </a:moveTo>
                    <a:cubicBezTo>
                      <a:pt x="322" y="352"/>
                      <a:pt x="322" y="353"/>
                      <a:pt x="322" y="354"/>
                    </a:cubicBezTo>
                    <a:cubicBezTo>
                      <a:pt x="321" y="353"/>
                      <a:pt x="320" y="352"/>
                      <a:pt x="321" y="352"/>
                    </a:cubicBezTo>
                    <a:close/>
                    <a:moveTo>
                      <a:pt x="328" y="352"/>
                    </a:moveTo>
                    <a:cubicBezTo>
                      <a:pt x="329" y="353"/>
                      <a:pt x="328" y="354"/>
                      <a:pt x="327" y="354"/>
                    </a:cubicBezTo>
                    <a:cubicBezTo>
                      <a:pt x="326" y="354"/>
                      <a:pt x="327" y="353"/>
                      <a:pt x="328" y="352"/>
                    </a:cubicBezTo>
                    <a:close/>
                    <a:moveTo>
                      <a:pt x="330" y="355"/>
                    </a:moveTo>
                    <a:cubicBezTo>
                      <a:pt x="331" y="355"/>
                      <a:pt x="331" y="356"/>
                      <a:pt x="331" y="357"/>
                    </a:cubicBezTo>
                    <a:cubicBezTo>
                      <a:pt x="329" y="357"/>
                      <a:pt x="329" y="356"/>
                      <a:pt x="330" y="355"/>
                    </a:cubicBezTo>
                    <a:close/>
                    <a:moveTo>
                      <a:pt x="328" y="358"/>
                    </a:moveTo>
                    <a:cubicBezTo>
                      <a:pt x="329" y="358"/>
                      <a:pt x="329" y="358"/>
                      <a:pt x="329" y="358"/>
                    </a:cubicBezTo>
                    <a:cubicBezTo>
                      <a:pt x="330" y="359"/>
                      <a:pt x="329" y="357"/>
                      <a:pt x="331" y="357"/>
                    </a:cubicBezTo>
                    <a:cubicBezTo>
                      <a:pt x="331" y="358"/>
                      <a:pt x="332" y="358"/>
                      <a:pt x="331" y="359"/>
                    </a:cubicBezTo>
                    <a:cubicBezTo>
                      <a:pt x="331" y="359"/>
                      <a:pt x="331" y="359"/>
                      <a:pt x="330" y="360"/>
                    </a:cubicBezTo>
                    <a:cubicBezTo>
                      <a:pt x="329" y="360"/>
                      <a:pt x="330" y="358"/>
                      <a:pt x="328" y="358"/>
                    </a:cubicBezTo>
                    <a:close/>
                    <a:moveTo>
                      <a:pt x="564" y="366"/>
                    </a:moveTo>
                    <a:cubicBezTo>
                      <a:pt x="563" y="366"/>
                      <a:pt x="564" y="368"/>
                      <a:pt x="563" y="369"/>
                    </a:cubicBezTo>
                    <a:cubicBezTo>
                      <a:pt x="563" y="369"/>
                      <a:pt x="562" y="366"/>
                      <a:pt x="562" y="369"/>
                    </a:cubicBezTo>
                    <a:cubicBezTo>
                      <a:pt x="561" y="368"/>
                      <a:pt x="563" y="365"/>
                      <a:pt x="564" y="364"/>
                    </a:cubicBezTo>
                    <a:cubicBezTo>
                      <a:pt x="564" y="367"/>
                      <a:pt x="565" y="366"/>
                      <a:pt x="564" y="370"/>
                    </a:cubicBezTo>
                    <a:cubicBezTo>
                      <a:pt x="564" y="369"/>
                      <a:pt x="564" y="367"/>
                      <a:pt x="564" y="366"/>
                    </a:cubicBezTo>
                    <a:close/>
                    <a:moveTo>
                      <a:pt x="318" y="361"/>
                    </a:moveTo>
                    <a:cubicBezTo>
                      <a:pt x="319" y="361"/>
                      <a:pt x="320" y="362"/>
                      <a:pt x="318" y="362"/>
                    </a:cubicBezTo>
                    <a:cubicBezTo>
                      <a:pt x="317" y="362"/>
                      <a:pt x="317" y="361"/>
                      <a:pt x="318" y="361"/>
                    </a:cubicBezTo>
                    <a:close/>
                    <a:moveTo>
                      <a:pt x="328" y="361"/>
                    </a:moveTo>
                    <a:cubicBezTo>
                      <a:pt x="329" y="361"/>
                      <a:pt x="329" y="362"/>
                      <a:pt x="330" y="362"/>
                    </a:cubicBezTo>
                    <a:cubicBezTo>
                      <a:pt x="330" y="363"/>
                      <a:pt x="329" y="363"/>
                      <a:pt x="328" y="363"/>
                    </a:cubicBezTo>
                    <a:cubicBezTo>
                      <a:pt x="328" y="363"/>
                      <a:pt x="328" y="362"/>
                      <a:pt x="328" y="361"/>
                    </a:cubicBezTo>
                    <a:close/>
                    <a:moveTo>
                      <a:pt x="559" y="381"/>
                    </a:moveTo>
                    <a:cubicBezTo>
                      <a:pt x="560" y="382"/>
                      <a:pt x="560" y="382"/>
                      <a:pt x="561" y="382"/>
                    </a:cubicBezTo>
                    <a:cubicBezTo>
                      <a:pt x="561" y="383"/>
                      <a:pt x="560" y="384"/>
                      <a:pt x="560" y="383"/>
                    </a:cubicBezTo>
                    <a:cubicBezTo>
                      <a:pt x="559" y="384"/>
                      <a:pt x="559" y="385"/>
                      <a:pt x="558" y="385"/>
                    </a:cubicBezTo>
                    <a:cubicBezTo>
                      <a:pt x="559" y="384"/>
                      <a:pt x="559" y="383"/>
                      <a:pt x="558" y="383"/>
                    </a:cubicBezTo>
                    <a:cubicBezTo>
                      <a:pt x="559" y="382"/>
                      <a:pt x="559" y="382"/>
                      <a:pt x="559" y="381"/>
                    </a:cubicBezTo>
                    <a:close/>
                    <a:moveTo>
                      <a:pt x="561" y="388"/>
                    </a:moveTo>
                    <a:cubicBezTo>
                      <a:pt x="559" y="388"/>
                      <a:pt x="559" y="388"/>
                      <a:pt x="558" y="386"/>
                    </a:cubicBezTo>
                    <a:cubicBezTo>
                      <a:pt x="559" y="385"/>
                      <a:pt x="561" y="384"/>
                      <a:pt x="561" y="388"/>
                    </a:cubicBezTo>
                    <a:close/>
                    <a:moveTo>
                      <a:pt x="322" y="369"/>
                    </a:moveTo>
                    <a:cubicBezTo>
                      <a:pt x="323" y="369"/>
                      <a:pt x="323" y="369"/>
                      <a:pt x="323" y="369"/>
                    </a:cubicBezTo>
                    <a:cubicBezTo>
                      <a:pt x="324" y="370"/>
                      <a:pt x="322" y="369"/>
                      <a:pt x="323" y="371"/>
                    </a:cubicBezTo>
                    <a:cubicBezTo>
                      <a:pt x="322" y="371"/>
                      <a:pt x="322" y="371"/>
                      <a:pt x="322" y="371"/>
                    </a:cubicBezTo>
                    <a:cubicBezTo>
                      <a:pt x="321" y="371"/>
                      <a:pt x="323" y="370"/>
                      <a:pt x="322" y="369"/>
                    </a:cubicBezTo>
                    <a:close/>
                    <a:moveTo>
                      <a:pt x="543" y="401"/>
                    </a:moveTo>
                    <a:cubicBezTo>
                      <a:pt x="544" y="404"/>
                      <a:pt x="543" y="410"/>
                      <a:pt x="543" y="416"/>
                    </a:cubicBezTo>
                    <a:cubicBezTo>
                      <a:pt x="542" y="421"/>
                      <a:pt x="541" y="426"/>
                      <a:pt x="541" y="430"/>
                    </a:cubicBezTo>
                    <a:cubicBezTo>
                      <a:pt x="539" y="428"/>
                      <a:pt x="540" y="423"/>
                      <a:pt x="541" y="418"/>
                    </a:cubicBezTo>
                    <a:cubicBezTo>
                      <a:pt x="542" y="412"/>
                      <a:pt x="543" y="405"/>
                      <a:pt x="543" y="401"/>
                    </a:cubicBezTo>
                    <a:close/>
                    <a:moveTo>
                      <a:pt x="545" y="411"/>
                    </a:moveTo>
                    <a:cubicBezTo>
                      <a:pt x="546" y="411"/>
                      <a:pt x="546" y="411"/>
                      <a:pt x="546" y="411"/>
                    </a:cubicBezTo>
                    <a:cubicBezTo>
                      <a:pt x="546" y="413"/>
                      <a:pt x="546" y="415"/>
                      <a:pt x="545" y="416"/>
                    </a:cubicBezTo>
                    <a:cubicBezTo>
                      <a:pt x="544" y="416"/>
                      <a:pt x="545" y="413"/>
                      <a:pt x="545" y="411"/>
                    </a:cubicBezTo>
                    <a:close/>
                    <a:moveTo>
                      <a:pt x="546" y="417"/>
                    </a:moveTo>
                    <a:cubicBezTo>
                      <a:pt x="547" y="417"/>
                      <a:pt x="547" y="417"/>
                      <a:pt x="547" y="417"/>
                    </a:cubicBezTo>
                    <a:cubicBezTo>
                      <a:pt x="546" y="419"/>
                      <a:pt x="546" y="421"/>
                      <a:pt x="545" y="421"/>
                    </a:cubicBezTo>
                    <a:lnTo>
                      <a:pt x="546" y="417"/>
                    </a:lnTo>
                    <a:close/>
                    <a:moveTo>
                      <a:pt x="552" y="423"/>
                    </a:moveTo>
                    <a:cubicBezTo>
                      <a:pt x="553" y="423"/>
                      <a:pt x="552" y="424"/>
                      <a:pt x="552" y="424"/>
                    </a:cubicBezTo>
                    <a:cubicBezTo>
                      <a:pt x="554" y="427"/>
                      <a:pt x="551" y="424"/>
                      <a:pt x="550" y="427"/>
                    </a:cubicBezTo>
                    <a:cubicBezTo>
                      <a:pt x="550" y="427"/>
                      <a:pt x="550" y="425"/>
                      <a:pt x="551" y="423"/>
                    </a:cubicBezTo>
                    <a:cubicBezTo>
                      <a:pt x="551" y="424"/>
                      <a:pt x="552" y="424"/>
                      <a:pt x="552" y="423"/>
                    </a:cubicBezTo>
                    <a:close/>
                    <a:moveTo>
                      <a:pt x="539" y="437"/>
                    </a:moveTo>
                    <a:cubicBezTo>
                      <a:pt x="541" y="438"/>
                      <a:pt x="539" y="442"/>
                      <a:pt x="539" y="444"/>
                    </a:cubicBezTo>
                    <a:cubicBezTo>
                      <a:pt x="537" y="443"/>
                      <a:pt x="539" y="440"/>
                      <a:pt x="539" y="437"/>
                    </a:cubicBezTo>
                    <a:close/>
                    <a:moveTo>
                      <a:pt x="300" y="392"/>
                    </a:moveTo>
                    <a:cubicBezTo>
                      <a:pt x="300" y="392"/>
                      <a:pt x="300" y="394"/>
                      <a:pt x="299" y="394"/>
                    </a:cubicBezTo>
                    <a:cubicBezTo>
                      <a:pt x="298" y="393"/>
                      <a:pt x="300" y="392"/>
                      <a:pt x="300" y="392"/>
                    </a:cubicBezTo>
                    <a:close/>
                    <a:moveTo>
                      <a:pt x="486" y="543"/>
                    </a:moveTo>
                    <a:cubicBezTo>
                      <a:pt x="479" y="547"/>
                      <a:pt x="480" y="542"/>
                      <a:pt x="486" y="534"/>
                    </a:cubicBezTo>
                    <a:cubicBezTo>
                      <a:pt x="485" y="534"/>
                      <a:pt x="484" y="536"/>
                      <a:pt x="483" y="537"/>
                    </a:cubicBezTo>
                    <a:cubicBezTo>
                      <a:pt x="481" y="536"/>
                      <a:pt x="484" y="533"/>
                      <a:pt x="484" y="532"/>
                    </a:cubicBezTo>
                    <a:cubicBezTo>
                      <a:pt x="484" y="531"/>
                      <a:pt x="485" y="532"/>
                      <a:pt x="486" y="533"/>
                    </a:cubicBezTo>
                    <a:cubicBezTo>
                      <a:pt x="489" y="525"/>
                      <a:pt x="490" y="525"/>
                      <a:pt x="494" y="517"/>
                    </a:cubicBezTo>
                    <a:cubicBezTo>
                      <a:pt x="496" y="517"/>
                      <a:pt x="496" y="513"/>
                      <a:pt x="498" y="513"/>
                    </a:cubicBezTo>
                    <a:cubicBezTo>
                      <a:pt x="499" y="510"/>
                      <a:pt x="496" y="514"/>
                      <a:pt x="496" y="512"/>
                    </a:cubicBezTo>
                    <a:cubicBezTo>
                      <a:pt x="499" y="507"/>
                      <a:pt x="500" y="508"/>
                      <a:pt x="502" y="502"/>
                    </a:cubicBezTo>
                    <a:cubicBezTo>
                      <a:pt x="501" y="501"/>
                      <a:pt x="500" y="507"/>
                      <a:pt x="499" y="505"/>
                    </a:cubicBezTo>
                    <a:cubicBezTo>
                      <a:pt x="502" y="502"/>
                      <a:pt x="503" y="499"/>
                      <a:pt x="503" y="495"/>
                    </a:cubicBezTo>
                    <a:cubicBezTo>
                      <a:pt x="504" y="496"/>
                      <a:pt x="505" y="496"/>
                      <a:pt x="505" y="497"/>
                    </a:cubicBezTo>
                    <a:cubicBezTo>
                      <a:pt x="506" y="495"/>
                      <a:pt x="505" y="494"/>
                      <a:pt x="504" y="494"/>
                    </a:cubicBezTo>
                    <a:cubicBezTo>
                      <a:pt x="505" y="490"/>
                      <a:pt x="507" y="490"/>
                      <a:pt x="509" y="489"/>
                    </a:cubicBezTo>
                    <a:cubicBezTo>
                      <a:pt x="509" y="491"/>
                      <a:pt x="507" y="496"/>
                      <a:pt x="505" y="501"/>
                    </a:cubicBezTo>
                    <a:cubicBezTo>
                      <a:pt x="503" y="505"/>
                      <a:pt x="500" y="510"/>
                      <a:pt x="500" y="513"/>
                    </a:cubicBezTo>
                    <a:cubicBezTo>
                      <a:pt x="495" y="521"/>
                      <a:pt x="490" y="529"/>
                      <a:pt x="484" y="538"/>
                    </a:cubicBezTo>
                    <a:cubicBezTo>
                      <a:pt x="485" y="538"/>
                      <a:pt x="486" y="535"/>
                      <a:pt x="487" y="535"/>
                    </a:cubicBezTo>
                    <a:cubicBezTo>
                      <a:pt x="488" y="536"/>
                      <a:pt x="485" y="540"/>
                      <a:pt x="484" y="539"/>
                    </a:cubicBezTo>
                    <a:cubicBezTo>
                      <a:pt x="483" y="542"/>
                      <a:pt x="484" y="542"/>
                      <a:pt x="486" y="543"/>
                    </a:cubicBezTo>
                    <a:close/>
                    <a:moveTo>
                      <a:pt x="286" y="396"/>
                    </a:moveTo>
                    <a:cubicBezTo>
                      <a:pt x="287" y="397"/>
                      <a:pt x="287" y="398"/>
                      <a:pt x="286" y="398"/>
                    </a:cubicBezTo>
                    <a:cubicBezTo>
                      <a:pt x="285" y="397"/>
                      <a:pt x="285" y="397"/>
                      <a:pt x="286" y="396"/>
                    </a:cubicBezTo>
                    <a:close/>
                    <a:moveTo>
                      <a:pt x="282" y="396"/>
                    </a:moveTo>
                    <a:cubicBezTo>
                      <a:pt x="284" y="396"/>
                      <a:pt x="283" y="397"/>
                      <a:pt x="282" y="396"/>
                    </a:cubicBezTo>
                    <a:close/>
                    <a:moveTo>
                      <a:pt x="314" y="411"/>
                    </a:moveTo>
                    <a:cubicBezTo>
                      <a:pt x="315" y="412"/>
                      <a:pt x="314" y="414"/>
                      <a:pt x="312" y="413"/>
                    </a:cubicBezTo>
                    <a:cubicBezTo>
                      <a:pt x="313" y="412"/>
                      <a:pt x="314" y="411"/>
                      <a:pt x="314" y="411"/>
                    </a:cubicBezTo>
                    <a:close/>
                    <a:moveTo>
                      <a:pt x="286" y="398"/>
                    </a:moveTo>
                    <a:cubicBezTo>
                      <a:pt x="287" y="400"/>
                      <a:pt x="284" y="401"/>
                      <a:pt x="284" y="403"/>
                    </a:cubicBezTo>
                    <a:cubicBezTo>
                      <a:pt x="284" y="402"/>
                      <a:pt x="283" y="402"/>
                      <a:pt x="282" y="401"/>
                    </a:cubicBezTo>
                    <a:cubicBezTo>
                      <a:pt x="282" y="400"/>
                      <a:pt x="284" y="400"/>
                      <a:pt x="284" y="399"/>
                    </a:cubicBezTo>
                    <a:cubicBezTo>
                      <a:pt x="285" y="399"/>
                      <a:pt x="286" y="399"/>
                      <a:pt x="286" y="398"/>
                    </a:cubicBezTo>
                    <a:close/>
                    <a:moveTo>
                      <a:pt x="496" y="501"/>
                    </a:moveTo>
                    <a:cubicBezTo>
                      <a:pt x="497" y="502"/>
                      <a:pt x="495" y="505"/>
                      <a:pt x="494" y="507"/>
                    </a:cubicBezTo>
                    <a:cubicBezTo>
                      <a:pt x="492" y="504"/>
                      <a:pt x="495" y="504"/>
                      <a:pt x="496" y="501"/>
                    </a:cubicBezTo>
                    <a:close/>
                    <a:moveTo>
                      <a:pt x="302" y="408"/>
                    </a:moveTo>
                    <a:cubicBezTo>
                      <a:pt x="302" y="409"/>
                      <a:pt x="302" y="409"/>
                      <a:pt x="303" y="410"/>
                    </a:cubicBezTo>
                    <a:cubicBezTo>
                      <a:pt x="303" y="411"/>
                      <a:pt x="302" y="410"/>
                      <a:pt x="302" y="411"/>
                    </a:cubicBezTo>
                    <a:cubicBezTo>
                      <a:pt x="301" y="410"/>
                      <a:pt x="301" y="409"/>
                      <a:pt x="302" y="408"/>
                    </a:cubicBezTo>
                    <a:close/>
                    <a:moveTo>
                      <a:pt x="305" y="411"/>
                    </a:moveTo>
                    <a:cubicBezTo>
                      <a:pt x="306" y="412"/>
                      <a:pt x="306" y="412"/>
                      <a:pt x="306" y="412"/>
                    </a:cubicBezTo>
                    <a:cubicBezTo>
                      <a:pt x="307" y="414"/>
                      <a:pt x="305" y="414"/>
                      <a:pt x="304" y="415"/>
                    </a:cubicBezTo>
                    <a:cubicBezTo>
                      <a:pt x="303" y="413"/>
                      <a:pt x="305" y="413"/>
                      <a:pt x="305" y="411"/>
                    </a:cubicBezTo>
                    <a:close/>
                    <a:moveTo>
                      <a:pt x="304" y="415"/>
                    </a:moveTo>
                    <a:cubicBezTo>
                      <a:pt x="304" y="418"/>
                      <a:pt x="301" y="419"/>
                      <a:pt x="300" y="422"/>
                    </a:cubicBezTo>
                    <a:cubicBezTo>
                      <a:pt x="299" y="421"/>
                      <a:pt x="299" y="421"/>
                      <a:pt x="298" y="420"/>
                    </a:cubicBezTo>
                    <a:cubicBezTo>
                      <a:pt x="300" y="420"/>
                      <a:pt x="302" y="418"/>
                      <a:pt x="301" y="416"/>
                    </a:cubicBezTo>
                    <a:cubicBezTo>
                      <a:pt x="301" y="416"/>
                      <a:pt x="302" y="416"/>
                      <a:pt x="303" y="417"/>
                    </a:cubicBezTo>
                    <a:cubicBezTo>
                      <a:pt x="303" y="416"/>
                      <a:pt x="302" y="416"/>
                      <a:pt x="301" y="415"/>
                    </a:cubicBezTo>
                    <a:cubicBezTo>
                      <a:pt x="302" y="415"/>
                      <a:pt x="303" y="416"/>
                      <a:pt x="304" y="415"/>
                    </a:cubicBezTo>
                    <a:close/>
                    <a:moveTo>
                      <a:pt x="485" y="514"/>
                    </a:moveTo>
                    <a:cubicBezTo>
                      <a:pt x="487" y="515"/>
                      <a:pt x="483" y="516"/>
                      <a:pt x="483" y="519"/>
                    </a:cubicBezTo>
                    <a:cubicBezTo>
                      <a:pt x="482" y="517"/>
                      <a:pt x="483" y="516"/>
                      <a:pt x="485" y="514"/>
                    </a:cubicBezTo>
                    <a:close/>
                    <a:moveTo>
                      <a:pt x="469" y="515"/>
                    </a:moveTo>
                    <a:cubicBezTo>
                      <a:pt x="468" y="519"/>
                      <a:pt x="465" y="524"/>
                      <a:pt x="462" y="529"/>
                    </a:cubicBezTo>
                    <a:cubicBezTo>
                      <a:pt x="459" y="533"/>
                      <a:pt x="455" y="538"/>
                      <a:pt x="452" y="541"/>
                    </a:cubicBezTo>
                    <a:cubicBezTo>
                      <a:pt x="452" y="543"/>
                      <a:pt x="455" y="542"/>
                      <a:pt x="455" y="540"/>
                    </a:cubicBezTo>
                    <a:cubicBezTo>
                      <a:pt x="456" y="542"/>
                      <a:pt x="453" y="543"/>
                      <a:pt x="453" y="544"/>
                    </a:cubicBezTo>
                    <a:cubicBezTo>
                      <a:pt x="452" y="544"/>
                      <a:pt x="452" y="543"/>
                      <a:pt x="452" y="543"/>
                    </a:cubicBezTo>
                    <a:cubicBezTo>
                      <a:pt x="451" y="542"/>
                      <a:pt x="449" y="546"/>
                      <a:pt x="448" y="547"/>
                    </a:cubicBezTo>
                    <a:cubicBezTo>
                      <a:pt x="449" y="541"/>
                      <a:pt x="452" y="537"/>
                      <a:pt x="456" y="532"/>
                    </a:cubicBezTo>
                    <a:cubicBezTo>
                      <a:pt x="459" y="527"/>
                      <a:pt x="463" y="522"/>
                      <a:pt x="467" y="515"/>
                    </a:cubicBezTo>
                    <a:cubicBezTo>
                      <a:pt x="468" y="515"/>
                      <a:pt x="468" y="515"/>
                      <a:pt x="469" y="515"/>
                    </a:cubicBezTo>
                    <a:close/>
                    <a:moveTo>
                      <a:pt x="492" y="530"/>
                    </a:moveTo>
                    <a:cubicBezTo>
                      <a:pt x="493" y="531"/>
                      <a:pt x="491" y="533"/>
                      <a:pt x="491" y="535"/>
                    </a:cubicBezTo>
                    <a:cubicBezTo>
                      <a:pt x="490" y="534"/>
                      <a:pt x="489" y="535"/>
                      <a:pt x="489" y="534"/>
                    </a:cubicBezTo>
                    <a:cubicBezTo>
                      <a:pt x="490" y="531"/>
                      <a:pt x="491" y="533"/>
                      <a:pt x="492" y="530"/>
                    </a:cubicBezTo>
                    <a:close/>
                    <a:moveTo>
                      <a:pt x="298" y="421"/>
                    </a:moveTo>
                    <a:cubicBezTo>
                      <a:pt x="299" y="422"/>
                      <a:pt x="299" y="423"/>
                      <a:pt x="298" y="424"/>
                    </a:cubicBezTo>
                    <a:cubicBezTo>
                      <a:pt x="297" y="424"/>
                      <a:pt x="297" y="423"/>
                      <a:pt x="297" y="423"/>
                    </a:cubicBezTo>
                    <a:cubicBezTo>
                      <a:pt x="298" y="423"/>
                      <a:pt x="297" y="422"/>
                      <a:pt x="298" y="421"/>
                    </a:cubicBezTo>
                    <a:close/>
                    <a:moveTo>
                      <a:pt x="478" y="543"/>
                    </a:moveTo>
                    <a:cubicBezTo>
                      <a:pt x="479" y="544"/>
                      <a:pt x="479" y="545"/>
                      <a:pt x="481" y="545"/>
                    </a:cubicBezTo>
                    <a:cubicBezTo>
                      <a:pt x="478" y="549"/>
                      <a:pt x="476" y="550"/>
                      <a:pt x="472" y="554"/>
                    </a:cubicBezTo>
                    <a:cubicBezTo>
                      <a:pt x="472" y="550"/>
                      <a:pt x="476" y="547"/>
                      <a:pt x="478" y="543"/>
                    </a:cubicBezTo>
                    <a:close/>
                    <a:moveTo>
                      <a:pt x="470" y="569"/>
                    </a:moveTo>
                    <a:cubicBezTo>
                      <a:pt x="471" y="568"/>
                      <a:pt x="472" y="567"/>
                      <a:pt x="473" y="566"/>
                    </a:cubicBezTo>
                    <a:cubicBezTo>
                      <a:pt x="466" y="578"/>
                      <a:pt x="454" y="593"/>
                      <a:pt x="440" y="603"/>
                    </a:cubicBezTo>
                    <a:cubicBezTo>
                      <a:pt x="439" y="604"/>
                      <a:pt x="440" y="604"/>
                      <a:pt x="439" y="605"/>
                    </a:cubicBezTo>
                    <a:cubicBezTo>
                      <a:pt x="438" y="606"/>
                      <a:pt x="437" y="607"/>
                      <a:pt x="435" y="608"/>
                    </a:cubicBezTo>
                    <a:cubicBezTo>
                      <a:pt x="434" y="607"/>
                      <a:pt x="438" y="605"/>
                      <a:pt x="439" y="603"/>
                    </a:cubicBezTo>
                    <a:cubicBezTo>
                      <a:pt x="439" y="602"/>
                      <a:pt x="438" y="602"/>
                      <a:pt x="438" y="602"/>
                    </a:cubicBezTo>
                    <a:cubicBezTo>
                      <a:pt x="443" y="596"/>
                      <a:pt x="454" y="586"/>
                      <a:pt x="460" y="574"/>
                    </a:cubicBezTo>
                    <a:cubicBezTo>
                      <a:pt x="462" y="572"/>
                      <a:pt x="464" y="571"/>
                      <a:pt x="466" y="570"/>
                    </a:cubicBezTo>
                    <a:cubicBezTo>
                      <a:pt x="467" y="568"/>
                      <a:pt x="464" y="570"/>
                      <a:pt x="464" y="569"/>
                    </a:cubicBezTo>
                    <a:cubicBezTo>
                      <a:pt x="465" y="567"/>
                      <a:pt x="468" y="567"/>
                      <a:pt x="468" y="565"/>
                    </a:cubicBezTo>
                    <a:cubicBezTo>
                      <a:pt x="469" y="563"/>
                      <a:pt x="469" y="565"/>
                      <a:pt x="470" y="566"/>
                    </a:cubicBezTo>
                    <a:cubicBezTo>
                      <a:pt x="472" y="562"/>
                      <a:pt x="473" y="559"/>
                      <a:pt x="475" y="557"/>
                    </a:cubicBezTo>
                    <a:cubicBezTo>
                      <a:pt x="474" y="555"/>
                      <a:pt x="473" y="559"/>
                      <a:pt x="472" y="560"/>
                    </a:cubicBezTo>
                    <a:cubicBezTo>
                      <a:pt x="472" y="557"/>
                      <a:pt x="476" y="552"/>
                      <a:pt x="478" y="551"/>
                    </a:cubicBezTo>
                    <a:cubicBezTo>
                      <a:pt x="480" y="551"/>
                      <a:pt x="478" y="556"/>
                      <a:pt x="481" y="552"/>
                    </a:cubicBezTo>
                    <a:cubicBezTo>
                      <a:pt x="481" y="556"/>
                      <a:pt x="472" y="562"/>
                      <a:pt x="473" y="565"/>
                    </a:cubicBezTo>
                    <a:cubicBezTo>
                      <a:pt x="478" y="560"/>
                      <a:pt x="483" y="550"/>
                      <a:pt x="487" y="548"/>
                    </a:cubicBezTo>
                    <a:cubicBezTo>
                      <a:pt x="484" y="557"/>
                      <a:pt x="477" y="562"/>
                      <a:pt x="472" y="570"/>
                    </a:cubicBezTo>
                    <a:lnTo>
                      <a:pt x="470" y="569"/>
                    </a:lnTo>
                    <a:close/>
                    <a:moveTo>
                      <a:pt x="469" y="540"/>
                    </a:moveTo>
                    <a:cubicBezTo>
                      <a:pt x="470" y="540"/>
                      <a:pt x="470" y="542"/>
                      <a:pt x="468" y="543"/>
                    </a:cubicBezTo>
                    <a:cubicBezTo>
                      <a:pt x="467" y="543"/>
                      <a:pt x="468" y="541"/>
                      <a:pt x="469" y="540"/>
                    </a:cubicBezTo>
                    <a:close/>
                    <a:moveTo>
                      <a:pt x="466" y="548"/>
                    </a:moveTo>
                    <a:cubicBezTo>
                      <a:pt x="466" y="548"/>
                      <a:pt x="467" y="547"/>
                      <a:pt x="466" y="547"/>
                    </a:cubicBezTo>
                    <a:cubicBezTo>
                      <a:pt x="460" y="555"/>
                      <a:pt x="460" y="556"/>
                      <a:pt x="455" y="564"/>
                    </a:cubicBezTo>
                    <a:cubicBezTo>
                      <a:pt x="449" y="564"/>
                      <a:pt x="462" y="550"/>
                      <a:pt x="464" y="545"/>
                    </a:cubicBezTo>
                    <a:cubicBezTo>
                      <a:pt x="467" y="543"/>
                      <a:pt x="469" y="544"/>
                      <a:pt x="466" y="548"/>
                    </a:cubicBezTo>
                    <a:close/>
                    <a:moveTo>
                      <a:pt x="470" y="556"/>
                    </a:moveTo>
                    <a:cubicBezTo>
                      <a:pt x="470" y="557"/>
                      <a:pt x="469" y="559"/>
                      <a:pt x="470" y="560"/>
                    </a:cubicBezTo>
                    <a:cubicBezTo>
                      <a:pt x="468" y="560"/>
                      <a:pt x="465" y="566"/>
                      <a:pt x="463" y="565"/>
                    </a:cubicBezTo>
                    <a:cubicBezTo>
                      <a:pt x="467" y="563"/>
                      <a:pt x="466" y="559"/>
                      <a:pt x="470" y="556"/>
                    </a:cubicBezTo>
                    <a:close/>
                    <a:moveTo>
                      <a:pt x="434" y="568"/>
                    </a:moveTo>
                    <a:cubicBezTo>
                      <a:pt x="434" y="567"/>
                      <a:pt x="433" y="568"/>
                      <a:pt x="432" y="569"/>
                    </a:cubicBezTo>
                    <a:cubicBezTo>
                      <a:pt x="432" y="568"/>
                      <a:pt x="434" y="567"/>
                      <a:pt x="433" y="566"/>
                    </a:cubicBezTo>
                    <a:cubicBezTo>
                      <a:pt x="432" y="566"/>
                      <a:pt x="430" y="570"/>
                      <a:pt x="428" y="571"/>
                    </a:cubicBezTo>
                    <a:cubicBezTo>
                      <a:pt x="429" y="567"/>
                      <a:pt x="435" y="562"/>
                      <a:pt x="435" y="559"/>
                    </a:cubicBezTo>
                    <a:cubicBezTo>
                      <a:pt x="437" y="559"/>
                      <a:pt x="438" y="560"/>
                      <a:pt x="438" y="561"/>
                    </a:cubicBezTo>
                    <a:cubicBezTo>
                      <a:pt x="439" y="561"/>
                      <a:pt x="439" y="559"/>
                      <a:pt x="440" y="559"/>
                    </a:cubicBezTo>
                    <a:cubicBezTo>
                      <a:pt x="441" y="557"/>
                      <a:pt x="438" y="560"/>
                      <a:pt x="437" y="558"/>
                    </a:cubicBezTo>
                    <a:cubicBezTo>
                      <a:pt x="441" y="554"/>
                      <a:pt x="443" y="553"/>
                      <a:pt x="443" y="550"/>
                    </a:cubicBezTo>
                    <a:cubicBezTo>
                      <a:pt x="445" y="548"/>
                      <a:pt x="444" y="550"/>
                      <a:pt x="446" y="547"/>
                    </a:cubicBezTo>
                    <a:cubicBezTo>
                      <a:pt x="449" y="548"/>
                      <a:pt x="444" y="551"/>
                      <a:pt x="443" y="553"/>
                    </a:cubicBezTo>
                    <a:cubicBezTo>
                      <a:pt x="447" y="552"/>
                      <a:pt x="448" y="544"/>
                      <a:pt x="451" y="546"/>
                    </a:cubicBezTo>
                    <a:cubicBezTo>
                      <a:pt x="448" y="550"/>
                      <a:pt x="445" y="555"/>
                      <a:pt x="442" y="559"/>
                    </a:cubicBezTo>
                    <a:cubicBezTo>
                      <a:pt x="438" y="564"/>
                      <a:pt x="434" y="568"/>
                      <a:pt x="429" y="571"/>
                    </a:cubicBezTo>
                    <a:cubicBezTo>
                      <a:pt x="430" y="569"/>
                      <a:pt x="432" y="570"/>
                      <a:pt x="434" y="568"/>
                    </a:cubicBezTo>
                    <a:close/>
                    <a:moveTo>
                      <a:pt x="461" y="563"/>
                    </a:moveTo>
                    <a:cubicBezTo>
                      <a:pt x="463" y="561"/>
                      <a:pt x="461" y="566"/>
                      <a:pt x="463" y="564"/>
                    </a:cubicBezTo>
                    <a:cubicBezTo>
                      <a:pt x="463" y="565"/>
                      <a:pt x="461" y="566"/>
                      <a:pt x="460" y="566"/>
                    </a:cubicBezTo>
                    <a:cubicBezTo>
                      <a:pt x="459" y="566"/>
                      <a:pt x="461" y="564"/>
                      <a:pt x="461" y="563"/>
                    </a:cubicBezTo>
                    <a:close/>
                    <a:moveTo>
                      <a:pt x="460" y="567"/>
                    </a:moveTo>
                    <a:cubicBezTo>
                      <a:pt x="459" y="570"/>
                      <a:pt x="456" y="574"/>
                      <a:pt x="453" y="576"/>
                    </a:cubicBezTo>
                    <a:cubicBezTo>
                      <a:pt x="450" y="579"/>
                      <a:pt x="448" y="581"/>
                      <a:pt x="448" y="579"/>
                    </a:cubicBezTo>
                    <a:cubicBezTo>
                      <a:pt x="450" y="578"/>
                      <a:pt x="452" y="576"/>
                      <a:pt x="454" y="574"/>
                    </a:cubicBezTo>
                    <a:cubicBezTo>
                      <a:pt x="455" y="571"/>
                      <a:pt x="457" y="569"/>
                      <a:pt x="460" y="567"/>
                    </a:cubicBezTo>
                    <a:close/>
                    <a:moveTo>
                      <a:pt x="422" y="553"/>
                    </a:moveTo>
                    <a:cubicBezTo>
                      <a:pt x="423" y="553"/>
                      <a:pt x="422" y="554"/>
                      <a:pt x="423" y="553"/>
                    </a:cubicBezTo>
                    <a:cubicBezTo>
                      <a:pt x="424" y="556"/>
                      <a:pt x="419" y="558"/>
                      <a:pt x="417" y="560"/>
                    </a:cubicBezTo>
                    <a:cubicBezTo>
                      <a:pt x="416" y="558"/>
                      <a:pt x="422" y="555"/>
                      <a:pt x="422" y="553"/>
                    </a:cubicBezTo>
                    <a:close/>
                    <a:moveTo>
                      <a:pt x="417" y="559"/>
                    </a:moveTo>
                    <a:cubicBezTo>
                      <a:pt x="414" y="562"/>
                      <a:pt x="414" y="562"/>
                      <a:pt x="414" y="562"/>
                    </a:cubicBezTo>
                    <a:cubicBezTo>
                      <a:pt x="414" y="561"/>
                      <a:pt x="414" y="560"/>
                      <a:pt x="413" y="561"/>
                    </a:cubicBezTo>
                    <a:cubicBezTo>
                      <a:pt x="413" y="560"/>
                      <a:pt x="415" y="559"/>
                      <a:pt x="414" y="559"/>
                    </a:cubicBezTo>
                    <a:cubicBezTo>
                      <a:pt x="415" y="558"/>
                      <a:pt x="416" y="558"/>
                      <a:pt x="417" y="559"/>
                    </a:cubicBezTo>
                    <a:close/>
                    <a:moveTo>
                      <a:pt x="448" y="582"/>
                    </a:moveTo>
                    <a:cubicBezTo>
                      <a:pt x="446" y="584"/>
                      <a:pt x="443" y="587"/>
                      <a:pt x="440" y="591"/>
                    </a:cubicBezTo>
                    <a:cubicBezTo>
                      <a:pt x="436" y="595"/>
                      <a:pt x="432" y="599"/>
                      <a:pt x="429" y="602"/>
                    </a:cubicBezTo>
                    <a:cubicBezTo>
                      <a:pt x="431" y="596"/>
                      <a:pt x="440" y="591"/>
                      <a:pt x="445" y="584"/>
                    </a:cubicBezTo>
                    <a:cubicBezTo>
                      <a:pt x="445" y="585"/>
                      <a:pt x="447" y="583"/>
                      <a:pt x="448" y="582"/>
                    </a:cubicBezTo>
                    <a:close/>
                    <a:moveTo>
                      <a:pt x="399" y="572"/>
                    </a:moveTo>
                    <a:cubicBezTo>
                      <a:pt x="397" y="573"/>
                      <a:pt x="395" y="577"/>
                      <a:pt x="392" y="576"/>
                    </a:cubicBezTo>
                    <a:cubicBezTo>
                      <a:pt x="392" y="578"/>
                      <a:pt x="391" y="579"/>
                      <a:pt x="389" y="580"/>
                    </a:cubicBezTo>
                    <a:cubicBezTo>
                      <a:pt x="388" y="580"/>
                      <a:pt x="387" y="581"/>
                      <a:pt x="387" y="579"/>
                    </a:cubicBezTo>
                    <a:cubicBezTo>
                      <a:pt x="388" y="578"/>
                      <a:pt x="389" y="580"/>
                      <a:pt x="390" y="579"/>
                    </a:cubicBezTo>
                    <a:cubicBezTo>
                      <a:pt x="391" y="578"/>
                      <a:pt x="390" y="577"/>
                      <a:pt x="389" y="578"/>
                    </a:cubicBezTo>
                    <a:cubicBezTo>
                      <a:pt x="394" y="572"/>
                      <a:pt x="396" y="570"/>
                      <a:pt x="401" y="566"/>
                    </a:cubicBezTo>
                    <a:cubicBezTo>
                      <a:pt x="401" y="567"/>
                      <a:pt x="400" y="570"/>
                      <a:pt x="398" y="570"/>
                    </a:cubicBezTo>
                    <a:cubicBezTo>
                      <a:pt x="401" y="572"/>
                      <a:pt x="402" y="569"/>
                      <a:pt x="402" y="567"/>
                    </a:cubicBezTo>
                    <a:cubicBezTo>
                      <a:pt x="403" y="567"/>
                      <a:pt x="406" y="566"/>
                      <a:pt x="405" y="567"/>
                    </a:cubicBezTo>
                    <a:cubicBezTo>
                      <a:pt x="406" y="568"/>
                      <a:pt x="402" y="570"/>
                      <a:pt x="401" y="572"/>
                    </a:cubicBezTo>
                    <a:cubicBezTo>
                      <a:pt x="404" y="572"/>
                      <a:pt x="407" y="566"/>
                      <a:pt x="409" y="566"/>
                    </a:cubicBezTo>
                    <a:cubicBezTo>
                      <a:pt x="407" y="565"/>
                      <a:pt x="406" y="565"/>
                      <a:pt x="408" y="563"/>
                    </a:cubicBezTo>
                    <a:cubicBezTo>
                      <a:pt x="410" y="565"/>
                      <a:pt x="413" y="563"/>
                      <a:pt x="416" y="560"/>
                    </a:cubicBezTo>
                    <a:cubicBezTo>
                      <a:pt x="416" y="561"/>
                      <a:pt x="416" y="562"/>
                      <a:pt x="417" y="562"/>
                    </a:cubicBezTo>
                    <a:cubicBezTo>
                      <a:pt x="414" y="565"/>
                      <a:pt x="410" y="569"/>
                      <a:pt x="405" y="574"/>
                    </a:cubicBezTo>
                    <a:cubicBezTo>
                      <a:pt x="401" y="579"/>
                      <a:pt x="396" y="584"/>
                      <a:pt x="391" y="587"/>
                    </a:cubicBezTo>
                    <a:cubicBezTo>
                      <a:pt x="391" y="587"/>
                      <a:pt x="391" y="586"/>
                      <a:pt x="391" y="586"/>
                    </a:cubicBezTo>
                    <a:cubicBezTo>
                      <a:pt x="389" y="587"/>
                      <a:pt x="390" y="589"/>
                      <a:pt x="388" y="590"/>
                    </a:cubicBezTo>
                    <a:cubicBezTo>
                      <a:pt x="387" y="589"/>
                      <a:pt x="387" y="589"/>
                      <a:pt x="387" y="589"/>
                    </a:cubicBezTo>
                    <a:cubicBezTo>
                      <a:pt x="386" y="590"/>
                      <a:pt x="386" y="590"/>
                      <a:pt x="385" y="591"/>
                    </a:cubicBezTo>
                    <a:cubicBezTo>
                      <a:pt x="384" y="593"/>
                      <a:pt x="386" y="591"/>
                      <a:pt x="385" y="593"/>
                    </a:cubicBezTo>
                    <a:cubicBezTo>
                      <a:pt x="384" y="594"/>
                      <a:pt x="383" y="594"/>
                      <a:pt x="382" y="595"/>
                    </a:cubicBezTo>
                    <a:cubicBezTo>
                      <a:pt x="382" y="595"/>
                      <a:pt x="381" y="595"/>
                      <a:pt x="381" y="595"/>
                    </a:cubicBezTo>
                    <a:cubicBezTo>
                      <a:pt x="381" y="593"/>
                      <a:pt x="381" y="592"/>
                      <a:pt x="384" y="590"/>
                    </a:cubicBezTo>
                    <a:cubicBezTo>
                      <a:pt x="383" y="590"/>
                      <a:pt x="382" y="589"/>
                      <a:pt x="382" y="589"/>
                    </a:cubicBezTo>
                    <a:cubicBezTo>
                      <a:pt x="384" y="588"/>
                      <a:pt x="384" y="585"/>
                      <a:pt x="387" y="585"/>
                    </a:cubicBezTo>
                    <a:cubicBezTo>
                      <a:pt x="387" y="584"/>
                      <a:pt x="387" y="584"/>
                      <a:pt x="386" y="583"/>
                    </a:cubicBezTo>
                    <a:cubicBezTo>
                      <a:pt x="391" y="579"/>
                      <a:pt x="394" y="577"/>
                      <a:pt x="399" y="572"/>
                    </a:cubicBezTo>
                    <a:close/>
                    <a:moveTo>
                      <a:pt x="429" y="608"/>
                    </a:moveTo>
                    <a:cubicBezTo>
                      <a:pt x="427" y="607"/>
                      <a:pt x="429" y="606"/>
                      <a:pt x="429" y="605"/>
                    </a:cubicBezTo>
                    <a:cubicBezTo>
                      <a:pt x="432" y="602"/>
                      <a:pt x="433" y="601"/>
                      <a:pt x="437" y="598"/>
                    </a:cubicBezTo>
                    <a:cubicBezTo>
                      <a:pt x="432" y="600"/>
                      <a:pt x="443" y="589"/>
                      <a:pt x="445" y="589"/>
                    </a:cubicBezTo>
                    <a:cubicBezTo>
                      <a:pt x="441" y="597"/>
                      <a:pt x="431" y="602"/>
                      <a:pt x="429" y="608"/>
                    </a:cubicBezTo>
                    <a:close/>
                    <a:moveTo>
                      <a:pt x="433" y="607"/>
                    </a:moveTo>
                    <a:cubicBezTo>
                      <a:pt x="433" y="608"/>
                      <a:pt x="430" y="610"/>
                      <a:pt x="430" y="610"/>
                    </a:cubicBezTo>
                    <a:cubicBezTo>
                      <a:pt x="429" y="608"/>
                      <a:pt x="431" y="607"/>
                      <a:pt x="433" y="607"/>
                    </a:cubicBezTo>
                    <a:close/>
                    <a:moveTo>
                      <a:pt x="426" y="607"/>
                    </a:moveTo>
                    <a:cubicBezTo>
                      <a:pt x="428" y="608"/>
                      <a:pt x="427" y="610"/>
                      <a:pt x="424" y="612"/>
                    </a:cubicBezTo>
                    <a:cubicBezTo>
                      <a:pt x="423" y="611"/>
                      <a:pt x="425" y="610"/>
                      <a:pt x="424" y="609"/>
                    </a:cubicBezTo>
                    <a:cubicBezTo>
                      <a:pt x="418" y="613"/>
                      <a:pt x="414" y="618"/>
                      <a:pt x="410" y="617"/>
                    </a:cubicBezTo>
                    <a:cubicBezTo>
                      <a:pt x="415" y="614"/>
                      <a:pt x="416" y="612"/>
                      <a:pt x="418" y="608"/>
                    </a:cubicBezTo>
                    <a:cubicBezTo>
                      <a:pt x="420" y="607"/>
                      <a:pt x="421" y="608"/>
                      <a:pt x="422" y="607"/>
                    </a:cubicBezTo>
                    <a:cubicBezTo>
                      <a:pt x="422" y="608"/>
                      <a:pt x="421" y="609"/>
                      <a:pt x="419" y="610"/>
                    </a:cubicBezTo>
                    <a:cubicBezTo>
                      <a:pt x="421" y="611"/>
                      <a:pt x="423" y="610"/>
                      <a:pt x="426" y="607"/>
                    </a:cubicBezTo>
                    <a:close/>
                    <a:moveTo>
                      <a:pt x="406" y="625"/>
                    </a:moveTo>
                    <a:cubicBezTo>
                      <a:pt x="406" y="627"/>
                      <a:pt x="402" y="629"/>
                      <a:pt x="402" y="627"/>
                    </a:cubicBezTo>
                    <a:cubicBezTo>
                      <a:pt x="402" y="626"/>
                      <a:pt x="403" y="626"/>
                      <a:pt x="404" y="625"/>
                    </a:cubicBezTo>
                    <a:cubicBezTo>
                      <a:pt x="405" y="625"/>
                      <a:pt x="405" y="626"/>
                      <a:pt x="406" y="625"/>
                    </a:cubicBezTo>
                    <a:close/>
                    <a:moveTo>
                      <a:pt x="246" y="431"/>
                    </a:moveTo>
                    <a:cubicBezTo>
                      <a:pt x="247" y="433"/>
                      <a:pt x="245" y="432"/>
                      <a:pt x="244" y="432"/>
                    </a:cubicBezTo>
                    <a:cubicBezTo>
                      <a:pt x="244" y="431"/>
                      <a:pt x="246" y="432"/>
                      <a:pt x="245" y="431"/>
                    </a:cubicBezTo>
                    <a:cubicBezTo>
                      <a:pt x="245" y="430"/>
                      <a:pt x="246" y="432"/>
                      <a:pt x="246" y="431"/>
                    </a:cubicBezTo>
                    <a:close/>
                    <a:moveTo>
                      <a:pt x="243" y="440"/>
                    </a:moveTo>
                    <a:cubicBezTo>
                      <a:pt x="242" y="442"/>
                      <a:pt x="240" y="441"/>
                      <a:pt x="240" y="443"/>
                    </a:cubicBezTo>
                    <a:cubicBezTo>
                      <a:pt x="239" y="444"/>
                      <a:pt x="238" y="441"/>
                      <a:pt x="238" y="442"/>
                    </a:cubicBezTo>
                    <a:cubicBezTo>
                      <a:pt x="237" y="441"/>
                      <a:pt x="238" y="440"/>
                      <a:pt x="237" y="440"/>
                    </a:cubicBezTo>
                    <a:cubicBezTo>
                      <a:pt x="237" y="439"/>
                      <a:pt x="238" y="439"/>
                      <a:pt x="239" y="438"/>
                    </a:cubicBezTo>
                    <a:cubicBezTo>
                      <a:pt x="240" y="438"/>
                      <a:pt x="240" y="439"/>
                      <a:pt x="240" y="440"/>
                    </a:cubicBezTo>
                    <a:cubicBezTo>
                      <a:pt x="241" y="440"/>
                      <a:pt x="242" y="440"/>
                      <a:pt x="243" y="440"/>
                    </a:cubicBezTo>
                    <a:close/>
                    <a:moveTo>
                      <a:pt x="349" y="649"/>
                    </a:moveTo>
                    <a:cubicBezTo>
                      <a:pt x="350" y="650"/>
                      <a:pt x="346" y="651"/>
                      <a:pt x="345" y="651"/>
                    </a:cubicBezTo>
                    <a:cubicBezTo>
                      <a:pt x="345" y="650"/>
                      <a:pt x="348" y="649"/>
                      <a:pt x="349" y="649"/>
                    </a:cubicBezTo>
                    <a:close/>
                    <a:moveTo>
                      <a:pt x="351" y="658"/>
                    </a:moveTo>
                    <a:cubicBezTo>
                      <a:pt x="351" y="659"/>
                      <a:pt x="347" y="660"/>
                      <a:pt x="346" y="661"/>
                    </a:cubicBezTo>
                    <a:cubicBezTo>
                      <a:pt x="345" y="659"/>
                      <a:pt x="348" y="660"/>
                      <a:pt x="351" y="658"/>
                    </a:cubicBezTo>
                    <a:close/>
                    <a:moveTo>
                      <a:pt x="320" y="666"/>
                    </a:moveTo>
                    <a:cubicBezTo>
                      <a:pt x="322" y="666"/>
                      <a:pt x="318" y="669"/>
                      <a:pt x="316" y="669"/>
                    </a:cubicBezTo>
                    <a:cubicBezTo>
                      <a:pt x="315" y="667"/>
                      <a:pt x="320" y="667"/>
                      <a:pt x="320" y="666"/>
                    </a:cubicBezTo>
                    <a:close/>
                    <a:moveTo>
                      <a:pt x="230" y="474"/>
                    </a:moveTo>
                    <a:cubicBezTo>
                      <a:pt x="230" y="475"/>
                      <a:pt x="228" y="476"/>
                      <a:pt x="229" y="477"/>
                    </a:cubicBezTo>
                    <a:cubicBezTo>
                      <a:pt x="227" y="478"/>
                      <a:pt x="225" y="473"/>
                      <a:pt x="226" y="471"/>
                    </a:cubicBezTo>
                    <a:cubicBezTo>
                      <a:pt x="228" y="472"/>
                      <a:pt x="229" y="471"/>
                      <a:pt x="230" y="474"/>
                    </a:cubicBezTo>
                    <a:close/>
                    <a:moveTo>
                      <a:pt x="254" y="634"/>
                    </a:moveTo>
                    <a:cubicBezTo>
                      <a:pt x="255" y="636"/>
                      <a:pt x="253" y="636"/>
                      <a:pt x="251" y="636"/>
                    </a:cubicBezTo>
                    <a:cubicBezTo>
                      <a:pt x="251" y="636"/>
                      <a:pt x="250" y="636"/>
                      <a:pt x="250" y="635"/>
                    </a:cubicBezTo>
                    <a:cubicBezTo>
                      <a:pt x="252" y="634"/>
                      <a:pt x="253" y="634"/>
                      <a:pt x="254" y="634"/>
                    </a:cubicBezTo>
                    <a:close/>
                    <a:moveTo>
                      <a:pt x="199" y="484"/>
                    </a:moveTo>
                    <a:cubicBezTo>
                      <a:pt x="199" y="487"/>
                      <a:pt x="198" y="487"/>
                      <a:pt x="197" y="488"/>
                    </a:cubicBezTo>
                    <a:cubicBezTo>
                      <a:pt x="197" y="491"/>
                      <a:pt x="199" y="492"/>
                      <a:pt x="197" y="495"/>
                    </a:cubicBezTo>
                    <a:cubicBezTo>
                      <a:pt x="196" y="495"/>
                      <a:pt x="195" y="494"/>
                      <a:pt x="195" y="493"/>
                    </a:cubicBezTo>
                    <a:cubicBezTo>
                      <a:pt x="194" y="489"/>
                      <a:pt x="195" y="489"/>
                      <a:pt x="195" y="486"/>
                    </a:cubicBezTo>
                    <a:cubicBezTo>
                      <a:pt x="196" y="485"/>
                      <a:pt x="198" y="486"/>
                      <a:pt x="197" y="484"/>
                    </a:cubicBezTo>
                    <a:cubicBezTo>
                      <a:pt x="198" y="484"/>
                      <a:pt x="199" y="484"/>
                      <a:pt x="199" y="484"/>
                    </a:cubicBezTo>
                    <a:close/>
                    <a:moveTo>
                      <a:pt x="200" y="580"/>
                    </a:moveTo>
                    <a:cubicBezTo>
                      <a:pt x="200" y="581"/>
                      <a:pt x="197" y="580"/>
                      <a:pt x="197" y="580"/>
                    </a:cubicBezTo>
                    <a:cubicBezTo>
                      <a:pt x="197" y="579"/>
                      <a:pt x="198" y="579"/>
                      <a:pt x="199" y="579"/>
                    </a:cubicBezTo>
                    <a:cubicBezTo>
                      <a:pt x="199" y="580"/>
                      <a:pt x="199" y="580"/>
                      <a:pt x="200" y="580"/>
                    </a:cubicBezTo>
                    <a:close/>
                    <a:moveTo>
                      <a:pt x="193" y="490"/>
                    </a:moveTo>
                    <a:cubicBezTo>
                      <a:pt x="192" y="490"/>
                      <a:pt x="192" y="490"/>
                      <a:pt x="192" y="490"/>
                    </a:cubicBezTo>
                    <a:cubicBezTo>
                      <a:pt x="191" y="489"/>
                      <a:pt x="192" y="489"/>
                      <a:pt x="192" y="488"/>
                    </a:cubicBezTo>
                    <a:cubicBezTo>
                      <a:pt x="192" y="488"/>
                      <a:pt x="193" y="489"/>
                      <a:pt x="193" y="490"/>
                    </a:cubicBezTo>
                    <a:close/>
                    <a:moveTo>
                      <a:pt x="192" y="647"/>
                    </a:moveTo>
                    <a:cubicBezTo>
                      <a:pt x="192" y="649"/>
                      <a:pt x="186" y="649"/>
                      <a:pt x="188" y="647"/>
                    </a:cubicBezTo>
                    <a:cubicBezTo>
                      <a:pt x="189" y="646"/>
                      <a:pt x="190" y="647"/>
                      <a:pt x="192" y="647"/>
                    </a:cubicBezTo>
                    <a:close/>
                    <a:moveTo>
                      <a:pt x="163" y="638"/>
                    </a:moveTo>
                    <a:cubicBezTo>
                      <a:pt x="162" y="638"/>
                      <a:pt x="162" y="638"/>
                      <a:pt x="162" y="638"/>
                    </a:cubicBezTo>
                    <a:cubicBezTo>
                      <a:pt x="162" y="637"/>
                      <a:pt x="160" y="636"/>
                      <a:pt x="163" y="636"/>
                    </a:cubicBezTo>
                    <a:cubicBezTo>
                      <a:pt x="163" y="637"/>
                      <a:pt x="164" y="638"/>
                      <a:pt x="163" y="638"/>
                    </a:cubicBezTo>
                    <a:close/>
                  </a:path>
                </a:pathLst>
              </a:custGeom>
              <a:solidFill>
                <a:srgbClr val="339966"/>
              </a:solidFill>
              <a:ln>
                <a:noFill/>
              </a:ln>
            </p:spPr>
            <p:txBody>
              <a:bodyPr vert="horz" wrap="square" lIns="91440" tIns="45720" rIns="91440" bIns="45720" numCol="1" anchor="t" anchorCtr="0" compatLnSpc="1">
                <a:prstTxWarp prst="textNoShape">
                  <a:avLst/>
                </a:prstTxWarp>
              </a:bodyPr>
              <a:lstStyle/>
              <a:p>
                <a:endParaRPr lang="fr-CA"/>
              </a:p>
            </p:txBody>
          </p:sp>
        </p:grpSp>
        <p:sp>
          <p:nvSpPr>
            <p:cNvPr id="41" name="TextBox 40">
              <a:extLst>
                <a:ext uri="{FF2B5EF4-FFF2-40B4-BE49-F238E27FC236}">
                  <a16:creationId xmlns:a16="http://schemas.microsoft.com/office/drawing/2014/main" id="{FDA1AD4A-E5F1-4680-8B05-9CDC761BD5A9}"/>
                </a:ext>
              </a:extLst>
            </p:cNvPr>
            <p:cNvSpPr txBox="1">
              <a:spLocks/>
            </p:cNvSpPr>
            <p:nvPr/>
          </p:nvSpPr>
          <p:spPr>
            <a:xfrm>
              <a:off x="4174850" y="3241708"/>
              <a:ext cx="2102674" cy="683397"/>
            </a:xfrm>
            <a:prstGeom prst="rect">
              <a:avLst/>
            </a:prstGeom>
            <a:noFill/>
            <a:effectLst/>
          </p:spPr>
          <p:txBody>
            <a:bodyPr wrap="square" rtlCol="0">
              <a:spAutoFit/>
            </a:bodyPr>
            <a:lstStyle/>
            <a:p>
              <a:pPr lvl="0" algn="ctr">
                <a:lnSpc>
                  <a:spcPct val="50000"/>
                </a:lnSpc>
              </a:pPr>
              <a:r>
                <a:rPr lang="it-IT" sz="2800" b="1" baseline="30000" dirty="0">
                  <a:solidFill>
                    <a:schemeClr val="bg1"/>
                  </a:solidFill>
                </a:rPr>
                <a:t>TEAM </a:t>
              </a:r>
            </a:p>
            <a:p>
              <a:pPr lvl="0" algn="ctr">
                <a:lnSpc>
                  <a:spcPct val="50000"/>
                </a:lnSpc>
              </a:pPr>
              <a:r>
                <a:rPr lang="it-IT" sz="2800" b="1" baseline="30000" dirty="0">
                  <a:solidFill>
                    <a:schemeClr val="bg1"/>
                  </a:solidFill>
                </a:rPr>
                <a:t>SUCCESS</a:t>
              </a:r>
              <a:endParaRPr lang="it-IT" sz="2800" b="1" dirty="0">
                <a:solidFill>
                  <a:schemeClr val="bg1"/>
                </a:solidFill>
              </a:endParaRPr>
            </a:p>
          </p:txBody>
        </p:sp>
      </p:grpSp>
      <p:cxnSp>
        <p:nvCxnSpPr>
          <p:cNvPr id="12" name="Straight Connector 11">
            <a:extLst>
              <a:ext uri="{FF2B5EF4-FFF2-40B4-BE49-F238E27FC236}">
                <a16:creationId xmlns:a16="http://schemas.microsoft.com/office/drawing/2014/main" id="{B497530A-31D8-4411-B751-06E4E9775B58}"/>
              </a:ext>
            </a:extLst>
          </p:cNvPr>
          <p:cNvCxnSpPr/>
          <p:nvPr/>
        </p:nvCxnSpPr>
        <p:spPr>
          <a:xfrm>
            <a:off x="8478319" y="2857473"/>
            <a:ext cx="691803" cy="691803"/>
          </a:xfrm>
          <a:prstGeom prst="line">
            <a:avLst/>
          </a:prstGeom>
          <a:ln>
            <a:solidFill>
              <a:srgbClr val="33996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E03FB86-19B2-406D-9609-00A405953D36}"/>
              </a:ext>
            </a:extLst>
          </p:cNvPr>
          <p:cNvCxnSpPr>
            <a:cxnSpLocks/>
          </p:cNvCxnSpPr>
          <p:nvPr/>
        </p:nvCxnSpPr>
        <p:spPr>
          <a:xfrm flipV="1">
            <a:off x="8483036" y="3549972"/>
            <a:ext cx="691803" cy="691803"/>
          </a:xfrm>
          <a:prstGeom prst="line">
            <a:avLst/>
          </a:prstGeom>
          <a:ln>
            <a:solidFill>
              <a:srgbClr val="339966"/>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8E19C4AA-0F8B-4EDA-A328-86F8AC3250FC}"/>
              </a:ext>
            </a:extLst>
          </p:cNvPr>
          <p:cNvSpPr/>
          <p:nvPr/>
        </p:nvSpPr>
        <p:spPr>
          <a:xfrm rot="2725140">
            <a:off x="8666059" y="2978997"/>
            <a:ext cx="548548" cy="261610"/>
          </a:xfrm>
          <a:prstGeom prst="rect">
            <a:avLst/>
          </a:prstGeom>
        </p:spPr>
        <p:txBody>
          <a:bodyPr wrap="none">
            <a:spAutoFit/>
          </a:bodyPr>
          <a:lstStyle/>
          <a:p>
            <a:pPr algn="ctr"/>
            <a:r>
              <a:rPr lang="pt-BR" sz="1100" b="1" dirty="0">
                <a:solidFill>
                  <a:srgbClr val="339966"/>
                </a:solidFill>
              </a:rPr>
              <a:t>ALIGN</a:t>
            </a:r>
          </a:p>
        </p:txBody>
      </p:sp>
      <p:sp>
        <p:nvSpPr>
          <p:cNvPr id="55" name="Rectangle 54">
            <a:extLst>
              <a:ext uri="{FF2B5EF4-FFF2-40B4-BE49-F238E27FC236}">
                <a16:creationId xmlns:a16="http://schemas.microsoft.com/office/drawing/2014/main" id="{43387D1F-7148-4817-9053-CA21DAA7437D}"/>
              </a:ext>
            </a:extLst>
          </p:cNvPr>
          <p:cNvSpPr/>
          <p:nvPr/>
        </p:nvSpPr>
        <p:spPr>
          <a:xfrm rot="18925140">
            <a:off x="8626868" y="3923819"/>
            <a:ext cx="548548" cy="261610"/>
          </a:xfrm>
          <a:prstGeom prst="rect">
            <a:avLst/>
          </a:prstGeom>
        </p:spPr>
        <p:txBody>
          <a:bodyPr wrap="none">
            <a:spAutoFit/>
          </a:bodyPr>
          <a:lstStyle/>
          <a:p>
            <a:pPr algn="ctr"/>
            <a:r>
              <a:rPr lang="pt-BR" sz="1100" b="1" dirty="0">
                <a:solidFill>
                  <a:srgbClr val="339966"/>
                </a:solidFill>
              </a:rPr>
              <a:t>ALIGN</a:t>
            </a:r>
          </a:p>
        </p:txBody>
      </p:sp>
      <p:sp>
        <p:nvSpPr>
          <p:cNvPr id="56" name="Rectangle 55">
            <a:extLst>
              <a:ext uri="{FF2B5EF4-FFF2-40B4-BE49-F238E27FC236}">
                <a16:creationId xmlns:a16="http://schemas.microsoft.com/office/drawing/2014/main" id="{84938578-A039-482D-8512-95DEBBF6AA2F}"/>
              </a:ext>
            </a:extLst>
          </p:cNvPr>
          <p:cNvSpPr/>
          <p:nvPr/>
        </p:nvSpPr>
        <p:spPr>
          <a:xfrm>
            <a:off x="9183337" y="3380347"/>
            <a:ext cx="732509" cy="338554"/>
          </a:xfrm>
          <a:prstGeom prst="rect">
            <a:avLst/>
          </a:prstGeom>
        </p:spPr>
        <p:txBody>
          <a:bodyPr wrap="none">
            <a:spAutoFit/>
          </a:bodyPr>
          <a:lstStyle/>
          <a:p>
            <a:pPr algn="ctr"/>
            <a:r>
              <a:rPr lang="pt-BR" sz="1600" b="1" dirty="0">
                <a:solidFill>
                  <a:srgbClr val="339966"/>
                </a:solidFill>
              </a:rPr>
              <a:t>TRUST</a:t>
            </a:r>
          </a:p>
        </p:txBody>
      </p:sp>
      <p:sp>
        <p:nvSpPr>
          <p:cNvPr id="13" name="Rectangle 12">
            <a:extLst>
              <a:ext uri="{FF2B5EF4-FFF2-40B4-BE49-F238E27FC236}">
                <a16:creationId xmlns:a16="http://schemas.microsoft.com/office/drawing/2014/main" id="{36242595-E403-455B-951E-5A0156D864F3}"/>
              </a:ext>
            </a:extLst>
          </p:cNvPr>
          <p:cNvSpPr/>
          <p:nvPr/>
        </p:nvSpPr>
        <p:spPr>
          <a:xfrm>
            <a:off x="4859645" y="5546186"/>
            <a:ext cx="6096000" cy="566694"/>
          </a:xfrm>
          <a:prstGeom prst="rect">
            <a:avLst/>
          </a:prstGeom>
        </p:spPr>
        <p:txBody>
          <a:bodyPr>
            <a:spAutoFit/>
          </a:bodyPr>
          <a:lstStyle/>
          <a:p>
            <a:pPr defTabSz="914485" fontAlgn="auto">
              <a:lnSpc>
                <a:spcPct val="80000"/>
              </a:lnSpc>
              <a:spcBef>
                <a:spcPts val="240"/>
              </a:spcBef>
              <a:spcAft>
                <a:spcPts val="0"/>
              </a:spcAft>
              <a:defRPr/>
            </a:pPr>
            <a:r>
              <a:rPr lang="en-US" b="1" kern="0" dirty="0">
                <a:solidFill>
                  <a:schemeClr val="bg1">
                    <a:lumMod val="50000"/>
                  </a:schemeClr>
                </a:solidFill>
                <a:cs typeface="Calibri"/>
              </a:rPr>
              <a:t>Team Development:  </a:t>
            </a:r>
          </a:p>
          <a:p>
            <a:pPr defTabSz="914485" fontAlgn="auto">
              <a:lnSpc>
                <a:spcPct val="80000"/>
              </a:lnSpc>
              <a:spcBef>
                <a:spcPts val="240"/>
              </a:spcBef>
              <a:spcAft>
                <a:spcPts val="0"/>
              </a:spcAft>
              <a:defRPr/>
            </a:pPr>
            <a:r>
              <a:rPr lang="en-US" b="1" kern="0" dirty="0">
                <a:solidFill>
                  <a:schemeClr val="bg1">
                    <a:lumMod val="50000"/>
                  </a:schemeClr>
                </a:solidFill>
                <a:cs typeface="Calibri"/>
              </a:rPr>
              <a:t>From Diversity to Unity to Success</a:t>
            </a:r>
          </a:p>
        </p:txBody>
      </p:sp>
      <p:pic>
        <p:nvPicPr>
          <p:cNvPr id="21" name="Picture 2" descr="Create customer avatars for interviews">
            <a:extLst>
              <a:ext uri="{FF2B5EF4-FFF2-40B4-BE49-F238E27FC236}">
                <a16:creationId xmlns:a16="http://schemas.microsoft.com/office/drawing/2014/main" id="{E122E350-F345-4348-88A6-5C85ABA3F5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3" r="40164" b="-19"/>
          <a:stretch/>
        </p:blipFill>
        <p:spPr bwMode="auto">
          <a:xfrm>
            <a:off x="722490" y="1625601"/>
            <a:ext cx="3488265" cy="3522134"/>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E2AF3FB7-5739-408D-9CD1-060E9885A2DC}"/>
              </a:ext>
            </a:extLst>
          </p:cNvPr>
          <p:cNvSpPr/>
          <p:nvPr/>
        </p:nvSpPr>
        <p:spPr>
          <a:xfrm>
            <a:off x="2871200" y="1072180"/>
            <a:ext cx="6449601" cy="400110"/>
          </a:xfrm>
          <a:prstGeom prst="rect">
            <a:avLst/>
          </a:prstGeom>
        </p:spPr>
        <p:txBody>
          <a:bodyPr wrap="square">
            <a:spAutoFit/>
          </a:bodyPr>
          <a:lstStyle/>
          <a:p>
            <a:pPr algn="ctr"/>
            <a:r>
              <a:rPr lang="en-US" sz="2000" dirty="0">
                <a:solidFill>
                  <a:schemeClr val="bg1">
                    <a:lumMod val="50000"/>
                  </a:schemeClr>
                </a:solidFill>
                <a:cs typeface="Segoe UI Light" panose="020B0502040204020203" pitchFamily="34" charset="0"/>
              </a:rPr>
              <a:t>DNA Team Performance Model</a:t>
            </a:r>
          </a:p>
        </p:txBody>
      </p:sp>
      <p:sp>
        <p:nvSpPr>
          <p:cNvPr id="58" name="Rectangle 57">
            <a:extLst>
              <a:ext uri="{FF2B5EF4-FFF2-40B4-BE49-F238E27FC236}">
                <a16:creationId xmlns:a16="http://schemas.microsoft.com/office/drawing/2014/main" id="{651F3AB2-C5CC-40AD-BF3E-16E59F167DB9}"/>
              </a:ext>
            </a:extLst>
          </p:cNvPr>
          <p:cNvSpPr/>
          <p:nvPr/>
        </p:nvSpPr>
        <p:spPr>
          <a:xfrm>
            <a:off x="208006" y="425849"/>
            <a:ext cx="11775989" cy="707886"/>
          </a:xfrm>
          <a:prstGeom prst="rect">
            <a:avLst/>
          </a:prstGeom>
        </p:spPr>
        <p:txBody>
          <a:bodyPr wrap="square">
            <a:spAutoFit/>
          </a:bodyPr>
          <a:lstStyle/>
          <a:p>
            <a:pPr algn="ctr"/>
            <a:r>
              <a:rPr lang="en-US" sz="4000" b="1" dirty="0">
                <a:solidFill>
                  <a:srgbClr val="339966"/>
                </a:solidFill>
                <a:cs typeface="Segoe UI Light" panose="020B0502040204020203" pitchFamily="34" charset="0"/>
              </a:rPr>
              <a:t>Build a Healthy Team Culture</a:t>
            </a:r>
          </a:p>
        </p:txBody>
      </p:sp>
      <p:pic>
        <p:nvPicPr>
          <p:cNvPr id="59" name="Picture 58">
            <a:extLst>
              <a:ext uri="{FF2B5EF4-FFF2-40B4-BE49-F238E27FC236}">
                <a16:creationId xmlns:a16="http://schemas.microsoft.com/office/drawing/2014/main" id="{08CFF73B-7006-480C-A36D-1A8ADB9A2D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Tree>
    <p:extLst>
      <p:ext uri="{BB962C8B-B14F-4D97-AF65-F5344CB8AC3E}">
        <p14:creationId xmlns:p14="http://schemas.microsoft.com/office/powerpoint/2010/main" val="418297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750" fill="hold"/>
                                        <p:tgtEl>
                                          <p:spTgt spid="58"/>
                                        </p:tgtEl>
                                        <p:attrNameLst>
                                          <p:attrName>ppt_x</p:attrName>
                                        </p:attrNameLst>
                                      </p:cBhvr>
                                      <p:tavLst>
                                        <p:tav tm="0">
                                          <p:val>
                                            <p:strVal val="#ppt_x"/>
                                          </p:val>
                                        </p:tav>
                                        <p:tav tm="100000">
                                          <p:val>
                                            <p:strVal val="#ppt_x"/>
                                          </p:val>
                                        </p:tav>
                                      </p:tavLst>
                                    </p:anim>
                                    <p:anim calcmode="lin" valueType="num">
                                      <p:cBhvr additive="base">
                                        <p:cTn id="8" dur="75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750" fill="hold"/>
                                        <p:tgtEl>
                                          <p:spTgt spid="57"/>
                                        </p:tgtEl>
                                        <p:attrNameLst>
                                          <p:attrName>ppt_x</p:attrName>
                                        </p:attrNameLst>
                                      </p:cBhvr>
                                      <p:tavLst>
                                        <p:tav tm="0">
                                          <p:val>
                                            <p:strVal val="#ppt_x"/>
                                          </p:val>
                                        </p:tav>
                                        <p:tav tm="100000">
                                          <p:val>
                                            <p:strVal val="#ppt_x"/>
                                          </p:val>
                                        </p:tav>
                                      </p:tavLst>
                                    </p:anim>
                                    <p:anim calcmode="lin" valueType="num">
                                      <p:cBhvr additive="base">
                                        <p:cTn id="12"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0-#ppt_w/2"/>
                                          </p:val>
                                        </p:tav>
                                        <p:tav tm="100000">
                                          <p:val>
                                            <p:strVal val="#ppt_x"/>
                                          </p:val>
                                        </p:tav>
                                      </p:tavLst>
                                    </p:anim>
                                    <p:anim calcmode="lin" valueType="num">
                                      <p:cBhvr additive="base">
                                        <p:cTn id="1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0-#ppt_w/2"/>
                                          </p:val>
                                        </p:tav>
                                        <p:tav tm="100000">
                                          <p:val>
                                            <p:strVal val="#ppt_x"/>
                                          </p:val>
                                        </p:tav>
                                      </p:tavLst>
                                    </p:anim>
                                    <p:anim calcmode="lin" valueType="num">
                                      <p:cBhvr additive="base">
                                        <p:cTn id="24"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0-#ppt_w/2"/>
                                          </p:val>
                                        </p:tav>
                                        <p:tav tm="100000">
                                          <p:val>
                                            <p:strVal val="#ppt_x"/>
                                          </p:val>
                                        </p:tav>
                                      </p:tavLst>
                                    </p:anim>
                                    <p:anim calcmode="lin" valueType="num">
                                      <p:cBhvr additive="base">
                                        <p:cTn id="30"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utoUpdateAnimBg="0"/>
      <p:bldP spid="34" grpId="0" autoUpdateAnimBg="0"/>
      <p:bldP spid="35" grpId="0" autoUpdateAnimBg="0"/>
      <p:bldP spid="57" grpId="0"/>
      <p:bldP spid="5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7" name="Picture Placeholder 3">
            <a:extLst>
              <a:ext uri="{FF2B5EF4-FFF2-40B4-BE49-F238E27FC236}">
                <a16:creationId xmlns:a16="http://schemas.microsoft.com/office/drawing/2014/main" id="{60D03712-0FC4-4045-89E7-623376A028F6}"/>
              </a:ext>
            </a:extLst>
          </p:cNvPr>
          <p:cNvPicPr>
            <a:picLocks noChangeAspect="1"/>
          </p:cNvPicPr>
          <p:nvPr/>
        </p:nvPicPr>
        <p:blipFill>
          <a:blip r:embed="rId2">
            <a:extLst>
              <a:ext uri="{28A0092B-C50C-407E-A947-70E740481C1C}">
                <a14:useLocalDpi xmlns:a14="http://schemas.microsoft.com/office/drawing/2010/main" val="0"/>
              </a:ext>
            </a:extLst>
          </a:blip>
          <a:srcRect l="1822" r="1822"/>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3C4D0D6E-310E-4BDD-9332-CC6954705B89}"/>
              </a:ext>
            </a:extLst>
          </p:cNvPr>
          <p:cNvSpPr/>
          <p:nvPr/>
        </p:nvSpPr>
        <p:spPr>
          <a:xfrm>
            <a:off x="0" y="0"/>
            <a:ext cx="12191999"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EBE16B1-01E8-4612-98AC-136E6D3E7446}"/>
              </a:ext>
            </a:extLst>
          </p:cNvPr>
          <p:cNvSpPr/>
          <p:nvPr/>
        </p:nvSpPr>
        <p:spPr>
          <a:xfrm>
            <a:off x="1207779" y="1761067"/>
            <a:ext cx="5754217" cy="4437460"/>
          </a:xfrm>
          <a:prstGeom prst="rect">
            <a:avLst/>
          </a:prstGeom>
          <a:solidFill>
            <a:schemeClr val="bg1"/>
          </a:solidFill>
          <a:ln>
            <a:noFill/>
          </a:ln>
          <a:effectLst>
            <a:outerShdw blurRad="495300" dist="38100" algn="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ECC8408-40B2-4142-A9C2-A76899662193}"/>
              </a:ext>
            </a:extLst>
          </p:cNvPr>
          <p:cNvSpPr/>
          <p:nvPr/>
        </p:nvSpPr>
        <p:spPr>
          <a:xfrm>
            <a:off x="7546122" y="1993281"/>
            <a:ext cx="3606026" cy="1015663"/>
          </a:xfrm>
          <a:prstGeom prst="rect">
            <a:avLst/>
          </a:prstGeom>
        </p:spPr>
        <p:txBody>
          <a:bodyPr wrap="square">
            <a:spAutoFit/>
          </a:bodyPr>
          <a:lstStyle/>
          <a:p>
            <a:r>
              <a:rPr lang="en-US" sz="2000" b="1" dirty="0">
                <a:solidFill>
                  <a:srgbClr val="339966"/>
                </a:solidFill>
                <a:ea typeface="Lato Thin" panose="020F0502020204030203" pitchFamily="34" charset="0"/>
                <a:cs typeface="Lato Thin" panose="020F0502020204030203" pitchFamily="34" charset="0"/>
              </a:rPr>
              <a:t>The Business DNA Team Report  </a:t>
            </a:r>
            <a:r>
              <a:rPr lang="en-US" sz="2000" dirty="0">
                <a:solidFill>
                  <a:schemeClr val="bg1">
                    <a:lumMod val="50000"/>
                  </a:schemeClr>
                </a:solidFill>
                <a:ea typeface="Lato Thin" panose="020F0502020204030203" pitchFamily="34" charset="0"/>
                <a:cs typeface="Lato Thin" panose="020F0502020204030203" pitchFamily="34" charset="0"/>
              </a:rPr>
              <a:t>makes understanding team culture easy by providing:</a:t>
            </a:r>
          </a:p>
        </p:txBody>
      </p:sp>
      <p:pic>
        <p:nvPicPr>
          <p:cNvPr id="32" name="Picture 3">
            <a:extLst>
              <a:ext uri="{FF2B5EF4-FFF2-40B4-BE49-F238E27FC236}">
                <a16:creationId xmlns:a16="http://schemas.microsoft.com/office/drawing/2014/main" id="{0406821D-EB1A-4091-9C22-AFBC9B402B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4865" y="1939981"/>
            <a:ext cx="4512968" cy="4076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Diamond 33">
            <a:extLst>
              <a:ext uri="{FF2B5EF4-FFF2-40B4-BE49-F238E27FC236}">
                <a16:creationId xmlns:a16="http://schemas.microsoft.com/office/drawing/2014/main" id="{7BB9C639-2A4D-45FF-8C40-DCA3EE80BA32}"/>
              </a:ext>
            </a:extLst>
          </p:cNvPr>
          <p:cNvSpPr/>
          <p:nvPr/>
        </p:nvSpPr>
        <p:spPr>
          <a:xfrm rot="2700000">
            <a:off x="7445385" y="3236413"/>
            <a:ext cx="724390" cy="724390"/>
          </a:xfrm>
          <a:prstGeom prst="diamond">
            <a:avLst/>
          </a:prstGeom>
          <a:solidFill>
            <a:srgbClr val="A98B4B"/>
          </a:solidFill>
          <a:ln>
            <a:noFill/>
          </a:ln>
          <a:effectLst>
            <a:outerShdw blurRad="495300" dist="330200" dir="2700000" sx="76000" sy="76000" algn="tl" rotWithShape="0">
              <a:prstClr val="black">
                <a:alpha val="4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7" name="Diamond 36">
            <a:extLst>
              <a:ext uri="{FF2B5EF4-FFF2-40B4-BE49-F238E27FC236}">
                <a16:creationId xmlns:a16="http://schemas.microsoft.com/office/drawing/2014/main" id="{26711A9B-7827-4FF2-80A7-8AF00D7870E5}"/>
              </a:ext>
            </a:extLst>
          </p:cNvPr>
          <p:cNvSpPr/>
          <p:nvPr/>
        </p:nvSpPr>
        <p:spPr>
          <a:xfrm rot="2700000">
            <a:off x="7445386" y="3967643"/>
            <a:ext cx="724390" cy="724390"/>
          </a:xfrm>
          <a:prstGeom prst="diamond">
            <a:avLst/>
          </a:prstGeom>
          <a:solidFill>
            <a:srgbClr val="339966"/>
          </a:solidFill>
          <a:ln>
            <a:noFill/>
          </a:ln>
          <a:effectLst>
            <a:outerShdw blurRad="495300" dist="330200" dir="2700000" sx="76000" sy="76000" algn="tl" rotWithShape="0">
              <a:prstClr val="black">
                <a:alpha val="4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0" name="Diamond 39">
            <a:extLst>
              <a:ext uri="{FF2B5EF4-FFF2-40B4-BE49-F238E27FC236}">
                <a16:creationId xmlns:a16="http://schemas.microsoft.com/office/drawing/2014/main" id="{62801E4D-3019-4A16-8EAA-345DC3108045}"/>
              </a:ext>
            </a:extLst>
          </p:cNvPr>
          <p:cNvSpPr/>
          <p:nvPr/>
        </p:nvSpPr>
        <p:spPr>
          <a:xfrm rot="2700000">
            <a:off x="7454109" y="4647382"/>
            <a:ext cx="724390" cy="724390"/>
          </a:xfrm>
          <a:prstGeom prst="diamond">
            <a:avLst/>
          </a:prstGeom>
          <a:solidFill>
            <a:srgbClr val="339966"/>
          </a:solidFill>
          <a:ln>
            <a:noFill/>
          </a:ln>
          <a:effectLst>
            <a:outerShdw blurRad="495300" dist="330200" dir="2700000" sx="76000" sy="76000" algn="tl" rotWithShape="0">
              <a:prstClr val="black">
                <a:alpha val="4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2" name="Rectangle 41">
            <a:extLst>
              <a:ext uri="{FF2B5EF4-FFF2-40B4-BE49-F238E27FC236}">
                <a16:creationId xmlns:a16="http://schemas.microsoft.com/office/drawing/2014/main" id="{FB67A1A1-9A99-40BE-9F68-E4DE580817FC}"/>
              </a:ext>
            </a:extLst>
          </p:cNvPr>
          <p:cNvSpPr/>
          <p:nvPr/>
        </p:nvSpPr>
        <p:spPr>
          <a:xfrm>
            <a:off x="8264680" y="4175501"/>
            <a:ext cx="2910733" cy="250710"/>
          </a:xfrm>
          <a:prstGeom prst="rect">
            <a:avLst/>
          </a:prstGeom>
        </p:spPr>
        <p:txBody>
          <a:bodyPr wrap="square">
            <a:spAutoFit/>
          </a:bodyPr>
          <a:lstStyle/>
          <a:p>
            <a:pPr>
              <a:lnSpc>
                <a:spcPct val="85000"/>
              </a:lnSpc>
            </a:pPr>
            <a:r>
              <a:rPr lang="en-US" sz="1200" dirty="0">
                <a:solidFill>
                  <a:schemeClr val="tx1">
                    <a:lumMod val="65000"/>
                    <a:lumOff val="35000"/>
                  </a:schemeClr>
                </a:solidFill>
              </a:rPr>
              <a:t>Summary of Results and Relationship drive</a:t>
            </a:r>
          </a:p>
        </p:txBody>
      </p:sp>
      <p:sp>
        <p:nvSpPr>
          <p:cNvPr id="43" name="Rectangle 42">
            <a:extLst>
              <a:ext uri="{FF2B5EF4-FFF2-40B4-BE49-F238E27FC236}">
                <a16:creationId xmlns:a16="http://schemas.microsoft.com/office/drawing/2014/main" id="{031AFB01-CDB3-423D-B75C-C333A86C3625}"/>
              </a:ext>
            </a:extLst>
          </p:cNvPr>
          <p:cNvSpPr/>
          <p:nvPr/>
        </p:nvSpPr>
        <p:spPr>
          <a:xfrm>
            <a:off x="8264680" y="3449070"/>
            <a:ext cx="3068151" cy="250710"/>
          </a:xfrm>
          <a:prstGeom prst="rect">
            <a:avLst/>
          </a:prstGeom>
        </p:spPr>
        <p:txBody>
          <a:bodyPr wrap="square">
            <a:spAutoFit/>
          </a:bodyPr>
          <a:lstStyle/>
          <a:p>
            <a:pPr>
              <a:lnSpc>
                <a:spcPct val="85000"/>
              </a:lnSpc>
            </a:pPr>
            <a:r>
              <a:rPr lang="en-US" sz="1200" dirty="0">
                <a:solidFill>
                  <a:schemeClr val="tx1">
                    <a:lumMod val="65000"/>
                    <a:lumOff val="35000"/>
                  </a:schemeClr>
                </a:solidFill>
              </a:rPr>
              <a:t>Graphical analysis of team differences</a:t>
            </a:r>
          </a:p>
        </p:txBody>
      </p:sp>
      <p:sp>
        <p:nvSpPr>
          <p:cNvPr id="44" name="Rectangle 43">
            <a:extLst>
              <a:ext uri="{FF2B5EF4-FFF2-40B4-BE49-F238E27FC236}">
                <a16:creationId xmlns:a16="http://schemas.microsoft.com/office/drawing/2014/main" id="{2A21F5EC-A02D-4C00-B677-6AD65293045B}"/>
              </a:ext>
            </a:extLst>
          </p:cNvPr>
          <p:cNvSpPr/>
          <p:nvPr/>
        </p:nvSpPr>
        <p:spPr>
          <a:xfrm>
            <a:off x="8253726" y="5631769"/>
            <a:ext cx="3079105" cy="250710"/>
          </a:xfrm>
          <a:prstGeom prst="rect">
            <a:avLst/>
          </a:prstGeom>
        </p:spPr>
        <p:txBody>
          <a:bodyPr wrap="square">
            <a:spAutoFit/>
          </a:bodyPr>
          <a:lstStyle/>
          <a:p>
            <a:pPr>
              <a:lnSpc>
                <a:spcPct val="85000"/>
              </a:lnSpc>
            </a:pPr>
            <a:r>
              <a:rPr lang="en-US" sz="1200" dirty="0">
                <a:solidFill>
                  <a:schemeClr val="tx1">
                    <a:lumMod val="65000"/>
                    <a:lumOff val="35000"/>
                  </a:schemeClr>
                </a:solidFill>
              </a:rPr>
              <a:t>How to communicate with each team member</a:t>
            </a:r>
          </a:p>
        </p:txBody>
      </p:sp>
      <p:sp>
        <p:nvSpPr>
          <p:cNvPr id="46" name="Rectangle 45">
            <a:extLst>
              <a:ext uri="{FF2B5EF4-FFF2-40B4-BE49-F238E27FC236}">
                <a16:creationId xmlns:a16="http://schemas.microsoft.com/office/drawing/2014/main" id="{96A39CDE-A08E-4E80-B24B-F92B217740EC}"/>
              </a:ext>
            </a:extLst>
          </p:cNvPr>
          <p:cNvSpPr/>
          <p:nvPr/>
        </p:nvSpPr>
        <p:spPr>
          <a:xfrm>
            <a:off x="8267180" y="4812736"/>
            <a:ext cx="2835108" cy="407676"/>
          </a:xfrm>
          <a:prstGeom prst="rect">
            <a:avLst/>
          </a:prstGeom>
        </p:spPr>
        <p:txBody>
          <a:bodyPr wrap="square">
            <a:spAutoFit/>
          </a:bodyPr>
          <a:lstStyle/>
          <a:p>
            <a:pPr>
              <a:lnSpc>
                <a:spcPct val="85000"/>
              </a:lnSpc>
            </a:pPr>
            <a:r>
              <a:rPr lang="en-US" sz="1200" dirty="0">
                <a:solidFill>
                  <a:schemeClr val="tx1">
                    <a:lumMod val="65000"/>
                    <a:lumOff val="35000"/>
                  </a:schemeClr>
                </a:solidFill>
              </a:rPr>
              <a:t>Analysis of blended team strengths and struggles</a:t>
            </a:r>
          </a:p>
        </p:txBody>
      </p:sp>
      <p:sp>
        <p:nvSpPr>
          <p:cNvPr id="49" name="Diamond 48">
            <a:extLst>
              <a:ext uri="{FF2B5EF4-FFF2-40B4-BE49-F238E27FC236}">
                <a16:creationId xmlns:a16="http://schemas.microsoft.com/office/drawing/2014/main" id="{D5BE14D3-B2F7-497A-BF3E-21CFD54FBFC0}"/>
              </a:ext>
            </a:extLst>
          </p:cNvPr>
          <p:cNvSpPr/>
          <p:nvPr/>
        </p:nvSpPr>
        <p:spPr>
          <a:xfrm rot="2700000">
            <a:off x="7460453" y="5368742"/>
            <a:ext cx="724390" cy="724390"/>
          </a:xfrm>
          <a:prstGeom prst="diamond">
            <a:avLst/>
          </a:prstGeom>
          <a:solidFill>
            <a:srgbClr val="339966"/>
          </a:solidFill>
          <a:ln>
            <a:noFill/>
          </a:ln>
          <a:effectLst>
            <a:outerShdw blurRad="495300" dist="330200" dir="2700000" sx="76000" sy="76000" algn="tl" rotWithShape="0">
              <a:prstClr val="black">
                <a:alpha val="4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51" name="Rectangle 50">
            <a:extLst>
              <a:ext uri="{FF2B5EF4-FFF2-40B4-BE49-F238E27FC236}">
                <a16:creationId xmlns:a16="http://schemas.microsoft.com/office/drawing/2014/main" id="{20CBDF7B-D027-4AF0-AF4B-2A22942AD171}"/>
              </a:ext>
            </a:extLst>
          </p:cNvPr>
          <p:cNvSpPr/>
          <p:nvPr/>
        </p:nvSpPr>
        <p:spPr>
          <a:xfrm>
            <a:off x="7631696" y="3241881"/>
            <a:ext cx="329189" cy="575735"/>
          </a:xfrm>
          <a:prstGeom prst="rect">
            <a:avLst/>
          </a:prstGeom>
        </p:spPr>
        <p:txBody>
          <a:bodyPr wrap="square">
            <a:spAutoFit/>
          </a:bodyPr>
          <a:lstStyle/>
          <a:p>
            <a:pPr algn="ctr">
              <a:lnSpc>
                <a:spcPct val="87000"/>
              </a:lnSpc>
            </a:pPr>
            <a:r>
              <a:rPr lang="en-US" sz="3600" b="1" dirty="0">
                <a:solidFill>
                  <a:schemeClr val="bg1"/>
                </a:solidFill>
                <a:cs typeface="Segoe UI Light" panose="020B0502040204020203" pitchFamily="34" charset="0"/>
              </a:rPr>
              <a:t>.</a:t>
            </a:r>
          </a:p>
        </p:txBody>
      </p:sp>
      <p:sp>
        <p:nvSpPr>
          <p:cNvPr id="52" name="Rectangle 51">
            <a:extLst>
              <a:ext uri="{FF2B5EF4-FFF2-40B4-BE49-F238E27FC236}">
                <a16:creationId xmlns:a16="http://schemas.microsoft.com/office/drawing/2014/main" id="{F8DBA184-1090-49AC-95D9-1991DE0DD1E7}"/>
              </a:ext>
            </a:extLst>
          </p:cNvPr>
          <p:cNvSpPr/>
          <p:nvPr/>
        </p:nvSpPr>
        <p:spPr>
          <a:xfrm>
            <a:off x="7642985" y="3962797"/>
            <a:ext cx="329189" cy="575735"/>
          </a:xfrm>
          <a:prstGeom prst="rect">
            <a:avLst/>
          </a:prstGeom>
        </p:spPr>
        <p:txBody>
          <a:bodyPr wrap="square">
            <a:spAutoFit/>
          </a:bodyPr>
          <a:lstStyle/>
          <a:p>
            <a:pPr algn="ctr">
              <a:lnSpc>
                <a:spcPct val="87000"/>
              </a:lnSpc>
            </a:pPr>
            <a:r>
              <a:rPr lang="en-US" sz="3600" b="1" dirty="0">
                <a:solidFill>
                  <a:schemeClr val="bg1"/>
                </a:solidFill>
                <a:cs typeface="Segoe UI Light" panose="020B0502040204020203" pitchFamily="34" charset="0"/>
              </a:rPr>
              <a:t>.</a:t>
            </a:r>
          </a:p>
        </p:txBody>
      </p:sp>
      <p:sp>
        <p:nvSpPr>
          <p:cNvPr id="53" name="Rectangle 52">
            <a:extLst>
              <a:ext uri="{FF2B5EF4-FFF2-40B4-BE49-F238E27FC236}">
                <a16:creationId xmlns:a16="http://schemas.microsoft.com/office/drawing/2014/main" id="{EA8DFCD1-8E9B-4581-9D7E-75413E6C71A0}"/>
              </a:ext>
            </a:extLst>
          </p:cNvPr>
          <p:cNvSpPr/>
          <p:nvPr/>
        </p:nvSpPr>
        <p:spPr>
          <a:xfrm>
            <a:off x="7642985" y="4639397"/>
            <a:ext cx="329189" cy="575735"/>
          </a:xfrm>
          <a:prstGeom prst="rect">
            <a:avLst/>
          </a:prstGeom>
        </p:spPr>
        <p:txBody>
          <a:bodyPr wrap="square">
            <a:spAutoFit/>
          </a:bodyPr>
          <a:lstStyle/>
          <a:p>
            <a:pPr algn="ctr">
              <a:lnSpc>
                <a:spcPct val="87000"/>
              </a:lnSpc>
            </a:pPr>
            <a:r>
              <a:rPr lang="en-US" sz="3600" b="1" dirty="0">
                <a:solidFill>
                  <a:schemeClr val="bg1"/>
                </a:solidFill>
                <a:cs typeface="Segoe UI Light" panose="020B0502040204020203" pitchFamily="34" charset="0"/>
              </a:rPr>
              <a:t>.</a:t>
            </a:r>
          </a:p>
        </p:txBody>
      </p:sp>
      <p:sp>
        <p:nvSpPr>
          <p:cNvPr id="54" name="Rectangle 53">
            <a:extLst>
              <a:ext uri="{FF2B5EF4-FFF2-40B4-BE49-F238E27FC236}">
                <a16:creationId xmlns:a16="http://schemas.microsoft.com/office/drawing/2014/main" id="{781B07D3-C7A3-40D6-BB52-A0C12E794D7B}"/>
              </a:ext>
            </a:extLst>
          </p:cNvPr>
          <p:cNvSpPr/>
          <p:nvPr/>
        </p:nvSpPr>
        <p:spPr>
          <a:xfrm>
            <a:off x="7631696" y="5343901"/>
            <a:ext cx="329189" cy="575735"/>
          </a:xfrm>
          <a:prstGeom prst="rect">
            <a:avLst/>
          </a:prstGeom>
        </p:spPr>
        <p:txBody>
          <a:bodyPr wrap="square">
            <a:spAutoFit/>
          </a:bodyPr>
          <a:lstStyle/>
          <a:p>
            <a:pPr algn="ctr">
              <a:lnSpc>
                <a:spcPct val="87000"/>
              </a:lnSpc>
            </a:pPr>
            <a:r>
              <a:rPr lang="en-US" sz="3600" b="1" dirty="0">
                <a:solidFill>
                  <a:schemeClr val="bg1"/>
                </a:solidFill>
                <a:cs typeface="Segoe UI Light" panose="020B0502040204020203" pitchFamily="34" charset="0"/>
              </a:rPr>
              <a:t>.</a:t>
            </a:r>
          </a:p>
        </p:txBody>
      </p:sp>
      <p:sp>
        <p:nvSpPr>
          <p:cNvPr id="55" name="Rectangle 54">
            <a:extLst>
              <a:ext uri="{FF2B5EF4-FFF2-40B4-BE49-F238E27FC236}">
                <a16:creationId xmlns:a16="http://schemas.microsoft.com/office/drawing/2014/main" id="{DF3B1885-DA93-48FD-98E5-6811090503AB}"/>
              </a:ext>
            </a:extLst>
          </p:cNvPr>
          <p:cNvSpPr/>
          <p:nvPr/>
        </p:nvSpPr>
        <p:spPr>
          <a:xfrm>
            <a:off x="2871200" y="1072180"/>
            <a:ext cx="6449601" cy="400110"/>
          </a:xfrm>
          <a:prstGeom prst="rect">
            <a:avLst/>
          </a:prstGeom>
        </p:spPr>
        <p:txBody>
          <a:bodyPr wrap="square">
            <a:spAutoFit/>
          </a:bodyPr>
          <a:lstStyle/>
          <a:p>
            <a:pPr algn="ctr"/>
            <a:r>
              <a:rPr lang="en-US" sz="2000" dirty="0">
                <a:solidFill>
                  <a:schemeClr val="bg1">
                    <a:lumMod val="50000"/>
                  </a:schemeClr>
                </a:solidFill>
                <a:cs typeface="Segoe UI Light" panose="020B0502040204020203" pitchFamily="34" charset="0"/>
              </a:rPr>
              <a:t>The Different Team Personalities Will Influence It</a:t>
            </a:r>
          </a:p>
        </p:txBody>
      </p:sp>
      <p:sp>
        <p:nvSpPr>
          <p:cNvPr id="56" name="Rectangle 55">
            <a:extLst>
              <a:ext uri="{FF2B5EF4-FFF2-40B4-BE49-F238E27FC236}">
                <a16:creationId xmlns:a16="http://schemas.microsoft.com/office/drawing/2014/main" id="{DDE98098-1A48-49A5-8614-0A7B5D8CFF74}"/>
              </a:ext>
            </a:extLst>
          </p:cNvPr>
          <p:cNvSpPr/>
          <p:nvPr/>
        </p:nvSpPr>
        <p:spPr>
          <a:xfrm>
            <a:off x="208006" y="425849"/>
            <a:ext cx="11775989" cy="707886"/>
          </a:xfrm>
          <a:prstGeom prst="rect">
            <a:avLst/>
          </a:prstGeom>
        </p:spPr>
        <p:txBody>
          <a:bodyPr wrap="square">
            <a:spAutoFit/>
          </a:bodyPr>
          <a:lstStyle/>
          <a:p>
            <a:pPr algn="ctr"/>
            <a:r>
              <a:rPr lang="en-US" sz="4000" b="1" dirty="0">
                <a:solidFill>
                  <a:srgbClr val="339966"/>
                </a:solidFill>
                <a:cs typeface="Segoe UI Light" panose="020B0502040204020203" pitchFamily="34" charset="0"/>
              </a:rPr>
              <a:t>What is the Culture of Your Team?</a:t>
            </a:r>
          </a:p>
        </p:txBody>
      </p:sp>
      <p:pic>
        <p:nvPicPr>
          <p:cNvPr id="57" name="Picture 56">
            <a:extLst>
              <a:ext uri="{FF2B5EF4-FFF2-40B4-BE49-F238E27FC236}">
                <a16:creationId xmlns:a16="http://schemas.microsoft.com/office/drawing/2014/main" id="{51C3821E-EEB3-4539-A7EB-76D9BACBA7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Tree>
    <p:extLst>
      <p:ext uri="{BB962C8B-B14F-4D97-AF65-F5344CB8AC3E}">
        <p14:creationId xmlns:p14="http://schemas.microsoft.com/office/powerpoint/2010/main" val="91999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750" fill="hold"/>
                                        <p:tgtEl>
                                          <p:spTgt spid="51"/>
                                        </p:tgtEl>
                                        <p:attrNameLst>
                                          <p:attrName>ppt_x</p:attrName>
                                        </p:attrNameLst>
                                      </p:cBhvr>
                                      <p:tavLst>
                                        <p:tav tm="0">
                                          <p:val>
                                            <p:strVal val="#ppt_x"/>
                                          </p:val>
                                        </p:tav>
                                        <p:tav tm="100000">
                                          <p:val>
                                            <p:strVal val="#ppt_x"/>
                                          </p:val>
                                        </p:tav>
                                      </p:tavLst>
                                    </p:anim>
                                    <p:anim calcmode="lin" valueType="num">
                                      <p:cBhvr additive="base">
                                        <p:cTn id="8" dur="75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750" fill="hold"/>
                                        <p:tgtEl>
                                          <p:spTgt spid="53"/>
                                        </p:tgtEl>
                                        <p:attrNameLst>
                                          <p:attrName>ppt_x</p:attrName>
                                        </p:attrNameLst>
                                      </p:cBhvr>
                                      <p:tavLst>
                                        <p:tav tm="0">
                                          <p:val>
                                            <p:strVal val="#ppt_x"/>
                                          </p:val>
                                        </p:tav>
                                        <p:tav tm="100000">
                                          <p:val>
                                            <p:strVal val="#ppt_x"/>
                                          </p:val>
                                        </p:tav>
                                      </p:tavLst>
                                    </p:anim>
                                    <p:anim calcmode="lin" valueType="num">
                                      <p:cBhvr additive="base">
                                        <p:cTn id="16" dur="750" fill="hold"/>
                                        <p:tgtEl>
                                          <p:spTgt spid="5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750" fill="hold"/>
                                        <p:tgtEl>
                                          <p:spTgt spid="54"/>
                                        </p:tgtEl>
                                        <p:attrNameLst>
                                          <p:attrName>ppt_x</p:attrName>
                                        </p:attrNameLst>
                                      </p:cBhvr>
                                      <p:tavLst>
                                        <p:tav tm="0">
                                          <p:val>
                                            <p:strVal val="#ppt_x"/>
                                          </p:val>
                                        </p:tav>
                                        <p:tav tm="100000">
                                          <p:val>
                                            <p:strVal val="#ppt_x"/>
                                          </p:val>
                                        </p:tav>
                                      </p:tavLst>
                                    </p:anim>
                                    <p:anim calcmode="lin" valueType="num">
                                      <p:cBhvr additive="base">
                                        <p:cTn id="20" dur="75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25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750" fill="hold"/>
                                        <p:tgtEl>
                                          <p:spTgt spid="56"/>
                                        </p:tgtEl>
                                        <p:attrNameLst>
                                          <p:attrName>ppt_x</p:attrName>
                                        </p:attrNameLst>
                                      </p:cBhvr>
                                      <p:tavLst>
                                        <p:tav tm="0">
                                          <p:val>
                                            <p:strVal val="#ppt_x"/>
                                          </p:val>
                                        </p:tav>
                                        <p:tav tm="100000">
                                          <p:val>
                                            <p:strVal val="#ppt_x"/>
                                          </p:val>
                                        </p:tav>
                                      </p:tavLst>
                                    </p:anim>
                                    <p:anim calcmode="lin" valueType="num">
                                      <p:cBhvr additive="base">
                                        <p:cTn id="24" dur="750" fill="hold"/>
                                        <p:tgtEl>
                                          <p:spTgt spid="5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750" fill="hold"/>
                                        <p:tgtEl>
                                          <p:spTgt spid="55"/>
                                        </p:tgtEl>
                                        <p:attrNameLst>
                                          <p:attrName>ppt_x</p:attrName>
                                        </p:attrNameLst>
                                      </p:cBhvr>
                                      <p:tavLst>
                                        <p:tav tm="0">
                                          <p:val>
                                            <p:strVal val="#ppt_x"/>
                                          </p:val>
                                        </p:tav>
                                        <p:tav tm="100000">
                                          <p:val>
                                            <p:strVal val="#ppt_x"/>
                                          </p:val>
                                        </p:tav>
                                      </p:tavLst>
                                    </p:anim>
                                    <p:anim calcmode="lin" valueType="num">
                                      <p:cBhvr additive="base">
                                        <p:cTn id="28" dur="750" fill="hold"/>
                                        <p:tgtEl>
                                          <p:spTgt spid="55"/>
                                        </p:tgtEl>
                                        <p:attrNameLst>
                                          <p:attrName>ppt_y</p:attrName>
                                        </p:attrNameLst>
                                      </p:cBhvr>
                                      <p:tavLst>
                                        <p:tav tm="0">
                                          <p:val>
                                            <p:strVal val="1+#ppt_h/2"/>
                                          </p:val>
                                        </p:tav>
                                        <p:tav tm="100000">
                                          <p:val>
                                            <p:strVal val="#ppt_y"/>
                                          </p:val>
                                        </p:tav>
                                      </p:tavLst>
                                    </p:anim>
                                  </p:childTnLst>
                                </p:cTn>
                              </p:par>
                              <p:par>
                                <p:cTn id="29" presetID="2" presetClass="entr" presetSubtype="2" fill="hold" grpId="0" nodeType="withEffect">
                                  <p:stCondLst>
                                    <p:cond delay="75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1+#ppt_w/2"/>
                                          </p:val>
                                        </p:tav>
                                        <p:tav tm="100000">
                                          <p:val>
                                            <p:strVal val="#ppt_x"/>
                                          </p:val>
                                        </p:tav>
                                      </p:tavLst>
                                    </p:anim>
                                    <p:anim calcmode="lin" valueType="num">
                                      <p:cBhvr additive="base">
                                        <p:cTn id="32" dur="500" fill="hold"/>
                                        <p:tgtEl>
                                          <p:spTgt spid="4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100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1+#ppt_w/2"/>
                                          </p:val>
                                        </p:tav>
                                        <p:tav tm="100000">
                                          <p:val>
                                            <p:strVal val="#ppt_x"/>
                                          </p:val>
                                        </p:tav>
                                      </p:tavLst>
                                    </p:anim>
                                    <p:anim calcmode="lin" valueType="num">
                                      <p:cBhvr additive="base">
                                        <p:cTn id="36" dur="500" fill="hold"/>
                                        <p:tgtEl>
                                          <p:spTgt spid="4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125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1+#ppt_w/2"/>
                                          </p:val>
                                        </p:tav>
                                        <p:tav tm="100000">
                                          <p:val>
                                            <p:strVal val="#ppt_x"/>
                                          </p:val>
                                        </p:tav>
                                      </p:tavLst>
                                    </p:anim>
                                    <p:anim calcmode="lin" valueType="num">
                                      <p:cBhvr additive="base">
                                        <p:cTn id="40" dur="5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150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1+#ppt_w/2"/>
                                          </p:val>
                                        </p:tav>
                                        <p:tav tm="100000">
                                          <p:val>
                                            <p:strVal val="#ppt_x"/>
                                          </p:val>
                                        </p:tav>
                                      </p:tavLst>
                                    </p:anim>
                                    <p:anim calcmode="lin" valueType="num">
                                      <p:cBhvr additive="base">
                                        <p:cTn id="44"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6" grpId="0"/>
      <p:bldP spid="51" grpId="0"/>
      <p:bldP spid="52" grpId="0"/>
      <p:bldP spid="53" grpId="0"/>
      <p:bldP spid="54" grpId="0"/>
      <p:bldP spid="55" grpId="0"/>
      <p:bldP spid="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39">
            <a:extLst>
              <a:ext uri="{FF2B5EF4-FFF2-40B4-BE49-F238E27FC236}">
                <a16:creationId xmlns:a16="http://schemas.microsoft.com/office/drawing/2014/main" id="{B0B71A65-80BA-475A-AB92-EFFC1689CBC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34" b="7834"/>
          <a:stretch>
            <a:fillRect/>
          </a:stretch>
        </p:blipFill>
        <p:spPr/>
      </p:pic>
      <p:sp>
        <p:nvSpPr>
          <p:cNvPr id="5" name="Hexagon 4">
            <a:extLst>
              <a:ext uri="{FF2B5EF4-FFF2-40B4-BE49-F238E27FC236}">
                <a16:creationId xmlns:a16="http://schemas.microsoft.com/office/drawing/2014/main" id="{AEB68AA3-47BD-4F55-A740-4730069DBD71}"/>
              </a:ext>
            </a:extLst>
          </p:cNvPr>
          <p:cNvSpPr/>
          <p:nvPr/>
        </p:nvSpPr>
        <p:spPr>
          <a:xfrm rot="16200000">
            <a:off x="2617788" y="-1276350"/>
            <a:ext cx="6956425" cy="5997575"/>
          </a:xfrm>
          <a:prstGeom prst="hexagon">
            <a:avLst/>
          </a:prstGeom>
          <a:solidFill>
            <a:srgbClr val="33996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6" name="Rectangle 5">
            <a:extLst>
              <a:ext uri="{FF2B5EF4-FFF2-40B4-BE49-F238E27FC236}">
                <a16:creationId xmlns:a16="http://schemas.microsoft.com/office/drawing/2014/main" id="{32BE7188-7F0F-4BAC-BD0D-C4C826A3E2FA}"/>
              </a:ext>
            </a:extLst>
          </p:cNvPr>
          <p:cNvSpPr>
            <a:spLocks noChangeArrowheads="1"/>
          </p:cNvSpPr>
          <p:nvPr/>
        </p:nvSpPr>
        <p:spPr bwMode="auto">
          <a:xfrm>
            <a:off x="3700418" y="2041974"/>
            <a:ext cx="479116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600" dirty="0">
                <a:solidFill>
                  <a:schemeClr val="bg1"/>
                </a:solidFill>
                <a:latin typeface="+mn-lt"/>
                <a:ea typeface="Open Sans" panose="020B0606030504020204" pitchFamily="34" charset="0"/>
                <a:cs typeface="Open Sans" panose="020B0606030504020204" pitchFamily="34" charset="0"/>
              </a:rPr>
              <a:t>DNA Behavior International is a behavioral sciences firm which adopts an Understanding People Before Numbers approach to business and life. By deploying powerful technology apps directly inside businesses we make validated behavioral data practical and usable to Know, Engage and Grow every employee, advisor, </a:t>
            </a:r>
          </a:p>
          <a:p>
            <a:pPr algn="ctr"/>
            <a:r>
              <a:rPr lang="en-US" altLang="en-US" sz="1600" dirty="0">
                <a:solidFill>
                  <a:schemeClr val="bg1"/>
                </a:solidFill>
                <a:latin typeface="+mn-lt"/>
                <a:ea typeface="Open Sans" panose="020B0606030504020204" pitchFamily="34" charset="0"/>
                <a:cs typeface="Open Sans" panose="020B0606030504020204" pitchFamily="34" charset="0"/>
              </a:rPr>
              <a:t>and client online</a:t>
            </a:r>
          </a:p>
        </p:txBody>
      </p:sp>
      <p:sp>
        <p:nvSpPr>
          <p:cNvPr id="8" name="TextBox 7">
            <a:extLst>
              <a:ext uri="{FF2B5EF4-FFF2-40B4-BE49-F238E27FC236}">
                <a16:creationId xmlns:a16="http://schemas.microsoft.com/office/drawing/2014/main" id="{33C3728B-53B5-456A-9DA4-0A5EE692C4F5}"/>
              </a:ext>
            </a:extLst>
          </p:cNvPr>
          <p:cNvSpPr txBox="1">
            <a:spLocks noChangeArrowheads="1"/>
          </p:cNvSpPr>
          <p:nvPr/>
        </p:nvSpPr>
        <p:spPr bwMode="auto">
          <a:xfrm>
            <a:off x="3957319" y="670269"/>
            <a:ext cx="42773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4400" b="1" dirty="0">
                <a:solidFill>
                  <a:schemeClr val="bg1"/>
                </a:solidFill>
                <a:latin typeface="+mn-lt"/>
                <a:cs typeface="Open Sans Light" panose="020B0306030504020204" pitchFamily="34" charset="0"/>
              </a:rPr>
              <a:t>DNA Behavior</a:t>
            </a:r>
          </a:p>
        </p:txBody>
      </p:sp>
      <p:cxnSp>
        <p:nvCxnSpPr>
          <p:cNvPr id="10" name="Straight Connector 9">
            <a:extLst>
              <a:ext uri="{FF2B5EF4-FFF2-40B4-BE49-F238E27FC236}">
                <a16:creationId xmlns:a16="http://schemas.microsoft.com/office/drawing/2014/main" id="{BB849EC3-BDD0-4E40-AE4F-E56F42A9A007}"/>
              </a:ext>
            </a:extLst>
          </p:cNvPr>
          <p:cNvCxnSpPr/>
          <p:nvPr/>
        </p:nvCxnSpPr>
        <p:spPr>
          <a:xfrm>
            <a:off x="5595938" y="1515607"/>
            <a:ext cx="1000125" cy="0"/>
          </a:xfrm>
          <a:prstGeom prst="line">
            <a:avLst/>
          </a:prstGeom>
          <a:ln>
            <a:solidFill>
              <a:schemeClr val="bg1">
                <a:alpha val="65000"/>
              </a:schemeClr>
            </a:solidFill>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1A5398E0-57B6-4884-94DC-BEBD70A26A31}"/>
              </a:ext>
            </a:extLst>
          </p:cNvPr>
          <p:cNvSpPr/>
          <p:nvPr/>
        </p:nvSpPr>
        <p:spPr>
          <a:xfrm>
            <a:off x="605333" y="3691009"/>
            <a:ext cx="616305" cy="640080"/>
          </a:xfrm>
          <a:custGeom>
            <a:avLst/>
            <a:gdLst/>
            <a:ahLst/>
            <a:cxnLst/>
            <a:rect l="l" t="t" r="r" b="b"/>
            <a:pathLst>
              <a:path w="616305" h="640080">
                <a:moveTo>
                  <a:pt x="0" y="0"/>
                </a:moveTo>
                <a:lnTo>
                  <a:pt x="177394" y="0"/>
                </a:lnTo>
                <a:lnTo>
                  <a:pt x="177394" y="259690"/>
                </a:lnTo>
                <a:lnTo>
                  <a:pt x="397764" y="0"/>
                </a:lnTo>
                <a:lnTo>
                  <a:pt x="608076" y="0"/>
                </a:lnTo>
                <a:lnTo>
                  <a:pt x="365760" y="275235"/>
                </a:lnTo>
                <a:lnTo>
                  <a:pt x="616305" y="640080"/>
                </a:lnTo>
                <a:lnTo>
                  <a:pt x="403250" y="640080"/>
                </a:lnTo>
                <a:lnTo>
                  <a:pt x="242316" y="402336"/>
                </a:lnTo>
                <a:lnTo>
                  <a:pt x="177394" y="474574"/>
                </a:lnTo>
                <a:lnTo>
                  <a:pt x="177394" y="640080"/>
                </a:lnTo>
                <a:lnTo>
                  <a:pt x="0" y="640080"/>
                </a:lnTo>
                <a:lnTo>
                  <a:pt x="0" y="0"/>
                </a:ln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55CEB57F-33D0-4924-B9D8-4604CC85FEBE}"/>
              </a:ext>
            </a:extLst>
          </p:cNvPr>
          <p:cNvSpPr/>
          <p:nvPr/>
        </p:nvSpPr>
        <p:spPr>
          <a:xfrm>
            <a:off x="1262025" y="3825426"/>
            <a:ext cx="490118" cy="505663"/>
          </a:xfrm>
          <a:custGeom>
            <a:avLst/>
            <a:gdLst/>
            <a:ahLst/>
            <a:cxnLst/>
            <a:rect l="l" t="t" r="r" b="b"/>
            <a:pathLst>
              <a:path w="490118" h="505663">
                <a:moveTo>
                  <a:pt x="321868" y="0"/>
                </a:moveTo>
                <a:cubicBezTo>
                  <a:pt x="374884" y="552"/>
                  <a:pt x="416071" y="16821"/>
                  <a:pt x="445427" y="48806"/>
                </a:cubicBezTo>
                <a:cubicBezTo>
                  <a:pt x="474783" y="80791"/>
                  <a:pt x="489680" y="125178"/>
                  <a:pt x="490118" y="181966"/>
                </a:cubicBezTo>
                <a:lnTo>
                  <a:pt x="490118" y="505663"/>
                </a:lnTo>
                <a:lnTo>
                  <a:pt x="316382" y="505663"/>
                </a:lnTo>
                <a:lnTo>
                  <a:pt x="316382" y="237744"/>
                </a:lnTo>
                <a:cubicBezTo>
                  <a:pt x="316058" y="210674"/>
                  <a:pt x="309619" y="190062"/>
                  <a:pt x="297065" y="175908"/>
                </a:cubicBezTo>
                <a:cubicBezTo>
                  <a:pt x="284511" y="161754"/>
                  <a:pt x="267785" y="154629"/>
                  <a:pt x="246887" y="154534"/>
                </a:cubicBezTo>
                <a:cubicBezTo>
                  <a:pt x="225437" y="154629"/>
                  <a:pt x="207987" y="161754"/>
                  <a:pt x="194538" y="175908"/>
                </a:cubicBezTo>
                <a:cubicBezTo>
                  <a:pt x="181089" y="190062"/>
                  <a:pt x="174155" y="210674"/>
                  <a:pt x="173735" y="237744"/>
                </a:cubicBezTo>
                <a:lnTo>
                  <a:pt x="173735" y="505663"/>
                </a:lnTo>
                <a:lnTo>
                  <a:pt x="0" y="505663"/>
                </a:lnTo>
                <a:lnTo>
                  <a:pt x="0" y="10973"/>
                </a:lnTo>
                <a:lnTo>
                  <a:pt x="173735" y="10973"/>
                </a:lnTo>
                <a:lnTo>
                  <a:pt x="173735" y="80467"/>
                </a:lnTo>
                <a:cubicBezTo>
                  <a:pt x="189509" y="59112"/>
                  <a:pt x="209397" y="40557"/>
                  <a:pt x="233400" y="24803"/>
                </a:cubicBezTo>
                <a:cubicBezTo>
                  <a:pt x="257403" y="9049"/>
                  <a:pt x="286893" y="781"/>
                  <a:pt x="321868" y="0"/>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82F59B7C-6832-49A4-A7EB-8317EB8F842F}"/>
              </a:ext>
            </a:extLst>
          </p:cNvPr>
          <p:cNvSpPr/>
          <p:nvPr/>
        </p:nvSpPr>
        <p:spPr>
          <a:xfrm>
            <a:off x="1822933" y="3825426"/>
            <a:ext cx="546811" cy="517550"/>
          </a:xfrm>
          <a:custGeom>
            <a:avLst/>
            <a:gdLst/>
            <a:ahLst/>
            <a:cxnLst/>
            <a:rect l="l" t="t" r="r" b="b"/>
            <a:pathLst>
              <a:path w="546811" h="517550">
                <a:moveTo>
                  <a:pt x="274320" y="0"/>
                </a:moveTo>
                <a:cubicBezTo>
                  <a:pt x="327485" y="564"/>
                  <a:pt x="374469" y="12339"/>
                  <a:pt x="415273" y="35323"/>
                </a:cubicBezTo>
                <a:cubicBezTo>
                  <a:pt x="456077" y="58307"/>
                  <a:pt x="488092" y="89114"/>
                  <a:pt x="511319" y="127745"/>
                </a:cubicBezTo>
                <a:cubicBezTo>
                  <a:pt x="534546" y="166376"/>
                  <a:pt x="546376" y="209443"/>
                  <a:pt x="546811" y="256946"/>
                </a:cubicBezTo>
                <a:lnTo>
                  <a:pt x="546811" y="258775"/>
                </a:lnTo>
                <a:cubicBezTo>
                  <a:pt x="546371" y="306301"/>
                  <a:pt x="534450" y="349526"/>
                  <a:pt x="511048" y="388451"/>
                </a:cubicBezTo>
                <a:cubicBezTo>
                  <a:pt x="487646" y="427375"/>
                  <a:pt x="455405" y="458476"/>
                  <a:pt x="414325" y="481753"/>
                </a:cubicBezTo>
                <a:cubicBezTo>
                  <a:pt x="373244" y="505031"/>
                  <a:pt x="325967" y="516963"/>
                  <a:pt x="272491" y="517550"/>
                </a:cubicBezTo>
                <a:cubicBezTo>
                  <a:pt x="219326" y="516986"/>
                  <a:pt x="172341" y="505212"/>
                  <a:pt x="131538" y="482227"/>
                </a:cubicBezTo>
                <a:cubicBezTo>
                  <a:pt x="90734" y="459243"/>
                  <a:pt x="58719" y="428436"/>
                  <a:pt x="35492" y="389805"/>
                </a:cubicBezTo>
                <a:cubicBezTo>
                  <a:pt x="12265" y="351175"/>
                  <a:pt x="434" y="308108"/>
                  <a:pt x="0" y="260604"/>
                </a:cubicBezTo>
                <a:lnTo>
                  <a:pt x="0" y="258775"/>
                </a:lnTo>
                <a:cubicBezTo>
                  <a:pt x="440" y="211249"/>
                  <a:pt x="12361" y="168024"/>
                  <a:pt x="35763" y="129100"/>
                </a:cubicBezTo>
                <a:cubicBezTo>
                  <a:pt x="59165" y="90176"/>
                  <a:pt x="91406" y="59075"/>
                  <a:pt x="132486" y="35797"/>
                </a:cubicBezTo>
                <a:cubicBezTo>
                  <a:pt x="173566" y="12519"/>
                  <a:pt x="220844" y="587"/>
                  <a:pt x="274320" y="0"/>
                </a:cubicBezTo>
                <a:close/>
                <a:moveTo>
                  <a:pt x="272491" y="147218"/>
                </a:moveTo>
                <a:cubicBezTo>
                  <a:pt x="240582" y="148076"/>
                  <a:pt x="215474" y="158934"/>
                  <a:pt x="197167" y="179794"/>
                </a:cubicBezTo>
                <a:cubicBezTo>
                  <a:pt x="178860" y="200654"/>
                  <a:pt x="169526" y="226371"/>
                  <a:pt x="169164" y="256946"/>
                </a:cubicBezTo>
                <a:lnTo>
                  <a:pt x="169164" y="258775"/>
                </a:lnTo>
                <a:cubicBezTo>
                  <a:pt x="169716" y="289827"/>
                  <a:pt x="179584" y="315963"/>
                  <a:pt x="198767" y="337185"/>
                </a:cubicBezTo>
                <a:cubicBezTo>
                  <a:pt x="217951" y="358407"/>
                  <a:pt x="243135" y="369456"/>
                  <a:pt x="274320" y="370332"/>
                </a:cubicBezTo>
                <a:cubicBezTo>
                  <a:pt x="306229" y="369475"/>
                  <a:pt x="331337" y="358616"/>
                  <a:pt x="349644" y="337756"/>
                </a:cubicBezTo>
                <a:cubicBezTo>
                  <a:pt x="367951" y="316897"/>
                  <a:pt x="377285" y="291179"/>
                  <a:pt x="377647" y="260604"/>
                </a:cubicBezTo>
                <a:lnTo>
                  <a:pt x="377647" y="258775"/>
                </a:lnTo>
                <a:cubicBezTo>
                  <a:pt x="377095" y="227724"/>
                  <a:pt x="367227" y="201587"/>
                  <a:pt x="348043" y="180365"/>
                </a:cubicBezTo>
                <a:cubicBezTo>
                  <a:pt x="328860" y="159144"/>
                  <a:pt x="303676" y="148095"/>
                  <a:pt x="272491" y="147218"/>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694666D2-4DE6-4FB2-8DD8-B338FB1091F8}"/>
              </a:ext>
            </a:extLst>
          </p:cNvPr>
          <p:cNvSpPr/>
          <p:nvPr/>
        </p:nvSpPr>
        <p:spPr>
          <a:xfrm>
            <a:off x="2388413" y="3834570"/>
            <a:ext cx="765353" cy="500177"/>
          </a:xfrm>
          <a:custGeom>
            <a:avLst/>
            <a:gdLst/>
            <a:ahLst/>
            <a:cxnLst/>
            <a:rect l="l" t="t" r="r" b="b"/>
            <a:pathLst>
              <a:path w="765353" h="500177">
                <a:moveTo>
                  <a:pt x="310896" y="0"/>
                </a:moveTo>
                <a:lnTo>
                  <a:pt x="454457" y="0"/>
                </a:lnTo>
                <a:lnTo>
                  <a:pt x="531266" y="252374"/>
                </a:lnTo>
                <a:lnTo>
                  <a:pt x="598018" y="1829"/>
                </a:lnTo>
                <a:lnTo>
                  <a:pt x="765353" y="1829"/>
                </a:lnTo>
                <a:lnTo>
                  <a:pt x="612648" y="500177"/>
                </a:lnTo>
                <a:lnTo>
                  <a:pt x="462686" y="500177"/>
                </a:lnTo>
                <a:lnTo>
                  <a:pt x="382219" y="243230"/>
                </a:lnTo>
                <a:lnTo>
                  <a:pt x="299923" y="500177"/>
                </a:lnTo>
                <a:lnTo>
                  <a:pt x="150876" y="500177"/>
                </a:lnTo>
                <a:lnTo>
                  <a:pt x="0" y="1829"/>
                </a:lnTo>
                <a:lnTo>
                  <a:pt x="170078" y="1829"/>
                </a:lnTo>
                <a:lnTo>
                  <a:pt x="235001" y="250546"/>
                </a:lnTo>
                <a:lnTo>
                  <a:pt x="310896" y="0"/>
                </a:ln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35532173-A1D6-4076-8A38-E116930812E1}"/>
              </a:ext>
            </a:extLst>
          </p:cNvPr>
          <p:cNvSpPr/>
          <p:nvPr/>
        </p:nvSpPr>
        <p:spPr>
          <a:xfrm>
            <a:off x="605333" y="4681609"/>
            <a:ext cx="519379" cy="640080"/>
          </a:xfrm>
          <a:custGeom>
            <a:avLst/>
            <a:gdLst/>
            <a:ahLst/>
            <a:cxnLst/>
            <a:rect l="l" t="t" r="r" b="b"/>
            <a:pathLst>
              <a:path w="519379" h="640080">
                <a:moveTo>
                  <a:pt x="0" y="0"/>
                </a:moveTo>
                <a:lnTo>
                  <a:pt x="514807" y="0"/>
                </a:lnTo>
                <a:lnTo>
                  <a:pt x="514807" y="150876"/>
                </a:lnTo>
                <a:lnTo>
                  <a:pt x="175565" y="150876"/>
                </a:lnTo>
                <a:lnTo>
                  <a:pt x="175565" y="247803"/>
                </a:lnTo>
                <a:lnTo>
                  <a:pt x="482803" y="247803"/>
                </a:lnTo>
                <a:lnTo>
                  <a:pt x="482803" y="387706"/>
                </a:lnTo>
                <a:lnTo>
                  <a:pt x="175565" y="387706"/>
                </a:lnTo>
                <a:lnTo>
                  <a:pt x="175565" y="489204"/>
                </a:lnTo>
                <a:lnTo>
                  <a:pt x="519379" y="489204"/>
                </a:lnTo>
                <a:lnTo>
                  <a:pt x="519379" y="640080"/>
                </a:lnTo>
                <a:lnTo>
                  <a:pt x="0" y="640080"/>
                </a:lnTo>
                <a:lnTo>
                  <a:pt x="0" y="0"/>
                </a:ln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122AA54F-D168-4A5E-8B1F-7CE37AEF3E64}"/>
              </a:ext>
            </a:extLst>
          </p:cNvPr>
          <p:cNvSpPr/>
          <p:nvPr/>
        </p:nvSpPr>
        <p:spPr>
          <a:xfrm>
            <a:off x="1204875" y="4816026"/>
            <a:ext cx="490118" cy="505663"/>
          </a:xfrm>
          <a:custGeom>
            <a:avLst/>
            <a:gdLst/>
            <a:ahLst/>
            <a:cxnLst/>
            <a:rect l="l" t="t" r="r" b="b"/>
            <a:pathLst>
              <a:path w="490118" h="505663">
                <a:moveTo>
                  <a:pt x="321868" y="0"/>
                </a:moveTo>
                <a:cubicBezTo>
                  <a:pt x="374884" y="552"/>
                  <a:pt x="416071" y="16821"/>
                  <a:pt x="445427" y="48806"/>
                </a:cubicBezTo>
                <a:cubicBezTo>
                  <a:pt x="474783" y="80791"/>
                  <a:pt x="489680" y="125178"/>
                  <a:pt x="490118" y="181966"/>
                </a:cubicBezTo>
                <a:lnTo>
                  <a:pt x="490118" y="505663"/>
                </a:lnTo>
                <a:lnTo>
                  <a:pt x="316382" y="505663"/>
                </a:lnTo>
                <a:lnTo>
                  <a:pt x="316382" y="237744"/>
                </a:lnTo>
                <a:cubicBezTo>
                  <a:pt x="316058" y="210674"/>
                  <a:pt x="309619" y="190062"/>
                  <a:pt x="297065" y="175908"/>
                </a:cubicBezTo>
                <a:cubicBezTo>
                  <a:pt x="284511" y="161754"/>
                  <a:pt x="267785" y="154629"/>
                  <a:pt x="246888" y="154534"/>
                </a:cubicBezTo>
                <a:cubicBezTo>
                  <a:pt x="225437" y="154629"/>
                  <a:pt x="207987" y="161754"/>
                  <a:pt x="194538" y="175908"/>
                </a:cubicBezTo>
                <a:cubicBezTo>
                  <a:pt x="181089" y="190062"/>
                  <a:pt x="174155" y="210674"/>
                  <a:pt x="173735" y="237744"/>
                </a:cubicBezTo>
                <a:lnTo>
                  <a:pt x="173735" y="505663"/>
                </a:lnTo>
                <a:lnTo>
                  <a:pt x="0" y="505663"/>
                </a:lnTo>
                <a:lnTo>
                  <a:pt x="0" y="10973"/>
                </a:lnTo>
                <a:lnTo>
                  <a:pt x="173735" y="10973"/>
                </a:lnTo>
                <a:lnTo>
                  <a:pt x="173735" y="80467"/>
                </a:lnTo>
                <a:cubicBezTo>
                  <a:pt x="189509" y="59112"/>
                  <a:pt x="209397" y="40557"/>
                  <a:pt x="233400" y="24803"/>
                </a:cubicBezTo>
                <a:cubicBezTo>
                  <a:pt x="257403" y="9049"/>
                  <a:pt x="286893" y="781"/>
                  <a:pt x="321868" y="0"/>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DF34A5CD-93DB-430C-8CA1-F4F202D1F521}"/>
              </a:ext>
            </a:extLst>
          </p:cNvPr>
          <p:cNvSpPr/>
          <p:nvPr/>
        </p:nvSpPr>
        <p:spPr>
          <a:xfrm>
            <a:off x="1767612" y="4816026"/>
            <a:ext cx="543153" cy="653796"/>
          </a:xfrm>
          <a:custGeom>
            <a:avLst/>
            <a:gdLst/>
            <a:ahLst/>
            <a:cxnLst/>
            <a:rect l="l" t="t" r="r" b="b"/>
            <a:pathLst>
              <a:path w="543153" h="653796">
                <a:moveTo>
                  <a:pt x="213969" y="0"/>
                </a:moveTo>
                <a:cubicBezTo>
                  <a:pt x="250507" y="438"/>
                  <a:pt x="280987" y="7106"/>
                  <a:pt x="305409" y="20003"/>
                </a:cubicBezTo>
                <a:cubicBezTo>
                  <a:pt x="329831" y="32899"/>
                  <a:pt x="351167" y="49397"/>
                  <a:pt x="369417" y="69494"/>
                </a:cubicBezTo>
                <a:lnTo>
                  <a:pt x="369417" y="10973"/>
                </a:lnTo>
                <a:lnTo>
                  <a:pt x="543153" y="10973"/>
                </a:lnTo>
                <a:lnTo>
                  <a:pt x="543153" y="386791"/>
                </a:lnTo>
                <a:cubicBezTo>
                  <a:pt x="543229" y="431883"/>
                  <a:pt x="538048" y="470630"/>
                  <a:pt x="527609" y="503034"/>
                </a:cubicBezTo>
                <a:cubicBezTo>
                  <a:pt x="517169" y="535438"/>
                  <a:pt x="501015" y="562527"/>
                  <a:pt x="479145" y="584302"/>
                </a:cubicBezTo>
                <a:cubicBezTo>
                  <a:pt x="456933" y="606800"/>
                  <a:pt x="427977" y="623983"/>
                  <a:pt x="392277" y="635851"/>
                </a:cubicBezTo>
                <a:cubicBezTo>
                  <a:pt x="356578" y="647719"/>
                  <a:pt x="312991" y="653701"/>
                  <a:pt x="261518" y="653796"/>
                </a:cubicBezTo>
                <a:cubicBezTo>
                  <a:pt x="213645" y="653720"/>
                  <a:pt x="169259" y="648843"/>
                  <a:pt x="128359" y="639166"/>
                </a:cubicBezTo>
                <a:cubicBezTo>
                  <a:pt x="87458" y="629488"/>
                  <a:pt x="49244" y="615467"/>
                  <a:pt x="13716" y="597103"/>
                </a:cubicBezTo>
                <a:lnTo>
                  <a:pt x="69494" y="481889"/>
                </a:lnTo>
                <a:cubicBezTo>
                  <a:pt x="95726" y="496633"/>
                  <a:pt x="122815" y="508064"/>
                  <a:pt x="150761" y="516179"/>
                </a:cubicBezTo>
                <a:cubicBezTo>
                  <a:pt x="178708" y="524294"/>
                  <a:pt x="209226" y="528409"/>
                  <a:pt x="242316" y="528523"/>
                </a:cubicBezTo>
                <a:cubicBezTo>
                  <a:pt x="285730" y="528371"/>
                  <a:pt x="318230" y="517931"/>
                  <a:pt x="339814" y="497205"/>
                </a:cubicBezTo>
                <a:cubicBezTo>
                  <a:pt x="361397" y="476479"/>
                  <a:pt x="372180" y="446380"/>
                  <a:pt x="372160" y="406908"/>
                </a:cubicBezTo>
                <a:lnTo>
                  <a:pt x="372160" y="387706"/>
                </a:lnTo>
                <a:cubicBezTo>
                  <a:pt x="355111" y="408394"/>
                  <a:pt x="334346" y="425768"/>
                  <a:pt x="309867" y="439826"/>
                </a:cubicBezTo>
                <a:cubicBezTo>
                  <a:pt x="285388" y="453885"/>
                  <a:pt x="255250" y="461200"/>
                  <a:pt x="219456" y="461772"/>
                </a:cubicBezTo>
                <a:cubicBezTo>
                  <a:pt x="178460" y="461563"/>
                  <a:pt x="141478" y="452227"/>
                  <a:pt x="108508" y="433764"/>
                </a:cubicBezTo>
                <a:cubicBezTo>
                  <a:pt x="75539" y="415301"/>
                  <a:pt x="49326" y="388964"/>
                  <a:pt x="29870" y="354753"/>
                </a:cubicBezTo>
                <a:cubicBezTo>
                  <a:pt x="10413" y="320542"/>
                  <a:pt x="457" y="279710"/>
                  <a:pt x="0" y="232258"/>
                </a:cubicBezTo>
                <a:lnTo>
                  <a:pt x="0" y="230429"/>
                </a:lnTo>
                <a:cubicBezTo>
                  <a:pt x="525" y="182677"/>
                  <a:pt x="10549" y="141630"/>
                  <a:pt x="30073" y="107290"/>
                </a:cubicBezTo>
                <a:cubicBezTo>
                  <a:pt x="49597" y="72949"/>
                  <a:pt x="75471" y="46533"/>
                  <a:pt x="107696" y="28042"/>
                </a:cubicBezTo>
                <a:cubicBezTo>
                  <a:pt x="139920" y="9550"/>
                  <a:pt x="175344" y="203"/>
                  <a:pt x="213969" y="0"/>
                </a:cubicBezTo>
                <a:close/>
                <a:moveTo>
                  <a:pt x="271576" y="135331"/>
                </a:moveTo>
                <a:cubicBezTo>
                  <a:pt x="241344" y="135903"/>
                  <a:pt x="216998" y="145047"/>
                  <a:pt x="198539" y="162763"/>
                </a:cubicBezTo>
                <a:cubicBezTo>
                  <a:pt x="180079" y="180480"/>
                  <a:pt x="170592" y="203340"/>
                  <a:pt x="170078" y="231343"/>
                </a:cubicBezTo>
                <a:lnTo>
                  <a:pt x="170078" y="233172"/>
                </a:lnTo>
                <a:cubicBezTo>
                  <a:pt x="170592" y="261137"/>
                  <a:pt x="180079" y="283845"/>
                  <a:pt x="198539" y="301295"/>
                </a:cubicBezTo>
                <a:cubicBezTo>
                  <a:pt x="216998" y="318745"/>
                  <a:pt x="241344" y="327736"/>
                  <a:pt x="271576" y="328270"/>
                </a:cubicBezTo>
                <a:cubicBezTo>
                  <a:pt x="301370" y="327698"/>
                  <a:pt x="325450" y="318554"/>
                  <a:pt x="343814" y="300838"/>
                </a:cubicBezTo>
                <a:cubicBezTo>
                  <a:pt x="362178" y="283121"/>
                  <a:pt x="371627" y="260261"/>
                  <a:pt x="372160" y="232258"/>
                </a:cubicBezTo>
                <a:lnTo>
                  <a:pt x="372160" y="230429"/>
                </a:lnTo>
                <a:cubicBezTo>
                  <a:pt x="371627" y="202463"/>
                  <a:pt x="362178" y="179756"/>
                  <a:pt x="343814" y="162306"/>
                </a:cubicBezTo>
                <a:cubicBezTo>
                  <a:pt x="325450" y="144856"/>
                  <a:pt x="301370" y="135865"/>
                  <a:pt x="271576" y="135331"/>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79A8A110-DFB3-434A-8754-12D63A46D1C0}"/>
              </a:ext>
            </a:extLst>
          </p:cNvPr>
          <p:cNvSpPr/>
          <p:nvPr/>
        </p:nvSpPr>
        <p:spPr>
          <a:xfrm>
            <a:off x="2939186" y="4816026"/>
            <a:ext cx="543154" cy="653796"/>
          </a:xfrm>
          <a:custGeom>
            <a:avLst/>
            <a:gdLst/>
            <a:ahLst/>
            <a:cxnLst/>
            <a:rect l="l" t="t" r="r" b="b"/>
            <a:pathLst>
              <a:path w="543154" h="653796">
                <a:moveTo>
                  <a:pt x="213970" y="0"/>
                </a:moveTo>
                <a:cubicBezTo>
                  <a:pt x="250508" y="438"/>
                  <a:pt x="280988" y="7106"/>
                  <a:pt x="305410" y="20003"/>
                </a:cubicBezTo>
                <a:cubicBezTo>
                  <a:pt x="329832" y="32899"/>
                  <a:pt x="351168" y="49397"/>
                  <a:pt x="369418" y="69494"/>
                </a:cubicBezTo>
                <a:lnTo>
                  <a:pt x="369418" y="10973"/>
                </a:lnTo>
                <a:lnTo>
                  <a:pt x="543154" y="10973"/>
                </a:lnTo>
                <a:lnTo>
                  <a:pt x="543154" y="386791"/>
                </a:lnTo>
                <a:cubicBezTo>
                  <a:pt x="543230" y="431883"/>
                  <a:pt x="538049" y="470630"/>
                  <a:pt x="527609" y="503034"/>
                </a:cubicBezTo>
                <a:cubicBezTo>
                  <a:pt x="517170" y="535438"/>
                  <a:pt x="501015" y="562527"/>
                  <a:pt x="479146" y="584302"/>
                </a:cubicBezTo>
                <a:cubicBezTo>
                  <a:pt x="456934" y="606800"/>
                  <a:pt x="427978" y="623983"/>
                  <a:pt x="392278" y="635851"/>
                </a:cubicBezTo>
                <a:cubicBezTo>
                  <a:pt x="356579" y="647719"/>
                  <a:pt x="312992" y="653701"/>
                  <a:pt x="261519" y="653796"/>
                </a:cubicBezTo>
                <a:cubicBezTo>
                  <a:pt x="213646" y="653720"/>
                  <a:pt x="169260" y="648843"/>
                  <a:pt x="128359" y="639166"/>
                </a:cubicBezTo>
                <a:cubicBezTo>
                  <a:pt x="87459" y="629488"/>
                  <a:pt x="49245" y="615467"/>
                  <a:pt x="13716" y="597103"/>
                </a:cubicBezTo>
                <a:lnTo>
                  <a:pt x="69495" y="481889"/>
                </a:lnTo>
                <a:cubicBezTo>
                  <a:pt x="95727" y="496633"/>
                  <a:pt x="122816" y="508064"/>
                  <a:pt x="150762" y="516179"/>
                </a:cubicBezTo>
                <a:cubicBezTo>
                  <a:pt x="178709" y="524294"/>
                  <a:pt x="209227" y="528409"/>
                  <a:pt x="242316" y="528523"/>
                </a:cubicBezTo>
                <a:cubicBezTo>
                  <a:pt x="285732" y="528371"/>
                  <a:pt x="318231" y="517931"/>
                  <a:pt x="339814" y="497205"/>
                </a:cubicBezTo>
                <a:cubicBezTo>
                  <a:pt x="361398" y="476479"/>
                  <a:pt x="372181" y="446380"/>
                  <a:pt x="372161" y="406908"/>
                </a:cubicBezTo>
                <a:lnTo>
                  <a:pt x="372161" y="387706"/>
                </a:lnTo>
                <a:cubicBezTo>
                  <a:pt x="355112" y="408394"/>
                  <a:pt x="334347" y="425768"/>
                  <a:pt x="309868" y="439826"/>
                </a:cubicBezTo>
                <a:cubicBezTo>
                  <a:pt x="285389" y="453885"/>
                  <a:pt x="255252" y="461200"/>
                  <a:pt x="219456" y="461772"/>
                </a:cubicBezTo>
                <a:cubicBezTo>
                  <a:pt x="178461" y="461563"/>
                  <a:pt x="141479" y="452227"/>
                  <a:pt x="108509" y="433764"/>
                </a:cubicBezTo>
                <a:cubicBezTo>
                  <a:pt x="75540" y="415301"/>
                  <a:pt x="49327" y="388964"/>
                  <a:pt x="29871" y="354753"/>
                </a:cubicBezTo>
                <a:cubicBezTo>
                  <a:pt x="10414" y="320542"/>
                  <a:pt x="458" y="279710"/>
                  <a:pt x="0" y="232258"/>
                </a:cubicBezTo>
                <a:lnTo>
                  <a:pt x="0" y="230429"/>
                </a:lnTo>
                <a:cubicBezTo>
                  <a:pt x="525" y="182677"/>
                  <a:pt x="10550" y="141630"/>
                  <a:pt x="30074" y="107290"/>
                </a:cubicBezTo>
                <a:cubicBezTo>
                  <a:pt x="49598" y="72949"/>
                  <a:pt x="75473" y="46533"/>
                  <a:pt x="107696" y="28042"/>
                </a:cubicBezTo>
                <a:cubicBezTo>
                  <a:pt x="139921" y="9550"/>
                  <a:pt x="175345" y="203"/>
                  <a:pt x="213970" y="0"/>
                </a:cubicBezTo>
                <a:close/>
                <a:moveTo>
                  <a:pt x="271577" y="135331"/>
                </a:moveTo>
                <a:cubicBezTo>
                  <a:pt x="241345" y="135903"/>
                  <a:pt x="216999" y="145047"/>
                  <a:pt x="198540" y="162763"/>
                </a:cubicBezTo>
                <a:cubicBezTo>
                  <a:pt x="180080" y="180480"/>
                  <a:pt x="170593" y="203340"/>
                  <a:pt x="170079" y="231343"/>
                </a:cubicBezTo>
                <a:lnTo>
                  <a:pt x="170079" y="233172"/>
                </a:lnTo>
                <a:cubicBezTo>
                  <a:pt x="170593" y="261137"/>
                  <a:pt x="180080" y="283845"/>
                  <a:pt x="198540" y="301295"/>
                </a:cubicBezTo>
                <a:cubicBezTo>
                  <a:pt x="216999" y="318745"/>
                  <a:pt x="241345" y="327736"/>
                  <a:pt x="271577" y="328270"/>
                </a:cubicBezTo>
                <a:cubicBezTo>
                  <a:pt x="301372" y="327698"/>
                  <a:pt x="325451" y="318554"/>
                  <a:pt x="343815" y="300838"/>
                </a:cubicBezTo>
                <a:cubicBezTo>
                  <a:pt x="362179" y="283121"/>
                  <a:pt x="371628" y="260261"/>
                  <a:pt x="372161" y="232258"/>
                </a:cubicBezTo>
                <a:lnTo>
                  <a:pt x="372161" y="230429"/>
                </a:lnTo>
                <a:cubicBezTo>
                  <a:pt x="371628" y="202463"/>
                  <a:pt x="362179" y="179756"/>
                  <a:pt x="343815" y="162306"/>
                </a:cubicBezTo>
                <a:cubicBezTo>
                  <a:pt x="325451" y="144856"/>
                  <a:pt x="301372" y="135865"/>
                  <a:pt x="271577" y="135331"/>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C1F1A5DD-266A-4154-8201-4B924B3C9638}"/>
              </a:ext>
            </a:extLst>
          </p:cNvPr>
          <p:cNvSpPr/>
          <p:nvPr/>
        </p:nvSpPr>
        <p:spPr>
          <a:xfrm>
            <a:off x="3556483" y="4816026"/>
            <a:ext cx="499266" cy="517550"/>
          </a:xfrm>
          <a:custGeom>
            <a:avLst/>
            <a:gdLst/>
            <a:ahLst/>
            <a:cxnLst/>
            <a:rect l="l" t="t" r="r" b="b"/>
            <a:pathLst>
              <a:path w="499266" h="517550">
                <a:moveTo>
                  <a:pt x="249631" y="0"/>
                </a:moveTo>
                <a:cubicBezTo>
                  <a:pt x="306544" y="649"/>
                  <a:pt x="353449" y="13270"/>
                  <a:pt x="390347" y="37863"/>
                </a:cubicBezTo>
                <a:cubicBezTo>
                  <a:pt x="427245" y="62456"/>
                  <a:pt x="454643" y="95126"/>
                  <a:pt x="472541" y="135873"/>
                </a:cubicBezTo>
                <a:cubicBezTo>
                  <a:pt x="490440" y="176620"/>
                  <a:pt x="499347" y="221550"/>
                  <a:pt x="499262" y="270662"/>
                </a:cubicBezTo>
                <a:cubicBezTo>
                  <a:pt x="499281" y="276206"/>
                  <a:pt x="499243" y="282035"/>
                  <a:pt x="499148" y="288150"/>
                </a:cubicBezTo>
                <a:cubicBezTo>
                  <a:pt x="499053" y="294265"/>
                  <a:pt x="498786" y="300323"/>
                  <a:pt x="498348" y="306324"/>
                </a:cubicBezTo>
                <a:lnTo>
                  <a:pt x="167335" y="306324"/>
                </a:lnTo>
                <a:cubicBezTo>
                  <a:pt x="174422" y="333318"/>
                  <a:pt x="187223" y="353625"/>
                  <a:pt x="205740" y="367246"/>
                </a:cubicBezTo>
                <a:cubicBezTo>
                  <a:pt x="224256" y="380867"/>
                  <a:pt x="247116" y="387687"/>
                  <a:pt x="274320" y="387706"/>
                </a:cubicBezTo>
                <a:cubicBezTo>
                  <a:pt x="294665" y="387782"/>
                  <a:pt x="313639" y="383743"/>
                  <a:pt x="331241" y="375590"/>
                </a:cubicBezTo>
                <a:cubicBezTo>
                  <a:pt x="348844" y="367436"/>
                  <a:pt x="366446" y="354711"/>
                  <a:pt x="384048" y="337414"/>
                </a:cubicBezTo>
                <a:lnTo>
                  <a:pt x="480060" y="416966"/>
                </a:lnTo>
                <a:cubicBezTo>
                  <a:pt x="456476" y="447561"/>
                  <a:pt x="427063" y="471869"/>
                  <a:pt x="391820" y="489890"/>
                </a:cubicBezTo>
                <a:cubicBezTo>
                  <a:pt x="356578" y="507911"/>
                  <a:pt x="314363" y="517131"/>
                  <a:pt x="265176" y="517550"/>
                </a:cubicBezTo>
                <a:cubicBezTo>
                  <a:pt x="186118" y="516446"/>
                  <a:pt x="122491" y="492824"/>
                  <a:pt x="74295" y="446684"/>
                </a:cubicBezTo>
                <a:cubicBezTo>
                  <a:pt x="26098" y="400545"/>
                  <a:pt x="1333" y="338519"/>
                  <a:pt x="0" y="260604"/>
                </a:cubicBezTo>
                <a:lnTo>
                  <a:pt x="0" y="258775"/>
                </a:lnTo>
                <a:cubicBezTo>
                  <a:pt x="372" y="210098"/>
                  <a:pt x="11108" y="166331"/>
                  <a:pt x="32207" y="127474"/>
                </a:cubicBezTo>
                <a:cubicBezTo>
                  <a:pt x="53306" y="88618"/>
                  <a:pt x="82533" y="57788"/>
                  <a:pt x="119888" y="34984"/>
                </a:cubicBezTo>
                <a:cubicBezTo>
                  <a:pt x="157243" y="12181"/>
                  <a:pt x="200490" y="519"/>
                  <a:pt x="249631" y="0"/>
                </a:cubicBezTo>
                <a:close/>
                <a:moveTo>
                  <a:pt x="250546" y="128016"/>
                </a:moveTo>
                <a:cubicBezTo>
                  <a:pt x="227533" y="128378"/>
                  <a:pt x="208635" y="136569"/>
                  <a:pt x="193853" y="152591"/>
                </a:cubicBezTo>
                <a:cubicBezTo>
                  <a:pt x="179070" y="168612"/>
                  <a:pt x="169316" y="190290"/>
                  <a:pt x="164592" y="217627"/>
                </a:cubicBezTo>
                <a:lnTo>
                  <a:pt x="336499" y="217627"/>
                </a:lnTo>
                <a:cubicBezTo>
                  <a:pt x="333089" y="189890"/>
                  <a:pt x="323907" y="168097"/>
                  <a:pt x="308953" y="152248"/>
                </a:cubicBezTo>
                <a:cubicBezTo>
                  <a:pt x="293998" y="136398"/>
                  <a:pt x="274529" y="128321"/>
                  <a:pt x="250546" y="128016"/>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B7F4DF79-B9C0-494F-8812-8D68E9E4B030}"/>
              </a:ext>
            </a:extLst>
          </p:cNvPr>
          <p:cNvSpPr/>
          <p:nvPr/>
        </p:nvSpPr>
        <p:spPr>
          <a:xfrm>
            <a:off x="2380336" y="4819684"/>
            <a:ext cx="483721" cy="512978"/>
          </a:xfrm>
          <a:custGeom>
            <a:avLst/>
            <a:gdLst/>
            <a:ahLst/>
            <a:cxnLst/>
            <a:rect l="l" t="t" r="r" b="b"/>
            <a:pathLst>
              <a:path w="483721" h="512978">
                <a:moveTo>
                  <a:pt x="242316" y="0"/>
                </a:moveTo>
                <a:cubicBezTo>
                  <a:pt x="286512" y="57"/>
                  <a:pt x="324078" y="5200"/>
                  <a:pt x="355016" y="15430"/>
                </a:cubicBezTo>
                <a:cubicBezTo>
                  <a:pt x="385953" y="25660"/>
                  <a:pt x="411175" y="40633"/>
                  <a:pt x="430682" y="60350"/>
                </a:cubicBezTo>
                <a:cubicBezTo>
                  <a:pt x="449294" y="78562"/>
                  <a:pt x="462820" y="100660"/>
                  <a:pt x="471259" y="126644"/>
                </a:cubicBezTo>
                <a:cubicBezTo>
                  <a:pt x="479698" y="152628"/>
                  <a:pt x="483851" y="182956"/>
                  <a:pt x="483718" y="217627"/>
                </a:cubicBezTo>
                <a:lnTo>
                  <a:pt x="483718" y="502005"/>
                </a:lnTo>
                <a:lnTo>
                  <a:pt x="311810" y="502005"/>
                </a:lnTo>
                <a:lnTo>
                  <a:pt x="311810" y="450799"/>
                </a:lnTo>
                <a:cubicBezTo>
                  <a:pt x="295008" y="469792"/>
                  <a:pt x="274663" y="484841"/>
                  <a:pt x="250774" y="495947"/>
                </a:cubicBezTo>
                <a:cubicBezTo>
                  <a:pt x="226885" y="507053"/>
                  <a:pt x="198768" y="512730"/>
                  <a:pt x="166421" y="512978"/>
                </a:cubicBezTo>
                <a:cubicBezTo>
                  <a:pt x="118281" y="512788"/>
                  <a:pt x="78772" y="499681"/>
                  <a:pt x="47892" y="473659"/>
                </a:cubicBezTo>
                <a:cubicBezTo>
                  <a:pt x="17011" y="447637"/>
                  <a:pt x="1048" y="409841"/>
                  <a:pt x="0" y="360273"/>
                </a:cubicBezTo>
                <a:lnTo>
                  <a:pt x="0" y="358444"/>
                </a:lnTo>
                <a:cubicBezTo>
                  <a:pt x="819" y="307162"/>
                  <a:pt x="18612" y="268452"/>
                  <a:pt x="53378" y="242316"/>
                </a:cubicBezTo>
                <a:cubicBezTo>
                  <a:pt x="88144" y="216179"/>
                  <a:pt x="134969" y="203073"/>
                  <a:pt x="193853" y="202996"/>
                </a:cubicBezTo>
                <a:cubicBezTo>
                  <a:pt x="217036" y="203168"/>
                  <a:pt x="239020" y="205111"/>
                  <a:pt x="259804" y="208826"/>
                </a:cubicBezTo>
                <a:cubicBezTo>
                  <a:pt x="280587" y="212541"/>
                  <a:pt x="298228" y="216998"/>
                  <a:pt x="312725" y="222199"/>
                </a:cubicBezTo>
                <a:lnTo>
                  <a:pt x="312725" y="213969"/>
                </a:lnTo>
                <a:cubicBezTo>
                  <a:pt x="312782" y="188214"/>
                  <a:pt x="304667" y="168402"/>
                  <a:pt x="288379" y="154533"/>
                </a:cubicBezTo>
                <a:cubicBezTo>
                  <a:pt x="272091" y="140665"/>
                  <a:pt x="247288" y="133654"/>
                  <a:pt x="213969" y="133502"/>
                </a:cubicBezTo>
                <a:cubicBezTo>
                  <a:pt x="188233" y="133559"/>
                  <a:pt x="164497" y="135959"/>
                  <a:pt x="142761" y="140703"/>
                </a:cubicBezTo>
                <a:cubicBezTo>
                  <a:pt x="121024" y="145446"/>
                  <a:pt x="99346" y="152190"/>
                  <a:pt x="77724" y="160934"/>
                </a:cubicBezTo>
                <a:lnTo>
                  <a:pt x="42062" y="38404"/>
                </a:lnTo>
                <a:cubicBezTo>
                  <a:pt x="69494" y="26803"/>
                  <a:pt x="99212" y="17545"/>
                  <a:pt x="131216" y="10630"/>
                </a:cubicBezTo>
                <a:cubicBezTo>
                  <a:pt x="163220" y="3714"/>
                  <a:pt x="200253" y="171"/>
                  <a:pt x="242316" y="0"/>
                </a:cubicBezTo>
                <a:close/>
                <a:moveTo>
                  <a:pt x="246888" y="287121"/>
                </a:moveTo>
                <a:cubicBezTo>
                  <a:pt x="221570" y="287388"/>
                  <a:pt x="202025" y="293027"/>
                  <a:pt x="188252" y="304038"/>
                </a:cubicBezTo>
                <a:cubicBezTo>
                  <a:pt x="174479" y="315048"/>
                  <a:pt x="167507" y="329831"/>
                  <a:pt x="167335" y="348386"/>
                </a:cubicBezTo>
                <a:lnTo>
                  <a:pt x="167335" y="350215"/>
                </a:lnTo>
                <a:cubicBezTo>
                  <a:pt x="167659" y="367265"/>
                  <a:pt x="173412" y="380485"/>
                  <a:pt x="184594" y="389877"/>
                </a:cubicBezTo>
                <a:cubicBezTo>
                  <a:pt x="195777" y="399269"/>
                  <a:pt x="210445" y="404031"/>
                  <a:pt x="228600" y="404164"/>
                </a:cubicBezTo>
                <a:cubicBezTo>
                  <a:pt x="254184" y="403860"/>
                  <a:pt x="274796" y="396468"/>
                  <a:pt x="290436" y="381990"/>
                </a:cubicBezTo>
                <a:cubicBezTo>
                  <a:pt x="306076" y="367512"/>
                  <a:pt x="314115" y="347776"/>
                  <a:pt x="314553" y="322783"/>
                </a:cubicBezTo>
                <a:lnTo>
                  <a:pt x="314553" y="299923"/>
                </a:lnTo>
                <a:cubicBezTo>
                  <a:pt x="305733" y="296189"/>
                  <a:pt x="295484" y="293141"/>
                  <a:pt x="283807" y="290779"/>
                </a:cubicBezTo>
                <a:cubicBezTo>
                  <a:pt x="272129" y="288417"/>
                  <a:pt x="259823" y="287197"/>
                  <a:pt x="246888" y="287121"/>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3F7948D-84DA-45D4-B386-A180B04985AC}"/>
              </a:ext>
            </a:extLst>
          </p:cNvPr>
          <p:cNvSpPr/>
          <p:nvPr/>
        </p:nvSpPr>
        <p:spPr>
          <a:xfrm>
            <a:off x="583387" y="5735608"/>
            <a:ext cx="626364" cy="665683"/>
          </a:xfrm>
          <a:custGeom>
            <a:avLst/>
            <a:gdLst/>
            <a:ahLst/>
            <a:cxnLst/>
            <a:rect l="l" t="t" r="r" b="b"/>
            <a:pathLst>
              <a:path w="626364" h="665683">
                <a:moveTo>
                  <a:pt x="344729" y="0"/>
                </a:moveTo>
                <a:cubicBezTo>
                  <a:pt x="400527" y="228"/>
                  <a:pt x="449409" y="8458"/>
                  <a:pt x="491376" y="24688"/>
                </a:cubicBezTo>
                <a:cubicBezTo>
                  <a:pt x="533343" y="40919"/>
                  <a:pt x="571024" y="63779"/>
                  <a:pt x="604419" y="93268"/>
                </a:cubicBezTo>
                <a:lnTo>
                  <a:pt x="500177" y="218541"/>
                </a:lnTo>
                <a:cubicBezTo>
                  <a:pt x="477679" y="199225"/>
                  <a:pt x="454095" y="184366"/>
                  <a:pt x="429425" y="173964"/>
                </a:cubicBezTo>
                <a:cubicBezTo>
                  <a:pt x="404756" y="163563"/>
                  <a:pt x="376828" y="158305"/>
                  <a:pt x="345644" y="158191"/>
                </a:cubicBezTo>
                <a:cubicBezTo>
                  <a:pt x="298419" y="159391"/>
                  <a:pt x="259595" y="176422"/>
                  <a:pt x="229172" y="209283"/>
                </a:cubicBezTo>
                <a:cubicBezTo>
                  <a:pt x="198749" y="242144"/>
                  <a:pt x="183014" y="283635"/>
                  <a:pt x="181966" y="333756"/>
                </a:cubicBezTo>
                <a:lnTo>
                  <a:pt x="181966" y="335584"/>
                </a:lnTo>
                <a:cubicBezTo>
                  <a:pt x="182861" y="388181"/>
                  <a:pt x="199130" y="430663"/>
                  <a:pt x="230772" y="463029"/>
                </a:cubicBezTo>
                <a:cubicBezTo>
                  <a:pt x="262414" y="495395"/>
                  <a:pt x="304057" y="512045"/>
                  <a:pt x="355702" y="512978"/>
                </a:cubicBezTo>
                <a:cubicBezTo>
                  <a:pt x="377114" y="512959"/>
                  <a:pt x="396240" y="510711"/>
                  <a:pt x="413080" y="506234"/>
                </a:cubicBezTo>
                <a:cubicBezTo>
                  <a:pt x="429921" y="501758"/>
                  <a:pt x="444932" y="495166"/>
                  <a:pt x="458115" y="486460"/>
                </a:cubicBezTo>
                <a:lnTo>
                  <a:pt x="458115" y="408736"/>
                </a:lnTo>
                <a:lnTo>
                  <a:pt x="331927" y="408736"/>
                </a:lnTo>
                <a:lnTo>
                  <a:pt x="331927" y="278892"/>
                </a:lnTo>
                <a:lnTo>
                  <a:pt x="626364" y="278892"/>
                </a:lnTo>
                <a:lnTo>
                  <a:pt x="626364" y="566928"/>
                </a:lnTo>
                <a:cubicBezTo>
                  <a:pt x="592436" y="595445"/>
                  <a:pt x="552165" y="618877"/>
                  <a:pt x="505549" y="637222"/>
                </a:cubicBezTo>
                <a:cubicBezTo>
                  <a:pt x="458934" y="655567"/>
                  <a:pt x="406546" y="665054"/>
                  <a:pt x="348387" y="665683"/>
                </a:cubicBezTo>
                <a:cubicBezTo>
                  <a:pt x="281331" y="665186"/>
                  <a:pt x="221691" y="650940"/>
                  <a:pt x="169469" y="622943"/>
                </a:cubicBezTo>
                <a:cubicBezTo>
                  <a:pt x="117247" y="594947"/>
                  <a:pt x="76099" y="556181"/>
                  <a:pt x="46025" y="506645"/>
                </a:cubicBezTo>
                <a:cubicBezTo>
                  <a:pt x="15951" y="457109"/>
                  <a:pt x="610" y="399784"/>
                  <a:pt x="0" y="334670"/>
                </a:cubicBezTo>
                <a:lnTo>
                  <a:pt x="0" y="332841"/>
                </a:lnTo>
                <a:cubicBezTo>
                  <a:pt x="582" y="270007"/>
                  <a:pt x="15675" y="213608"/>
                  <a:pt x="45280" y="163643"/>
                </a:cubicBezTo>
                <a:cubicBezTo>
                  <a:pt x="74885" y="113679"/>
                  <a:pt x="115514" y="74077"/>
                  <a:pt x="167166" y="44839"/>
                </a:cubicBezTo>
                <a:cubicBezTo>
                  <a:pt x="218818" y="15601"/>
                  <a:pt x="278006" y="654"/>
                  <a:pt x="344729" y="0"/>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947C52C8-2A27-4800-B9F4-6A66EB5E1C7E}"/>
              </a:ext>
            </a:extLst>
          </p:cNvPr>
          <p:cNvSpPr/>
          <p:nvPr/>
        </p:nvSpPr>
        <p:spPr>
          <a:xfrm>
            <a:off x="1661008" y="5882826"/>
            <a:ext cx="546811" cy="517550"/>
          </a:xfrm>
          <a:custGeom>
            <a:avLst/>
            <a:gdLst/>
            <a:ahLst/>
            <a:cxnLst/>
            <a:rect l="l" t="t" r="r" b="b"/>
            <a:pathLst>
              <a:path w="546811" h="517550">
                <a:moveTo>
                  <a:pt x="274320" y="0"/>
                </a:moveTo>
                <a:cubicBezTo>
                  <a:pt x="327485" y="564"/>
                  <a:pt x="374469" y="12339"/>
                  <a:pt x="415273" y="35323"/>
                </a:cubicBezTo>
                <a:cubicBezTo>
                  <a:pt x="456077" y="58307"/>
                  <a:pt x="488092" y="89115"/>
                  <a:pt x="511319" y="127745"/>
                </a:cubicBezTo>
                <a:cubicBezTo>
                  <a:pt x="534546" y="166376"/>
                  <a:pt x="546376" y="209443"/>
                  <a:pt x="546811" y="256946"/>
                </a:cubicBezTo>
                <a:lnTo>
                  <a:pt x="546811" y="258775"/>
                </a:lnTo>
                <a:cubicBezTo>
                  <a:pt x="546371" y="306301"/>
                  <a:pt x="534450" y="349527"/>
                  <a:pt x="511048" y="388451"/>
                </a:cubicBezTo>
                <a:cubicBezTo>
                  <a:pt x="487646" y="427375"/>
                  <a:pt x="455405" y="458476"/>
                  <a:pt x="414325" y="481753"/>
                </a:cubicBezTo>
                <a:cubicBezTo>
                  <a:pt x="373244" y="505031"/>
                  <a:pt x="325966" y="516963"/>
                  <a:pt x="272491" y="517550"/>
                </a:cubicBezTo>
                <a:cubicBezTo>
                  <a:pt x="219326" y="516986"/>
                  <a:pt x="172342" y="505212"/>
                  <a:pt x="131538" y="482227"/>
                </a:cubicBezTo>
                <a:cubicBezTo>
                  <a:pt x="90734" y="459243"/>
                  <a:pt x="58719" y="428436"/>
                  <a:pt x="35492" y="389805"/>
                </a:cubicBezTo>
                <a:cubicBezTo>
                  <a:pt x="12265" y="351175"/>
                  <a:pt x="434" y="308108"/>
                  <a:pt x="0" y="260604"/>
                </a:cubicBezTo>
                <a:lnTo>
                  <a:pt x="0" y="258775"/>
                </a:lnTo>
                <a:cubicBezTo>
                  <a:pt x="440" y="211249"/>
                  <a:pt x="12361" y="168024"/>
                  <a:pt x="35763" y="129100"/>
                </a:cubicBezTo>
                <a:cubicBezTo>
                  <a:pt x="59165" y="90176"/>
                  <a:pt x="91406" y="59075"/>
                  <a:pt x="132486" y="35797"/>
                </a:cubicBezTo>
                <a:cubicBezTo>
                  <a:pt x="173566" y="12519"/>
                  <a:pt x="220844" y="587"/>
                  <a:pt x="274320" y="0"/>
                </a:cubicBezTo>
                <a:close/>
                <a:moveTo>
                  <a:pt x="272491" y="147218"/>
                </a:moveTo>
                <a:cubicBezTo>
                  <a:pt x="240582" y="148076"/>
                  <a:pt x="215474" y="158934"/>
                  <a:pt x="197167" y="179794"/>
                </a:cubicBezTo>
                <a:cubicBezTo>
                  <a:pt x="178860" y="200654"/>
                  <a:pt x="169526" y="226371"/>
                  <a:pt x="169164" y="256946"/>
                </a:cubicBezTo>
                <a:lnTo>
                  <a:pt x="169164" y="258775"/>
                </a:lnTo>
                <a:cubicBezTo>
                  <a:pt x="169716" y="289827"/>
                  <a:pt x="179584" y="315963"/>
                  <a:pt x="198767" y="337185"/>
                </a:cubicBezTo>
                <a:cubicBezTo>
                  <a:pt x="217951" y="358407"/>
                  <a:pt x="243135" y="369456"/>
                  <a:pt x="274320" y="370332"/>
                </a:cubicBezTo>
                <a:cubicBezTo>
                  <a:pt x="306229" y="369475"/>
                  <a:pt x="331336" y="358616"/>
                  <a:pt x="349643" y="337756"/>
                </a:cubicBezTo>
                <a:cubicBezTo>
                  <a:pt x="367950" y="316897"/>
                  <a:pt x="377285" y="291179"/>
                  <a:pt x="377647" y="260604"/>
                </a:cubicBezTo>
                <a:lnTo>
                  <a:pt x="377647" y="258775"/>
                </a:lnTo>
                <a:cubicBezTo>
                  <a:pt x="377095" y="227724"/>
                  <a:pt x="367227" y="201587"/>
                  <a:pt x="348043" y="180365"/>
                </a:cubicBezTo>
                <a:cubicBezTo>
                  <a:pt x="328860" y="159144"/>
                  <a:pt x="303676" y="148095"/>
                  <a:pt x="272491" y="147218"/>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5DD00C64-F669-4A56-ABF6-E0F8E9DB01BB}"/>
              </a:ext>
            </a:extLst>
          </p:cNvPr>
          <p:cNvSpPr/>
          <p:nvPr/>
        </p:nvSpPr>
        <p:spPr>
          <a:xfrm>
            <a:off x="1300125" y="5885440"/>
            <a:ext cx="330098" cy="503049"/>
          </a:xfrm>
          <a:custGeom>
            <a:avLst/>
            <a:gdLst/>
            <a:ahLst/>
            <a:cxnLst/>
            <a:rect l="l" t="t" r="r" b="b"/>
            <a:pathLst>
              <a:path w="330098" h="503049">
                <a:moveTo>
                  <a:pt x="330098" y="129"/>
                </a:moveTo>
                <a:lnTo>
                  <a:pt x="330098" y="183009"/>
                </a:lnTo>
                <a:lnTo>
                  <a:pt x="315468" y="183009"/>
                </a:lnTo>
                <a:cubicBezTo>
                  <a:pt x="269957" y="182800"/>
                  <a:pt x="235019" y="196249"/>
                  <a:pt x="210654" y="223357"/>
                </a:cubicBezTo>
                <a:cubicBezTo>
                  <a:pt x="186290" y="250465"/>
                  <a:pt x="173983" y="292490"/>
                  <a:pt x="173736" y="349430"/>
                </a:cubicBezTo>
                <a:lnTo>
                  <a:pt x="173736" y="503049"/>
                </a:lnTo>
                <a:lnTo>
                  <a:pt x="0" y="503049"/>
                </a:lnTo>
                <a:lnTo>
                  <a:pt x="0" y="8359"/>
                </a:lnTo>
                <a:lnTo>
                  <a:pt x="173736" y="8359"/>
                </a:lnTo>
                <a:lnTo>
                  <a:pt x="173736" y="108028"/>
                </a:lnTo>
                <a:cubicBezTo>
                  <a:pt x="187509" y="73700"/>
                  <a:pt x="206825" y="46802"/>
                  <a:pt x="231686" y="27333"/>
                </a:cubicBezTo>
                <a:cubicBezTo>
                  <a:pt x="256546" y="7864"/>
                  <a:pt x="289350" y="-1204"/>
                  <a:pt x="330098" y="129"/>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83B1CAD-7501-4B69-B7C8-E7BCD76011DD}"/>
              </a:ext>
            </a:extLst>
          </p:cNvPr>
          <p:cNvSpPr/>
          <p:nvPr/>
        </p:nvSpPr>
        <p:spPr>
          <a:xfrm>
            <a:off x="2226488" y="5891970"/>
            <a:ext cx="765353" cy="500177"/>
          </a:xfrm>
          <a:custGeom>
            <a:avLst/>
            <a:gdLst/>
            <a:ahLst/>
            <a:cxnLst/>
            <a:rect l="l" t="t" r="r" b="b"/>
            <a:pathLst>
              <a:path w="765353" h="500177">
                <a:moveTo>
                  <a:pt x="310896" y="0"/>
                </a:moveTo>
                <a:lnTo>
                  <a:pt x="454457" y="0"/>
                </a:lnTo>
                <a:lnTo>
                  <a:pt x="531266" y="252374"/>
                </a:lnTo>
                <a:lnTo>
                  <a:pt x="598018" y="1829"/>
                </a:lnTo>
                <a:lnTo>
                  <a:pt x="765353" y="1829"/>
                </a:lnTo>
                <a:lnTo>
                  <a:pt x="612648" y="500177"/>
                </a:lnTo>
                <a:lnTo>
                  <a:pt x="462686" y="500177"/>
                </a:lnTo>
                <a:lnTo>
                  <a:pt x="382219" y="243230"/>
                </a:lnTo>
                <a:lnTo>
                  <a:pt x="299923" y="500177"/>
                </a:lnTo>
                <a:lnTo>
                  <a:pt x="150876" y="500177"/>
                </a:lnTo>
                <a:lnTo>
                  <a:pt x="0" y="1829"/>
                </a:lnTo>
                <a:lnTo>
                  <a:pt x="170078" y="1829"/>
                </a:lnTo>
                <a:lnTo>
                  <a:pt x="235001" y="250546"/>
                </a:lnTo>
                <a:lnTo>
                  <a:pt x="310896" y="0"/>
                </a:ln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7D4C7AC-9D41-4B21-A847-E89C69328931}"/>
              </a:ext>
            </a:extLst>
          </p:cNvPr>
          <p:cNvSpPr/>
          <p:nvPr/>
        </p:nvSpPr>
        <p:spPr>
          <a:xfrm>
            <a:off x="2988259" y="6212924"/>
            <a:ext cx="177394" cy="175565"/>
          </a:xfrm>
          <a:custGeom>
            <a:avLst/>
            <a:gdLst/>
            <a:ahLst/>
            <a:cxnLst/>
            <a:rect l="l" t="t" r="r" b="b"/>
            <a:pathLst>
              <a:path w="177394" h="175565">
                <a:moveTo>
                  <a:pt x="0" y="0"/>
                </a:moveTo>
                <a:lnTo>
                  <a:pt x="177394" y="0"/>
                </a:lnTo>
                <a:lnTo>
                  <a:pt x="177394" y="175565"/>
                </a:lnTo>
                <a:lnTo>
                  <a:pt x="0" y="175565"/>
                </a:lnTo>
                <a:lnTo>
                  <a:pt x="0" y="0"/>
                </a:ln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8A1989C3-DAA3-44F2-A224-8366E00B203E}"/>
              </a:ext>
            </a:extLst>
          </p:cNvPr>
          <p:cNvSpPr/>
          <p:nvPr/>
        </p:nvSpPr>
        <p:spPr>
          <a:xfrm>
            <a:off x="3244291" y="6212924"/>
            <a:ext cx="177394" cy="175565"/>
          </a:xfrm>
          <a:custGeom>
            <a:avLst/>
            <a:gdLst/>
            <a:ahLst/>
            <a:cxnLst/>
            <a:rect l="l" t="t" r="r" b="b"/>
            <a:pathLst>
              <a:path w="177394" h="175565">
                <a:moveTo>
                  <a:pt x="0" y="0"/>
                </a:moveTo>
                <a:lnTo>
                  <a:pt x="177394" y="0"/>
                </a:lnTo>
                <a:lnTo>
                  <a:pt x="177394" y="175565"/>
                </a:lnTo>
                <a:lnTo>
                  <a:pt x="0" y="175565"/>
                </a:lnTo>
                <a:lnTo>
                  <a:pt x="0" y="0"/>
                </a:ln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72B2B257-3501-4A34-B9B9-794A91EC4E98}"/>
              </a:ext>
            </a:extLst>
          </p:cNvPr>
          <p:cNvSpPr/>
          <p:nvPr/>
        </p:nvSpPr>
        <p:spPr>
          <a:xfrm>
            <a:off x="3500323" y="6212924"/>
            <a:ext cx="177394" cy="175565"/>
          </a:xfrm>
          <a:custGeom>
            <a:avLst/>
            <a:gdLst/>
            <a:ahLst/>
            <a:cxnLst/>
            <a:rect l="l" t="t" r="r" b="b"/>
            <a:pathLst>
              <a:path w="177394" h="175565">
                <a:moveTo>
                  <a:pt x="0" y="0"/>
                </a:moveTo>
                <a:lnTo>
                  <a:pt x="177394" y="0"/>
                </a:lnTo>
                <a:lnTo>
                  <a:pt x="177394" y="175565"/>
                </a:lnTo>
                <a:lnTo>
                  <a:pt x="0" y="175565"/>
                </a:lnTo>
                <a:lnTo>
                  <a:pt x="0" y="0"/>
                </a:ln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807307"/>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2" presetClass="entr" presetSubtype="8" fill="hold" nodeType="with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42" presetClass="entr" presetSubtype="0" fill="hold" grpId="0" nodeType="withEffect">
                                  <p:stCondLst>
                                    <p:cond delay="7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7" name="Picture Placeholder 3">
            <a:extLst>
              <a:ext uri="{FF2B5EF4-FFF2-40B4-BE49-F238E27FC236}">
                <a16:creationId xmlns:a16="http://schemas.microsoft.com/office/drawing/2014/main" id="{60D03712-0FC4-4045-89E7-623376A028F6}"/>
              </a:ext>
            </a:extLst>
          </p:cNvPr>
          <p:cNvPicPr>
            <a:picLocks noChangeAspect="1"/>
          </p:cNvPicPr>
          <p:nvPr/>
        </p:nvPicPr>
        <p:blipFill>
          <a:blip r:embed="rId2">
            <a:extLst>
              <a:ext uri="{28A0092B-C50C-407E-A947-70E740481C1C}">
                <a14:useLocalDpi xmlns:a14="http://schemas.microsoft.com/office/drawing/2010/main" val="0"/>
              </a:ext>
            </a:extLst>
          </a:blip>
          <a:srcRect l="1822" r="1822"/>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3C4D0D6E-310E-4BDD-9332-CC6954705B89}"/>
              </a:ext>
            </a:extLst>
          </p:cNvPr>
          <p:cNvSpPr/>
          <p:nvPr/>
        </p:nvSpPr>
        <p:spPr>
          <a:xfrm>
            <a:off x="0" y="0"/>
            <a:ext cx="12191999"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EBE16B1-01E8-4612-98AC-136E6D3E7446}"/>
              </a:ext>
            </a:extLst>
          </p:cNvPr>
          <p:cNvSpPr/>
          <p:nvPr/>
        </p:nvSpPr>
        <p:spPr>
          <a:xfrm>
            <a:off x="1557801" y="1761067"/>
            <a:ext cx="9076399" cy="4437460"/>
          </a:xfrm>
          <a:prstGeom prst="rect">
            <a:avLst/>
          </a:prstGeom>
          <a:solidFill>
            <a:schemeClr val="bg1"/>
          </a:solidFill>
          <a:ln>
            <a:noFill/>
          </a:ln>
          <a:effectLst>
            <a:outerShdw blurRad="495300" dist="38100" algn="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AFF5440-7E79-45EC-8AAE-82C37C2EC2EC}"/>
              </a:ext>
            </a:extLst>
          </p:cNvPr>
          <p:cNvPicPr>
            <a:picLocks noChangeAspect="1"/>
          </p:cNvPicPr>
          <p:nvPr/>
        </p:nvPicPr>
        <p:blipFill rotWithShape="1">
          <a:blip r:embed="rId3"/>
          <a:srcRect l="1930" t="699" r="2095" b="2215"/>
          <a:stretch/>
        </p:blipFill>
        <p:spPr>
          <a:xfrm>
            <a:off x="3132191" y="2204107"/>
            <a:ext cx="5916116" cy="3571932"/>
          </a:xfrm>
          <a:prstGeom prst="rect">
            <a:avLst/>
          </a:prstGeom>
          <a:ln>
            <a:noFill/>
          </a:ln>
        </p:spPr>
      </p:pic>
      <p:sp>
        <p:nvSpPr>
          <p:cNvPr id="23" name="Text Box 6">
            <a:extLst>
              <a:ext uri="{FF2B5EF4-FFF2-40B4-BE49-F238E27FC236}">
                <a16:creationId xmlns:a16="http://schemas.microsoft.com/office/drawing/2014/main" id="{B5FDDE0F-5545-43DD-AB6F-515B64E25D63}"/>
              </a:ext>
            </a:extLst>
          </p:cNvPr>
          <p:cNvSpPr txBox="1">
            <a:spLocks noChangeArrowheads="1"/>
          </p:cNvSpPr>
          <p:nvPr/>
        </p:nvSpPr>
        <p:spPr bwMode="auto">
          <a:xfrm>
            <a:off x="1896563" y="1872804"/>
            <a:ext cx="2156083"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2700" dir="16200000" algn="ctr" rotWithShape="0">
                    <a:schemeClr val="bg2"/>
                  </a:outerShdw>
                </a:effectLst>
              </a14:hiddenEffects>
            </a:ext>
          </a:extLst>
        </p:spPr>
        <p:txBody>
          <a:bodyPr wrap="square">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50000"/>
              </a:spcBef>
              <a:spcAft>
                <a:spcPct val="0"/>
              </a:spcAft>
              <a:defRPr sz="1000">
                <a:solidFill>
                  <a:schemeClr val="tx1"/>
                </a:solidFill>
                <a:latin typeface="Times New Roman" pitchFamily="18" charset="0"/>
              </a:defRPr>
            </a:lvl6pPr>
            <a:lvl7pPr marL="2971800" indent="-228600" algn="ctr" eaLnBrk="0" fontAlgn="base" hangingPunct="0">
              <a:spcBef>
                <a:spcPct val="50000"/>
              </a:spcBef>
              <a:spcAft>
                <a:spcPct val="0"/>
              </a:spcAft>
              <a:defRPr sz="1000">
                <a:solidFill>
                  <a:schemeClr val="tx1"/>
                </a:solidFill>
                <a:latin typeface="Times New Roman" pitchFamily="18" charset="0"/>
              </a:defRPr>
            </a:lvl7pPr>
            <a:lvl8pPr marL="3429000" indent="-228600" algn="ctr" eaLnBrk="0" fontAlgn="base" hangingPunct="0">
              <a:spcBef>
                <a:spcPct val="50000"/>
              </a:spcBef>
              <a:spcAft>
                <a:spcPct val="0"/>
              </a:spcAft>
              <a:defRPr sz="1000">
                <a:solidFill>
                  <a:schemeClr val="tx1"/>
                </a:solidFill>
                <a:latin typeface="Times New Roman" pitchFamily="18" charset="0"/>
              </a:defRPr>
            </a:lvl8pPr>
            <a:lvl9pPr marL="3886200" indent="-228600" algn="ctr" eaLnBrk="0" fontAlgn="base" hangingPunct="0">
              <a:spcBef>
                <a:spcPct val="50000"/>
              </a:spcBef>
              <a:spcAft>
                <a:spcPct val="0"/>
              </a:spcAft>
              <a:defRPr sz="1000">
                <a:solidFill>
                  <a:schemeClr val="tx1"/>
                </a:solidFill>
                <a:latin typeface="Times New Roman" pitchFamily="18" charset="0"/>
              </a:defRPr>
            </a:lvl9pPr>
          </a:lstStyle>
          <a:p>
            <a:r>
              <a:rPr lang="en-US" sz="1200" dirty="0">
                <a:solidFill>
                  <a:srgbClr val="0025AD"/>
                </a:solidFill>
                <a:latin typeface="Calibri" panose="020F0502020204030204" pitchFamily="34" charset="0"/>
                <a:cs typeface="Arial" charset="0"/>
              </a:rPr>
              <a:t>Visionary and Determined</a:t>
            </a:r>
          </a:p>
          <a:p>
            <a:r>
              <a:rPr lang="en-US" sz="1200" dirty="0">
                <a:solidFill>
                  <a:srgbClr val="0025AD"/>
                </a:solidFill>
                <a:latin typeface="Calibri" panose="020F0502020204030204" pitchFamily="34" charset="0"/>
                <a:cs typeface="Arial" charset="0"/>
              </a:rPr>
              <a:t>Bullying and intimidation</a:t>
            </a:r>
          </a:p>
          <a:p>
            <a:pPr algn="l"/>
            <a:r>
              <a:rPr lang="en-US" sz="1200" dirty="0">
                <a:solidFill>
                  <a:srgbClr val="0025AD"/>
                </a:solidFill>
                <a:latin typeface="Calibri" panose="020F0502020204030204" pitchFamily="34" charset="0"/>
                <a:cs typeface="Arial" charset="0"/>
              </a:rPr>
              <a:t>Ambitious, cuts corners, greedy</a:t>
            </a:r>
          </a:p>
          <a:p>
            <a:pPr algn="l"/>
            <a:r>
              <a:rPr lang="en-US" sz="1200" dirty="0">
                <a:solidFill>
                  <a:srgbClr val="0025AD"/>
                </a:solidFill>
                <a:latin typeface="Calibri" panose="020F0502020204030204" pitchFamily="34" charset="0"/>
                <a:cs typeface="Arial" charset="0"/>
              </a:rPr>
              <a:t>Take unnecessary risks</a:t>
            </a:r>
            <a:br>
              <a:rPr lang="en-US" sz="1200" dirty="0">
                <a:solidFill>
                  <a:srgbClr val="0025AD"/>
                </a:solidFill>
                <a:latin typeface="Calibri" panose="020F0502020204030204" pitchFamily="34" charset="0"/>
                <a:cs typeface="Arial" charset="0"/>
              </a:rPr>
            </a:br>
            <a:endParaRPr lang="en-US" sz="1200" dirty="0">
              <a:solidFill>
                <a:srgbClr val="0025AD"/>
              </a:solidFill>
              <a:latin typeface="Calibri" panose="020F0502020204030204" pitchFamily="34" charset="0"/>
              <a:cs typeface="Arial" charset="0"/>
            </a:endParaRPr>
          </a:p>
        </p:txBody>
      </p:sp>
      <p:sp>
        <p:nvSpPr>
          <p:cNvPr id="24" name="Text Box 7">
            <a:extLst>
              <a:ext uri="{FF2B5EF4-FFF2-40B4-BE49-F238E27FC236}">
                <a16:creationId xmlns:a16="http://schemas.microsoft.com/office/drawing/2014/main" id="{F21950DB-F2E4-473C-8E0B-FCE6BCA9F624}"/>
              </a:ext>
            </a:extLst>
          </p:cNvPr>
          <p:cNvSpPr txBox="1">
            <a:spLocks noChangeArrowheads="1"/>
          </p:cNvSpPr>
          <p:nvPr/>
        </p:nvSpPr>
        <p:spPr bwMode="auto">
          <a:xfrm>
            <a:off x="7497373" y="1895635"/>
            <a:ext cx="2798064"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algn="ctr" rotWithShape="0">
                    <a:schemeClr val="bg2"/>
                  </a:outerShdw>
                </a:effectLst>
              </a14:hiddenEffects>
            </a:ext>
          </a:extLst>
        </p:spPr>
        <p:txBody>
          <a:bodyPr wrap="square">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50000"/>
              </a:spcBef>
              <a:spcAft>
                <a:spcPct val="0"/>
              </a:spcAft>
              <a:defRPr sz="1000">
                <a:solidFill>
                  <a:schemeClr val="tx1"/>
                </a:solidFill>
                <a:latin typeface="Times New Roman" pitchFamily="18" charset="0"/>
              </a:defRPr>
            </a:lvl6pPr>
            <a:lvl7pPr marL="2971800" indent="-228600" algn="ctr" eaLnBrk="0" fontAlgn="base" hangingPunct="0">
              <a:spcBef>
                <a:spcPct val="50000"/>
              </a:spcBef>
              <a:spcAft>
                <a:spcPct val="0"/>
              </a:spcAft>
              <a:defRPr sz="1000">
                <a:solidFill>
                  <a:schemeClr val="tx1"/>
                </a:solidFill>
                <a:latin typeface="Times New Roman" pitchFamily="18" charset="0"/>
              </a:defRPr>
            </a:lvl7pPr>
            <a:lvl8pPr marL="3429000" indent="-228600" algn="ctr" eaLnBrk="0" fontAlgn="base" hangingPunct="0">
              <a:spcBef>
                <a:spcPct val="50000"/>
              </a:spcBef>
              <a:spcAft>
                <a:spcPct val="0"/>
              </a:spcAft>
              <a:defRPr sz="1000">
                <a:solidFill>
                  <a:schemeClr val="tx1"/>
                </a:solidFill>
                <a:latin typeface="Times New Roman" pitchFamily="18" charset="0"/>
              </a:defRPr>
            </a:lvl8pPr>
            <a:lvl9pPr marL="3886200" indent="-228600" algn="ctr" eaLnBrk="0" fontAlgn="base" hangingPunct="0">
              <a:spcBef>
                <a:spcPct val="50000"/>
              </a:spcBef>
              <a:spcAft>
                <a:spcPct val="0"/>
              </a:spcAft>
              <a:defRPr sz="1000">
                <a:solidFill>
                  <a:schemeClr val="tx1"/>
                </a:solidFill>
                <a:latin typeface="Times New Roman" pitchFamily="18" charset="0"/>
              </a:defRPr>
            </a:lvl9pPr>
          </a:lstStyle>
          <a:p>
            <a:pPr algn="r"/>
            <a:r>
              <a:rPr lang="en-US" sz="1200" dirty="0">
                <a:solidFill>
                  <a:srgbClr val="EB8B2D"/>
                </a:solidFill>
                <a:latin typeface="Calibri" panose="020F0502020204030204" pitchFamily="34" charset="0"/>
                <a:cs typeface="Arial" charset="0"/>
              </a:rPr>
              <a:t>Open and Fun</a:t>
            </a:r>
          </a:p>
          <a:p>
            <a:pPr algn="r"/>
            <a:r>
              <a:rPr lang="en-US" sz="1200" dirty="0">
                <a:solidFill>
                  <a:srgbClr val="EB8B2D"/>
                </a:solidFill>
                <a:latin typeface="Calibri" panose="020F0502020204030204" pitchFamily="34" charset="0"/>
                <a:cs typeface="Arial" charset="0"/>
              </a:rPr>
              <a:t>Impulsive decision-maker</a:t>
            </a:r>
          </a:p>
          <a:p>
            <a:pPr algn="r"/>
            <a:r>
              <a:rPr lang="en-US" sz="1200" dirty="0">
                <a:solidFill>
                  <a:srgbClr val="EB8B2D"/>
                </a:solidFill>
                <a:latin typeface="Calibri" panose="020F0502020204030204" pitchFamily="34" charset="0"/>
                <a:cs typeface="Arial" charset="0"/>
              </a:rPr>
              <a:t>Loose with information</a:t>
            </a:r>
          </a:p>
          <a:p>
            <a:pPr algn="r"/>
            <a:r>
              <a:rPr lang="en-US" sz="1200" dirty="0">
                <a:solidFill>
                  <a:srgbClr val="EB8B2D"/>
                </a:solidFill>
                <a:latin typeface="Calibri" panose="020F0502020204030204" pitchFamily="34" charset="0"/>
                <a:cs typeface="Arial" charset="0"/>
              </a:rPr>
              <a:t>Sudden emotional outbursts</a:t>
            </a:r>
          </a:p>
        </p:txBody>
      </p:sp>
      <p:sp>
        <p:nvSpPr>
          <p:cNvPr id="25" name="Text Box 9">
            <a:extLst>
              <a:ext uri="{FF2B5EF4-FFF2-40B4-BE49-F238E27FC236}">
                <a16:creationId xmlns:a16="http://schemas.microsoft.com/office/drawing/2014/main" id="{43261A65-CC5A-4497-9408-0D46B8BEEB93}"/>
              </a:ext>
            </a:extLst>
          </p:cNvPr>
          <p:cNvSpPr txBox="1">
            <a:spLocks noChangeArrowheads="1"/>
          </p:cNvSpPr>
          <p:nvPr/>
        </p:nvSpPr>
        <p:spPr bwMode="auto">
          <a:xfrm>
            <a:off x="7497373" y="4857569"/>
            <a:ext cx="2798064"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2700" algn="ctr" rotWithShape="0">
                    <a:schemeClr val="tx1"/>
                  </a:outerShdw>
                </a:effectLst>
              </a14:hiddenEffects>
            </a:ext>
          </a:extLst>
        </p:spPr>
        <p:txBody>
          <a:bodyPr wrap="square">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50000"/>
              </a:spcBef>
              <a:spcAft>
                <a:spcPct val="0"/>
              </a:spcAft>
              <a:defRPr sz="1000">
                <a:solidFill>
                  <a:schemeClr val="tx1"/>
                </a:solidFill>
                <a:latin typeface="Times New Roman" pitchFamily="18" charset="0"/>
              </a:defRPr>
            </a:lvl6pPr>
            <a:lvl7pPr marL="2971800" indent="-228600" algn="ctr" eaLnBrk="0" fontAlgn="base" hangingPunct="0">
              <a:spcBef>
                <a:spcPct val="50000"/>
              </a:spcBef>
              <a:spcAft>
                <a:spcPct val="0"/>
              </a:spcAft>
              <a:defRPr sz="1000">
                <a:solidFill>
                  <a:schemeClr val="tx1"/>
                </a:solidFill>
                <a:latin typeface="Times New Roman" pitchFamily="18" charset="0"/>
              </a:defRPr>
            </a:lvl7pPr>
            <a:lvl8pPr marL="3429000" indent="-228600" algn="ctr" eaLnBrk="0" fontAlgn="base" hangingPunct="0">
              <a:spcBef>
                <a:spcPct val="50000"/>
              </a:spcBef>
              <a:spcAft>
                <a:spcPct val="0"/>
              </a:spcAft>
              <a:defRPr sz="1000">
                <a:solidFill>
                  <a:schemeClr val="tx1"/>
                </a:solidFill>
                <a:latin typeface="Times New Roman" pitchFamily="18" charset="0"/>
              </a:defRPr>
            </a:lvl8pPr>
            <a:lvl9pPr marL="3886200" indent="-228600" algn="ctr" eaLnBrk="0" fontAlgn="base" hangingPunct="0">
              <a:spcBef>
                <a:spcPct val="50000"/>
              </a:spcBef>
              <a:spcAft>
                <a:spcPct val="0"/>
              </a:spcAft>
              <a:defRPr sz="1000">
                <a:solidFill>
                  <a:schemeClr val="tx1"/>
                </a:solidFill>
                <a:latin typeface="Times New Roman" pitchFamily="18" charset="0"/>
              </a:defRPr>
            </a:lvl9pPr>
          </a:lstStyle>
          <a:p>
            <a:pPr algn="r"/>
            <a:br>
              <a:rPr lang="en-US" sz="1200" dirty="0">
                <a:solidFill>
                  <a:srgbClr val="238600"/>
                </a:solidFill>
                <a:latin typeface="Calibri" panose="020F0502020204030204" pitchFamily="34" charset="0"/>
                <a:cs typeface="Arial" charset="0"/>
              </a:rPr>
            </a:br>
            <a:endParaRPr lang="en-US" sz="1200" dirty="0">
              <a:solidFill>
                <a:srgbClr val="238600"/>
              </a:solidFill>
              <a:latin typeface="Calibri" panose="020F0502020204030204" pitchFamily="34" charset="0"/>
              <a:cs typeface="Arial" charset="0"/>
            </a:endParaRPr>
          </a:p>
          <a:p>
            <a:pPr algn="r"/>
            <a:r>
              <a:rPr lang="en-US" sz="1200" dirty="0">
                <a:solidFill>
                  <a:srgbClr val="238600"/>
                </a:solidFill>
                <a:latin typeface="Calibri" panose="020F0502020204030204" pitchFamily="34" charset="0"/>
                <a:cs typeface="Arial" charset="0"/>
              </a:rPr>
              <a:t>Relational and Inclusive</a:t>
            </a:r>
          </a:p>
          <a:p>
            <a:pPr algn="r"/>
            <a:r>
              <a:rPr lang="en-US" sz="1200" dirty="0">
                <a:solidFill>
                  <a:srgbClr val="238600"/>
                </a:solidFill>
                <a:latin typeface="Calibri" panose="020F0502020204030204" pitchFamily="34" charset="0"/>
                <a:cs typeface="Arial" charset="0"/>
              </a:rPr>
              <a:t>Bury problems</a:t>
            </a:r>
          </a:p>
          <a:p>
            <a:pPr algn="r"/>
            <a:r>
              <a:rPr lang="en-US" sz="1200" dirty="0">
                <a:solidFill>
                  <a:srgbClr val="238600"/>
                </a:solidFill>
                <a:latin typeface="Calibri" panose="020F0502020204030204" pitchFamily="34" charset="0"/>
                <a:cs typeface="Arial" charset="0"/>
              </a:rPr>
              <a:t>Passive aggressive</a:t>
            </a:r>
          </a:p>
          <a:p>
            <a:pPr algn="r"/>
            <a:r>
              <a:rPr lang="en-US" sz="1200" dirty="0">
                <a:solidFill>
                  <a:srgbClr val="238600"/>
                </a:solidFill>
                <a:latin typeface="Calibri" panose="020F0502020204030204" pitchFamily="34" charset="0"/>
                <a:cs typeface="Arial" charset="0"/>
              </a:rPr>
              <a:t>Covert sabotaging</a:t>
            </a:r>
          </a:p>
        </p:txBody>
      </p:sp>
      <p:sp>
        <p:nvSpPr>
          <p:cNvPr id="26" name="Text Box 8">
            <a:extLst>
              <a:ext uri="{FF2B5EF4-FFF2-40B4-BE49-F238E27FC236}">
                <a16:creationId xmlns:a16="http://schemas.microsoft.com/office/drawing/2014/main" id="{5026E3F2-0F4E-4E74-8EE7-69FA99A82F22}"/>
              </a:ext>
            </a:extLst>
          </p:cNvPr>
          <p:cNvSpPr txBox="1">
            <a:spLocks noChangeArrowheads="1"/>
          </p:cNvSpPr>
          <p:nvPr/>
        </p:nvSpPr>
        <p:spPr bwMode="auto">
          <a:xfrm>
            <a:off x="1896563" y="4884182"/>
            <a:ext cx="2792412"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2700" algn="ctr" rotWithShape="0">
                    <a:schemeClr val="tx1"/>
                  </a:outerShdw>
                </a:effectLst>
              </a14:hiddenEffects>
            </a:ext>
          </a:extLst>
        </p:spPr>
        <p:txBody>
          <a:bodyPr wrap="square">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50000"/>
              </a:spcBef>
              <a:spcAft>
                <a:spcPct val="0"/>
              </a:spcAft>
              <a:defRPr sz="1000">
                <a:solidFill>
                  <a:schemeClr val="tx1"/>
                </a:solidFill>
                <a:latin typeface="Times New Roman" pitchFamily="18" charset="0"/>
              </a:defRPr>
            </a:lvl6pPr>
            <a:lvl7pPr marL="2971800" indent="-228600" algn="ctr" eaLnBrk="0" fontAlgn="base" hangingPunct="0">
              <a:spcBef>
                <a:spcPct val="50000"/>
              </a:spcBef>
              <a:spcAft>
                <a:spcPct val="0"/>
              </a:spcAft>
              <a:defRPr sz="1000">
                <a:solidFill>
                  <a:schemeClr val="tx1"/>
                </a:solidFill>
                <a:latin typeface="Times New Roman" pitchFamily="18" charset="0"/>
              </a:defRPr>
            </a:lvl7pPr>
            <a:lvl8pPr marL="3429000" indent="-228600" algn="ctr" eaLnBrk="0" fontAlgn="base" hangingPunct="0">
              <a:spcBef>
                <a:spcPct val="50000"/>
              </a:spcBef>
              <a:spcAft>
                <a:spcPct val="0"/>
              </a:spcAft>
              <a:defRPr sz="1000">
                <a:solidFill>
                  <a:schemeClr val="tx1"/>
                </a:solidFill>
                <a:latin typeface="Times New Roman" pitchFamily="18" charset="0"/>
              </a:defRPr>
            </a:lvl8pPr>
            <a:lvl9pPr marL="3886200" indent="-228600" algn="ctr" eaLnBrk="0" fontAlgn="base" hangingPunct="0">
              <a:spcBef>
                <a:spcPct val="50000"/>
              </a:spcBef>
              <a:spcAft>
                <a:spcPct val="0"/>
              </a:spcAft>
              <a:defRPr sz="1000">
                <a:solidFill>
                  <a:schemeClr val="tx1"/>
                </a:solidFill>
                <a:latin typeface="Times New Roman" pitchFamily="18" charset="0"/>
              </a:defRPr>
            </a:lvl9pPr>
          </a:lstStyle>
          <a:p>
            <a:pPr algn="l"/>
            <a:br>
              <a:rPr lang="en-US" sz="1200" dirty="0">
                <a:solidFill>
                  <a:srgbClr val="4F4F4F"/>
                </a:solidFill>
                <a:latin typeface="Calibri" panose="020F0502020204030204" pitchFamily="34" charset="0"/>
                <a:cs typeface="Arial" charset="0"/>
              </a:rPr>
            </a:br>
            <a:endParaRPr lang="en-US" sz="1200" dirty="0">
              <a:solidFill>
                <a:srgbClr val="4F4F4F"/>
              </a:solidFill>
              <a:latin typeface="Calibri" panose="020F0502020204030204" pitchFamily="34" charset="0"/>
              <a:cs typeface="Arial" charset="0"/>
            </a:endParaRPr>
          </a:p>
          <a:p>
            <a:pPr algn="l"/>
            <a:r>
              <a:rPr lang="en-US" sz="1200" dirty="0">
                <a:solidFill>
                  <a:srgbClr val="4F4F4F"/>
                </a:solidFill>
                <a:latin typeface="Calibri" panose="020F0502020204030204" pitchFamily="34" charset="0"/>
                <a:cs typeface="Arial" charset="0"/>
              </a:rPr>
              <a:t>Analytical and Reliable</a:t>
            </a:r>
          </a:p>
          <a:p>
            <a:pPr algn="l"/>
            <a:r>
              <a:rPr lang="en-US" sz="1200" dirty="0">
                <a:solidFill>
                  <a:srgbClr val="4F4F4F"/>
                </a:solidFill>
                <a:latin typeface="Calibri" panose="020F0502020204030204" pitchFamily="34" charset="0"/>
                <a:cs typeface="Arial" charset="0"/>
              </a:rPr>
              <a:t>Resists change</a:t>
            </a:r>
          </a:p>
          <a:p>
            <a:pPr algn="l"/>
            <a:r>
              <a:rPr lang="en-US" sz="1200" dirty="0">
                <a:solidFill>
                  <a:srgbClr val="4F4F4F"/>
                </a:solidFill>
                <a:latin typeface="Calibri" panose="020F0502020204030204" pitchFamily="34" charset="0"/>
                <a:cs typeface="Arial" charset="0"/>
              </a:rPr>
              <a:t>Fail to initiate action</a:t>
            </a:r>
          </a:p>
          <a:p>
            <a:pPr algn="l"/>
            <a:r>
              <a:rPr lang="en-US" sz="1200" dirty="0">
                <a:solidFill>
                  <a:srgbClr val="4F4F4F"/>
                </a:solidFill>
                <a:latin typeface="Calibri" panose="020F0502020204030204" pitchFamily="34" charset="0"/>
                <a:cs typeface="Arial" charset="0"/>
              </a:rPr>
              <a:t>Lack transparency</a:t>
            </a:r>
          </a:p>
        </p:txBody>
      </p:sp>
      <p:pic>
        <p:nvPicPr>
          <p:cNvPr id="27" name="Picture 26">
            <a:extLst>
              <a:ext uri="{FF2B5EF4-FFF2-40B4-BE49-F238E27FC236}">
                <a16:creationId xmlns:a16="http://schemas.microsoft.com/office/drawing/2014/main" id="{C405E346-4741-441A-AE15-92DE76A740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
        <p:nvSpPr>
          <p:cNvPr id="28" name="Rectangle 27">
            <a:extLst>
              <a:ext uri="{FF2B5EF4-FFF2-40B4-BE49-F238E27FC236}">
                <a16:creationId xmlns:a16="http://schemas.microsoft.com/office/drawing/2014/main" id="{59136CA0-B6B7-4BA0-8B89-356169DDF558}"/>
              </a:ext>
            </a:extLst>
          </p:cNvPr>
          <p:cNvSpPr/>
          <p:nvPr/>
        </p:nvSpPr>
        <p:spPr>
          <a:xfrm>
            <a:off x="2871200" y="1072180"/>
            <a:ext cx="6449601" cy="400110"/>
          </a:xfrm>
          <a:prstGeom prst="rect">
            <a:avLst/>
          </a:prstGeom>
        </p:spPr>
        <p:txBody>
          <a:bodyPr wrap="square">
            <a:spAutoFit/>
          </a:bodyPr>
          <a:lstStyle/>
          <a:p>
            <a:pPr algn="ctr"/>
            <a:r>
              <a:rPr lang="en-US" sz="2000" dirty="0">
                <a:solidFill>
                  <a:schemeClr val="bg1">
                    <a:lumMod val="50000"/>
                  </a:schemeClr>
                </a:solidFill>
                <a:cs typeface="Segoe UI Light" panose="020B0502040204020203" pitchFamily="34" charset="0"/>
              </a:rPr>
              <a:t>Behaviors Influencing Culture</a:t>
            </a:r>
          </a:p>
        </p:txBody>
      </p:sp>
      <p:sp>
        <p:nvSpPr>
          <p:cNvPr id="29" name="Rectangle 28">
            <a:extLst>
              <a:ext uri="{FF2B5EF4-FFF2-40B4-BE49-F238E27FC236}">
                <a16:creationId xmlns:a16="http://schemas.microsoft.com/office/drawing/2014/main" id="{6D85AADA-B4FF-47BF-990C-69BECAE96490}"/>
              </a:ext>
            </a:extLst>
          </p:cNvPr>
          <p:cNvSpPr/>
          <p:nvPr/>
        </p:nvSpPr>
        <p:spPr>
          <a:xfrm>
            <a:off x="208006" y="425849"/>
            <a:ext cx="11775989" cy="707886"/>
          </a:xfrm>
          <a:prstGeom prst="rect">
            <a:avLst/>
          </a:prstGeom>
        </p:spPr>
        <p:txBody>
          <a:bodyPr wrap="square">
            <a:spAutoFit/>
          </a:bodyPr>
          <a:lstStyle/>
          <a:p>
            <a:pPr algn="ctr"/>
            <a:r>
              <a:rPr lang="en-US" sz="4000" b="1" dirty="0">
                <a:solidFill>
                  <a:srgbClr val="339966"/>
                </a:solidFill>
                <a:cs typeface="Segoe UI Light" panose="020B0502040204020203" pitchFamily="34" charset="0"/>
              </a:rPr>
              <a:t>DNAB Natural Behavior Unique Style Matrix </a:t>
            </a:r>
          </a:p>
        </p:txBody>
      </p:sp>
    </p:spTree>
    <p:extLst>
      <p:ext uri="{BB962C8B-B14F-4D97-AF65-F5344CB8AC3E}">
        <p14:creationId xmlns:p14="http://schemas.microsoft.com/office/powerpoint/2010/main" val="301032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750" fill="hold"/>
                                        <p:tgtEl>
                                          <p:spTgt spid="29"/>
                                        </p:tgtEl>
                                        <p:attrNameLst>
                                          <p:attrName>ppt_x</p:attrName>
                                        </p:attrNameLst>
                                      </p:cBhvr>
                                      <p:tavLst>
                                        <p:tav tm="0">
                                          <p:val>
                                            <p:strVal val="#ppt_x"/>
                                          </p:val>
                                        </p:tav>
                                        <p:tav tm="100000">
                                          <p:val>
                                            <p:strVal val="#ppt_x"/>
                                          </p:val>
                                        </p:tav>
                                      </p:tavLst>
                                    </p:anim>
                                    <p:anim calcmode="lin" valueType="num">
                                      <p:cBhvr additive="base">
                                        <p:cTn id="8" dur="75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750" fill="hold"/>
                                        <p:tgtEl>
                                          <p:spTgt spid="28"/>
                                        </p:tgtEl>
                                        <p:attrNameLst>
                                          <p:attrName>ppt_x</p:attrName>
                                        </p:attrNameLst>
                                      </p:cBhvr>
                                      <p:tavLst>
                                        <p:tav tm="0">
                                          <p:val>
                                            <p:strVal val="#ppt_x"/>
                                          </p:val>
                                        </p:tav>
                                        <p:tav tm="100000">
                                          <p:val>
                                            <p:strVal val="#ppt_x"/>
                                          </p:val>
                                        </p:tav>
                                      </p:tavLst>
                                    </p:anim>
                                    <p:anim calcmode="lin" valueType="num">
                                      <p:cBhvr additive="base">
                                        <p:cTn id="12"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3">
            <a:extLst>
              <a:ext uri="{FF2B5EF4-FFF2-40B4-BE49-F238E27FC236}">
                <a16:creationId xmlns:a16="http://schemas.microsoft.com/office/drawing/2014/main" id="{60D03712-0FC4-4045-89E7-623376A028F6}"/>
              </a:ext>
            </a:extLst>
          </p:cNvPr>
          <p:cNvPicPr>
            <a:picLocks noChangeAspect="1"/>
          </p:cNvPicPr>
          <p:nvPr/>
        </p:nvPicPr>
        <p:blipFill>
          <a:blip r:embed="rId2">
            <a:extLst>
              <a:ext uri="{28A0092B-C50C-407E-A947-70E740481C1C}">
                <a14:useLocalDpi xmlns:a14="http://schemas.microsoft.com/office/drawing/2010/main" val="0"/>
              </a:ext>
            </a:extLst>
          </a:blip>
          <a:srcRect l="1822" r="1822"/>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3C4D0D6E-310E-4BDD-9332-CC6954705B89}"/>
              </a:ext>
            </a:extLst>
          </p:cNvPr>
          <p:cNvSpPr/>
          <p:nvPr/>
        </p:nvSpPr>
        <p:spPr>
          <a:xfrm>
            <a:off x="0" y="0"/>
            <a:ext cx="12191999"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Rounded Corners 44">
            <a:extLst>
              <a:ext uri="{FF2B5EF4-FFF2-40B4-BE49-F238E27FC236}">
                <a16:creationId xmlns:a16="http://schemas.microsoft.com/office/drawing/2014/main" id="{72621B59-779B-4841-BC80-BE4D097306BD}"/>
              </a:ext>
            </a:extLst>
          </p:cNvPr>
          <p:cNvSpPr/>
          <p:nvPr/>
        </p:nvSpPr>
        <p:spPr>
          <a:xfrm>
            <a:off x="1469136" y="3694176"/>
            <a:ext cx="9253728" cy="432141"/>
          </a:xfrm>
          <a:prstGeom prst="round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F55CCA3-CDF3-4144-8EB2-BAF7EB7663B5}"/>
              </a:ext>
            </a:extLst>
          </p:cNvPr>
          <p:cNvSpPr/>
          <p:nvPr/>
        </p:nvSpPr>
        <p:spPr>
          <a:xfrm>
            <a:off x="2432304" y="2097024"/>
            <a:ext cx="1597152" cy="1597152"/>
          </a:xfrm>
          <a:prstGeom prst="ellipse">
            <a:avLst/>
          </a:prstGeom>
          <a:solidFill>
            <a:srgbClr val="A98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CA2D3394-915C-435D-9EEE-F30AC27A982D}"/>
              </a:ext>
            </a:extLst>
          </p:cNvPr>
          <p:cNvSpPr/>
          <p:nvPr/>
        </p:nvSpPr>
        <p:spPr>
          <a:xfrm>
            <a:off x="8162544" y="2097024"/>
            <a:ext cx="1597152" cy="1597152"/>
          </a:xfrm>
          <a:prstGeom prst="ellipse">
            <a:avLst/>
          </a:prstGeom>
          <a:solidFill>
            <a:srgbClr val="A98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EDA12096-2331-47B4-8055-58CB01DFC17A}"/>
              </a:ext>
            </a:extLst>
          </p:cNvPr>
          <p:cNvSpPr/>
          <p:nvPr/>
        </p:nvSpPr>
        <p:spPr>
          <a:xfrm>
            <a:off x="4727302" y="4126318"/>
            <a:ext cx="2737396" cy="2359826"/>
          </a:xfrm>
          <a:prstGeom prst="triangle">
            <a:avLst/>
          </a:prstGeom>
          <a:solidFill>
            <a:srgbClr val="A98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7E7A9AC-3598-4B4C-90F5-1D35F396ED05}"/>
              </a:ext>
            </a:extLst>
          </p:cNvPr>
          <p:cNvSpPr/>
          <p:nvPr/>
        </p:nvSpPr>
        <p:spPr>
          <a:xfrm>
            <a:off x="4945331" y="3740969"/>
            <a:ext cx="2301336" cy="338554"/>
          </a:xfrm>
          <a:prstGeom prst="rect">
            <a:avLst/>
          </a:prstGeom>
        </p:spPr>
        <p:txBody>
          <a:bodyPr wrap="none">
            <a:spAutoFit/>
          </a:bodyPr>
          <a:lstStyle/>
          <a:p>
            <a:pPr algn="ctr"/>
            <a:r>
              <a:rPr lang="en-US" sz="1600" b="1" dirty="0">
                <a:solidFill>
                  <a:schemeClr val="bg1"/>
                </a:solidFill>
              </a:rPr>
              <a:t> Leadership Performance</a:t>
            </a:r>
          </a:p>
        </p:txBody>
      </p:sp>
      <p:sp>
        <p:nvSpPr>
          <p:cNvPr id="51" name="Rectangle 50">
            <a:extLst>
              <a:ext uri="{FF2B5EF4-FFF2-40B4-BE49-F238E27FC236}">
                <a16:creationId xmlns:a16="http://schemas.microsoft.com/office/drawing/2014/main" id="{8FE26CDA-A2ED-492F-A154-54AE78B7E9CC}"/>
              </a:ext>
            </a:extLst>
          </p:cNvPr>
          <p:cNvSpPr/>
          <p:nvPr/>
        </p:nvSpPr>
        <p:spPr>
          <a:xfrm>
            <a:off x="2810637" y="3067052"/>
            <a:ext cx="840486" cy="338554"/>
          </a:xfrm>
          <a:prstGeom prst="rect">
            <a:avLst/>
          </a:prstGeom>
        </p:spPr>
        <p:txBody>
          <a:bodyPr wrap="none">
            <a:spAutoFit/>
          </a:bodyPr>
          <a:lstStyle/>
          <a:p>
            <a:pPr algn="ctr"/>
            <a:r>
              <a:rPr lang="en-US" sz="1600" b="1" dirty="0">
                <a:solidFill>
                  <a:schemeClr val="bg1"/>
                </a:solidFill>
              </a:rPr>
              <a:t>Results </a:t>
            </a:r>
          </a:p>
        </p:txBody>
      </p:sp>
      <p:sp>
        <p:nvSpPr>
          <p:cNvPr id="52" name="Rectangle 51">
            <a:extLst>
              <a:ext uri="{FF2B5EF4-FFF2-40B4-BE49-F238E27FC236}">
                <a16:creationId xmlns:a16="http://schemas.microsoft.com/office/drawing/2014/main" id="{DD529149-8147-457E-A28C-350F6611EE14}"/>
              </a:ext>
            </a:extLst>
          </p:cNvPr>
          <p:cNvSpPr/>
          <p:nvPr/>
        </p:nvSpPr>
        <p:spPr>
          <a:xfrm>
            <a:off x="8299501" y="3067052"/>
            <a:ext cx="1323247" cy="338554"/>
          </a:xfrm>
          <a:prstGeom prst="rect">
            <a:avLst/>
          </a:prstGeom>
        </p:spPr>
        <p:txBody>
          <a:bodyPr wrap="none">
            <a:spAutoFit/>
          </a:bodyPr>
          <a:lstStyle/>
          <a:p>
            <a:pPr algn="ctr"/>
            <a:r>
              <a:rPr lang="en-US" sz="1600" b="1" dirty="0">
                <a:solidFill>
                  <a:schemeClr val="bg1"/>
                </a:solidFill>
              </a:rPr>
              <a:t>Relationships</a:t>
            </a:r>
          </a:p>
        </p:txBody>
      </p:sp>
      <p:sp>
        <p:nvSpPr>
          <p:cNvPr id="53" name="Rectangle 52">
            <a:extLst>
              <a:ext uri="{FF2B5EF4-FFF2-40B4-BE49-F238E27FC236}">
                <a16:creationId xmlns:a16="http://schemas.microsoft.com/office/drawing/2014/main" id="{CCE7D31F-DD33-478D-A014-C38A8C96886B}"/>
              </a:ext>
            </a:extLst>
          </p:cNvPr>
          <p:cNvSpPr/>
          <p:nvPr/>
        </p:nvSpPr>
        <p:spPr>
          <a:xfrm>
            <a:off x="5129784" y="5077134"/>
            <a:ext cx="1932432" cy="1107996"/>
          </a:xfrm>
          <a:prstGeom prst="rect">
            <a:avLst/>
          </a:prstGeom>
        </p:spPr>
        <p:txBody>
          <a:bodyPr wrap="square">
            <a:spAutoFit/>
          </a:bodyPr>
          <a:lstStyle/>
          <a:p>
            <a:pPr algn="ctr"/>
            <a:r>
              <a:rPr lang="en-US" sz="1600" b="1" dirty="0">
                <a:solidFill>
                  <a:schemeClr val="bg1"/>
                </a:solidFill>
              </a:rPr>
              <a:t>BDNA</a:t>
            </a:r>
          </a:p>
          <a:p>
            <a:pPr algn="ctr"/>
            <a:r>
              <a:rPr lang="en-US" sz="1400" b="1" dirty="0">
                <a:solidFill>
                  <a:schemeClr val="bg1"/>
                </a:solidFill>
              </a:rPr>
              <a:t> </a:t>
            </a:r>
          </a:p>
          <a:p>
            <a:pPr algn="ctr"/>
            <a:r>
              <a:rPr lang="en-US" sz="1200" dirty="0">
                <a:solidFill>
                  <a:schemeClr val="bg1"/>
                </a:solidFill>
              </a:rPr>
              <a:t>Natural Behavior </a:t>
            </a:r>
            <a:br>
              <a:rPr lang="en-US" sz="1200" dirty="0">
                <a:solidFill>
                  <a:schemeClr val="bg1"/>
                </a:solidFill>
              </a:rPr>
            </a:br>
            <a:r>
              <a:rPr lang="en-US" sz="1200" dirty="0">
                <a:solidFill>
                  <a:schemeClr val="bg1"/>
                </a:solidFill>
              </a:rPr>
              <a:t>Discovery and 360° Performance Review</a:t>
            </a:r>
          </a:p>
        </p:txBody>
      </p:sp>
      <p:pic>
        <p:nvPicPr>
          <p:cNvPr id="3" name="Picture 2">
            <a:extLst>
              <a:ext uri="{FF2B5EF4-FFF2-40B4-BE49-F238E27FC236}">
                <a16:creationId xmlns:a16="http://schemas.microsoft.com/office/drawing/2014/main" id="{93A917F1-23EE-453A-895C-05C16F16CC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375" y="2333438"/>
            <a:ext cx="671010" cy="671010"/>
          </a:xfrm>
          <a:prstGeom prst="rect">
            <a:avLst/>
          </a:prstGeom>
        </p:spPr>
      </p:pic>
      <p:pic>
        <p:nvPicPr>
          <p:cNvPr id="5" name="Picture 4">
            <a:extLst>
              <a:ext uri="{FF2B5EF4-FFF2-40B4-BE49-F238E27FC236}">
                <a16:creationId xmlns:a16="http://schemas.microsoft.com/office/drawing/2014/main" id="{D1BC1E53-A108-4B26-A3F9-3526601BF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2269" y="2356963"/>
            <a:ext cx="764612" cy="764612"/>
          </a:xfrm>
          <a:prstGeom prst="rect">
            <a:avLst/>
          </a:prstGeom>
        </p:spPr>
      </p:pic>
      <p:pic>
        <p:nvPicPr>
          <p:cNvPr id="16" name="Picture 15">
            <a:extLst>
              <a:ext uri="{FF2B5EF4-FFF2-40B4-BE49-F238E27FC236}">
                <a16:creationId xmlns:a16="http://schemas.microsoft.com/office/drawing/2014/main" id="{36EF0DD2-7D6B-46B8-AFB8-EAC8200F5C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
        <p:nvSpPr>
          <p:cNvPr id="21" name="Rectangle 20">
            <a:extLst>
              <a:ext uri="{FF2B5EF4-FFF2-40B4-BE49-F238E27FC236}">
                <a16:creationId xmlns:a16="http://schemas.microsoft.com/office/drawing/2014/main" id="{EC67C26F-A12D-401B-B789-2A1E3CF65F64}"/>
              </a:ext>
            </a:extLst>
          </p:cNvPr>
          <p:cNvSpPr/>
          <p:nvPr/>
        </p:nvSpPr>
        <p:spPr>
          <a:xfrm>
            <a:off x="2871200" y="1072180"/>
            <a:ext cx="6449601" cy="400110"/>
          </a:xfrm>
          <a:prstGeom prst="rect">
            <a:avLst/>
          </a:prstGeom>
        </p:spPr>
        <p:txBody>
          <a:bodyPr wrap="square">
            <a:spAutoFit/>
          </a:bodyPr>
          <a:lstStyle/>
          <a:p>
            <a:pPr algn="ctr"/>
            <a:r>
              <a:rPr lang="en-US" sz="2000" dirty="0">
                <a:solidFill>
                  <a:schemeClr val="bg1">
                    <a:lumMod val="50000"/>
                  </a:schemeClr>
                </a:solidFill>
                <a:cs typeface="Segoe UI Light" panose="020B0502040204020203" pitchFamily="34" charset="0"/>
              </a:rPr>
              <a:t>Grow Your Leadership EQ</a:t>
            </a:r>
          </a:p>
        </p:txBody>
      </p:sp>
      <p:sp>
        <p:nvSpPr>
          <p:cNvPr id="22" name="Rectangle 21">
            <a:extLst>
              <a:ext uri="{FF2B5EF4-FFF2-40B4-BE49-F238E27FC236}">
                <a16:creationId xmlns:a16="http://schemas.microsoft.com/office/drawing/2014/main" id="{9D8F978C-98D6-40A0-9EC0-45496C5C31A5}"/>
              </a:ext>
            </a:extLst>
          </p:cNvPr>
          <p:cNvSpPr/>
          <p:nvPr/>
        </p:nvSpPr>
        <p:spPr>
          <a:xfrm>
            <a:off x="208006" y="425849"/>
            <a:ext cx="11775989" cy="707886"/>
          </a:xfrm>
          <a:prstGeom prst="rect">
            <a:avLst/>
          </a:prstGeom>
        </p:spPr>
        <p:txBody>
          <a:bodyPr wrap="square">
            <a:spAutoFit/>
          </a:bodyPr>
          <a:lstStyle/>
          <a:p>
            <a:pPr algn="ctr"/>
            <a:r>
              <a:rPr lang="en-US" sz="4000" b="1" dirty="0">
                <a:solidFill>
                  <a:srgbClr val="339966"/>
                </a:solidFill>
                <a:cs typeface="Segoe UI Light" panose="020B0502040204020203" pitchFamily="34" charset="0"/>
              </a:rPr>
              <a:t>What is Your Leadership Performance Balance? </a:t>
            </a:r>
          </a:p>
        </p:txBody>
      </p:sp>
    </p:spTree>
    <p:extLst>
      <p:ext uri="{BB962C8B-B14F-4D97-AF65-F5344CB8AC3E}">
        <p14:creationId xmlns:p14="http://schemas.microsoft.com/office/powerpoint/2010/main" val="392137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ppt_x"/>
                                          </p:val>
                                        </p:tav>
                                        <p:tav tm="100000">
                                          <p:val>
                                            <p:strVal val="#ppt_x"/>
                                          </p:val>
                                        </p:tav>
                                      </p:tavLst>
                                    </p:anim>
                                    <p:anim calcmode="lin" valueType="num">
                                      <p:cBhvr additive="base">
                                        <p:cTn id="12"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CEE9CB9-7EC3-412A-8BEE-30A81516C54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5" name="Rectangle 4">
            <a:extLst>
              <a:ext uri="{FF2B5EF4-FFF2-40B4-BE49-F238E27FC236}">
                <a16:creationId xmlns:a16="http://schemas.microsoft.com/office/drawing/2014/main" id="{7182F670-F165-498E-A3C9-8251ABA26781}"/>
              </a:ext>
            </a:extLst>
          </p:cNvPr>
          <p:cNvSpPr/>
          <p:nvPr/>
        </p:nvSpPr>
        <p:spPr>
          <a:xfrm>
            <a:off x="481781" y="0"/>
            <a:ext cx="4653746" cy="6858000"/>
          </a:xfrm>
          <a:prstGeom prst="rect">
            <a:avLst/>
          </a:prstGeom>
          <a:solidFill>
            <a:srgbClr val="A18B4B">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576997-48ED-4B9B-9680-27E22CBB4BD7}"/>
              </a:ext>
            </a:extLst>
          </p:cNvPr>
          <p:cNvSpPr/>
          <p:nvPr/>
        </p:nvSpPr>
        <p:spPr>
          <a:xfrm>
            <a:off x="856989" y="3950381"/>
            <a:ext cx="3824739" cy="707886"/>
          </a:xfrm>
          <a:prstGeom prst="rect">
            <a:avLst/>
          </a:prstGeom>
        </p:spPr>
        <p:txBody>
          <a:bodyPr wrap="square">
            <a:spAutoFit/>
          </a:bodyPr>
          <a:lstStyle/>
          <a:p>
            <a:r>
              <a:rPr lang="en-US" sz="2000" dirty="0">
                <a:solidFill>
                  <a:schemeClr val="bg1"/>
                </a:solidFill>
                <a:cs typeface="Segoe UI Light" panose="020B0502040204020203" pitchFamily="34" charset="0"/>
              </a:rPr>
              <a:t>Making People Feel Understood, Accepted and Respected </a:t>
            </a:r>
          </a:p>
        </p:txBody>
      </p:sp>
      <p:sp>
        <p:nvSpPr>
          <p:cNvPr id="8" name="Rectangle 7">
            <a:extLst>
              <a:ext uri="{FF2B5EF4-FFF2-40B4-BE49-F238E27FC236}">
                <a16:creationId xmlns:a16="http://schemas.microsoft.com/office/drawing/2014/main" id="{C8759BBD-BE8C-48E0-A0AE-AC42B12B6C4E}"/>
              </a:ext>
            </a:extLst>
          </p:cNvPr>
          <p:cNvSpPr/>
          <p:nvPr/>
        </p:nvSpPr>
        <p:spPr>
          <a:xfrm>
            <a:off x="856989" y="2736418"/>
            <a:ext cx="4809539" cy="1200329"/>
          </a:xfrm>
          <a:prstGeom prst="rect">
            <a:avLst/>
          </a:prstGeom>
        </p:spPr>
        <p:txBody>
          <a:bodyPr wrap="square">
            <a:spAutoFit/>
          </a:bodyPr>
          <a:lstStyle/>
          <a:p>
            <a:r>
              <a:rPr lang="en-US" sz="3600" b="1" dirty="0">
                <a:solidFill>
                  <a:schemeClr val="bg1"/>
                </a:solidFill>
                <a:effectLst>
                  <a:outerShdw blurRad="38100" dist="38100" dir="2700000" algn="tl">
                    <a:srgbClr val="000000">
                      <a:alpha val="43137"/>
                    </a:srgbClr>
                  </a:outerShdw>
                </a:effectLst>
                <a:cs typeface="Segoe UI Light" panose="020B0502040204020203" pitchFamily="34" charset="0"/>
              </a:rPr>
              <a:t>The Importance </a:t>
            </a:r>
          </a:p>
          <a:p>
            <a:r>
              <a:rPr lang="en-US" sz="3600" b="1" dirty="0">
                <a:solidFill>
                  <a:schemeClr val="bg1"/>
                </a:solidFill>
                <a:effectLst>
                  <a:outerShdw blurRad="38100" dist="38100" dir="2700000" algn="tl">
                    <a:srgbClr val="000000">
                      <a:alpha val="43137"/>
                    </a:srgbClr>
                  </a:outerShdw>
                </a:effectLst>
                <a:cs typeface="Segoe UI Light" panose="020B0502040204020203" pitchFamily="34" charset="0"/>
              </a:rPr>
              <a:t>Of Communication </a:t>
            </a:r>
          </a:p>
        </p:txBody>
      </p:sp>
      <p:grpSp>
        <p:nvGrpSpPr>
          <p:cNvPr id="9" name="Group 8">
            <a:extLst>
              <a:ext uri="{FF2B5EF4-FFF2-40B4-BE49-F238E27FC236}">
                <a16:creationId xmlns:a16="http://schemas.microsoft.com/office/drawing/2014/main" id="{A4FBEC86-4D04-44C6-9413-B11497F8CD2A}"/>
              </a:ext>
            </a:extLst>
          </p:cNvPr>
          <p:cNvGrpSpPr/>
          <p:nvPr/>
        </p:nvGrpSpPr>
        <p:grpSpPr>
          <a:xfrm flipH="1">
            <a:off x="10401301" y="488563"/>
            <a:ext cx="1790700" cy="1273509"/>
            <a:chOff x="0" y="-32726"/>
            <a:chExt cx="1790700" cy="1273509"/>
          </a:xfrm>
          <a:solidFill>
            <a:srgbClr val="A18B4B"/>
          </a:solidFill>
        </p:grpSpPr>
        <p:sp>
          <p:nvSpPr>
            <p:cNvPr id="10" name="Parallelogram 9">
              <a:extLst>
                <a:ext uri="{FF2B5EF4-FFF2-40B4-BE49-F238E27FC236}">
                  <a16:creationId xmlns:a16="http://schemas.microsoft.com/office/drawing/2014/main" id="{92D1468D-D931-4082-B55D-CDA4EDB12719}"/>
                </a:ext>
              </a:extLst>
            </p:cNvPr>
            <p:cNvSpPr/>
            <p:nvPr userDrawn="1"/>
          </p:nvSpPr>
          <p:spPr>
            <a:xfrm>
              <a:off x="486926" y="-32726"/>
              <a:ext cx="1303774" cy="876417"/>
            </a:xfrm>
            <a:prstGeom prst="parallelogram">
              <a:avLst>
                <a:gd name="adj" fmla="val 991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11" name="Freeform: Shape 10">
              <a:extLst>
                <a:ext uri="{FF2B5EF4-FFF2-40B4-BE49-F238E27FC236}">
                  <a16:creationId xmlns:a16="http://schemas.microsoft.com/office/drawing/2014/main" id="{2E013818-0E8F-4C97-B1FC-11A2A2BA755B}"/>
                </a:ext>
              </a:extLst>
            </p:cNvPr>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grpSp>
      <p:sp>
        <p:nvSpPr>
          <p:cNvPr id="12" name="Freeform: Shape 11">
            <a:extLst>
              <a:ext uri="{FF2B5EF4-FFF2-40B4-BE49-F238E27FC236}">
                <a16:creationId xmlns:a16="http://schemas.microsoft.com/office/drawing/2014/main" id="{B39C9108-C20D-48C9-AB7E-D576B9901895}"/>
              </a:ext>
            </a:extLst>
          </p:cNvPr>
          <p:cNvSpPr/>
          <p:nvPr/>
        </p:nvSpPr>
        <p:spPr>
          <a:xfrm flipH="1">
            <a:off x="10463808" y="0"/>
            <a:ext cx="1798042" cy="898277"/>
          </a:xfrm>
          <a:custGeom>
            <a:avLst/>
            <a:gdLst>
              <a:gd name="connsiteX0" fmla="*/ 1798042 w 1798042"/>
              <a:gd name="connsiteY0" fmla="*/ 0 h 898277"/>
              <a:gd name="connsiteX1" fmla="*/ 890300 w 1798042"/>
              <a:gd name="connsiteY1" fmla="*/ 0 h 898277"/>
              <a:gd name="connsiteX2" fmla="*/ 0 w 1798042"/>
              <a:gd name="connsiteY2" fmla="*/ 898277 h 898277"/>
              <a:gd name="connsiteX3" fmla="*/ 907742 w 1798042"/>
              <a:gd name="connsiteY3" fmla="*/ 898277 h 898277"/>
            </a:gdLst>
            <a:ahLst/>
            <a:cxnLst>
              <a:cxn ang="0">
                <a:pos x="connsiteX0" y="connsiteY0"/>
              </a:cxn>
              <a:cxn ang="0">
                <a:pos x="connsiteX1" y="connsiteY1"/>
              </a:cxn>
              <a:cxn ang="0">
                <a:pos x="connsiteX2" y="connsiteY2"/>
              </a:cxn>
              <a:cxn ang="0">
                <a:pos x="connsiteX3" y="connsiteY3"/>
              </a:cxn>
            </a:cxnLst>
            <a:rect l="l" t="t" r="r" b="b"/>
            <a:pathLst>
              <a:path w="1798042" h="898277">
                <a:moveTo>
                  <a:pt x="1798042" y="0"/>
                </a:moveTo>
                <a:lnTo>
                  <a:pt x="890300" y="0"/>
                </a:lnTo>
                <a:lnTo>
                  <a:pt x="0" y="898277"/>
                </a:lnTo>
                <a:lnTo>
                  <a:pt x="907742" y="898277"/>
                </a:ln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800"/>
          </a:p>
        </p:txBody>
      </p:sp>
      <p:cxnSp>
        <p:nvCxnSpPr>
          <p:cNvPr id="18" name="Straight Connector 17">
            <a:extLst>
              <a:ext uri="{FF2B5EF4-FFF2-40B4-BE49-F238E27FC236}">
                <a16:creationId xmlns:a16="http://schemas.microsoft.com/office/drawing/2014/main" id="{59AB847C-B7FD-406D-BC52-0AE84A82DB75}"/>
              </a:ext>
            </a:extLst>
          </p:cNvPr>
          <p:cNvCxnSpPr>
            <a:cxnSpLocks/>
          </p:cNvCxnSpPr>
          <p:nvPr/>
        </p:nvCxnSpPr>
        <p:spPr>
          <a:xfrm>
            <a:off x="481781" y="1522455"/>
            <a:ext cx="4907082" cy="0"/>
          </a:xfrm>
          <a:prstGeom prst="line">
            <a:avLst/>
          </a:prstGeom>
          <a:ln>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E705E96-045F-4512-AE94-FA65EFF3C870}"/>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8799" t="25170" r="9434" b="30136"/>
          <a:stretch/>
        </p:blipFill>
        <p:spPr>
          <a:xfrm>
            <a:off x="816429" y="898277"/>
            <a:ext cx="1828802" cy="315686"/>
          </a:xfrm>
          <a:prstGeom prst="rect">
            <a:avLst/>
          </a:prstGeom>
        </p:spPr>
      </p:pic>
    </p:spTree>
    <p:extLst>
      <p:ext uri="{BB962C8B-B14F-4D97-AF65-F5344CB8AC3E}">
        <p14:creationId xmlns:p14="http://schemas.microsoft.com/office/powerpoint/2010/main" val="292581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itting">
            <a:extLst>
              <a:ext uri="{FF2B5EF4-FFF2-40B4-BE49-F238E27FC236}">
                <a16:creationId xmlns:a16="http://schemas.microsoft.com/office/drawing/2014/main" id="{636BC262-CDA3-4466-8948-B33AA8B20705}"/>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786" b="778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3311A6-7429-4CB2-B5FF-BE42F71E7BB9}"/>
              </a:ext>
            </a:extLst>
          </p:cNvPr>
          <p:cNvSpPr/>
          <p:nvPr/>
        </p:nvSpPr>
        <p:spPr>
          <a:xfrm>
            <a:off x="481781" y="0"/>
            <a:ext cx="4431414" cy="6858000"/>
          </a:xfrm>
          <a:prstGeom prst="rect">
            <a:avLst/>
          </a:prstGeom>
          <a:solidFill>
            <a:srgbClr val="33996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EDE2AE-B98E-4C43-974A-C801B8E79CC0}"/>
              </a:ext>
            </a:extLst>
          </p:cNvPr>
          <p:cNvSpPr/>
          <p:nvPr/>
        </p:nvSpPr>
        <p:spPr>
          <a:xfrm>
            <a:off x="1042621" y="2519916"/>
            <a:ext cx="3678235" cy="2862322"/>
          </a:xfrm>
          <a:prstGeom prst="rect">
            <a:avLst/>
          </a:prstGeom>
        </p:spPr>
        <p:txBody>
          <a:bodyPr wrap="square">
            <a:spAutoFit/>
          </a:bodyPr>
          <a:lstStyle/>
          <a:p>
            <a:r>
              <a:rPr lang="en-US" sz="3600" b="1" dirty="0">
                <a:solidFill>
                  <a:schemeClr val="bg1"/>
                </a:solidFill>
                <a:effectLst>
                  <a:outerShdw blurRad="38100" dist="38100" dir="2700000" algn="tl">
                    <a:srgbClr val="000000">
                      <a:alpha val="43137"/>
                    </a:srgbClr>
                  </a:outerShdw>
                </a:effectLst>
                <a:cs typeface="Segoe UI Light" panose="020B0502040204020203" pitchFamily="34" charset="0"/>
              </a:rPr>
              <a:t>Judge Each Other by the Quality of Work Done Not by the Hours Worked</a:t>
            </a:r>
          </a:p>
        </p:txBody>
      </p:sp>
      <p:grpSp>
        <p:nvGrpSpPr>
          <p:cNvPr id="7" name="Group 6">
            <a:extLst>
              <a:ext uri="{FF2B5EF4-FFF2-40B4-BE49-F238E27FC236}">
                <a16:creationId xmlns:a16="http://schemas.microsoft.com/office/drawing/2014/main" id="{C773C88A-4177-41D2-A036-BF2C850C9108}"/>
              </a:ext>
            </a:extLst>
          </p:cNvPr>
          <p:cNvGrpSpPr/>
          <p:nvPr/>
        </p:nvGrpSpPr>
        <p:grpSpPr>
          <a:xfrm flipH="1">
            <a:off x="10401301" y="488563"/>
            <a:ext cx="1790700" cy="1273509"/>
            <a:chOff x="0" y="-32726"/>
            <a:chExt cx="1790700" cy="1273509"/>
          </a:xfrm>
          <a:solidFill>
            <a:srgbClr val="A18B4B"/>
          </a:solidFill>
        </p:grpSpPr>
        <p:sp>
          <p:nvSpPr>
            <p:cNvPr id="8" name="Parallelogram 7">
              <a:extLst>
                <a:ext uri="{FF2B5EF4-FFF2-40B4-BE49-F238E27FC236}">
                  <a16:creationId xmlns:a16="http://schemas.microsoft.com/office/drawing/2014/main" id="{713FA7A4-F026-4B0E-9FD8-2B046E979C6E}"/>
                </a:ext>
              </a:extLst>
            </p:cNvPr>
            <p:cNvSpPr/>
            <p:nvPr userDrawn="1"/>
          </p:nvSpPr>
          <p:spPr>
            <a:xfrm>
              <a:off x="486926" y="-32726"/>
              <a:ext cx="1303774" cy="876417"/>
            </a:xfrm>
            <a:prstGeom prst="parallelogram">
              <a:avLst>
                <a:gd name="adj" fmla="val 991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9" name="Freeform: Shape 8">
              <a:extLst>
                <a:ext uri="{FF2B5EF4-FFF2-40B4-BE49-F238E27FC236}">
                  <a16:creationId xmlns:a16="http://schemas.microsoft.com/office/drawing/2014/main" id="{1D835999-F5BF-4DC2-ADDA-02356968543B}"/>
                </a:ext>
              </a:extLst>
            </p:cNvPr>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grpSp>
      <p:sp>
        <p:nvSpPr>
          <p:cNvPr id="10" name="Freeform: Shape 9">
            <a:extLst>
              <a:ext uri="{FF2B5EF4-FFF2-40B4-BE49-F238E27FC236}">
                <a16:creationId xmlns:a16="http://schemas.microsoft.com/office/drawing/2014/main" id="{5BDC5C98-9084-4C57-8AD8-88772FC890F6}"/>
              </a:ext>
            </a:extLst>
          </p:cNvPr>
          <p:cNvSpPr/>
          <p:nvPr/>
        </p:nvSpPr>
        <p:spPr>
          <a:xfrm flipH="1">
            <a:off x="10463808" y="0"/>
            <a:ext cx="1798042" cy="898277"/>
          </a:xfrm>
          <a:custGeom>
            <a:avLst/>
            <a:gdLst>
              <a:gd name="connsiteX0" fmla="*/ 1798042 w 1798042"/>
              <a:gd name="connsiteY0" fmla="*/ 0 h 898277"/>
              <a:gd name="connsiteX1" fmla="*/ 890300 w 1798042"/>
              <a:gd name="connsiteY1" fmla="*/ 0 h 898277"/>
              <a:gd name="connsiteX2" fmla="*/ 0 w 1798042"/>
              <a:gd name="connsiteY2" fmla="*/ 898277 h 898277"/>
              <a:gd name="connsiteX3" fmla="*/ 907742 w 1798042"/>
              <a:gd name="connsiteY3" fmla="*/ 898277 h 898277"/>
            </a:gdLst>
            <a:ahLst/>
            <a:cxnLst>
              <a:cxn ang="0">
                <a:pos x="connsiteX0" y="connsiteY0"/>
              </a:cxn>
              <a:cxn ang="0">
                <a:pos x="connsiteX1" y="connsiteY1"/>
              </a:cxn>
              <a:cxn ang="0">
                <a:pos x="connsiteX2" y="connsiteY2"/>
              </a:cxn>
              <a:cxn ang="0">
                <a:pos x="connsiteX3" y="connsiteY3"/>
              </a:cxn>
            </a:cxnLst>
            <a:rect l="l" t="t" r="r" b="b"/>
            <a:pathLst>
              <a:path w="1798042" h="898277">
                <a:moveTo>
                  <a:pt x="1798042" y="0"/>
                </a:moveTo>
                <a:lnTo>
                  <a:pt x="890300" y="0"/>
                </a:lnTo>
                <a:lnTo>
                  <a:pt x="0" y="898277"/>
                </a:lnTo>
                <a:lnTo>
                  <a:pt x="907742" y="898277"/>
                </a:ln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800"/>
          </a:p>
        </p:txBody>
      </p:sp>
      <p:cxnSp>
        <p:nvCxnSpPr>
          <p:cNvPr id="11" name="Straight Connector 10">
            <a:extLst>
              <a:ext uri="{FF2B5EF4-FFF2-40B4-BE49-F238E27FC236}">
                <a16:creationId xmlns:a16="http://schemas.microsoft.com/office/drawing/2014/main" id="{8F0620AF-AF45-4327-8D8A-BA7F2057A521}"/>
              </a:ext>
            </a:extLst>
          </p:cNvPr>
          <p:cNvCxnSpPr>
            <a:cxnSpLocks/>
          </p:cNvCxnSpPr>
          <p:nvPr/>
        </p:nvCxnSpPr>
        <p:spPr>
          <a:xfrm>
            <a:off x="481781" y="1522455"/>
            <a:ext cx="4431414" cy="0"/>
          </a:xfrm>
          <a:prstGeom prst="line">
            <a:avLst/>
          </a:prstGeom>
          <a:ln>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16F23D8-F742-4185-A877-56D3AC0C6BF0}"/>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8799" t="25170" r="9434" b="30136"/>
          <a:stretch/>
        </p:blipFill>
        <p:spPr>
          <a:xfrm>
            <a:off x="816429" y="898277"/>
            <a:ext cx="1828802" cy="315686"/>
          </a:xfrm>
          <a:prstGeom prst="rect">
            <a:avLst/>
          </a:prstGeom>
        </p:spPr>
      </p:pic>
    </p:spTree>
    <p:extLst>
      <p:ext uri="{BB962C8B-B14F-4D97-AF65-F5344CB8AC3E}">
        <p14:creationId xmlns:p14="http://schemas.microsoft.com/office/powerpoint/2010/main" val="346266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3">
            <a:extLst>
              <a:ext uri="{FF2B5EF4-FFF2-40B4-BE49-F238E27FC236}">
                <a16:creationId xmlns:a16="http://schemas.microsoft.com/office/drawing/2014/main" id="{60D03712-0FC4-4045-89E7-623376A028F6}"/>
              </a:ext>
            </a:extLst>
          </p:cNvPr>
          <p:cNvPicPr>
            <a:picLocks noChangeAspect="1"/>
          </p:cNvPicPr>
          <p:nvPr/>
        </p:nvPicPr>
        <p:blipFill>
          <a:blip r:embed="rId2">
            <a:extLst>
              <a:ext uri="{28A0092B-C50C-407E-A947-70E740481C1C}">
                <a14:useLocalDpi xmlns:a14="http://schemas.microsoft.com/office/drawing/2010/main" val="0"/>
              </a:ext>
            </a:extLst>
          </a:blip>
          <a:srcRect l="1822" r="1822"/>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3C4D0D6E-310E-4BDD-9332-CC6954705B89}"/>
              </a:ext>
            </a:extLst>
          </p:cNvPr>
          <p:cNvSpPr/>
          <p:nvPr/>
        </p:nvSpPr>
        <p:spPr>
          <a:xfrm>
            <a:off x="0" y="0"/>
            <a:ext cx="12191999"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97DEC31E-9376-46A8-95A2-AAEC2E5BB025}"/>
              </a:ext>
            </a:extLst>
          </p:cNvPr>
          <p:cNvGrpSpPr>
            <a:grpSpLocks/>
          </p:cNvGrpSpPr>
          <p:nvPr/>
        </p:nvGrpSpPr>
        <p:grpSpPr bwMode="auto">
          <a:xfrm>
            <a:off x="6547751" y="1694748"/>
            <a:ext cx="4812983" cy="3945741"/>
            <a:chOff x="3477537" y="-1017980"/>
            <a:chExt cx="7850352" cy="6435094"/>
          </a:xfrm>
        </p:grpSpPr>
        <p:grpSp>
          <p:nvGrpSpPr>
            <p:cNvPr id="25" name="Group 36">
              <a:extLst>
                <a:ext uri="{FF2B5EF4-FFF2-40B4-BE49-F238E27FC236}">
                  <a16:creationId xmlns:a16="http://schemas.microsoft.com/office/drawing/2014/main" id="{C5EBF814-C7BD-41FC-9FA9-9A7451F15F0F}"/>
                </a:ext>
              </a:extLst>
            </p:cNvPr>
            <p:cNvGrpSpPr>
              <a:grpSpLocks/>
            </p:cNvGrpSpPr>
            <p:nvPr/>
          </p:nvGrpSpPr>
          <p:grpSpPr bwMode="auto">
            <a:xfrm>
              <a:off x="3477537" y="-1017980"/>
              <a:ext cx="7850352" cy="6435094"/>
              <a:chOff x="4367717" y="-161514"/>
              <a:chExt cx="5420776" cy="4443521"/>
            </a:xfrm>
          </p:grpSpPr>
          <p:sp>
            <p:nvSpPr>
              <p:cNvPr id="27" name="Oval 26">
                <a:extLst>
                  <a:ext uri="{FF2B5EF4-FFF2-40B4-BE49-F238E27FC236}">
                    <a16:creationId xmlns:a16="http://schemas.microsoft.com/office/drawing/2014/main" id="{92AC2033-C136-4EC6-B3E8-65A489A77A75}"/>
                  </a:ext>
                </a:extLst>
              </p:cNvPr>
              <p:cNvSpPr/>
              <p:nvPr/>
            </p:nvSpPr>
            <p:spPr>
              <a:xfrm>
                <a:off x="4403420" y="646133"/>
                <a:ext cx="3533819" cy="3534655"/>
              </a:xfrm>
              <a:prstGeom prst="ellipse">
                <a:avLst/>
              </a:pr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8" name="Oval 27">
                <a:extLst>
                  <a:ext uri="{FF2B5EF4-FFF2-40B4-BE49-F238E27FC236}">
                    <a16:creationId xmlns:a16="http://schemas.microsoft.com/office/drawing/2014/main" id="{6D9BFD5B-4606-491E-873E-E1FE63ED820D}"/>
                  </a:ext>
                </a:extLst>
              </p:cNvPr>
              <p:cNvSpPr/>
              <p:nvPr/>
            </p:nvSpPr>
            <p:spPr>
              <a:xfrm>
                <a:off x="5003889" y="1160920"/>
                <a:ext cx="2534925" cy="2534642"/>
              </a:xfrm>
              <a:prstGeom prst="ellipse">
                <a:avLst/>
              </a:pr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9" name="Oval 28">
                <a:extLst>
                  <a:ext uri="{FF2B5EF4-FFF2-40B4-BE49-F238E27FC236}">
                    <a16:creationId xmlns:a16="http://schemas.microsoft.com/office/drawing/2014/main" id="{3DB61AD0-C05A-4CE2-893B-CB679666F97B}"/>
                  </a:ext>
                </a:extLst>
              </p:cNvPr>
              <p:cNvSpPr/>
              <p:nvPr/>
            </p:nvSpPr>
            <p:spPr>
              <a:xfrm>
                <a:off x="5613650" y="1769518"/>
                <a:ext cx="1316497" cy="1317447"/>
              </a:xfrm>
              <a:prstGeom prst="ellipse">
                <a:avLst/>
              </a:pr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 name="Freeform 11">
                <a:extLst>
                  <a:ext uri="{FF2B5EF4-FFF2-40B4-BE49-F238E27FC236}">
                    <a16:creationId xmlns:a16="http://schemas.microsoft.com/office/drawing/2014/main" id="{67F486A7-9127-44CB-83B3-E4F05E35B303}"/>
                  </a:ext>
                </a:extLst>
              </p:cNvPr>
              <p:cNvSpPr>
                <a:spLocks/>
              </p:cNvSpPr>
              <p:nvPr/>
            </p:nvSpPr>
            <p:spPr bwMode="auto">
              <a:xfrm>
                <a:off x="5509514" y="1631416"/>
                <a:ext cx="1571904" cy="1598035"/>
              </a:xfrm>
              <a:custGeom>
                <a:avLst/>
                <a:gdLst>
                  <a:gd name="T0" fmla="*/ 147 w 300"/>
                  <a:gd name="T1" fmla="*/ 276 h 305"/>
                  <a:gd name="T2" fmla="*/ 147 w 300"/>
                  <a:gd name="T3" fmla="*/ 277 h 305"/>
                  <a:gd name="T4" fmla="*/ 177 w 300"/>
                  <a:gd name="T5" fmla="*/ 302 h 305"/>
                  <a:gd name="T6" fmla="*/ 300 w 300"/>
                  <a:gd name="T7" fmla="*/ 152 h 305"/>
                  <a:gd name="T8" fmla="*/ 147 w 300"/>
                  <a:gd name="T9" fmla="*/ 0 h 305"/>
                  <a:gd name="T10" fmla="*/ 19 w 300"/>
                  <a:gd name="T11" fmla="*/ 69 h 305"/>
                  <a:gd name="T12" fmla="*/ 0 w 300"/>
                  <a:gd name="T13" fmla="*/ 63 h 305"/>
                  <a:gd name="T14" fmla="*/ 20 w 300"/>
                  <a:gd name="T15" fmla="*/ 152 h 305"/>
                  <a:gd name="T16" fmla="*/ 87 w 300"/>
                  <a:gd name="T17" fmla="*/ 90 h 305"/>
                  <a:gd name="T18" fmla="*/ 71 w 300"/>
                  <a:gd name="T19" fmla="*/ 85 h 305"/>
                  <a:gd name="T20" fmla="*/ 147 w 300"/>
                  <a:gd name="T21" fmla="*/ 51 h 305"/>
                  <a:gd name="T22" fmla="*/ 249 w 300"/>
                  <a:gd name="T23" fmla="*/ 152 h 305"/>
                  <a:gd name="T24" fmla="*/ 168 w 300"/>
                  <a:gd name="T25" fmla="*/ 252 h 305"/>
                  <a:gd name="T26" fmla="*/ 147 w 300"/>
                  <a:gd name="T27" fmla="*/ 2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05">
                    <a:moveTo>
                      <a:pt x="147" y="276"/>
                    </a:moveTo>
                    <a:cubicBezTo>
                      <a:pt x="147" y="277"/>
                      <a:pt x="147" y="277"/>
                      <a:pt x="147" y="277"/>
                    </a:cubicBezTo>
                    <a:cubicBezTo>
                      <a:pt x="147" y="293"/>
                      <a:pt x="161" y="305"/>
                      <a:pt x="177" y="302"/>
                    </a:cubicBezTo>
                    <a:cubicBezTo>
                      <a:pt x="247" y="288"/>
                      <a:pt x="300" y="226"/>
                      <a:pt x="300" y="152"/>
                    </a:cubicBezTo>
                    <a:cubicBezTo>
                      <a:pt x="300" y="68"/>
                      <a:pt x="231" y="0"/>
                      <a:pt x="147" y="0"/>
                    </a:cubicBezTo>
                    <a:cubicBezTo>
                      <a:pt x="96" y="0"/>
                      <a:pt x="47" y="26"/>
                      <a:pt x="19" y="69"/>
                    </a:cubicBezTo>
                    <a:cubicBezTo>
                      <a:pt x="0" y="63"/>
                      <a:pt x="0" y="63"/>
                      <a:pt x="0" y="63"/>
                    </a:cubicBezTo>
                    <a:cubicBezTo>
                      <a:pt x="20" y="152"/>
                      <a:pt x="20" y="152"/>
                      <a:pt x="20" y="152"/>
                    </a:cubicBezTo>
                    <a:cubicBezTo>
                      <a:pt x="87" y="90"/>
                      <a:pt x="87" y="90"/>
                      <a:pt x="87" y="90"/>
                    </a:cubicBezTo>
                    <a:cubicBezTo>
                      <a:pt x="71" y="85"/>
                      <a:pt x="71" y="85"/>
                      <a:pt x="71" y="85"/>
                    </a:cubicBezTo>
                    <a:cubicBezTo>
                      <a:pt x="90" y="63"/>
                      <a:pt x="118" y="51"/>
                      <a:pt x="147" y="51"/>
                    </a:cubicBezTo>
                    <a:cubicBezTo>
                      <a:pt x="203" y="51"/>
                      <a:pt x="249" y="96"/>
                      <a:pt x="249" y="152"/>
                    </a:cubicBezTo>
                    <a:cubicBezTo>
                      <a:pt x="249" y="201"/>
                      <a:pt x="214" y="242"/>
                      <a:pt x="168" y="252"/>
                    </a:cubicBezTo>
                    <a:cubicBezTo>
                      <a:pt x="156" y="254"/>
                      <a:pt x="147" y="264"/>
                      <a:pt x="147" y="276"/>
                    </a:cubicBezTo>
                    <a:close/>
                  </a:path>
                </a:pathLst>
              </a:custGeom>
              <a:solidFill>
                <a:srgbClr val="339966"/>
              </a:solidFill>
              <a:ln>
                <a:noFill/>
              </a:ln>
            </p:spPr>
            <p:txBody>
              <a:bodyPr/>
              <a:lstStyle/>
              <a:p>
                <a:pPr eaLnBrk="1" fontAlgn="auto" hangingPunct="1">
                  <a:spcBef>
                    <a:spcPts val="0"/>
                  </a:spcBef>
                  <a:spcAft>
                    <a:spcPts val="0"/>
                  </a:spcAft>
                  <a:defRPr/>
                </a:pPr>
                <a:endParaRPr lang="en-US" dirty="0"/>
              </a:p>
            </p:txBody>
          </p:sp>
          <p:sp>
            <p:nvSpPr>
              <p:cNvPr id="31" name="Freeform 12">
                <a:extLst>
                  <a:ext uri="{FF2B5EF4-FFF2-40B4-BE49-F238E27FC236}">
                    <a16:creationId xmlns:a16="http://schemas.microsoft.com/office/drawing/2014/main" id="{34166262-0602-4421-B6CD-D8C8701EB49B}"/>
                  </a:ext>
                </a:extLst>
              </p:cNvPr>
              <p:cNvSpPr>
                <a:spLocks/>
              </p:cNvSpPr>
              <p:nvPr/>
            </p:nvSpPr>
            <p:spPr bwMode="auto">
              <a:xfrm>
                <a:off x="4896048" y="1066235"/>
                <a:ext cx="2739068" cy="2743887"/>
              </a:xfrm>
              <a:custGeom>
                <a:avLst/>
                <a:gdLst>
                  <a:gd name="T0" fmla="*/ 26204 w 479"/>
                  <a:gd name="T1" fmla="*/ 1189276 h 480"/>
                  <a:gd name="T2" fmla="*/ 838531 w 479"/>
                  <a:gd name="T3" fmla="*/ 2415225 h 480"/>
                  <a:gd name="T4" fmla="*/ 817568 w 479"/>
                  <a:gd name="T5" fmla="*/ 2514768 h 480"/>
                  <a:gd name="T6" fmla="*/ 1268278 w 479"/>
                  <a:gd name="T7" fmla="*/ 2357595 h 480"/>
                  <a:gd name="T8" fmla="*/ 906662 w 479"/>
                  <a:gd name="T9" fmla="*/ 2048488 h 480"/>
                  <a:gd name="T10" fmla="*/ 885698 w 479"/>
                  <a:gd name="T11" fmla="*/ 2148031 h 480"/>
                  <a:gd name="T12" fmla="*/ 293486 w 479"/>
                  <a:gd name="T13" fmla="*/ 1173558 h 480"/>
                  <a:gd name="T14" fmla="*/ 1236833 w 479"/>
                  <a:gd name="T15" fmla="*/ 272433 h 480"/>
                  <a:gd name="T16" fmla="*/ 2237829 w 479"/>
                  <a:gd name="T17" fmla="*/ 1131646 h 480"/>
                  <a:gd name="T18" fmla="*/ 2368850 w 479"/>
                  <a:gd name="T19" fmla="*/ 1246906 h 480"/>
                  <a:gd name="T20" fmla="*/ 2374091 w 479"/>
                  <a:gd name="T21" fmla="*/ 1246906 h 480"/>
                  <a:gd name="T22" fmla="*/ 2505111 w 479"/>
                  <a:gd name="T23" fmla="*/ 1100211 h 480"/>
                  <a:gd name="T24" fmla="*/ 1257796 w 479"/>
                  <a:gd name="T25" fmla="*/ 5239 h 480"/>
                  <a:gd name="T26" fmla="*/ 26204 w 479"/>
                  <a:gd name="T27" fmla="*/ 1189276 h 4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9" h="480">
                    <a:moveTo>
                      <a:pt x="5" y="227"/>
                    </a:moveTo>
                    <a:cubicBezTo>
                      <a:pt x="0" y="331"/>
                      <a:pt x="63" y="425"/>
                      <a:pt x="160" y="461"/>
                    </a:cubicBezTo>
                    <a:cubicBezTo>
                      <a:pt x="156" y="480"/>
                      <a:pt x="156" y="480"/>
                      <a:pt x="156" y="480"/>
                    </a:cubicBezTo>
                    <a:cubicBezTo>
                      <a:pt x="242" y="450"/>
                      <a:pt x="242" y="450"/>
                      <a:pt x="242" y="450"/>
                    </a:cubicBezTo>
                    <a:cubicBezTo>
                      <a:pt x="173" y="391"/>
                      <a:pt x="173" y="391"/>
                      <a:pt x="173" y="391"/>
                    </a:cubicBezTo>
                    <a:cubicBezTo>
                      <a:pt x="169" y="410"/>
                      <a:pt x="169" y="410"/>
                      <a:pt x="169" y="410"/>
                    </a:cubicBezTo>
                    <a:cubicBezTo>
                      <a:pt x="97" y="379"/>
                      <a:pt x="50" y="305"/>
                      <a:pt x="56" y="224"/>
                    </a:cubicBezTo>
                    <a:cubicBezTo>
                      <a:pt x="64" y="130"/>
                      <a:pt x="142" y="55"/>
                      <a:pt x="236" y="52"/>
                    </a:cubicBezTo>
                    <a:cubicBezTo>
                      <a:pt x="334" y="49"/>
                      <a:pt x="416" y="122"/>
                      <a:pt x="427" y="216"/>
                    </a:cubicBezTo>
                    <a:cubicBezTo>
                      <a:pt x="429" y="229"/>
                      <a:pt x="439" y="238"/>
                      <a:pt x="452" y="238"/>
                    </a:cubicBezTo>
                    <a:cubicBezTo>
                      <a:pt x="453" y="238"/>
                      <a:pt x="453" y="238"/>
                      <a:pt x="453" y="238"/>
                    </a:cubicBezTo>
                    <a:cubicBezTo>
                      <a:pt x="468" y="238"/>
                      <a:pt x="479" y="225"/>
                      <a:pt x="478" y="210"/>
                    </a:cubicBezTo>
                    <a:cubicBezTo>
                      <a:pt x="463" y="92"/>
                      <a:pt x="362" y="0"/>
                      <a:pt x="240" y="1"/>
                    </a:cubicBezTo>
                    <a:cubicBezTo>
                      <a:pt x="116" y="2"/>
                      <a:pt x="11" y="102"/>
                      <a:pt x="5" y="227"/>
                    </a:cubicBezTo>
                    <a:close/>
                  </a:path>
                </a:pathLst>
              </a:custGeom>
              <a:solidFill>
                <a:srgbClr val="A98B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13">
                <a:extLst>
                  <a:ext uri="{FF2B5EF4-FFF2-40B4-BE49-F238E27FC236}">
                    <a16:creationId xmlns:a16="http://schemas.microsoft.com/office/drawing/2014/main" id="{1A102501-9BE8-4C5A-AB1E-4E46FBE0C08E}"/>
                  </a:ext>
                </a:extLst>
              </p:cNvPr>
              <p:cNvSpPr>
                <a:spLocks/>
              </p:cNvSpPr>
              <p:nvPr/>
            </p:nvSpPr>
            <p:spPr bwMode="auto">
              <a:xfrm>
                <a:off x="4367717" y="572922"/>
                <a:ext cx="3767348" cy="3709085"/>
              </a:xfrm>
              <a:custGeom>
                <a:avLst/>
                <a:gdLst>
                  <a:gd name="T0" fmla="*/ 3426620 w 654"/>
                  <a:gd name="T1" fmla="*/ 2126854 h 644"/>
                  <a:gd name="T2" fmla="*/ 3243238 w 654"/>
                  <a:gd name="T3" fmla="*/ 1686815 h 644"/>
                  <a:gd name="T4" fmla="*/ 2949827 w 654"/>
                  <a:gd name="T5" fmla="*/ 2069230 h 644"/>
                  <a:gd name="T6" fmla="*/ 3054617 w 654"/>
                  <a:gd name="T7" fmla="*/ 2079707 h 644"/>
                  <a:gd name="T8" fmla="*/ 1687113 w 654"/>
                  <a:gd name="T9" fmla="*/ 3106464 h 644"/>
                  <a:gd name="T10" fmla="*/ 267213 w 654"/>
                  <a:gd name="T11" fmla="*/ 1686815 h 644"/>
                  <a:gd name="T12" fmla="*/ 1566605 w 654"/>
                  <a:gd name="T13" fmla="*/ 272405 h 644"/>
                  <a:gd name="T14" fmla="*/ 1687113 w 654"/>
                  <a:gd name="T15" fmla="*/ 141441 h 644"/>
                  <a:gd name="T16" fmla="*/ 1687113 w 654"/>
                  <a:gd name="T17" fmla="*/ 141441 h 644"/>
                  <a:gd name="T18" fmla="*/ 1545647 w 654"/>
                  <a:gd name="T19" fmla="*/ 10477 h 644"/>
                  <a:gd name="T20" fmla="*/ 0 w 654"/>
                  <a:gd name="T21" fmla="*/ 1686815 h 644"/>
                  <a:gd name="T22" fmla="*/ 1687113 w 654"/>
                  <a:gd name="T23" fmla="*/ 3373630 h 644"/>
                  <a:gd name="T24" fmla="*/ 2750727 w 654"/>
                  <a:gd name="T25" fmla="*/ 2996454 h 644"/>
                  <a:gd name="T26" fmla="*/ 3316591 w 654"/>
                  <a:gd name="T27" fmla="*/ 2116377 h 644"/>
                  <a:gd name="T28" fmla="*/ 3426620 w 654"/>
                  <a:gd name="T29" fmla="*/ 2126854 h 6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4" h="644">
                    <a:moveTo>
                      <a:pt x="654" y="406"/>
                    </a:moveTo>
                    <a:cubicBezTo>
                      <a:pt x="619" y="322"/>
                      <a:pt x="619" y="322"/>
                      <a:pt x="619" y="322"/>
                    </a:cubicBezTo>
                    <a:cubicBezTo>
                      <a:pt x="563" y="395"/>
                      <a:pt x="563" y="395"/>
                      <a:pt x="563" y="395"/>
                    </a:cubicBezTo>
                    <a:cubicBezTo>
                      <a:pt x="583" y="397"/>
                      <a:pt x="583" y="397"/>
                      <a:pt x="583" y="397"/>
                    </a:cubicBezTo>
                    <a:cubicBezTo>
                      <a:pt x="550" y="512"/>
                      <a:pt x="443" y="593"/>
                      <a:pt x="322" y="593"/>
                    </a:cubicBezTo>
                    <a:cubicBezTo>
                      <a:pt x="173" y="593"/>
                      <a:pt x="51" y="472"/>
                      <a:pt x="51" y="322"/>
                    </a:cubicBezTo>
                    <a:cubicBezTo>
                      <a:pt x="51" y="181"/>
                      <a:pt x="161" y="64"/>
                      <a:pt x="299" y="52"/>
                    </a:cubicBezTo>
                    <a:cubicBezTo>
                      <a:pt x="312" y="51"/>
                      <a:pt x="322" y="40"/>
                      <a:pt x="322" y="27"/>
                    </a:cubicBezTo>
                    <a:cubicBezTo>
                      <a:pt x="322" y="27"/>
                      <a:pt x="322" y="27"/>
                      <a:pt x="322" y="27"/>
                    </a:cubicBezTo>
                    <a:cubicBezTo>
                      <a:pt x="322" y="12"/>
                      <a:pt x="310" y="0"/>
                      <a:pt x="295" y="2"/>
                    </a:cubicBezTo>
                    <a:cubicBezTo>
                      <a:pt x="130" y="15"/>
                      <a:pt x="0" y="154"/>
                      <a:pt x="0" y="322"/>
                    </a:cubicBezTo>
                    <a:cubicBezTo>
                      <a:pt x="0" y="500"/>
                      <a:pt x="145" y="644"/>
                      <a:pt x="322" y="644"/>
                    </a:cubicBezTo>
                    <a:cubicBezTo>
                      <a:pt x="396" y="644"/>
                      <a:pt x="468" y="618"/>
                      <a:pt x="525" y="572"/>
                    </a:cubicBezTo>
                    <a:cubicBezTo>
                      <a:pt x="578" y="529"/>
                      <a:pt x="616" y="470"/>
                      <a:pt x="633" y="404"/>
                    </a:cubicBezTo>
                    <a:lnTo>
                      <a:pt x="654" y="406"/>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3" name="TextBox 32">
                <a:extLst>
                  <a:ext uri="{FF2B5EF4-FFF2-40B4-BE49-F238E27FC236}">
                    <a16:creationId xmlns:a16="http://schemas.microsoft.com/office/drawing/2014/main" id="{FE2B5496-497E-4446-A6D8-E408578E84AC}"/>
                  </a:ext>
                </a:extLst>
              </p:cNvPr>
              <p:cNvSpPr txBox="1"/>
              <p:nvPr/>
            </p:nvSpPr>
            <p:spPr>
              <a:xfrm rot="16200000">
                <a:off x="7002894" y="1227869"/>
                <a:ext cx="2178046" cy="2178046"/>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endParaRPr lang="en-US" sz="1467" dirty="0">
                  <a:solidFill>
                    <a:schemeClr val="bg1"/>
                  </a:solidFill>
                </a:endParaRPr>
              </a:p>
            </p:txBody>
          </p:sp>
          <p:sp>
            <p:nvSpPr>
              <p:cNvPr id="34" name="TextBox 33">
                <a:extLst>
                  <a:ext uri="{FF2B5EF4-FFF2-40B4-BE49-F238E27FC236}">
                    <a16:creationId xmlns:a16="http://schemas.microsoft.com/office/drawing/2014/main" id="{ABD3563C-50BD-44B5-89DE-AC77FEBD2C19}"/>
                  </a:ext>
                </a:extLst>
              </p:cNvPr>
              <p:cNvSpPr txBox="1"/>
              <p:nvPr/>
            </p:nvSpPr>
            <p:spPr>
              <a:xfrm rot="2700000">
                <a:off x="6354998" y="1799166"/>
                <a:ext cx="1333478" cy="1333476"/>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endParaRPr lang="en-US" sz="1467" dirty="0">
                  <a:solidFill>
                    <a:schemeClr val="bg1"/>
                  </a:solidFill>
                </a:endParaRPr>
              </a:p>
            </p:txBody>
          </p:sp>
          <p:sp>
            <p:nvSpPr>
              <p:cNvPr id="35" name="TextBox 34">
                <a:extLst>
                  <a:ext uri="{FF2B5EF4-FFF2-40B4-BE49-F238E27FC236}">
                    <a16:creationId xmlns:a16="http://schemas.microsoft.com/office/drawing/2014/main" id="{9C57FE40-B37F-4EBA-AE14-46272787219B}"/>
                  </a:ext>
                </a:extLst>
              </p:cNvPr>
              <p:cNvSpPr txBox="1"/>
              <p:nvPr/>
            </p:nvSpPr>
            <p:spPr>
              <a:xfrm rot="18900000">
                <a:off x="6570270" y="-161514"/>
                <a:ext cx="3218223" cy="3218222"/>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endParaRPr lang="en-US" sz="1467" dirty="0">
                  <a:solidFill>
                    <a:schemeClr val="bg1"/>
                  </a:solidFill>
                </a:endParaRPr>
              </a:p>
            </p:txBody>
          </p:sp>
        </p:grpSp>
        <p:sp>
          <p:nvSpPr>
            <p:cNvPr id="26" name="Rectangle 23">
              <a:extLst>
                <a:ext uri="{FF2B5EF4-FFF2-40B4-BE49-F238E27FC236}">
                  <a16:creationId xmlns:a16="http://schemas.microsoft.com/office/drawing/2014/main" id="{B8570F45-D415-4E4F-895F-38379E56D5FC}"/>
                </a:ext>
              </a:extLst>
            </p:cNvPr>
            <p:cNvSpPr>
              <a:spLocks noChangeArrowheads="1"/>
            </p:cNvSpPr>
            <p:nvPr/>
          </p:nvSpPr>
          <p:spPr bwMode="auto">
            <a:xfrm>
              <a:off x="5599446" y="2622439"/>
              <a:ext cx="1132500" cy="32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80000"/>
                </a:lnSpc>
              </a:pPr>
              <a:r>
                <a:rPr lang="en-US" altLang="en-US" sz="1600" b="1" dirty="0">
                  <a:latin typeface="+mn-lt"/>
                </a:rPr>
                <a:t>CEO</a:t>
              </a:r>
              <a:endParaRPr lang="en-US" altLang="en-US" sz="1100" b="1" dirty="0">
                <a:latin typeface="+mn-lt"/>
              </a:endParaRPr>
            </a:p>
          </p:txBody>
        </p:sp>
      </p:grpSp>
      <p:sp>
        <p:nvSpPr>
          <p:cNvPr id="36" name="Rectangle 35">
            <a:extLst>
              <a:ext uri="{FF2B5EF4-FFF2-40B4-BE49-F238E27FC236}">
                <a16:creationId xmlns:a16="http://schemas.microsoft.com/office/drawing/2014/main" id="{32EBD11D-6AC6-4DA3-B0FF-5162B97C3BBD}"/>
              </a:ext>
            </a:extLst>
          </p:cNvPr>
          <p:cNvSpPr/>
          <p:nvPr/>
        </p:nvSpPr>
        <p:spPr>
          <a:xfrm>
            <a:off x="4197692" y="6080981"/>
            <a:ext cx="3796617" cy="369332"/>
          </a:xfrm>
          <a:prstGeom prst="rect">
            <a:avLst/>
          </a:prstGeom>
        </p:spPr>
        <p:txBody>
          <a:bodyPr wrap="none">
            <a:spAutoFit/>
          </a:bodyPr>
          <a:lstStyle/>
          <a:p>
            <a:pPr algn="ctr"/>
            <a:r>
              <a:rPr lang="en-US" dirty="0"/>
              <a:t>“Turn Your Employees Into Mini-CEOs”</a:t>
            </a:r>
          </a:p>
        </p:txBody>
      </p:sp>
      <p:grpSp>
        <p:nvGrpSpPr>
          <p:cNvPr id="2" name="Group 1">
            <a:extLst>
              <a:ext uri="{FF2B5EF4-FFF2-40B4-BE49-F238E27FC236}">
                <a16:creationId xmlns:a16="http://schemas.microsoft.com/office/drawing/2014/main" id="{AA4F375C-2072-4D2B-96A1-03DEFCA4213F}"/>
              </a:ext>
            </a:extLst>
          </p:cNvPr>
          <p:cNvGrpSpPr/>
          <p:nvPr/>
        </p:nvGrpSpPr>
        <p:grpSpPr>
          <a:xfrm>
            <a:off x="1367258" y="2583080"/>
            <a:ext cx="4064593" cy="2889504"/>
            <a:chOff x="1367258" y="2583080"/>
            <a:chExt cx="4064593" cy="2889504"/>
          </a:xfrm>
        </p:grpSpPr>
        <p:cxnSp>
          <p:nvCxnSpPr>
            <p:cNvPr id="39" name="Straight Arrow Connector 38">
              <a:extLst>
                <a:ext uri="{FF2B5EF4-FFF2-40B4-BE49-F238E27FC236}">
                  <a16:creationId xmlns:a16="http://schemas.microsoft.com/office/drawing/2014/main" id="{625543D9-46FE-473F-8201-2AEEE5BA8B47}"/>
                </a:ext>
              </a:extLst>
            </p:cNvPr>
            <p:cNvCxnSpPr/>
            <p:nvPr/>
          </p:nvCxnSpPr>
          <p:spPr>
            <a:xfrm flipH="1">
              <a:off x="2816352" y="2585316"/>
              <a:ext cx="583203" cy="1806040"/>
            </a:xfrm>
            <a:prstGeom prst="straightConnector1">
              <a:avLst/>
            </a:prstGeom>
            <a:ln w="57150">
              <a:solidFill>
                <a:srgbClr val="A98B4B"/>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2F2D9E2-CAF0-4958-9C53-0D8397B843A2}"/>
                </a:ext>
              </a:extLst>
            </p:cNvPr>
            <p:cNvCxnSpPr>
              <a:cxnSpLocks/>
            </p:cNvCxnSpPr>
            <p:nvPr/>
          </p:nvCxnSpPr>
          <p:spPr>
            <a:xfrm>
              <a:off x="3406660" y="2585316"/>
              <a:ext cx="583203" cy="1806040"/>
            </a:xfrm>
            <a:prstGeom prst="straightConnector1">
              <a:avLst/>
            </a:prstGeom>
            <a:ln w="57150">
              <a:solidFill>
                <a:srgbClr val="A98B4B"/>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D0526F2-F79A-4A0D-B0D9-6B3DA5C576DC}"/>
                </a:ext>
              </a:extLst>
            </p:cNvPr>
            <p:cNvCxnSpPr>
              <a:stCxn id="37" idx="0"/>
            </p:cNvCxnSpPr>
            <p:nvPr/>
          </p:nvCxnSpPr>
          <p:spPr>
            <a:xfrm>
              <a:off x="3399555" y="2583080"/>
              <a:ext cx="7105" cy="1808276"/>
            </a:xfrm>
            <a:prstGeom prst="straightConnector1">
              <a:avLst/>
            </a:prstGeom>
            <a:ln w="57150">
              <a:solidFill>
                <a:srgbClr val="A98B4B"/>
              </a:solidFill>
              <a:tailEnd type="triangle"/>
            </a:ln>
          </p:spPr>
          <p:style>
            <a:lnRef idx="1">
              <a:schemeClr val="accent1"/>
            </a:lnRef>
            <a:fillRef idx="0">
              <a:schemeClr val="accent1"/>
            </a:fillRef>
            <a:effectRef idx="0">
              <a:schemeClr val="accent1"/>
            </a:effectRef>
            <a:fontRef idx="minor">
              <a:schemeClr val="tx1"/>
            </a:fontRef>
          </p:style>
        </p:cxnSp>
        <p:sp>
          <p:nvSpPr>
            <p:cNvPr id="37" name="Isosceles Triangle 36">
              <a:extLst>
                <a:ext uri="{FF2B5EF4-FFF2-40B4-BE49-F238E27FC236}">
                  <a16:creationId xmlns:a16="http://schemas.microsoft.com/office/drawing/2014/main" id="{9CB757D9-CA47-44DC-B763-5D5FD0D74759}"/>
                </a:ext>
              </a:extLst>
            </p:cNvPr>
            <p:cNvSpPr/>
            <p:nvPr/>
          </p:nvSpPr>
          <p:spPr>
            <a:xfrm>
              <a:off x="1367258" y="2583080"/>
              <a:ext cx="4064593" cy="2889504"/>
            </a:xfrm>
            <a:prstGeom prst="triangle">
              <a:avLst/>
            </a:prstGeom>
            <a:noFill/>
            <a:ln w="57150">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23">
            <a:extLst>
              <a:ext uri="{FF2B5EF4-FFF2-40B4-BE49-F238E27FC236}">
                <a16:creationId xmlns:a16="http://schemas.microsoft.com/office/drawing/2014/main" id="{FA13BA1E-18FF-4EBB-B536-EE2E9B07699E}"/>
              </a:ext>
            </a:extLst>
          </p:cNvPr>
          <p:cNvSpPr>
            <a:spLocks noChangeArrowheads="1"/>
          </p:cNvSpPr>
          <p:nvPr/>
        </p:nvSpPr>
        <p:spPr bwMode="auto">
          <a:xfrm>
            <a:off x="3059497" y="1896102"/>
            <a:ext cx="694326" cy="30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80000"/>
              </a:lnSpc>
            </a:pPr>
            <a:r>
              <a:rPr lang="en-US" altLang="en-US" sz="2400" b="1" dirty="0">
                <a:solidFill>
                  <a:schemeClr val="bg1">
                    <a:lumMod val="65000"/>
                  </a:schemeClr>
                </a:solidFill>
                <a:latin typeface="+mn-lt"/>
              </a:rPr>
              <a:t>CEO</a:t>
            </a:r>
            <a:endParaRPr lang="en-US" altLang="en-US" sz="1600" b="1" dirty="0">
              <a:solidFill>
                <a:schemeClr val="bg1">
                  <a:lumMod val="65000"/>
                </a:schemeClr>
              </a:solidFill>
              <a:latin typeface="+mn-lt"/>
            </a:endParaRPr>
          </a:p>
        </p:txBody>
      </p:sp>
      <p:sp>
        <p:nvSpPr>
          <p:cNvPr id="44" name="Rectangle 23">
            <a:extLst>
              <a:ext uri="{FF2B5EF4-FFF2-40B4-BE49-F238E27FC236}">
                <a16:creationId xmlns:a16="http://schemas.microsoft.com/office/drawing/2014/main" id="{E1FF68C9-D746-4552-B0F2-D952728A6E1D}"/>
              </a:ext>
            </a:extLst>
          </p:cNvPr>
          <p:cNvSpPr>
            <a:spLocks noChangeArrowheads="1"/>
          </p:cNvSpPr>
          <p:nvPr/>
        </p:nvSpPr>
        <p:spPr bwMode="auto">
          <a:xfrm>
            <a:off x="7277732" y="1896102"/>
            <a:ext cx="1963246" cy="30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80000"/>
              </a:lnSpc>
            </a:pPr>
            <a:r>
              <a:rPr lang="en-US" altLang="en-US" sz="2400" b="1" dirty="0">
                <a:solidFill>
                  <a:schemeClr val="bg1">
                    <a:lumMod val="65000"/>
                  </a:schemeClr>
                </a:solidFill>
                <a:latin typeface="+mn-lt"/>
              </a:rPr>
              <a:t>CEO FLOW </a:t>
            </a:r>
            <a:endParaRPr lang="en-US" altLang="en-US" sz="1600" b="1" dirty="0">
              <a:solidFill>
                <a:schemeClr val="bg1">
                  <a:lumMod val="65000"/>
                </a:schemeClr>
              </a:solidFill>
              <a:latin typeface="+mn-lt"/>
            </a:endParaRPr>
          </a:p>
        </p:txBody>
      </p:sp>
      <p:pic>
        <p:nvPicPr>
          <p:cNvPr id="38" name="Picture 37">
            <a:extLst>
              <a:ext uri="{FF2B5EF4-FFF2-40B4-BE49-F238E27FC236}">
                <a16:creationId xmlns:a16="http://schemas.microsoft.com/office/drawing/2014/main" id="{B58C7675-A011-47F1-B373-6CA115066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
        <p:nvSpPr>
          <p:cNvPr id="41" name="Rectangle 40">
            <a:extLst>
              <a:ext uri="{FF2B5EF4-FFF2-40B4-BE49-F238E27FC236}">
                <a16:creationId xmlns:a16="http://schemas.microsoft.com/office/drawing/2014/main" id="{52462CB0-54AC-42A0-BE36-66D3247A3B6A}"/>
              </a:ext>
            </a:extLst>
          </p:cNvPr>
          <p:cNvSpPr/>
          <p:nvPr/>
        </p:nvSpPr>
        <p:spPr>
          <a:xfrm>
            <a:off x="2871200" y="1072180"/>
            <a:ext cx="6449601" cy="400110"/>
          </a:xfrm>
          <a:prstGeom prst="rect">
            <a:avLst/>
          </a:prstGeom>
        </p:spPr>
        <p:txBody>
          <a:bodyPr wrap="square">
            <a:spAutoFit/>
          </a:bodyPr>
          <a:lstStyle/>
          <a:p>
            <a:pPr algn="ctr"/>
            <a:r>
              <a:rPr lang="en-US" sz="2000" dirty="0">
                <a:solidFill>
                  <a:schemeClr val="bg1">
                    <a:lumMod val="50000"/>
                  </a:schemeClr>
                </a:solidFill>
                <a:cs typeface="Segoe UI Light" panose="020B0502040204020203" pitchFamily="34" charset="0"/>
              </a:rPr>
              <a:t>Empower Your Employees to Take Responsibility</a:t>
            </a:r>
          </a:p>
        </p:txBody>
      </p:sp>
      <p:sp>
        <p:nvSpPr>
          <p:cNvPr id="45" name="Rectangle 44">
            <a:extLst>
              <a:ext uri="{FF2B5EF4-FFF2-40B4-BE49-F238E27FC236}">
                <a16:creationId xmlns:a16="http://schemas.microsoft.com/office/drawing/2014/main" id="{72664182-4128-42CA-BD40-831BC7BDF48B}"/>
              </a:ext>
            </a:extLst>
          </p:cNvPr>
          <p:cNvSpPr/>
          <p:nvPr/>
        </p:nvSpPr>
        <p:spPr>
          <a:xfrm>
            <a:off x="208006" y="425849"/>
            <a:ext cx="11775989" cy="707886"/>
          </a:xfrm>
          <a:prstGeom prst="rect">
            <a:avLst/>
          </a:prstGeom>
        </p:spPr>
        <p:txBody>
          <a:bodyPr wrap="square">
            <a:spAutoFit/>
          </a:bodyPr>
          <a:lstStyle/>
          <a:p>
            <a:pPr algn="ctr"/>
            <a:r>
              <a:rPr lang="en-US" sz="4000" b="1" dirty="0">
                <a:solidFill>
                  <a:srgbClr val="339966"/>
                </a:solidFill>
                <a:cs typeface="Segoe UI Light" panose="020B0502040204020203" pitchFamily="34" charset="0"/>
              </a:rPr>
              <a:t>CEO Flow</a:t>
            </a:r>
          </a:p>
        </p:txBody>
      </p:sp>
    </p:spTree>
    <p:extLst>
      <p:ext uri="{BB962C8B-B14F-4D97-AF65-F5344CB8AC3E}">
        <p14:creationId xmlns:p14="http://schemas.microsoft.com/office/powerpoint/2010/main" val="74606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125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2" presetClass="entr" presetSubtype="4" decel="100000" fill="hold" grpId="0" nodeType="withEffect">
                                  <p:stCondLst>
                                    <p:cond delay="25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750" fill="hold"/>
                                        <p:tgtEl>
                                          <p:spTgt spid="45"/>
                                        </p:tgtEl>
                                        <p:attrNameLst>
                                          <p:attrName>ppt_x</p:attrName>
                                        </p:attrNameLst>
                                      </p:cBhvr>
                                      <p:tavLst>
                                        <p:tav tm="0">
                                          <p:val>
                                            <p:strVal val="#ppt_x"/>
                                          </p:val>
                                        </p:tav>
                                        <p:tav tm="100000">
                                          <p:val>
                                            <p:strVal val="#ppt_x"/>
                                          </p:val>
                                        </p:tav>
                                      </p:tavLst>
                                    </p:anim>
                                    <p:anim calcmode="lin" valueType="num">
                                      <p:cBhvr additive="base">
                                        <p:cTn id="14" dur="750" fill="hold"/>
                                        <p:tgtEl>
                                          <p:spTgt spid="45"/>
                                        </p:tgtEl>
                                        <p:attrNameLst>
                                          <p:attrName>ppt_y</p:attrName>
                                        </p:attrNameLst>
                                      </p:cBhvr>
                                      <p:tavLst>
                                        <p:tav tm="0">
                                          <p:val>
                                            <p:strVal val="1+#ppt_h/2"/>
                                          </p:val>
                                        </p:tav>
                                        <p:tav tm="100000">
                                          <p:val>
                                            <p:strVal val="#ppt_y"/>
                                          </p:val>
                                        </p:tav>
                                      </p:tavLst>
                                    </p:anim>
                                  </p:childTnLst>
                                </p:cTn>
                              </p:par>
                              <p:par>
                                <p:cTn id="15" presetID="2" presetClass="entr" presetSubtype="4" decel="100000"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750" fill="hold"/>
                                        <p:tgtEl>
                                          <p:spTgt spid="41"/>
                                        </p:tgtEl>
                                        <p:attrNameLst>
                                          <p:attrName>ppt_x</p:attrName>
                                        </p:attrNameLst>
                                      </p:cBhvr>
                                      <p:tavLst>
                                        <p:tav tm="0">
                                          <p:val>
                                            <p:strVal val="#ppt_x"/>
                                          </p:val>
                                        </p:tav>
                                        <p:tav tm="100000">
                                          <p:val>
                                            <p:strVal val="#ppt_x"/>
                                          </p:val>
                                        </p:tav>
                                      </p:tavLst>
                                    </p:anim>
                                    <p:anim calcmode="lin" valueType="num">
                                      <p:cBhvr additive="base">
                                        <p:cTn id="18"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A47B8A6-4843-456B-A3BE-302791253111}"/>
              </a:ext>
            </a:extLst>
          </p:cNvPr>
          <p:cNvSpPr/>
          <p:nvPr/>
        </p:nvSpPr>
        <p:spPr>
          <a:xfrm>
            <a:off x="4312035" y="1839509"/>
            <a:ext cx="3567931" cy="45013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D608986E-1DED-4D46-ADD2-FFB7EDBE7E5F}"/>
              </a:ext>
            </a:extLst>
          </p:cNvPr>
          <p:cNvGrpSpPr/>
          <p:nvPr/>
        </p:nvGrpSpPr>
        <p:grpSpPr>
          <a:xfrm>
            <a:off x="741904" y="1846846"/>
            <a:ext cx="2657856" cy="4501396"/>
            <a:chOff x="573024" y="1845572"/>
            <a:chExt cx="2657856" cy="4501396"/>
          </a:xfrm>
        </p:grpSpPr>
        <p:sp>
          <p:nvSpPr>
            <p:cNvPr id="20" name="Rectangle 19">
              <a:extLst>
                <a:ext uri="{FF2B5EF4-FFF2-40B4-BE49-F238E27FC236}">
                  <a16:creationId xmlns:a16="http://schemas.microsoft.com/office/drawing/2014/main" id="{A02346F5-1D56-4D2B-8319-DFF2F4D1331E}"/>
                </a:ext>
              </a:extLst>
            </p:cNvPr>
            <p:cNvSpPr/>
            <p:nvPr/>
          </p:nvSpPr>
          <p:spPr>
            <a:xfrm>
              <a:off x="573024" y="1845572"/>
              <a:ext cx="2657856" cy="45013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CA439F6-7F1F-4502-A0C3-2FF838E060AB}"/>
                </a:ext>
              </a:extLst>
            </p:cNvPr>
            <p:cNvSpPr/>
            <p:nvPr/>
          </p:nvSpPr>
          <p:spPr>
            <a:xfrm>
              <a:off x="670560" y="1956574"/>
              <a:ext cx="2462784" cy="427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71B1A5C8-4A23-403D-BB64-6C9F72561127}"/>
              </a:ext>
            </a:extLst>
          </p:cNvPr>
          <p:cNvSpPr/>
          <p:nvPr/>
        </p:nvSpPr>
        <p:spPr>
          <a:xfrm>
            <a:off x="4437888" y="1957848"/>
            <a:ext cx="3316224" cy="427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C58F9E84-5D52-4ED7-AB56-D611815FA0A5}"/>
              </a:ext>
            </a:extLst>
          </p:cNvPr>
          <p:cNvGrpSpPr/>
          <p:nvPr/>
        </p:nvGrpSpPr>
        <p:grpSpPr>
          <a:xfrm>
            <a:off x="4700016" y="2977896"/>
            <a:ext cx="2791968" cy="2962608"/>
            <a:chOff x="4689419" y="2855976"/>
            <a:chExt cx="2791968" cy="2962608"/>
          </a:xfrm>
        </p:grpSpPr>
        <p:sp>
          <p:nvSpPr>
            <p:cNvPr id="7" name="Rectangle 6">
              <a:extLst>
                <a:ext uri="{FF2B5EF4-FFF2-40B4-BE49-F238E27FC236}">
                  <a16:creationId xmlns:a16="http://schemas.microsoft.com/office/drawing/2014/main" id="{3AF63402-0439-4A5C-91F6-CCA7E8062708}"/>
                </a:ext>
              </a:extLst>
            </p:cNvPr>
            <p:cNvSpPr/>
            <p:nvPr/>
          </p:nvSpPr>
          <p:spPr>
            <a:xfrm>
              <a:off x="4689419" y="2855976"/>
              <a:ext cx="2791968" cy="633984"/>
            </a:xfrm>
            <a:prstGeom prst="rect">
              <a:avLst/>
            </a:prstGeom>
            <a:solidFill>
              <a:srgbClr val="002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ABBB5A8-D133-46DB-B499-8BFFE333D380}"/>
                </a:ext>
              </a:extLst>
            </p:cNvPr>
            <p:cNvSpPr/>
            <p:nvPr/>
          </p:nvSpPr>
          <p:spPr>
            <a:xfrm>
              <a:off x="4689419" y="3632184"/>
              <a:ext cx="2791968" cy="633984"/>
            </a:xfrm>
            <a:prstGeom prst="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6DFA32B-CD2A-414C-A933-E437461D7981}"/>
                </a:ext>
              </a:extLst>
            </p:cNvPr>
            <p:cNvSpPr/>
            <p:nvPr/>
          </p:nvSpPr>
          <p:spPr>
            <a:xfrm>
              <a:off x="4689419" y="4408392"/>
              <a:ext cx="2791968" cy="633984"/>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8027EBC-B5FF-403B-9C2E-0A9F53CFE4CA}"/>
                </a:ext>
              </a:extLst>
            </p:cNvPr>
            <p:cNvSpPr/>
            <p:nvPr/>
          </p:nvSpPr>
          <p:spPr>
            <a:xfrm>
              <a:off x="4689419" y="5184600"/>
              <a:ext cx="2791968" cy="63398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3B636B29-0714-4993-8CBE-843707F83733}"/>
              </a:ext>
            </a:extLst>
          </p:cNvPr>
          <p:cNvGrpSpPr/>
          <p:nvPr/>
        </p:nvGrpSpPr>
        <p:grpSpPr>
          <a:xfrm>
            <a:off x="1385731" y="3458767"/>
            <a:ext cx="1368059" cy="1299053"/>
            <a:chOff x="1113254" y="3464107"/>
            <a:chExt cx="1368059" cy="1299053"/>
          </a:xfrm>
        </p:grpSpPr>
        <p:sp>
          <p:nvSpPr>
            <p:cNvPr id="12" name="Rounded Rectangular Callout 5">
              <a:extLst>
                <a:ext uri="{FF2B5EF4-FFF2-40B4-BE49-F238E27FC236}">
                  <a16:creationId xmlns:a16="http://schemas.microsoft.com/office/drawing/2014/main" id="{76A9D1B4-0F52-4983-8683-1E11ADF8276E}"/>
                </a:ext>
              </a:extLst>
            </p:cNvPr>
            <p:cNvSpPr/>
            <p:nvPr/>
          </p:nvSpPr>
          <p:spPr>
            <a:xfrm>
              <a:off x="1599621" y="3464107"/>
              <a:ext cx="510617" cy="293808"/>
            </a:xfrm>
            <a:prstGeom prst="wedgeRoundRectCallout">
              <a:avLst>
                <a:gd name="adj1" fmla="val -49764"/>
                <a:gd name="adj2" fmla="val 82670"/>
                <a:gd name="adj3" fmla="val 16667"/>
              </a:avLst>
            </a:prstGeom>
            <a:solidFill>
              <a:srgbClr val="0025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Arial" pitchFamily="34" charset="0"/>
                  <a:cs typeface="Arial" pitchFamily="34" charset="0"/>
                </a:rPr>
                <a:t>?</a:t>
              </a:r>
            </a:p>
          </p:txBody>
        </p:sp>
        <p:sp>
          <p:nvSpPr>
            <p:cNvPr id="13" name="Rounded Rectangular Callout 6">
              <a:extLst>
                <a:ext uri="{FF2B5EF4-FFF2-40B4-BE49-F238E27FC236}">
                  <a16:creationId xmlns:a16="http://schemas.microsoft.com/office/drawing/2014/main" id="{F8ECB623-30F3-4987-8D5E-1AE5DDADD82D}"/>
                </a:ext>
              </a:extLst>
            </p:cNvPr>
            <p:cNvSpPr/>
            <p:nvPr/>
          </p:nvSpPr>
          <p:spPr>
            <a:xfrm>
              <a:off x="1113254" y="3965448"/>
              <a:ext cx="510617" cy="293808"/>
            </a:xfrm>
            <a:prstGeom prst="wedgeRoundRectCallout">
              <a:avLst>
                <a:gd name="adj1" fmla="val -49764"/>
                <a:gd name="adj2" fmla="val 82670"/>
                <a:gd name="adj3" fmla="val 16667"/>
              </a:avLst>
            </a:prstGeom>
            <a:solidFill>
              <a:srgbClr val="E46C0A"/>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dirty="0">
                  <a:solidFill>
                    <a:schemeClr val="bg1"/>
                  </a:solidFill>
                  <a:latin typeface="Arial" pitchFamily="34" charset="0"/>
                  <a:cs typeface="Arial" pitchFamily="34" charset="0"/>
                </a:rPr>
                <a:t>?</a:t>
              </a:r>
            </a:p>
          </p:txBody>
        </p:sp>
        <p:sp>
          <p:nvSpPr>
            <p:cNvPr id="14" name="Rounded Rectangular Callout 7">
              <a:extLst>
                <a:ext uri="{FF2B5EF4-FFF2-40B4-BE49-F238E27FC236}">
                  <a16:creationId xmlns:a16="http://schemas.microsoft.com/office/drawing/2014/main" id="{4962DA3A-5F62-444E-B359-070E2CF9354E}"/>
                </a:ext>
              </a:extLst>
            </p:cNvPr>
            <p:cNvSpPr/>
            <p:nvPr/>
          </p:nvSpPr>
          <p:spPr>
            <a:xfrm>
              <a:off x="1970696" y="3965448"/>
              <a:ext cx="510617" cy="293808"/>
            </a:xfrm>
            <a:prstGeom prst="wedgeRoundRectCallout">
              <a:avLst>
                <a:gd name="adj1" fmla="val -49764"/>
                <a:gd name="adj2" fmla="val 82670"/>
                <a:gd name="adj3" fmla="val 16667"/>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chemeClr val="bg1"/>
                  </a:solidFill>
                  <a:latin typeface="Arial" pitchFamily="34" charset="0"/>
                  <a:cs typeface="Arial" pitchFamily="34" charset="0"/>
                </a:rPr>
                <a:t>?</a:t>
              </a:r>
            </a:p>
          </p:txBody>
        </p:sp>
        <p:sp>
          <p:nvSpPr>
            <p:cNvPr id="15" name="Rounded Rectangular Callout 8">
              <a:extLst>
                <a:ext uri="{FF2B5EF4-FFF2-40B4-BE49-F238E27FC236}">
                  <a16:creationId xmlns:a16="http://schemas.microsoft.com/office/drawing/2014/main" id="{8FE242EF-F0B1-4681-BD81-4CC0B78CD99C}"/>
                </a:ext>
              </a:extLst>
            </p:cNvPr>
            <p:cNvSpPr/>
            <p:nvPr/>
          </p:nvSpPr>
          <p:spPr>
            <a:xfrm>
              <a:off x="1533203" y="4469352"/>
              <a:ext cx="510617" cy="293808"/>
            </a:xfrm>
            <a:prstGeom prst="wedgeRoundRectCallout">
              <a:avLst>
                <a:gd name="adj1" fmla="val -49764"/>
                <a:gd name="adj2" fmla="val 82670"/>
                <a:gd name="adj3" fmla="val 16667"/>
              </a:avLst>
            </a:prstGeom>
            <a:solidFill>
              <a:srgbClr val="7F7F7F"/>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a:solidFill>
                    <a:schemeClr val="bg1"/>
                  </a:solidFill>
                  <a:latin typeface="Arial" pitchFamily="34" charset="0"/>
                  <a:cs typeface="Arial" pitchFamily="34" charset="0"/>
                </a:rPr>
                <a:t>?</a:t>
              </a:r>
            </a:p>
          </p:txBody>
        </p:sp>
      </p:grpSp>
      <p:sp>
        <p:nvSpPr>
          <p:cNvPr id="11" name="Rectangle 10">
            <a:extLst>
              <a:ext uri="{FF2B5EF4-FFF2-40B4-BE49-F238E27FC236}">
                <a16:creationId xmlns:a16="http://schemas.microsoft.com/office/drawing/2014/main" id="{4DBD5316-E935-4E82-9195-F279DA70BBB3}"/>
              </a:ext>
            </a:extLst>
          </p:cNvPr>
          <p:cNvSpPr/>
          <p:nvPr/>
        </p:nvSpPr>
        <p:spPr>
          <a:xfrm>
            <a:off x="1267473" y="2207690"/>
            <a:ext cx="1604577" cy="523220"/>
          </a:xfrm>
          <a:prstGeom prst="rect">
            <a:avLst/>
          </a:prstGeom>
        </p:spPr>
        <p:txBody>
          <a:bodyPr wrap="square">
            <a:spAutoFit/>
          </a:bodyPr>
          <a:lstStyle/>
          <a:p>
            <a:pPr algn="ctr"/>
            <a:r>
              <a:rPr lang="en-US" sz="1400" b="1" dirty="0">
                <a:solidFill>
                  <a:schemeClr val="bg1">
                    <a:lumMod val="65000"/>
                  </a:schemeClr>
                </a:solidFill>
              </a:rPr>
              <a:t>Team With Lack of Behavioral Insight</a:t>
            </a:r>
          </a:p>
        </p:txBody>
      </p:sp>
      <p:sp>
        <p:nvSpPr>
          <p:cNvPr id="17" name="Rectangle 16">
            <a:extLst>
              <a:ext uri="{FF2B5EF4-FFF2-40B4-BE49-F238E27FC236}">
                <a16:creationId xmlns:a16="http://schemas.microsoft.com/office/drawing/2014/main" id="{8CB22D14-103B-4D0D-9608-0407EE2A6AFF}"/>
              </a:ext>
            </a:extLst>
          </p:cNvPr>
          <p:cNvSpPr/>
          <p:nvPr/>
        </p:nvSpPr>
        <p:spPr>
          <a:xfrm>
            <a:off x="1267473" y="5493922"/>
            <a:ext cx="1604577" cy="523220"/>
          </a:xfrm>
          <a:prstGeom prst="rect">
            <a:avLst/>
          </a:prstGeom>
        </p:spPr>
        <p:txBody>
          <a:bodyPr wrap="square">
            <a:spAutoFit/>
          </a:bodyPr>
          <a:lstStyle/>
          <a:p>
            <a:pPr algn="ctr"/>
            <a:r>
              <a:rPr lang="en-US" sz="1400" b="1" dirty="0">
                <a:solidFill>
                  <a:schemeClr val="bg1">
                    <a:lumMod val="65000"/>
                  </a:schemeClr>
                </a:solidFill>
              </a:rPr>
              <a:t>Default  Styles =1 in 4 Engagement</a:t>
            </a:r>
          </a:p>
        </p:txBody>
      </p:sp>
      <p:grpSp>
        <p:nvGrpSpPr>
          <p:cNvPr id="22" name="Group 21">
            <a:extLst>
              <a:ext uri="{FF2B5EF4-FFF2-40B4-BE49-F238E27FC236}">
                <a16:creationId xmlns:a16="http://schemas.microsoft.com/office/drawing/2014/main" id="{2D3A6C56-135F-4B6E-86D2-661047611148}"/>
              </a:ext>
            </a:extLst>
          </p:cNvPr>
          <p:cNvGrpSpPr/>
          <p:nvPr/>
        </p:nvGrpSpPr>
        <p:grpSpPr>
          <a:xfrm>
            <a:off x="8792241" y="1846846"/>
            <a:ext cx="2657856" cy="4501396"/>
            <a:chOff x="573024" y="1845572"/>
            <a:chExt cx="2657856" cy="4501396"/>
          </a:xfrm>
        </p:grpSpPr>
        <p:sp>
          <p:nvSpPr>
            <p:cNvPr id="23" name="Rectangle 22">
              <a:extLst>
                <a:ext uri="{FF2B5EF4-FFF2-40B4-BE49-F238E27FC236}">
                  <a16:creationId xmlns:a16="http://schemas.microsoft.com/office/drawing/2014/main" id="{95394AD2-59FD-4F90-8708-978797DD2B27}"/>
                </a:ext>
              </a:extLst>
            </p:cNvPr>
            <p:cNvSpPr/>
            <p:nvPr/>
          </p:nvSpPr>
          <p:spPr>
            <a:xfrm>
              <a:off x="573024" y="1845572"/>
              <a:ext cx="2657856" cy="45013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D00DE02-150D-438C-859A-7F7E3B3A7F11}"/>
                </a:ext>
              </a:extLst>
            </p:cNvPr>
            <p:cNvSpPr/>
            <p:nvPr/>
          </p:nvSpPr>
          <p:spPr>
            <a:xfrm>
              <a:off x="670560" y="1956574"/>
              <a:ext cx="2462784" cy="427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6EFD7DB2-C000-4511-A8ED-79D41BA61B6E}"/>
              </a:ext>
            </a:extLst>
          </p:cNvPr>
          <p:cNvSpPr/>
          <p:nvPr/>
        </p:nvSpPr>
        <p:spPr>
          <a:xfrm>
            <a:off x="4620769" y="2207690"/>
            <a:ext cx="2950463" cy="523220"/>
          </a:xfrm>
          <a:prstGeom prst="rect">
            <a:avLst/>
          </a:prstGeom>
        </p:spPr>
        <p:txBody>
          <a:bodyPr wrap="square">
            <a:spAutoFit/>
          </a:bodyPr>
          <a:lstStyle/>
          <a:p>
            <a:pPr algn="ctr"/>
            <a:r>
              <a:rPr lang="en-US" sz="1400" b="1" dirty="0">
                <a:solidFill>
                  <a:schemeClr val="bg1">
                    <a:lumMod val="65000"/>
                  </a:schemeClr>
                </a:solidFill>
              </a:rPr>
              <a:t>Behavioral Discovery to Know, Engage &amp; Grow Employees &amp;  Clients </a:t>
            </a:r>
          </a:p>
        </p:txBody>
      </p:sp>
      <p:sp>
        <p:nvSpPr>
          <p:cNvPr id="28" name="Rectangle 27">
            <a:extLst>
              <a:ext uri="{FF2B5EF4-FFF2-40B4-BE49-F238E27FC236}">
                <a16:creationId xmlns:a16="http://schemas.microsoft.com/office/drawing/2014/main" id="{2A26B740-6958-4FC5-94B0-2A99DF9D33E3}"/>
              </a:ext>
            </a:extLst>
          </p:cNvPr>
          <p:cNvSpPr/>
          <p:nvPr/>
        </p:nvSpPr>
        <p:spPr>
          <a:xfrm>
            <a:off x="4952999" y="3074678"/>
            <a:ext cx="2286000" cy="461665"/>
          </a:xfrm>
          <a:prstGeom prst="rect">
            <a:avLst/>
          </a:prstGeom>
        </p:spPr>
        <p:txBody>
          <a:bodyPr wrap="square">
            <a:spAutoFit/>
          </a:bodyPr>
          <a:lstStyle/>
          <a:p>
            <a:r>
              <a:rPr lang="en-US" sz="1200" dirty="0">
                <a:solidFill>
                  <a:schemeClr val="bg1">
                    <a:lumMod val="95000"/>
                  </a:schemeClr>
                </a:solidFill>
              </a:rPr>
              <a:t>Goal Setting: Provide Discussion and Opportunities</a:t>
            </a:r>
          </a:p>
        </p:txBody>
      </p:sp>
      <p:sp>
        <p:nvSpPr>
          <p:cNvPr id="29" name="Rectangle 28">
            <a:extLst>
              <a:ext uri="{FF2B5EF4-FFF2-40B4-BE49-F238E27FC236}">
                <a16:creationId xmlns:a16="http://schemas.microsoft.com/office/drawing/2014/main" id="{2E2A7C22-7091-4E78-8E27-5E8FEB68EBAE}"/>
              </a:ext>
            </a:extLst>
          </p:cNvPr>
          <p:cNvSpPr/>
          <p:nvPr/>
        </p:nvSpPr>
        <p:spPr>
          <a:xfrm>
            <a:off x="4952999" y="3859116"/>
            <a:ext cx="2286000" cy="461665"/>
          </a:xfrm>
          <a:prstGeom prst="rect">
            <a:avLst/>
          </a:prstGeom>
        </p:spPr>
        <p:txBody>
          <a:bodyPr wrap="square">
            <a:spAutoFit/>
          </a:bodyPr>
          <a:lstStyle/>
          <a:p>
            <a:r>
              <a:rPr lang="en-US" sz="1200" dirty="0">
                <a:solidFill>
                  <a:schemeClr val="bg1">
                    <a:lumMod val="95000"/>
                  </a:schemeClr>
                </a:solidFill>
              </a:rPr>
              <a:t>Life Style: Provide Fun, Openness and Graphics</a:t>
            </a:r>
          </a:p>
        </p:txBody>
      </p:sp>
      <p:sp>
        <p:nvSpPr>
          <p:cNvPr id="30" name="Rectangle 29">
            <a:extLst>
              <a:ext uri="{FF2B5EF4-FFF2-40B4-BE49-F238E27FC236}">
                <a16:creationId xmlns:a16="http://schemas.microsoft.com/office/drawing/2014/main" id="{A5FE2964-0977-4A84-9D9B-3672E28A78BF}"/>
              </a:ext>
            </a:extLst>
          </p:cNvPr>
          <p:cNvSpPr/>
          <p:nvPr/>
        </p:nvSpPr>
        <p:spPr>
          <a:xfrm>
            <a:off x="4952999" y="4630078"/>
            <a:ext cx="2286000" cy="461665"/>
          </a:xfrm>
          <a:prstGeom prst="rect">
            <a:avLst/>
          </a:prstGeom>
        </p:spPr>
        <p:txBody>
          <a:bodyPr wrap="square">
            <a:spAutoFit/>
          </a:bodyPr>
          <a:lstStyle/>
          <a:p>
            <a:r>
              <a:rPr lang="en-US" sz="1200" dirty="0">
                <a:solidFill>
                  <a:schemeClr val="bg1"/>
                </a:solidFill>
              </a:rPr>
              <a:t>Stability:  Provide Security, Feelings and Instructions</a:t>
            </a:r>
          </a:p>
        </p:txBody>
      </p:sp>
      <p:sp>
        <p:nvSpPr>
          <p:cNvPr id="31" name="Rectangle 30">
            <a:extLst>
              <a:ext uri="{FF2B5EF4-FFF2-40B4-BE49-F238E27FC236}">
                <a16:creationId xmlns:a16="http://schemas.microsoft.com/office/drawing/2014/main" id="{1DF7C4CE-1B2C-45D3-BE39-C9CA195C99AB}"/>
              </a:ext>
            </a:extLst>
          </p:cNvPr>
          <p:cNvSpPr/>
          <p:nvPr/>
        </p:nvSpPr>
        <p:spPr>
          <a:xfrm>
            <a:off x="4952999" y="5392679"/>
            <a:ext cx="2286000" cy="461665"/>
          </a:xfrm>
          <a:prstGeom prst="rect">
            <a:avLst/>
          </a:prstGeom>
        </p:spPr>
        <p:txBody>
          <a:bodyPr wrap="square">
            <a:spAutoFit/>
          </a:bodyPr>
          <a:lstStyle/>
          <a:p>
            <a:r>
              <a:rPr lang="en-US" sz="1200" dirty="0">
                <a:solidFill>
                  <a:schemeClr val="bg1">
                    <a:lumMod val="95000"/>
                  </a:schemeClr>
                </a:solidFill>
              </a:rPr>
              <a:t>Information: Provide Analysis,  Research and Details</a:t>
            </a:r>
          </a:p>
        </p:txBody>
      </p:sp>
      <p:sp>
        <p:nvSpPr>
          <p:cNvPr id="32" name="Rectangle 31">
            <a:extLst>
              <a:ext uri="{FF2B5EF4-FFF2-40B4-BE49-F238E27FC236}">
                <a16:creationId xmlns:a16="http://schemas.microsoft.com/office/drawing/2014/main" id="{7C10A36A-2E14-4938-99C4-AFD7A6A63CFA}"/>
              </a:ext>
            </a:extLst>
          </p:cNvPr>
          <p:cNvSpPr/>
          <p:nvPr/>
        </p:nvSpPr>
        <p:spPr>
          <a:xfrm>
            <a:off x="8889777" y="2207690"/>
            <a:ext cx="2462783" cy="523220"/>
          </a:xfrm>
          <a:prstGeom prst="rect">
            <a:avLst/>
          </a:prstGeom>
        </p:spPr>
        <p:txBody>
          <a:bodyPr wrap="square">
            <a:spAutoFit/>
          </a:bodyPr>
          <a:lstStyle/>
          <a:p>
            <a:pPr algn="ctr"/>
            <a:r>
              <a:rPr lang="en-US" sz="1400" b="1" dirty="0">
                <a:solidFill>
                  <a:schemeClr val="bg1">
                    <a:lumMod val="65000"/>
                  </a:schemeClr>
                </a:solidFill>
              </a:rPr>
              <a:t>Matching Employees &amp; </a:t>
            </a:r>
          </a:p>
          <a:p>
            <a:pPr algn="ctr"/>
            <a:r>
              <a:rPr lang="en-US" sz="1400" b="1" dirty="0">
                <a:solidFill>
                  <a:schemeClr val="bg1">
                    <a:lumMod val="65000"/>
                  </a:schemeClr>
                </a:solidFill>
              </a:rPr>
              <a:t>Clients for 4 in 4 Engagement </a:t>
            </a:r>
          </a:p>
        </p:txBody>
      </p:sp>
      <p:sp>
        <p:nvSpPr>
          <p:cNvPr id="33" name="Rounded Rectangular Callout 13">
            <a:extLst>
              <a:ext uri="{FF2B5EF4-FFF2-40B4-BE49-F238E27FC236}">
                <a16:creationId xmlns:a16="http://schemas.microsoft.com/office/drawing/2014/main" id="{7223AF3D-0435-40BB-A88E-8C2640FC1633}"/>
              </a:ext>
            </a:extLst>
          </p:cNvPr>
          <p:cNvSpPr/>
          <p:nvPr/>
        </p:nvSpPr>
        <p:spPr>
          <a:xfrm>
            <a:off x="9890969" y="3012278"/>
            <a:ext cx="510617" cy="293808"/>
          </a:xfrm>
          <a:prstGeom prst="wedgeRoundRectCallout">
            <a:avLst>
              <a:gd name="adj1" fmla="val -49764"/>
              <a:gd name="adj2" fmla="val 82670"/>
              <a:gd name="adj3" fmla="val 16667"/>
            </a:avLst>
          </a:prstGeom>
          <a:solidFill>
            <a:srgbClr val="0025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latin typeface="Arial" pitchFamily="34" charset="0"/>
              <a:cs typeface="Arial" pitchFamily="34" charset="0"/>
            </a:endParaRPr>
          </a:p>
        </p:txBody>
      </p:sp>
      <p:sp>
        <p:nvSpPr>
          <p:cNvPr id="34" name="Rounded Rectangular Callout 14">
            <a:extLst>
              <a:ext uri="{FF2B5EF4-FFF2-40B4-BE49-F238E27FC236}">
                <a16:creationId xmlns:a16="http://schemas.microsoft.com/office/drawing/2014/main" id="{6D827BF6-ACB4-49D5-BBB5-AC4C7448FDB1}"/>
              </a:ext>
            </a:extLst>
          </p:cNvPr>
          <p:cNvSpPr/>
          <p:nvPr/>
        </p:nvSpPr>
        <p:spPr>
          <a:xfrm>
            <a:off x="9890969" y="3723430"/>
            <a:ext cx="510617" cy="293808"/>
          </a:xfrm>
          <a:prstGeom prst="wedgeRoundRectCallout">
            <a:avLst>
              <a:gd name="adj1" fmla="val -49764"/>
              <a:gd name="adj2" fmla="val 82670"/>
              <a:gd name="adj3" fmla="val 16667"/>
            </a:avLst>
          </a:prstGeom>
          <a:solidFill>
            <a:srgbClr val="E46C0A"/>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600" dirty="0">
              <a:solidFill>
                <a:schemeClr val="tx1">
                  <a:lumMod val="75000"/>
                  <a:lumOff val="25000"/>
                </a:schemeClr>
              </a:solidFill>
              <a:latin typeface="Arial" pitchFamily="34" charset="0"/>
              <a:cs typeface="Arial" pitchFamily="34" charset="0"/>
            </a:endParaRPr>
          </a:p>
        </p:txBody>
      </p:sp>
      <p:sp>
        <p:nvSpPr>
          <p:cNvPr id="35" name="Rounded Rectangular Callout 15">
            <a:extLst>
              <a:ext uri="{FF2B5EF4-FFF2-40B4-BE49-F238E27FC236}">
                <a16:creationId xmlns:a16="http://schemas.microsoft.com/office/drawing/2014/main" id="{ABACFFD8-8B67-4304-AAF8-2797026E96F5}"/>
              </a:ext>
            </a:extLst>
          </p:cNvPr>
          <p:cNvSpPr/>
          <p:nvPr/>
        </p:nvSpPr>
        <p:spPr>
          <a:xfrm>
            <a:off x="9890968" y="4535292"/>
            <a:ext cx="510617" cy="293808"/>
          </a:xfrm>
          <a:prstGeom prst="wedgeRoundRectCallout">
            <a:avLst>
              <a:gd name="adj1" fmla="val -49764"/>
              <a:gd name="adj2" fmla="val 82670"/>
              <a:gd name="adj3" fmla="val 16667"/>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dirty="0">
              <a:solidFill>
                <a:schemeClr val="tx1">
                  <a:lumMod val="75000"/>
                  <a:lumOff val="25000"/>
                </a:schemeClr>
              </a:solidFill>
              <a:latin typeface="Arial" pitchFamily="34" charset="0"/>
              <a:cs typeface="Arial" pitchFamily="34" charset="0"/>
            </a:endParaRPr>
          </a:p>
        </p:txBody>
      </p:sp>
      <p:sp>
        <p:nvSpPr>
          <p:cNvPr id="36" name="Rounded Rectangular Callout 16">
            <a:extLst>
              <a:ext uri="{FF2B5EF4-FFF2-40B4-BE49-F238E27FC236}">
                <a16:creationId xmlns:a16="http://schemas.microsoft.com/office/drawing/2014/main" id="{E7BD0192-DC94-4C33-9ED6-34822EDAD8DD}"/>
              </a:ext>
            </a:extLst>
          </p:cNvPr>
          <p:cNvSpPr/>
          <p:nvPr/>
        </p:nvSpPr>
        <p:spPr>
          <a:xfrm>
            <a:off x="9858132" y="5288132"/>
            <a:ext cx="543453" cy="286819"/>
          </a:xfrm>
          <a:prstGeom prst="wedgeRoundRectCallout">
            <a:avLst>
              <a:gd name="adj1" fmla="val -49764"/>
              <a:gd name="adj2" fmla="val 82670"/>
              <a:gd name="adj3" fmla="val 16667"/>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sz="1600" dirty="0">
              <a:solidFill>
                <a:schemeClr val="tx1">
                  <a:lumMod val="75000"/>
                  <a:lumOff val="25000"/>
                </a:schemeClr>
              </a:solidFill>
              <a:latin typeface="Arial" pitchFamily="34" charset="0"/>
              <a:cs typeface="Arial" pitchFamily="34" charset="0"/>
            </a:endParaRPr>
          </a:p>
        </p:txBody>
      </p:sp>
      <p:grpSp>
        <p:nvGrpSpPr>
          <p:cNvPr id="55" name="Group 54">
            <a:extLst>
              <a:ext uri="{FF2B5EF4-FFF2-40B4-BE49-F238E27FC236}">
                <a16:creationId xmlns:a16="http://schemas.microsoft.com/office/drawing/2014/main" id="{BACB426A-9312-43F9-8D13-67627FF2ABE7}"/>
              </a:ext>
            </a:extLst>
          </p:cNvPr>
          <p:cNvGrpSpPr/>
          <p:nvPr/>
        </p:nvGrpSpPr>
        <p:grpSpPr>
          <a:xfrm>
            <a:off x="3391141" y="3536344"/>
            <a:ext cx="923895" cy="2054687"/>
            <a:chOff x="3391141" y="3536344"/>
            <a:chExt cx="923895" cy="2054687"/>
          </a:xfrm>
        </p:grpSpPr>
        <p:cxnSp>
          <p:nvCxnSpPr>
            <p:cNvPr id="42" name="Straight Arrow Connector 41">
              <a:extLst>
                <a:ext uri="{FF2B5EF4-FFF2-40B4-BE49-F238E27FC236}">
                  <a16:creationId xmlns:a16="http://schemas.microsoft.com/office/drawing/2014/main" id="{1C5CC83B-B51F-4675-B1E3-CAC2A5857327}"/>
                </a:ext>
              </a:extLst>
            </p:cNvPr>
            <p:cNvCxnSpPr>
              <a:cxnSpLocks/>
              <a:stCxn id="20" idx="3"/>
            </p:cNvCxnSpPr>
            <p:nvPr/>
          </p:nvCxnSpPr>
          <p:spPr>
            <a:xfrm flipV="1">
              <a:off x="3399760" y="3536344"/>
              <a:ext cx="912275" cy="561200"/>
            </a:xfrm>
            <a:prstGeom prst="straightConnector1">
              <a:avLst/>
            </a:prstGeom>
            <a:ln>
              <a:solidFill>
                <a:schemeClr val="bg1">
                  <a:alpha val="88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C71E7E7-93FB-4738-8BE8-B9DB969D91FB}"/>
                </a:ext>
              </a:extLst>
            </p:cNvPr>
            <p:cNvCxnSpPr>
              <a:stCxn id="20" idx="3"/>
              <a:endCxn id="27" idx="1"/>
            </p:cNvCxnSpPr>
            <p:nvPr/>
          </p:nvCxnSpPr>
          <p:spPr>
            <a:xfrm flipV="1">
              <a:off x="3399760" y="4090207"/>
              <a:ext cx="912275" cy="7337"/>
            </a:xfrm>
            <a:prstGeom prst="straightConnector1">
              <a:avLst/>
            </a:prstGeom>
            <a:ln>
              <a:solidFill>
                <a:schemeClr val="bg1">
                  <a:alpha val="88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D45C58C-D7B9-4E1C-841D-8BAE9A93A5B5}"/>
                </a:ext>
              </a:extLst>
            </p:cNvPr>
            <p:cNvCxnSpPr>
              <a:cxnSpLocks/>
            </p:cNvCxnSpPr>
            <p:nvPr/>
          </p:nvCxnSpPr>
          <p:spPr>
            <a:xfrm>
              <a:off x="3402761" y="4107488"/>
              <a:ext cx="912275" cy="561200"/>
            </a:xfrm>
            <a:prstGeom prst="straightConnector1">
              <a:avLst/>
            </a:prstGeom>
            <a:ln>
              <a:solidFill>
                <a:schemeClr val="bg1">
                  <a:alpha val="88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477DABA-FF92-45A4-9AA4-24ADEE05BA37}"/>
                </a:ext>
              </a:extLst>
            </p:cNvPr>
            <p:cNvCxnSpPr>
              <a:cxnSpLocks/>
            </p:cNvCxnSpPr>
            <p:nvPr/>
          </p:nvCxnSpPr>
          <p:spPr>
            <a:xfrm>
              <a:off x="3391141" y="4097898"/>
              <a:ext cx="912275" cy="1493133"/>
            </a:xfrm>
            <a:prstGeom prst="straightConnector1">
              <a:avLst/>
            </a:prstGeom>
            <a:ln>
              <a:solidFill>
                <a:schemeClr val="bg1">
                  <a:alpha val="88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3505BEC3-69AC-4F22-87E5-11DDC2838D87}"/>
              </a:ext>
            </a:extLst>
          </p:cNvPr>
          <p:cNvGrpSpPr/>
          <p:nvPr/>
        </p:nvGrpSpPr>
        <p:grpSpPr>
          <a:xfrm>
            <a:off x="7879966" y="3294888"/>
            <a:ext cx="912275" cy="2292445"/>
            <a:chOff x="7879966" y="3294888"/>
            <a:chExt cx="912275" cy="2292445"/>
          </a:xfrm>
        </p:grpSpPr>
        <p:cxnSp>
          <p:nvCxnSpPr>
            <p:cNvPr id="50" name="Straight Arrow Connector 49">
              <a:extLst>
                <a:ext uri="{FF2B5EF4-FFF2-40B4-BE49-F238E27FC236}">
                  <a16:creationId xmlns:a16="http://schemas.microsoft.com/office/drawing/2014/main" id="{750A222F-E14A-4ABB-A0F7-694D95E4263B}"/>
                </a:ext>
              </a:extLst>
            </p:cNvPr>
            <p:cNvCxnSpPr/>
            <p:nvPr/>
          </p:nvCxnSpPr>
          <p:spPr>
            <a:xfrm>
              <a:off x="7879966" y="3294888"/>
              <a:ext cx="912275" cy="0"/>
            </a:xfrm>
            <a:prstGeom prst="straightConnector1">
              <a:avLst/>
            </a:prstGeom>
            <a:ln>
              <a:solidFill>
                <a:schemeClr val="bg1">
                  <a:alpha val="8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E852B1E-F6C2-4912-BCF1-263E69446E2C}"/>
                </a:ext>
              </a:extLst>
            </p:cNvPr>
            <p:cNvCxnSpPr/>
            <p:nvPr/>
          </p:nvCxnSpPr>
          <p:spPr>
            <a:xfrm>
              <a:off x="7879966" y="4020680"/>
              <a:ext cx="912275" cy="0"/>
            </a:xfrm>
            <a:prstGeom prst="straightConnector1">
              <a:avLst/>
            </a:prstGeom>
            <a:ln>
              <a:solidFill>
                <a:schemeClr val="bg1">
                  <a:alpha val="8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B651C8E-39D5-4BE5-B43B-7EE596D19D52}"/>
                </a:ext>
              </a:extLst>
            </p:cNvPr>
            <p:cNvCxnSpPr/>
            <p:nvPr/>
          </p:nvCxnSpPr>
          <p:spPr>
            <a:xfrm>
              <a:off x="7879966" y="4860910"/>
              <a:ext cx="912275" cy="0"/>
            </a:xfrm>
            <a:prstGeom prst="straightConnector1">
              <a:avLst/>
            </a:prstGeom>
            <a:ln>
              <a:solidFill>
                <a:schemeClr val="bg1">
                  <a:alpha val="8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CD298E6-52BA-4262-9F0C-0E296AA697B2}"/>
                </a:ext>
              </a:extLst>
            </p:cNvPr>
            <p:cNvCxnSpPr/>
            <p:nvPr/>
          </p:nvCxnSpPr>
          <p:spPr>
            <a:xfrm>
              <a:off x="7879966" y="5587333"/>
              <a:ext cx="912275" cy="0"/>
            </a:xfrm>
            <a:prstGeom prst="straightConnector1">
              <a:avLst/>
            </a:prstGeom>
            <a:ln>
              <a:solidFill>
                <a:schemeClr val="bg1">
                  <a:alpha val="86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Rectangle 60">
            <a:extLst>
              <a:ext uri="{FF2B5EF4-FFF2-40B4-BE49-F238E27FC236}">
                <a16:creationId xmlns:a16="http://schemas.microsoft.com/office/drawing/2014/main" id="{473E83A8-3A11-400E-A67D-AEB357FF9364}"/>
              </a:ext>
            </a:extLst>
          </p:cNvPr>
          <p:cNvSpPr/>
          <p:nvPr/>
        </p:nvSpPr>
        <p:spPr>
          <a:xfrm>
            <a:off x="8889776" y="5816310"/>
            <a:ext cx="2462783" cy="307777"/>
          </a:xfrm>
          <a:prstGeom prst="rect">
            <a:avLst/>
          </a:prstGeom>
        </p:spPr>
        <p:txBody>
          <a:bodyPr wrap="square">
            <a:spAutoFit/>
          </a:bodyPr>
          <a:lstStyle/>
          <a:p>
            <a:pPr algn="ctr"/>
            <a:r>
              <a:rPr lang="en-US" sz="1400" b="1" dirty="0">
                <a:solidFill>
                  <a:schemeClr val="bg1">
                    <a:lumMod val="65000"/>
                  </a:schemeClr>
                </a:solidFill>
              </a:rPr>
              <a:t> 70% Team Productivity Uplift</a:t>
            </a:r>
          </a:p>
        </p:txBody>
      </p:sp>
      <p:sp>
        <p:nvSpPr>
          <p:cNvPr id="62" name="Rectangle 61">
            <a:extLst>
              <a:ext uri="{FF2B5EF4-FFF2-40B4-BE49-F238E27FC236}">
                <a16:creationId xmlns:a16="http://schemas.microsoft.com/office/drawing/2014/main" id="{41435A6D-AE5D-4A52-AAB0-BF59C8B31850}"/>
              </a:ext>
            </a:extLst>
          </p:cNvPr>
          <p:cNvSpPr/>
          <p:nvPr/>
        </p:nvSpPr>
        <p:spPr>
          <a:xfrm>
            <a:off x="1600404" y="1072180"/>
            <a:ext cx="8991192" cy="400110"/>
          </a:xfrm>
          <a:prstGeom prst="rect">
            <a:avLst/>
          </a:prstGeom>
        </p:spPr>
        <p:txBody>
          <a:bodyPr wrap="square">
            <a:spAutoFit/>
          </a:bodyPr>
          <a:lstStyle/>
          <a:p>
            <a:pPr algn="ctr"/>
            <a:r>
              <a:rPr lang="en-US" sz="2000" dirty="0">
                <a:solidFill>
                  <a:schemeClr val="bg1"/>
                </a:solidFill>
                <a:cs typeface="Segoe UI Light" panose="020B0502040204020203" pitchFamily="34" charset="0"/>
              </a:rPr>
              <a:t>Built on Matching People to Roles, Team, Customers &amp; Effective Communication</a:t>
            </a:r>
          </a:p>
        </p:txBody>
      </p:sp>
      <p:sp>
        <p:nvSpPr>
          <p:cNvPr id="63" name="Rectangle 62">
            <a:extLst>
              <a:ext uri="{FF2B5EF4-FFF2-40B4-BE49-F238E27FC236}">
                <a16:creationId xmlns:a16="http://schemas.microsoft.com/office/drawing/2014/main" id="{0B7DF393-B436-44E5-9D3D-BC2CDC240146}"/>
              </a:ext>
            </a:extLst>
          </p:cNvPr>
          <p:cNvSpPr/>
          <p:nvPr/>
        </p:nvSpPr>
        <p:spPr>
          <a:xfrm>
            <a:off x="208006" y="425849"/>
            <a:ext cx="11775989" cy="707886"/>
          </a:xfrm>
          <a:prstGeom prst="rect">
            <a:avLst/>
          </a:prstGeom>
        </p:spPr>
        <p:txBody>
          <a:bodyPr wrap="square">
            <a:spAutoFit/>
          </a:bodyPr>
          <a:lstStyle/>
          <a:p>
            <a:pPr algn="ctr"/>
            <a:r>
              <a:rPr lang="en-US" sz="4000" b="1" dirty="0">
                <a:solidFill>
                  <a:schemeClr val="bg1"/>
                </a:solidFill>
                <a:cs typeface="Segoe UI Light" panose="020B0502040204020203" pitchFamily="34" charset="0"/>
              </a:rPr>
              <a:t>Outcome: A Behaviorally Smart Business </a:t>
            </a:r>
          </a:p>
        </p:txBody>
      </p:sp>
      <p:pic>
        <p:nvPicPr>
          <p:cNvPr id="64" name="Picture 63">
            <a:extLst>
              <a:ext uri="{FF2B5EF4-FFF2-40B4-BE49-F238E27FC236}">
                <a16:creationId xmlns:a16="http://schemas.microsoft.com/office/drawing/2014/main" id="{71FE432D-D9FB-4080-9AB0-1CAAB0CA7D2F}"/>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Tree>
    <p:extLst>
      <p:ext uri="{BB962C8B-B14F-4D97-AF65-F5344CB8AC3E}">
        <p14:creationId xmlns:p14="http://schemas.microsoft.com/office/powerpoint/2010/main" val="404023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750" fill="hold"/>
                                        <p:tgtEl>
                                          <p:spTgt spid="62"/>
                                        </p:tgtEl>
                                        <p:attrNameLst>
                                          <p:attrName>ppt_x</p:attrName>
                                        </p:attrNameLst>
                                      </p:cBhvr>
                                      <p:tavLst>
                                        <p:tav tm="0">
                                          <p:val>
                                            <p:strVal val="#ppt_x"/>
                                          </p:val>
                                        </p:tav>
                                        <p:tav tm="100000">
                                          <p:val>
                                            <p:strVal val="#ppt_x"/>
                                          </p:val>
                                        </p:tav>
                                      </p:tavLst>
                                    </p:anim>
                                    <p:anim calcmode="lin" valueType="num">
                                      <p:cBhvr additive="base">
                                        <p:cTn id="12" dur="75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3">
            <a:extLst>
              <a:ext uri="{FF2B5EF4-FFF2-40B4-BE49-F238E27FC236}">
                <a16:creationId xmlns:a16="http://schemas.microsoft.com/office/drawing/2014/main" id="{60D03712-0FC4-4045-89E7-623376A028F6}"/>
              </a:ext>
            </a:extLst>
          </p:cNvPr>
          <p:cNvPicPr>
            <a:picLocks noChangeAspect="1"/>
          </p:cNvPicPr>
          <p:nvPr/>
        </p:nvPicPr>
        <p:blipFill>
          <a:blip r:embed="rId2">
            <a:extLst>
              <a:ext uri="{28A0092B-C50C-407E-A947-70E740481C1C}">
                <a14:useLocalDpi xmlns:a14="http://schemas.microsoft.com/office/drawing/2010/main" val="0"/>
              </a:ext>
            </a:extLst>
          </a:blip>
          <a:srcRect l="1822" r="1822"/>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3C4D0D6E-310E-4BDD-9332-CC6954705B89}"/>
              </a:ext>
            </a:extLst>
          </p:cNvPr>
          <p:cNvSpPr/>
          <p:nvPr/>
        </p:nvSpPr>
        <p:spPr>
          <a:xfrm>
            <a:off x="0" y="-35268"/>
            <a:ext cx="12191999"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063471DC-DBE6-4AF0-9870-2569D92982AE}"/>
              </a:ext>
            </a:extLst>
          </p:cNvPr>
          <p:cNvSpPr/>
          <p:nvPr/>
        </p:nvSpPr>
        <p:spPr>
          <a:xfrm>
            <a:off x="704850" y="2266607"/>
            <a:ext cx="3552825" cy="3551238"/>
          </a:xfrm>
          <a:prstGeom prst="ellipse">
            <a:avLst/>
          </a:prstGeom>
          <a:noFill/>
          <a:ln w="127000">
            <a:solidFill>
              <a:schemeClr val="tx1">
                <a:lumMod val="50000"/>
                <a:lumOff val="50000"/>
                <a:alpha val="2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Arc 2">
            <a:extLst>
              <a:ext uri="{FF2B5EF4-FFF2-40B4-BE49-F238E27FC236}">
                <a16:creationId xmlns:a16="http://schemas.microsoft.com/office/drawing/2014/main" id="{DFB86217-9AF9-46A7-BD77-9F681100A242}"/>
              </a:ext>
            </a:extLst>
          </p:cNvPr>
          <p:cNvSpPr/>
          <p:nvPr/>
        </p:nvSpPr>
        <p:spPr>
          <a:xfrm>
            <a:off x="706438" y="2269782"/>
            <a:ext cx="3548062" cy="3548063"/>
          </a:xfrm>
          <a:prstGeom prst="arc">
            <a:avLst>
              <a:gd name="adj1" fmla="val 10766207"/>
              <a:gd name="adj2" fmla="val 0"/>
            </a:avLst>
          </a:prstGeom>
          <a:ln w="127000" cap="rnd">
            <a:solidFill>
              <a:srgbClr val="339966"/>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4" name="Oval 3">
            <a:extLst>
              <a:ext uri="{FF2B5EF4-FFF2-40B4-BE49-F238E27FC236}">
                <a16:creationId xmlns:a16="http://schemas.microsoft.com/office/drawing/2014/main" id="{FF1D5E3B-6506-4164-9A6F-8B4AE931EFB2}"/>
              </a:ext>
            </a:extLst>
          </p:cNvPr>
          <p:cNvSpPr/>
          <p:nvPr/>
        </p:nvSpPr>
        <p:spPr>
          <a:xfrm>
            <a:off x="4264025" y="2266607"/>
            <a:ext cx="3552825" cy="3551238"/>
          </a:xfrm>
          <a:prstGeom prst="ellipse">
            <a:avLst/>
          </a:prstGeom>
          <a:noFill/>
          <a:ln w="127000">
            <a:solidFill>
              <a:schemeClr val="tx1">
                <a:lumMod val="50000"/>
                <a:lumOff val="50000"/>
                <a:alpha val="2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Arc 4">
            <a:extLst>
              <a:ext uri="{FF2B5EF4-FFF2-40B4-BE49-F238E27FC236}">
                <a16:creationId xmlns:a16="http://schemas.microsoft.com/office/drawing/2014/main" id="{F2D83CDB-6D97-4C3F-914E-F403AA3437AE}"/>
              </a:ext>
            </a:extLst>
          </p:cNvPr>
          <p:cNvSpPr/>
          <p:nvPr/>
        </p:nvSpPr>
        <p:spPr>
          <a:xfrm rot="10800000">
            <a:off x="4265613" y="2269782"/>
            <a:ext cx="3548062" cy="3548063"/>
          </a:xfrm>
          <a:prstGeom prst="arc">
            <a:avLst>
              <a:gd name="adj1" fmla="val 10766207"/>
              <a:gd name="adj2" fmla="val 0"/>
            </a:avLst>
          </a:prstGeom>
          <a:ln w="127000" cap="rnd">
            <a:solidFill>
              <a:srgbClr val="339966"/>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6" name="Oval 5">
            <a:extLst>
              <a:ext uri="{FF2B5EF4-FFF2-40B4-BE49-F238E27FC236}">
                <a16:creationId xmlns:a16="http://schemas.microsoft.com/office/drawing/2014/main" id="{B3FAF4B0-2527-4FC1-AA90-7E32CD182EE8}"/>
              </a:ext>
            </a:extLst>
          </p:cNvPr>
          <p:cNvSpPr/>
          <p:nvPr/>
        </p:nvSpPr>
        <p:spPr>
          <a:xfrm>
            <a:off x="7812088" y="2266607"/>
            <a:ext cx="3552825" cy="3551238"/>
          </a:xfrm>
          <a:prstGeom prst="ellipse">
            <a:avLst/>
          </a:prstGeom>
          <a:noFill/>
          <a:ln w="127000">
            <a:solidFill>
              <a:schemeClr val="tx1">
                <a:lumMod val="50000"/>
                <a:lumOff val="50000"/>
                <a:alpha val="2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Arc 6">
            <a:extLst>
              <a:ext uri="{FF2B5EF4-FFF2-40B4-BE49-F238E27FC236}">
                <a16:creationId xmlns:a16="http://schemas.microsoft.com/office/drawing/2014/main" id="{83D6FC32-1535-4CD3-987D-44E412F5CA54}"/>
              </a:ext>
            </a:extLst>
          </p:cNvPr>
          <p:cNvSpPr/>
          <p:nvPr/>
        </p:nvSpPr>
        <p:spPr>
          <a:xfrm>
            <a:off x="7813675" y="2269782"/>
            <a:ext cx="3548063" cy="3548063"/>
          </a:xfrm>
          <a:prstGeom prst="arc">
            <a:avLst>
              <a:gd name="adj1" fmla="val 10766207"/>
              <a:gd name="adj2" fmla="val 0"/>
            </a:avLst>
          </a:prstGeom>
          <a:ln w="127000" cap="rnd">
            <a:solidFill>
              <a:srgbClr val="339966"/>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grpSp>
        <p:nvGrpSpPr>
          <p:cNvPr id="8" name="Group 7">
            <a:extLst>
              <a:ext uri="{FF2B5EF4-FFF2-40B4-BE49-F238E27FC236}">
                <a16:creationId xmlns:a16="http://schemas.microsoft.com/office/drawing/2014/main" id="{2454E1EB-A161-416F-8549-804589ED51C1}"/>
              </a:ext>
            </a:extLst>
          </p:cNvPr>
          <p:cNvGrpSpPr>
            <a:grpSpLocks/>
          </p:cNvGrpSpPr>
          <p:nvPr/>
        </p:nvGrpSpPr>
        <p:grpSpPr bwMode="auto">
          <a:xfrm>
            <a:off x="1101725" y="2930182"/>
            <a:ext cx="2806700" cy="2436559"/>
            <a:chOff x="123704" y="2209667"/>
            <a:chExt cx="2807212" cy="2436346"/>
          </a:xfrm>
        </p:grpSpPr>
        <p:sp>
          <p:nvSpPr>
            <p:cNvPr id="9" name="Text Placeholder 2">
              <a:extLst>
                <a:ext uri="{FF2B5EF4-FFF2-40B4-BE49-F238E27FC236}">
                  <a16:creationId xmlns:a16="http://schemas.microsoft.com/office/drawing/2014/main" id="{93FBBD96-47E6-4F4C-ADC2-54A1D1E8A008}"/>
                </a:ext>
              </a:extLst>
            </p:cNvPr>
            <p:cNvSpPr txBox="1">
              <a:spLocks/>
            </p:cNvSpPr>
            <p:nvPr/>
          </p:nvSpPr>
          <p:spPr>
            <a:xfrm>
              <a:off x="123704" y="3426311"/>
              <a:ext cx="2807212" cy="1219702"/>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ts val="1780"/>
                </a:lnSpc>
                <a:spcBef>
                  <a:spcPts val="400"/>
                </a:spcBef>
                <a:spcAft>
                  <a:spcPts val="0"/>
                </a:spcAft>
                <a:defRPr/>
              </a:pPr>
              <a:r>
                <a:rPr lang="en-US" sz="2400" b="1" dirty="0">
                  <a:latin typeface="+mn-lt"/>
                  <a:ea typeface="Roboto" charset="0"/>
                  <a:cs typeface="Roboto" charset="0"/>
                </a:rPr>
                <a:t>Values</a:t>
              </a:r>
            </a:p>
            <a:p>
              <a:pPr fontAlgn="auto">
                <a:lnSpc>
                  <a:spcPct val="50000"/>
                </a:lnSpc>
                <a:spcBef>
                  <a:spcPts val="400"/>
                </a:spcBef>
                <a:spcAft>
                  <a:spcPts val="0"/>
                </a:spcAft>
                <a:defRPr/>
              </a:pPr>
              <a:r>
                <a:rPr lang="en-US" sz="1200" dirty="0">
                  <a:solidFill>
                    <a:schemeClr val="bg1"/>
                  </a:solidFill>
                  <a:latin typeface="+mn-lt"/>
                  <a:ea typeface="Roboto Light" charset="0"/>
                  <a:cs typeface="Roboto Light" charset="0"/>
                </a:rPr>
                <a:t>I</a:t>
              </a:r>
            </a:p>
            <a:p>
              <a:pPr fontAlgn="auto">
                <a:lnSpc>
                  <a:spcPct val="50000"/>
                </a:lnSpc>
                <a:spcBef>
                  <a:spcPts val="400"/>
                </a:spcBef>
                <a:spcAft>
                  <a:spcPts val="0"/>
                </a:spcAft>
                <a:defRPr/>
              </a:pPr>
              <a:r>
                <a:rPr lang="en-US" sz="1200" dirty="0">
                  <a:latin typeface="+mn-lt"/>
                  <a:ea typeface="Roboto Light" charset="0"/>
                  <a:cs typeface="Roboto Light" charset="0"/>
                </a:rPr>
                <a:t>Impediments</a:t>
              </a:r>
            </a:p>
            <a:p>
              <a:pPr fontAlgn="auto">
                <a:lnSpc>
                  <a:spcPct val="50000"/>
                </a:lnSpc>
                <a:spcAft>
                  <a:spcPts val="0"/>
                </a:spcAft>
                <a:defRPr/>
              </a:pPr>
              <a:r>
                <a:rPr lang="en-US" sz="1200" dirty="0">
                  <a:latin typeface="+mn-lt"/>
                  <a:ea typeface="Roboto Light" charset="0"/>
                  <a:cs typeface="Roboto Light" charset="0"/>
                </a:rPr>
                <a:t>Values</a:t>
              </a:r>
            </a:p>
            <a:p>
              <a:pPr fontAlgn="auto">
                <a:lnSpc>
                  <a:spcPct val="50000"/>
                </a:lnSpc>
                <a:spcAft>
                  <a:spcPts val="0"/>
                </a:spcAft>
                <a:defRPr/>
              </a:pPr>
              <a:r>
                <a:rPr lang="en-US" sz="1200" dirty="0">
                  <a:latin typeface="+mn-lt"/>
                  <a:ea typeface="Roboto Light" charset="0"/>
                  <a:cs typeface="Roboto Light" charset="0"/>
                </a:rPr>
                <a:t>Alignment</a:t>
              </a:r>
            </a:p>
          </p:txBody>
        </p:sp>
        <p:sp>
          <p:nvSpPr>
            <p:cNvPr id="10" name="Oval 9">
              <a:extLst>
                <a:ext uri="{FF2B5EF4-FFF2-40B4-BE49-F238E27FC236}">
                  <a16:creationId xmlns:a16="http://schemas.microsoft.com/office/drawing/2014/main" id="{C4E41D2D-0EAB-4645-B9DF-B03FB9E51511}"/>
                </a:ext>
              </a:extLst>
            </p:cNvPr>
            <p:cNvSpPr/>
            <p:nvPr/>
          </p:nvSpPr>
          <p:spPr>
            <a:xfrm>
              <a:off x="1063675" y="2209667"/>
              <a:ext cx="927269" cy="927019"/>
            </a:xfrm>
            <a:prstGeom prst="ellipse">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800" b="1" dirty="0">
                <a:solidFill>
                  <a:srgbClr val="FFFFFF"/>
                </a:solidFill>
                <a:latin typeface="+mn-lt"/>
                <a:ea typeface="Montserrat" panose="00000500000000000000" pitchFamily="50" charset="0"/>
                <a:cs typeface="Montserrat" panose="00000500000000000000" pitchFamily="50" charset="0"/>
              </a:endParaRPr>
            </a:p>
          </p:txBody>
        </p:sp>
      </p:grpSp>
      <p:grpSp>
        <p:nvGrpSpPr>
          <p:cNvPr id="11" name="Group 10">
            <a:extLst>
              <a:ext uri="{FF2B5EF4-FFF2-40B4-BE49-F238E27FC236}">
                <a16:creationId xmlns:a16="http://schemas.microsoft.com/office/drawing/2014/main" id="{51F6BA5F-3E0D-47A3-93C2-D93D62B94C23}"/>
              </a:ext>
            </a:extLst>
          </p:cNvPr>
          <p:cNvGrpSpPr>
            <a:grpSpLocks/>
          </p:cNvGrpSpPr>
          <p:nvPr/>
        </p:nvGrpSpPr>
        <p:grpSpPr bwMode="auto">
          <a:xfrm>
            <a:off x="4619625" y="2930182"/>
            <a:ext cx="2840038" cy="2436559"/>
            <a:chOff x="106804" y="2209667"/>
            <a:chExt cx="2841012" cy="2436346"/>
          </a:xfrm>
        </p:grpSpPr>
        <p:sp>
          <p:nvSpPr>
            <p:cNvPr id="12" name="Text Placeholder 2">
              <a:extLst>
                <a:ext uri="{FF2B5EF4-FFF2-40B4-BE49-F238E27FC236}">
                  <a16:creationId xmlns:a16="http://schemas.microsoft.com/office/drawing/2014/main" id="{BD1EBDAB-8A12-4B91-B5AD-2C51C31C7B7A}"/>
                </a:ext>
              </a:extLst>
            </p:cNvPr>
            <p:cNvSpPr txBox="1">
              <a:spLocks/>
            </p:cNvSpPr>
            <p:nvPr/>
          </p:nvSpPr>
          <p:spPr>
            <a:xfrm>
              <a:off x="106804" y="3426311"/>
              <a:ext cx="2841012" cy="1219702"/>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ts val="1780"/>
                </a:lnSpc>
                <a:spcBef>
                  <a:spcPts val="400"/>
                </a:spcBef>
                <a:spcAft>
                  <a:spcPts val="0"/>
                </a:spcAft>
                <a:defRPr/>
              </a:pPr>
              <a:r>
                <a:rPr lang="en-US" sz="2400" b="1" dirty="0">
                  <a:latin typeface="+mn-lt"/>
                  <a:ea typeface="Roboto" charset="0"/>
                  <a:cs typeface="Roboto" charset="0"/>
                </a:rPr>
                <a:t>Leadership</a:t>
              </a:r>
            </a:p>
            <a:p>
              <a:pPr fontAlgn="auto">
                <a:lnSpc>
                  <a:spcPct val="50000"/>
                </a:lnSpc>
                <a:spcBef>
                  <a:spcPts val="400"/>
                </a:spcBef>
                <a:spcAft>
                  <a:spcPts val="0"/>
                </a:spcAft>
                <a:defRPr/>
              </a:pPr>
              <a:r>
                <a:rPr lang="en-US" sz="300" dirty="0">
                  <a:solidFill>
                    <a:schemeClr val="bg1"/>
                  </a:solidFill>
                  <a:latin typeface="+mn-lt"/>
                  <a:ea typeface="Roboto Light" charset="0"/>
                  <a:cs typeface="Roboto Light" charset="0"/>
                </a:rPr>
                <a:t>L</a:t>
              </a:r>
            </a:p>
            <a:p>
              <a:pPr fontAlgn="auto">
                <a:lnSpc>
                  <a:spcPts val="1780"/>
                </a:lnSpc>
                <a:spcBef>
                  <a:spcPts val="400"/>
                </a:spcBef>
                <a:spcAft>
                  <a:spcPts val="0"/>
                </a:spcAft>
                <a:defRPr/>
              </a:pPr>
              <a:r>
                <a:rPr lang="en-US" sz="1200" dirty="0">
                  <a:latin typeface="+mn-lt"/>
                  <a:ea typeface="Roboto Light" charset="0"/>
                  <a:cs typeface="Roboto Light" charset="0"/>
                </a:rPr>
                <a:t>Leadership EQ</a:t>
              </a:r>
            </a:p>
            <a:p>
              <a:pPr fontAlgn="auto">
                <a:lnSpc>
                  <a:spcPct val="50000"/>
                </a:lnSpc>
                <a:spcAft>
                  <a:spcPts val="0"/>
                </a:spcAft>
                <a:defRPr/>
              </a:pPr>
              <a:r>
                <a:rPr lang="en-US" sz="1200" dirty="0">
                  <a:latin typeface="+mn-lt"/>
                  <a:ea typeface="Roboto Light" charset="0"/>
                  <a:cs typeface="Roboto Light" charset="0"/>
                </a:rPr>
                <a:t>Communication </a:t>
              </a:r>
            </a:p>
            <a:p>
              <a:pPr fontAlgn="auto">
                <a:lnSpc>
                  <a:spcPct val="50000"/>
                </a:lnSpc>
                <a:spcAft>
                  <a:spcPts val="0"/>
                </a:spcAft>
                <a:defRPr/>
              </a:pPr>
              <a:r>
                <a:rPr lang="en-US" sz="1200" dirty="0">
                  <a:latin typeface="+mn-lt"/>
                  <a:ea typeface="Roboto Light" charset="0"/>
                  <a:cs typeface="Roboto Light" charset="0"/>
                </a:rPr>
                <a:t>Accountability</a:t>
              </a:r>
            </a:p>
          </p:txBody>
        </p:sp>
        <p:sp>
          <p:nvSpPr>
            <p:cNvPr id="13" name="Oval 12">
              <a:extLst>
                <a:ext uri="{FF2B5EF4-FFF2-40B4-BE49-F238E27FC236}">
                  <a16:creationId xmlns:a16="http://schemas.microsoft.com/office/drawing/2014/main" id="{2FA3BB96-CEAE-4DED-BDF9-3E6B66EE45C1}"/>
                </a:ext>
              </a:extLst>
            </p:cNvPr>
            <p:cNvSpPr/>
            <p:nvPr/>
          </p:nvSpPr>
          <p:spPr>
            <a:xfrm>
              <a:off x="1062807" y="2209667"/>
              <a:ext cx="929006" cy="927019"/>
            </a:xfrm>
            <a:prstGeom prst="ellipse">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800" b="1" dirty="0">
                <a:solidFill>
                  <a:srgbClr val="FFFFFF"/>
                </a:solidFill>
                <a:latin typeface="+mn-lt"/>
                <a:ea typeface="Montserrat" panose="00000500000000000000" pitchFamily="50" charset="0"/>
                <a:cs typeface="Montserrat" panose="00000500000000000000" pitchFamily="50" charset="0"/>
              </a:endParaRPr>
            </a:p>
          </p:txBody>
        </p:sp>
      </p:grpSp>
      <p:grpSp>
        <p:nvGrpSpPr>
          <p:cNvPr id="14" name="Group 13">
            <a:extLst>
              <a:ext uri="{FF2B5EF4-FFF2-40B4-BE49-F238E27FC236}">
                <a16:creationId xmlns:a16="http://schemas.microsoft.com/office/drawing/2014/main" id="{A2EA876F-1463-475B-8114-B3C785F7B929}"/>
              </a:ext>
            </a:extLst>
          </p:cNvPr>
          <p:cNvGrpSpPr>
            <a:grpSpLocks/>
          </p:cNvGrpSpPr>
          <p:nvPr/>
        </p:nvGrpSpPr>
        <p:grpSpPr bwMode="auto">
          <a:xfrm>
            <a:off x="8245475" y="2930182"/>
            <a:ext cx="2687638" cy="2436559"/>
            <a:chOff x="183950" y="2209667"/>
            <a:chExt cx="2686720" cy="2436346"/>
          </a:xfrm>
        </p:grpSpPr>
        <p:sp>
          <p:nvSpPr>
            <p:cNvPr id="15" name="Text Placeholder 2">
              <a:extLst>
                <a:ext uri="{FF2B5EF4-FFF2-40B4-BE49-F238E27FC236}">
                  <a16:creationId xmlns:a16="http://schemas.microsoft.com/office/drawing/2014/main" id="{6ACCFD78-8540-4F08-AABD-FF01D2DC79BC}"/>
                </a:ext>
              </a:extLst>
            </p:cNvPr>
            <p:cNvSpPr txBox="1">
              <a:spLocks/>
            </p:cNvSpPr>
            <p:nvPr/>
          </p:nvSpPr>
          <p:spPr>
            <a:xfrm>
              <a:off x="183950" y="3426311"/>
              <a:ext cx="2686720" cy="1219702"/>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ts val="1780"/>
                </a:lnSpc>
                <a:spcBef>
                  <a:spcPts val="400"/>
                </a:spcBef>
                <a:spcAft>
                  <a:spcPts val="0"/>
                </a:spcAft>
                <a:defRPr/>
              </a:pPr>
              <a:r>
                <a:rPr lang="en-US" sz="2400" b="1" dirty="0">
                  <a:latin typeface="+mn-lt"/>
                  <a:ea typeface="Roboto" charset="0"/>
                  <a:cs typeface="Roboto" charset="0"/>
                </a:rPr>
                <a:t>Right People</a:t>
              </a:r>
            </a:p>
            <a:p>
              <a:pPr lvl="0">
                <a:lnSpc>
                  <a:spcPct val="50000"/>
                </a:lnSpc>
              </a:pPr>
              <a:r>
                <a:rPr lang="en-US" sz="100" dirty="0">
                  <a:solidFill>
                    <a:schemeClr val="bg1"/>
                  </a:solidFill>
                  <a:latin typeface="Calibri" panose="020F0502020204030204" pitchFamily="34" charset="0"/>
                  <a:cs typeface="Calibri" panose="020F0502020204030204" pitchFamily="34" charset="0"/>
                </a:rPr>
                <a:t>M</a:t>
              </a:r>
            </a:p>
            <a:p>
              <a:pPr lvl="0">
                <a:lnSpc>
                  <a:spcPct val="50000"/>
                </a:lnSpc>
              </a:pPr>
              <a:r>
                <a:rPr lang="en-US" sz="1200" dirty="0">
                  <a:latin typeface="Calibri" panose="020F0502020204030204" pitchFamily="34" charset="0"/>
                  <a:cs typeface="Calibri" panose="020F0502020204030204" pitchFamily="34" charset="0"/>
                </a:rPr>
                <a:t>Managing Talent</a:t>
              </a:r>
            </a:p>
            <a:p>
              <a:pPr lvl="0">
                <a:lnSpc>
                  <a:spcPct val="50000"/>
                </a:lnSpc>
              </a:pPr>
              <a:r>
                <a:rPr lang="en-US" sz="1200" dirty="0">
                  <a:latin typeface="Calibri" panose="020F0502020204030204" pitchFamily="34" charset="0"/>
                  <a:cs typeface="Calibri" panose="020F0502020204030204" pitchFamily="34" charset="0"/>
                </a:rPr>
                <a:t>Hiring and Onboarding</a:t>
              </a:r>
            </a:p>
            <a:p>
              <a:pPr lvl="0">
                <a:lnSpc>
                  <a:spcPct val="50000"/>
                </a:lnSpc>
              </a:pPr>
              <a:r>
                <a:rPr lang="en-US" sz="1200" dirty="0">
                  <a:latin typeface="Calibri" panose="020F0502020204030204" pitchFamily="34" charset="0"/>
                  <a:cs typeface="Calibri" panose="020F0502020204030204" pitchFamily="34" charset="0"/>
                </a:rPr>
                <a:t>Team</a:t>
              </a:r>
            </a:p>
          </p:txBody>
        </p:sp>
        <p:sp>
          <p:nvSpPr>
            <p:cNvPr id="16" name="Oval 15">
              <a:extLst>
                <a:ext uri="{FF2B5EF4-FFF2-40B4-BE49-F238E27FC236}">
                  <a16:creationId xmlns:a16="http://schemas.microsoft.com/office/drawing/2014/main" id="{198F9653-E9D8-48E2-8A42-9568D75676EF}"/>
                </a:ext>
              </a:extLst>
            </p:cNvPr>
            <p:cNvSpPr/>
            <p:nvPr/>
          </p:nvSpPr>
          <p:spPr>
            <a:xfrm>
              <a:off x="1063125" y="2209667"/>
              <a:ext cx="928371" cy="927019"/>
            </a:xfrm>
            <a:prstGeom prst="ellipse">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800" b="1" dirty="0">
                <a:solidFill>
                  <a:srgbClr val="FFFFFF"/>
                </a:solidFill>
                <a:latin typeface="+mn-lt"/>
                <a:ea typeface="Montserrat" panose="00000500000000000000" pitchFamily="50" charset="0"/>
                <a:cs typeface="Montserrat" panose="00000500000000000000" pitchFamily="50" charset="0"/>
              </a:endParaRPr>
            </a:p>
          </p:txBody>
        </p:sp>
      </p:grpSp>
      <p:sp>
        <p:nvSpPr>
          <p:cNvPr id="21" name="AutoShape 139">
            <a:extLst>
              <a:ext uri="{FF2B5EF4-FFF2-40B4-BE49-F238E27FC236}">
                <a16:creationId xmlns:a16="http://schemas.microsoft.com/office/drawing/2014/main" id="{295F67DE-B365-4D31-A84F-319FF88BDFC2}"/>
              </a:ext>
            </a:extLst>
          </p:cNvPr>
          <p:cNvSpPr>
            <a:spLocks/>
          </p:cNvSpPr>
          <p:nvPr/>
        </p:nvSpPr>
        <p:spPr bwMode="auto">
          <a:xfrm>
            <a:off x="2346594" y="3215207"/>
            <a:ext cx="335646" cy="325319"/>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22" name="AutoShape 59">
            <a:extLst>
              <a:ext uri="{FF2B5EF4-FFF2-40B4-BE49-F238E27FC236}">
                <a16:creationId xmlns:a16="http://schemas.microsoft.com/office/drawing/2014/main" id="{118FEE94-BC92-4542-9D0E-BE762DA40714}"/>
              </a:ext>
            </a:extLst>
          </p:cNvPr>
          <p:cNvSpPr>
            <a:spLocks/>
          </p:cNvSpPr>
          <p:nvPr/>
        </p:nvSpPr>
        <p:spPr bwMode="auto">
          <a:xfrm>
            <a:off x="5833131" y="3215205"/>
            <a:ext cx="325878" cy="325322"/>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pic>
        <p:nvPicPr>
          <p:cNvPr id="23" name="Picture 22">
            <a:extLst>
              <a:ext uri="{FF2B5EF4-FFF2-40B4-BE49-F238E27FC236}">
                <a16:creationId xmlns:a16="http://schemas.microsoft.com/office/drawing/2014/main" id="{1F1B1D75-75F6-46C6-8045-E3BDF0B84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5994" y="3165505"/>
            <a:ext cx="363423" cy="363423"/>
          </a:xfrm>
          <a:prstGeom prst="rect">
            <a:avLst/>
          </a:prstGeom>
        </p:spPr>
      </p:pic>
      <p:pic>
        <p:nvPicPr>
          <p:cNvPr id="24" name="Picture 23">
            <a:extLst>
              <a:ext uri="{FF2B5EF4-FFF2-40B4-BE49-F238E27FC236}">
                <a16:creationId xmlns:a16="http://schemas.microsoft.com/office/drawing/2014/main" id="{5DBB8C7D-01D4-4875-B3E8-F0A2B05BD8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
        <p:nvSpPr>
          <p:cNvPr id="25" name="Rectangle 24">
            <a:extLst>
              <a:ext uri="{FF2B5EF4-FFF2-40B4-BE49-F238E27FC236}">
                <a16:creationId xmlns:a16="http://schemas.microsoft.com/office/drawing/2014/main" id="{B651ADB4-5A28-4193-8547-FF87D9C8C28E}"/>
              </a:ext>
            </a:extLst>
          </p:cNvPr>
          <p:cNvSpPr/>
          <p:nvPr/>
        </p:nvSpPr>
        <p:spPr>
          <a:xfrm>
            <a:off x="2871200" y="1072180"/>
            <a:ext cx="6449601" cy="400110"/>
          </a:xfrm>
          <a:prstGeom prst="rect">
            <a:avLst/>
          </a:prstGeom>
        </p:spPr>
        <p:txBody>
          <a:bodyPr wrap="square">
            <a:spAutoFit/>
          </a:bodyPr>
          <a:lstStyle/>
          <a:p>
            <a:pPr algn="ctr"/>
            <a:r>
              <a:rPr lang="en-US" sz="2000" dirty="0">
                <a:solidFill>
                  <a:schemeClr val="bg1">
                    <a:lumMod val="50000"/>
                  </a:schemeClr>
                </a:solidFill>
                <a:cs typeface="Segoe UI Light" panose="020B0502040204020203" pitchFamily="34" charset="0"/>
              </a:rPr>
              <a:t>Hire to Retire Talent Management Solutions</a:t>
            </a:r>
          </a:p>
        </p:txBody>
      </p:sp>
      <p:sp>
        <p:nvSpPr>
          <p:cNvPr id="26" name="Rectangle 25">
            <a:extLst>
              <a:ext uri="{FF2B5EF4-FFF2-40B4-BE49-F238E27FC236}">
                <a16:creationId xmlns:a16="http://schemas.microsoft.com/office/drawing/2014/main" id="{7934E378-125C-49B3-B3CE-09040BEE1D08}"/>
              </a:ext>
            </a:extLst>
          </p:cNvPr>
          <p:cNvSpPr/>
          <p:nvPr/>
        </p:nvSpPr>
        <p:spPr>
          <a:xfrm>
            <a:off x="208006" y="425849"/>
            <a:ext cx="11775989" cy="707886"/>
          </a:xfrm>
          <a:prstGeom prst="rect">
            <a:avLst/>
          </a:prstGeom>
        </p:spPr>
        <p:txBody>
          <a:bodyPr wrap="square">
            <a:spAutoFit/>
          </a:bodyPr>
          <a:lstStyle/>
          <a:p>
            <a:pPr algn="ctr"/>
            <a:r>
              <a:rPr lang="en-US" sz="4000" b="1" dirty="0">
                <a:solidFill>
                  <a:srgbClr val="339966"/>
                </a:solidFill>
                <a:cs typeface="Segoe UI Light" panose="020B0502040204020203" pitchFamily="34" charset="0"/>
              </a:rPr>
              <a:t>Implementing Business DNA </a:t>
            </a:r>
          </a:p>
        </p:txBody>
      </p:sp>
    </p:spTree>
    <p:extLst>
      <p:ext uri="{BB962C8B-B14F-4D97-AF65-F5344CB8AC3E}">
        <p14:creationId xmlns:p14="http://schemas.microsoft.com/office/powerpoint/2010/main" val="345476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ppt_x"/>
                                          </p:val>
                                        </p:tav>
                                        <p:tav tm="100000">
                                          <p:val>
                                            <p:strVal val="#ppt_x"/>
                                          </p:val>
                                        </p:tav>
                                      </p:tavLst>
                                    </p:anim>
                                    <p:anim calcmode="lin" valueType="num">
                                      <p:cBhvr additive="base">
                                        <p:cTn id="8" dur="8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800" fill="hold"/>
                                        <p:tgtEl>
                                          <p:spTgt spid="4"/>
                                        </p:tgtEl>
                                        <p:attrNameLst>
                                          <p:attrName>ppt_x</p:attrName>
                                        </p:attrNameLst>
                                      </p:cBhvr>
                                      <p:tavLst>
                                        <p:tav tm="0">
                                          <p:val>
                                            <p:strVal val="#ppt_x"/>
                                          </p:val>
                                        </p:tav>
                                        <p:tav tm="100000">
                                          <p:val>
                                            <p:strVal val="#ppt_x"/>
                                          </p:val>
                                        </p:tav>
                                      </p:tavLst>
                                    </p:anim>
                                    <p:anim calcmode="lin" valueType="num">
                                      <p:cBhvr additive="base">
                                        <p:cTn id="12" dur="8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800" fill="hold"/>
                                        <p:tgtEl>
                                          <p:spTgt spid="6"/>
                                        </p:tgtEl>
                                        <p:attrNameLst>
                                          <p:attrName>ppt_x</p:attrName>
                                        </p:attrNameLst>
                                      </p:cBhvr>
                                      <p:tavLst>
                                        <p:tav tm="0">
                                          <p:val>
                                            <p:strVal val="#ppt_x"/>
                                          </p:val>
                                        </p:tav>
                                        <p:tav tm="100000">
                                          <p:val>
                                            <p:strVal val="#ppt_x"/>
                                          </p:val>
                                        </p:tav>
                                      </p:tavLst>
                                    </p:anim>
                                    <p:anim calcmode="lin" valueType="num">
                                      <p:cBhvr additive="base">
                                        <p:cTn id="16" dur="800" fill="hold"/>
                                        <p:tgtEl>
                                          <p:spTgt spid="6"/>
                                        </p:tgtEl>
                                        <p:attrNameLst>
                                          <p:attrName>ppt_y</p:attrName>
                                        </p:attrNameLst>
                                      </p:cBhvr>
                                      <p:tavLst>
                                        <p:tav tm="0">
                                          <p:val>
                                            <p:strVal val="0-#ppt_h/2"/>
                                          </p:val>
                                        </p:tav>
                                        <p:tav tm="100000">
                                          <p:val>
                                            <p:strVal val="#ppt_y"/>
                                          </p:val>
                                        </p:tav>
                                      </p:tavLst>
                                    </p:anim>
                                  </p:childTnLst>
                                </p:cTn>
                              </p:par>
                              <p:par>
                                <p:cTn id="17" presetID="22" presetClass="entr" presetSubtype="8" fill="hold" nodeType="withEffect">
                                  <p:stCondLst>
                                    <p:cond delay="80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
                                        <p:tgtEl>
                                          <p:spTgt spid="3"/>
                                        </p:tgtEl>
                                      </p:cBhvr>
                                    </p:animEffect>
                                  </p:childTnLst>
                                </p:cTn>
                              </p:par>
                              <p:par>
                                <p:cTn id="20" presetID="22" presetClass="entr" presetSubtype="8" fill="hold" nodeType="with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200"/>
                                        <p:tgtEl>
                                          <p:spTgt spid="5"/>
                                        </p:tgtEl>
                                      </p:cBhvr>
                                    </p:animEffect>
                                  </p:childTnLst>
                                </p:cTn>
                              </p:par>
                              <p:par>
                                <p:cTn id="23" presetID="22" presetClass="entr" presetSubtype="8" fill="hold" nodeType="withEffect">
                                  <p:stCondLst>
                                    <p:cond delay="120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200"/>
                                        <p:tgtEl>
                                          <p:spTgt spid="7"/>
                                        </p:tgtEl>
                                      </p:cBhvr>
                                    </p:animEffect>
                                  </p:childTnLst>
                                </p:cTn>
                              </p:par>
                              <p:par>
                                <p:cTn id="26" presetID="23" presetClass="entr" presetSubtype="288" fill="hold" nodeType="withEffect">
                                  <p:stCondLst>
                                    <p:cond delay="150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strVal val="4/3*#ppt_w"/>
                                          </p:val>
                                        </p:tav>
                                        <p:tav tm="100000">
                                          <p:val>
                                            <p:strVal val="#ppt_w"/>
                                          </p:val>
                                        </p:tav>
                                      </p:tavLst>
                                    </p:anim>
                                    <p:anim calcmode="lin" valueType="num">
                                      <p:cBhvr>
                                        <p:cTn id="29" dur="500" fill="hold"/>
                                        <p:tgtEl>
                                          <p:spTgt spid="8"/>
                                        </p:tgtEl>
                                        <p:attrNameLst>
                                          <p:attrName>ppt_h</p:attrName>
                                        </p:attrNameLst>
                                      </p:cBhvr>
                                      <p:tavLst>
                                        <p:tav tm="0">
                                          <p:val>
                                            <p:strVal val="4/3*#ppt_h"/>
                                          </p:val>
                                        </p:tav>
                                        <p:tav tm="100000">
                                          <p:val>
                                            <p:strVal val="#ppt_h"/>
                                          </p:val>
                                        </p:tav>
                                      </p:tavLst>
                                    </p:anim>
                                  </p:childTnLst>
                                </p:cTn>
                              </p:par>
                              <p:par>
                                <p:cTn id="30" presetID="23" presetClass="entr" presetSubtype="288" fill="hold" nodeType="withEffect">
                                  <p:stCondLst>
                                    <p:cond delay="180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strVal val="4/3*#ppt_w"/>
                                          </p:val>
                                        </p:tav>
                                        <p:tav tm="100000">
                                          <p:val>
                                            <p:strVal val="#ppt_w"/>
                                          </p:val>
                                        </p:tav>
                                      </p:tavLst>
                                    </p:anim>
                                    <p:anim calcmode="lin" valueType="num">
                                      <p:cBhvr>
                                        <p:cTn id="33" dur="500" fill="hold"/>
                                        <p:tgtEl>
                                          <p:spTgt spid="11"/>
                                        </p:tgtEl>
                                        <p:attrNameLst>
                                          <p:attrName>ppt_h</p:attrName>
                                        </p:attrNameLst>
                                      </p:cBhvr>
                                      <p:tavLst>
                                        <p:tav tm="0">
                                          <p:val>
                                            <p:strVal val="4/3*#ppt_h"/>
                                          </p:val>
                                        </p:tav>
                                        <p:tav tm="100000">
                                          <p:val>
                                            <p:strVal val="#ppt_h"/>
                                          </p:val>
                                        </p:tav>
                                      </p:tavLst>
                                    </p:anim>
                                  </p:childTnLst>
                                </p:cTn>
                              </p:par>
                              <p:par>
                                <p:cTn id="34" presetID="23" presetClass="entr" presetSubtype="288" fill="hold" nodeType="withEffect">
                                  <p:stCondLst>
                                    <p:cond delay="210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strVal val="4/3*#ppt_w"/>
                                          </p:val>
                                        </p:tav>
                                        <p:tav tm="100000">
                                          <p:val>
                                            <p:strVal val="#ppt_w"/>
                                          </p:val>
                                        </p:tav>
                                      </p:tavLst>
                                    </p:anim>
                                    <p:anim calcmode="lin" valueType="num">
                                      <p:cBhvr>
                                        <p:cTn id="37" dur="500" fill="hold"/>
                                        <p:tgtEl>
                                          <p:spTgt spid="14"/>
                                        </p:tgtEl>
                                        <p:attrNameLst>
                                          <p:attrName>ppt_h</p:attrName>
                                        </p:attrNameLst>
                                      </p:cBhvr>
                                      <p:tavLst>
                                        <p:tav tm="0">
                                          <p:val>
                                            <p:strVal val="4/3*#ppt_h"/>
                                          </p:val>
                                        </p:tav>
                                        <p:tav tm="100000">
                                          <p:val>
                                            <p:strVal val="#ppt_h"/>
                                          </p:val>
                                        </p:tav>
                                      </p:tavLst>
                                    </p:anim>
                                  </p:childTnLst>
                                </p:cTn>
                              </p:par>
                              <p:par>
                                <p:cTn id="38" presetID="2" presetClass="entr" presetSubtype="4" decel="100000" fill="hold" grpId="0" nodeType="withEffect">
                                  <p:stCondLst>
                                    <p:cond delay="25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750" fill="hold"/>
                                        <p:tgtEl>
                                          <p:spTgt spid="26"/>
                                        </p:tgtEl>
                                        <p:attrNameLst>
                                          <p:attrName>ppt_x</p:attrName>
                                        </p:attrNameLst>
                                      </p:cBhvr>
                                      <p:tavLst>
                                        <p:tav tm="0">
                                          <p:val>
                                            <p:strVal val="#ppt_x"/>
                                          </p:val>
                                        </p:tav>
                                        <p:tav tm="100000">
                                          <p:val>
                                            <p:strVal val="#ppt_x"/>
                                          </p:val>
                                        </p:tav>
                                      </p:tavLst>
                                    </p:anim>
                                    <p:anim calcmode="lin" valueType="num">
                                      <p:cBhvr additive="base">
                                        <p:cTn id="41" dur="750" fill="hold"/>
                                        <p:tgtEl>
                                          <p:spTgt spid="26"/>
                                        </p:tgtEl>
                                        <p:attrNameLst>
                                          <p:attrName>ppt_y</p:attrName>
                                        </p:attrNameLst>
                                      </p:cBhvr>
                                      <p:tavLst>
                                        <p:tav tm="0">
                                          <p:val>
                                            <p:strVal val="1+#ppt_h/2"/>
                                          </p:val>
                                        </p:tav>
                                        <p:tav tm="100000">
                                          <p:val>
                                            <p:strVal val="#ppt_y"/>
                                          </p:val>
                                        </p:tav>
                                      </p:tavLst>
                                    </p:anim>
                                  </p:childTnLst>
                                </p:cTn>
                              </p:par>
                              <p:par>
                                <p:cTn id="42" presetID="2" presetClass="entr" presetSubtype="4" decel="100000" fill="hold" grpId="0" nodeType="withEffect">
                                  <p:stCondLst>
                                    <p:cond delay="50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750" fill="hold"/>
                                        <p:tgtEl>
                                          <p:spTgt spid="25"/>
                                        </p:tgtEl>
                                        <p:attrNameLst>
                                          <p:attrName>ppt_x</p:attrName>
                                        </p:attrNameLst>
                                      </p:cBhvr>
                                      <p:tavLst>
                                        <p:tav tm="0">
                                          <p:val>
                                            <p:strVal val="#ppt_x"/>
                                          </p:val>
                                        </p:tav>
                                        <p:tav tm="100000">
                                          <p:val>
                                            <p:strVal val="#ppt_x"/>
                                          </p:val>
                                        </p:tav>
                                      </p:tavLst>
                                    </p:anim>
                                    <p:anim calcmode="lin" valueType="num">
                                      <p:cBhvr additive="base">
                                        <p:cTn id="45"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25" grpId="0"/>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39966"/>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C08726A-CEDA-4599-8C32-B014A9959E61}"/>
              </a:ext>
            </a:extLst>
          </p:cNvPr>
          <p:cNvCxnSpPr>
            <a:cxnSpLocks/>
          </p:cNvCxnSpPr>
          <p:nvPr/>
        </p:nvCxnSpPr>
        <p:spPr>
          <a:xfrm>
            <a:off x="5181600" y="29777"/>
            <a:ext cx="6828223" cy="6828223"/>
          </a:xfrm>
          <a:prstGeom prst="line">
            <a:avLst/>
          </a:prstGeom>
          <a:ln>
            <a:solidFill>
              <a:schemeClr val="bg1">
                <a:alpha val="29000"/>
              </a:schemeClr>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978667" y="1915120"/>
            <a:ext cx="4361760" cy="875831"/>
          </a:xfrm>
        </p:spPr>
        <p:txBody>
          <a:bodyPr>
            <a:normAutofit/>
          </a:bodyPr>
          <a:lstStyle/>
          <a:p>
            <a:r>
              <a:rPr lang="en-US" sz="4400" b="1" spc="0" dirty="0">
                <a:solidFill>
                  <a:schemeClr val="bg1"/>
                </a:solidFill>
                <a:effectLst>
                  <a:outerShdw blurRad="38100" dist="38100" dir="2700000" algn="tl">
                    <a:srgbClr val="000000">
                      <a:alpha val="43137"/>
                    </a:srgbClr>
                  </a:outerShdw>
                </a:effectLst>
              </a:rPr>
              <a:t>Contact Us</a:t>
            </a:r>
          </a:p>
        </p:txBody>
      </p:sp>
      <p:sp>
        <p:nvSpPr>
          <p:cNvPr id="4" name="Rectangle 3"/>
          <p:cNvSpPr/>
          <p:nvPr/>
        </p:nvSpPr>
        <p:spPr>
          <a:xfrm>
            <a:off x="1075096" y="2933918"/>
            <a:ext cx="40401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TextBox 12"/>
          <p:cNvSpPr txBox="1"/>
          <p:nvPr/>
        </p:nvSpPr>
        <p:spPr>
          <a:xfrm>
            <a:off x="978666" y="3225446"/>
            <a:ext cx="4622927" cy="2693045"/>
          </a:xfrm>
          <a:prstGeom prst="rect">
            <a:avLst/>
          </a:prstGeom>
          <a:noFill/>
        </p:spPr>
        <p:txBody>
          <a:bodyPr wrap="square" rtlCol="0">
            <a:spAutoFit/>
          </a:bodyPr>
          <a:lstStyle/>
          <a:p>
            <a:r>
              <a:rPr lang="en-US" sz="1400" dirty="0">
                <a:solidFill>
                  <a:schemeClr val="bg1"/>
                </a:solidFill>
              </a:rPr>
              <a:t>For more information about Business DNA:</a:t>
            </a:r>
          </a:p>
          <a:p>
            <a:endParaRPr lang="en-US" sz="700" dirty="0">
              <a:solidFill>
                <a:schemeClr val="bg1"/>
              </a:solidFill>
            </a:endParaRPr>
          </a:p>
          <a:p>
            <a:r>
              <a:rPr lang="en-US" b="1" dirty="0">
                <a:solidFill>
                  <a:schemeClr val="bg1"/>
                </a:solidFill>
              </a:rPr>
              <a:t>Contact:                                           </a:t>
            </a:r>
          </a:p>
          <a:p>
            <a:r>
              <a:rPr lang="en-US" sz="1400" dirty="0">
                <a:solidFill>
                  <a:schemeClr val="bg1">
                    <a:lumMod val="95000"/>
                  </a:schemeClr>
                </a:solidFill>
              </a:rPr>
              <a:t>DNA Behavior</a:t>
            </a:r>
          </a:p>
          <a:p>
            <a:r>
              <a:rPr lang="en-US" sz="1400" dirty="0">
                <a:solidFill>
                  <a:schemeClr val="bg1">
                    <a:lumMod val="95000"/>
                  </a:schemeClr>
                </a:solidFill>
              </a:rPr>
              <a:t>5901 Peachtree Dunwoody Rd</a:t>
            </a:r>
          </a:p>
          <a:p>
            <a:r>
              <a:rPr lang="en-US" sz="1400" dirty="0">
                <a:solidFill>
                  <a:schemeClr val="bg1">
                    <a:lumMod val="95000"/>
                  </a:schemeClr>
                </a:solidFill>
              </a:rPr>
              <a:t>Suite A375</a:t>
            </a:r>
          </a:p>
          <a:p>
            <a:r>
              <a:rPr lang="en-US" sz="1400" dirty="0">
                <a:solidFill>
                  <a:schemeClr val="bg1">
                    <a:lumMod val="95000"/>
                  </a:schemeClr>
                </a:solidFill>
              </a:rPr>
              <a:t>Atlanta, GA 30328</a:t>
            </a:r>
          </a:p>
          <a:p>
            <a:r>
              <a:rPr lang="en-US" sz="1400" dirty="0">
                <a:solidFill>
                  <a:schemeClr val="bg1">
                    <a:lumMod val="95000"/>
                  </a:schemeClr>
                </a:solidFill>
              </a:rPr>
              <a:t>(866) 791-8992 </a:t>
            </a:r>
          </a:p>
          <a:p>
            <a:endParaRPr lang="en-US" sz="1400" dirty="0">
              <a:solidFill>
                <a:schemeClr val="bg1">
                  <a:lumMod val="95000"/>
                </a:schemeClr>
              </a:solidFill>
            </a:endParaRPr>
          </a:p>
          <a:p>
            <a:pPr>
              <a:spcBef>
                <a:spcPts val="0"/>
              </a:spcBef>
              <a:buFontTx/>
              <a:buNone/>
            </a:pPr>
            <a:r>
              <a:rPr lang="en-US" sz="1400" dirty="0">
                <a:solidFill>
                  <a:schemeClr val="bg1"/>
                </a:solidFill>
                <a:cs typeface="Arial" charset="0"/>
              </a:rPr>
              <a:t>inquiries@dnabehavior.com</a:t>
            </a:r>
          </a:p>
          <a:p>
            <a:pPr>
              <a:spcBef>
                <a:spcPts val="0"/>
              </a:spcBef>
              <a:buFontTx/>
              <a:buNone/>
            </a:pPr>
            <a:r>
              <a:rPr lang="en-US" sz="1400" dirty="0">
                <a:solidFill>
                  <a:schemeClr val="bg1"/>
                </a:solidFill>
                <a:cs typeface="Arial" charset="0"/>
              </a:rPr>
              <a:t>www.businessdna.com</a:t>
            </a:r>
          </a:p>
          <a:p>
            <a:endParaRPr lang="id-ID" sz="1400" dirty="0">
              <a:solidFill>
                <a:schemeClr val="bg1">
                  <a:lumMod val="95000"/>
                </a:schemeClr>
              </a:solidFill>
            </a:endParaRPr>
          </a:p>
        </p:txBody>
      </p:sp>
      <p:grpSp>
        <p:nvGrpSpPr>
          <p:cNvPr id="23" name="Group 22">
            <a:extLst>
              <a:ext uri="{FF2B5EF4-FFF2-40B4-BE49-F238E27FC236}">
                <a16:creationId xmlns:a16="http://schemas.microsoft.com/office/drawing/2014/main" id="{351E2A3A-1ECB-498E-8410-0C634811BF85}"/>
              </a:ext>
            </a:extLst>
          </p:cNvPr>
          <p:cNvGrpSpPr/>
          <p:nvPr/>
        </p:nvGrpSpPr>
        <p:grpSpPr>
          <a:xfrm>
            <a:off x="834517" y="5220451"/>
            <a:ext cx="136022" cy="90681"/>
            <a:chOff x="7892136" y="5451839"/>
            <a:chExt cx="240011" cy="160007"/>
          </a:xfrm>
        </p:grpSpPr>
        <p:sp>
          <p:nvSpPr>
            <p:cNvPr id="24" name="Shape 1151">
              <a:extLst>
                <a:ext uri="{FF2B5EF4-FFF2-40B4-BE49-F238E27FC236}">
                  <a16:creationId xmlns:a16="http://schemas.microsoft.com/office/drawing/2014/main" id="{BE4F8AA5-C32A-4568-AE5B-181639B72719}"/>
                </a:ext>
              </a:extLst>
            </p:cNvPr>
            <p:cNvSpPr/>
            <p:nvPr/>
          </p:nvSpPr>
          <p:spPr>
            <a:xfrm>
              <a:off x="7892136" y="5451839"/>
              <a:ext cx="240011" cy="160007"/>
            </a:xfrm>
            <a:custGeom>
              <a:avLst/>
              <a:gdLst/>
              <a:ahLst/>
              <a:cxnLst/>
              <a:rect l="0" t="0" r="0" b="0"/>
              <a:pathLst>
                <a:path w="120000" h="120000" extrusionOk="0">
                  <a:moveTo>
                    <a:pt x="119813" y="103186"/>
                  </a:moveTo>
                  <a:lnTo>
                    <a:pt x="118947" y="109699"/>
                  </a:lnTo>
                  <a:lnTo>
                    <a:pt x="116582" y="114986"/>
                  </a:lnTo>
                  <a:lnTo>
                    <a:pt x="113060" y="118534"/>
                  </a:lnTo>
                  <a:lnTo>
                    <a:pt x="108725" y="119831"/>
                  </a:lnTo>
                  <a:lnTo>
                    <a:pt x="10702" y="119831"/>
                  </a:lnTo>
                  <a:lnTo>
                    <a:pt x="6372" y="118534"/>
                  </a:lnTo>
                  <a:lnTo>
                    <a:pt x="2989" y="114986"/>
                  </a:lnTo>
                  <a:lnTo>
                    <a:pt x="786" y="109699"/>
                  </a:lnTo>
                  <a:lnTo>
                    <a:pt x="0" y="103186"/>
                  </a:lnTo>
                  <a:lnTo>
                    <a:pt x="0" y="16630"/>
                  </a:lnTo>
                  <a:lnTo>
                    <a:pt x="792" y="9826"/>
                  </a:lnTo>
                  <a:lnTo>
                    <a:pt x="3035" y="4576"/>
                  </a:lnTo>
                  <a:lnTo>
                    <a:pt x="6529" y="1196"/>
                  </a:lnTo>
                  <a:lnTo>
                    <a:pt x="11074" y="0"/>
                  </a:lnTo>
                  <a:lnTo>
                    <a:pt x="108725" y="0"/>
                  </a:lnTo>
                  <a:lnTo>
                    <a:pt x="113267" y="1196"/>
                  </a:lnTo>
                  <a:lnTo>
                    <a:pt x="116766" y="4576"/>
                  </a:lnTo>
                  <a:lnTo>
                    <a:pt x="119016" y="9826"/>
                  </a:lnTo>
                  <a:lnTo>
                    <a:pt x="119813" y="16630"/>
                  </a:lnTo>
                  <a:lnTo>
                    <a:pt x="119813" y="103186"/>
                  </a:lnTo>
                  <a:close/>
                </a:path>
              </a:pathLst>
            </a:custGeom>
            <a:noFill/>
            <a:ln w="20800" cap="flat" cmpd="sng">
              <a:solidFill>
                <a:schemeClr val="bg1"/>
              </a:solidFill>
              <a:prstDash val="solid"/>
              <a:round/>
              <a:headEnd type="none" w="sm" len="sm"/>
              <a:tailEnd type="none" w="sm" len="sm"/>
            </a:ln>
          </p:spPr>
          <p:txBody>
            <a:bodyPr spcFirstLastPara="1" wrap="square" lIns="0" tIns="0" rIns="0" bIns="0" anchor="t" anchorCtr="0">
              <a:noAutofit/>
            </a:bodyPr>
            <a:lstStyle/>
            <a:p>
              <a:endParaRPr sz="1090">
                <a:solidFill>
                  <a:schemeClr val="dk1"/>
                </a:solidFill>
                <a:latin typeface="Calibri"/>
                <a:ea typeface="Calibri"/>
                <a:cs typeface="Calibri"/>
                <a:sym typeface="Calibri"/>
              </a:endParaRPr>
            </a:p>
          </p:txBody>
        </p:sp>
        <p:sp>
          <p:nvSpPr>
            <p:cNvPr id="25" name="Shape 1152">
              <a:extLst>
                <a:ext uri="{FF2B5EF4-FFF2-40B4-BE49-F238E27FC236}">
                  <a16:creationId xmlns:a16="http://schemas.microsoft.com/office/drawing/2014/main" id="{27C943A7-988A-4C7B-A364-31CE53C72433}"/>
                </a:ext>
              </a:extLst>
            </p:cNvPr>
            <p:cNvSpPr/>
            <p:nvPr/>
          </p:nvSpPr>
          <p:spPr>
            <a:xfrm>
              <a:off x="7898039" y="5458177"/>
              <a:ext cx="228087" cy="86927"/>
            </a:xfrm>
            <a:custGeom>
              <a:avLst/>
              <a:gdLst/>
              <a:ahLst/>
              <a:cxnLst/>
              <a:rect l="0" t="0" r="0" b="0"/>
              <a:pathLst>
                <a:path w="120000" h="120000" extrusionOk="0">
                  <a:moveTo>
                    <a:pt x="119888" y="0"/>
                  </a:moveTo>
                  <a:lnTo>
                    <a:pt x="62274" y="119866"/>
                  </a:lnTo>
                  <a:lnTo>
                    <a:pt x="0" y="0"/>
                  </a:lnTo>
                </a:path>
              </a:pathLst>
            </a:custGeom>
            <a:noFill/>
            <a:ln w="20800" cap="flat" cmpd="sng">
              <a:solidFill>
                <a:schemeClr val="bg1"/>
              </a:solidFill>
              <a:prstDash val="solid"/>
              <a:round/>
              <a:headEnd type="none" w="sm" len="sm"/>
              <a:tailEnd type="none" w="sm" len="sm"/>
            </a:ln>
          </p:spPr>
          <p:txBody>
            <a:bodyPr spcFirstLastPara="1" wrap="square" lIns="0" tIns="0" rIns="0" bIns="0" anchor="t" anchorCtr="0">
              <a:noAutofit/>
            </a:bodyPr>
            <a:lstStyle/>
            <a:p>
              <a:endParaRPr sz="1090">
                <a:solidFill>
                  <a:schemeClr val="dk1"/>
                </a:solidFill>
                <a:latin typeface="Calibri"/>
                <a:ea typeface="Calibri"/>
                <a:cs typeface="Calibri"/>
                <a:sym typeface="Calibri"/>
              </a:endParaRPr>
            </a:p>
          </p:txBody>
        </p:sp>
      </p:grpSp>
      <p:pic>
        <p:nvPicPr>
          <p:cNvPr id="35" name="Picture 34">
            <a:extLst>
              <a:ext uri="{FF2B5EF4-FFF2-40B4-BE49-F238E27FC236}">
                <a16:creationId xmlns:a16="http://schemas.microsoft.com/office/drawing/2014/main" id="{2DABFAEB-088E-4A54-A47D-967FC0640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26389" y="5433829"/>
            <a:ext cx="152277" cy="152277"/>
          </a:xfrm>
          <a:prstGeom prst="rect">
            <a:avLst/>
          </a:prstGeom>
        </p:spPr>
      </p:pic>
      <p:pic>
        <p:nvPicPr>
          <p:cNvPr id="7" name="Picture Placeholder 6">
            <a:extLst>
              <a:ext uri="{FF2B5EF4-FFF2-40B4-BE49-F238E27FC236}">
                <a16:creationId xmlns:a16="http://schemas.microsoft.com/office/drawing/2014/main" id="{FE2156DE-31E1-48DF-AB14-03E17478E12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616" r="5616"/>
          <a:stretch>
            <a:fillRect/>
          </a:stretch>
        </p:blipFill>
        <p:spPr/>
      </p:pic>
      <p:pic>
        <p:nvPicPr>
          <p:cNvPr id="11" name="Picture 10">
            <a:extLst>
              <a:ext uri="{FF2B5EF4-FFF2-40B4-BE49-F238E27FC236}">
                <a16:creationId xmlns:a16="http://schemas.microsoft.com/office/drawing/2014/main" id="{5C2406D1-0A40-492B-9903-264BCB6C49A7}"/>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73342" y="543790"/>
            <a:ext cx="2225310" cy="702730"/>
          </a:xfrm>
          <a:prstGeom prst="rect">
            <a:avLst/>
          </a:prstGeom>
        </p:spPr>
      </p:pic>
    </p:spTree>
    <p:extLst>
      <p:ext uri="{BB962C8B-B14F-4D97-AF65-F5344CB8AC3E}">
        <p14:creationId xmlns:p14="http://schemas.microsoft.com/office/powerpoint/2010/main" val="30109568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0-#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278A23A1-3611-47C8-9F13-5FEA5939ECE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8" r="138"/>
          <a:stretch>
            <a:fillRect/>
          </a:stretch>
        </p:blipFill>
        <p:spPr/>
      </p:pic>
      <p:sp>
        <p:nvSpPr>
          <p:cNvPr id="5" name="Rectangle 4">
            <a:extLst>
              <a:ext uri="{FF2B5EF4-FFF2-40B4-BE49-F238E27FC236}">
                <a16:creationId xmlns:a16="http://schemas.microsoft.com/office/drawing/2014/main" id="{7182F670-F165-498E-A3C9-8251ABA26781}"/>
              </a:ext>
            </a:extLst>
          </p:cNvPr>
          <p:cNvSpPr/>
          <p:nvPr/>
        </p:nvSpPr>
        <p:spPr>
          <a:xfrm>
            <a:off x="481781" y="0"/>
            <a:ext cx="4296696" cy="6858000"/>
          </a:xfrm>
          <a:prstGeom prst="rect">
            <a:avLst/>
          </a:prstGeom>
          <a:solidFill>
            <a:srgbClr val="33996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576997-48ED-4B9B-9680-27E22CBB4BD7}"/>
              </a:ext>
            </a:extLst>
          </p:cNvPr>
          <p:cNvSpPr/>
          <p:nvPr/>
        </p:nvSpPr>
        <p:spPr>
          <a:xfrm>
            <a:off x="1042622" y="4428759"/>
            <a:ext cx="3175014" cy="707886"/>
          </a:xfrm>
          <a:prstGeom prst="rect">
            <a:avLst/>
          </a:prstGeom>
        </p:spPr>
        <p:txBody>
          <a:bodyPr wrap="square">
            <a:spAutoFit/>
          </a:bodyPr>
          <a:lstStyle/>
          <a:p>
            <a:r>
              <a:rPr lang="en-US" sz="2000" dirty="0">
                <a:solidFill>
                  <a:schemeClr val="bg1"/>
                </a:solidFill>
                <a:cs typeface="Segoe UI Light" panose="020B0502040204020203" pitchFamily="34" charset="0"/>
              </a:rPr>
              <a:t>A Straight Line Approach Does Not Work</a:t>
            </a:r>
          </a:p>
        </p:txBody>
      </p:sp>
      <p:sp>
        <p:nvSpPr>
          <p:cNvPr id="8" name="Rectangle 7">
            <a:extLst>
              <a:ext uri="{FF2B5EF4-FFF2-40B4-BE49-F238E27FC236}">
                <a16:creationId xmlns:a16="http://schemas.microsoft.com/office/drawing/2014/main" id="{C8759BBD-BE8C-48E0-A0AE-AC42B12B6C4E}"/>
              </a:ext>
            </a:extLst>
          </p:cNvPr>
          <p:cNvSpPr/>
          <p:nvPr/>
        </p:nvSpPr>
        <p:spPr>
          <a:xfrm>
            <a:off x="1042622" y="2429241"/>
            <a:ext cx="3175014" cy="1938992"/>
          </a:xfrm>
          <a:prstGeom prst="rect">
            <a:avLst/>
          </a:prstGeom>
        </p:spPr>
        <p:txBody>
          <a:bodyPr wrap="square">
            <a:spAutoFit/>
          </a:bodyPr>
          <a:lstStyle/>
          <a:p>
            <a:r>
              <a:rPr lang="en-US" sz="4000" b="1" dirty="0">
                <a:solidFill>
                  <a:schemeClr val="bg1"/>
                </a:solidFill>
                <a:effectLst>
                  <a:outerShdw blurRad="38100" dist="38100" dir="2700000" algn="tl">
                    <a:srgbClr val="000000">
                      <a:alpha val="43137"/>
                    </a:srgbClr>
                  </a:outerShdw>
                </a:effectLst>
                <a:cs typeface="Segoe UI Light" panose="020B0502040204020203" pitchFamily="34" charset="0"/>
              </a:rPr>
              <a:t>Strict Rationality Kills Culture</a:t>
            </a:r>
          </a:p>
        </p:txBody>
      </p:sp>
      <p:grpSp>
        <p:nvGrpSpPr>
          <p:cNvPr id="9" name="Group 8">
            <a:extLst>
              <a:ext uri="{FF2B5EF4-FFF2-40B4-BE49-F238E27FC236}">
                <a16:creationId xmlns:a16="http://schemas.microsoft.com/office/drawing/2014/main" id="{A4FBEC86-4D04-44C6-9413-B11497F8CD2A}"/>
              </a:ext>
            </a:extLst>
          </p:cNvPr>
          <p:cNvGrpSpPr/>
          <p:nvPr/>
        </p:nvGrpSpPr>
        <p:grpSpPr>
          <a:xfrm flipH="1">
            <a:off x="10401301" y="488563"/>
            <a:ext cx="1790700" cy="1273509"/>
            <a:chOff x="0" y="-32726"/>
            <a:chExt cx="1790700" cy="1273509"/>
          </a:xfrm>
          <a:solidFill>
            <a:srgbClr val="A18B4B"/>
          </a:solidFill>
        </p:grpSpPr>
        <p:sp>
          <p:nvSpPr>
            <p:cNvPr id="10" name="Parallelogram 9">
              <a:extLst>
                <a:ext uri="{FF2B5EF4-FFF2-40B4-BE49-F238E27FC236}">
                  <a16:creationId xmlns:a16="http://schemas.microsoft.com/office/drawing/2014/main" id="{92D1468D-D931-4082-B55D-CDA4EDB12719}"/>
                </a:ext>
              </a:extLst>
            </p:cNvPr>
            <p:cNvSpPr/>
            <p:nvPr userDrawn="1"/>
          </p:nvSpPr>
          <p:spPr>
            <a:xfrm>
              <a:off x="486926" y="-32726"/>
              <a:ext cx="1303774" cy="876417"/>
            </a:xfrm>
            <a:prstGeom prst="parallelogram">
              <a:avLst>
                <a:gd name="adj" fmla="val 991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11" name="Freeform: Shape 10">
              <a:extLst>
                <a:ext uri="{FF2B5EF4-FFF2-40B4-BE49-F238E27FC236}">
                  <a16:creationId xmlns:a16="http://schemas.microsoft.com/office/drawing/2014/main" id="{2E013818-0E8F-4C97-B1FC-11A2A2BA755B}"/>
                </a:ext>
              </a:extLst>
            </p:cNvPr>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grpSp>
      <p:sp>
        <p:nvSpPr>
          <p:cNvPr id="12" name="Freeform: Shape 11">
            <a:extLst>
              <a:ext uri="{FF2B5EF4-FFF2-40B4-BE49-F238E27FC236}">
                <a16:creationId xmlns:a16="http://schemas.microsoft.com/office/drawing/2014/main" id="{B39C9108-C20D-48C9-AB7E-D576B9901895}"/>
              </a:ext>
            </a:extLst>
          </p:cNvPr>
          <p:cNvSpPr/>
          <p:nvPr/>
        </p:nvSpPr>
        <p:spPr>
          <a:xfrm flipH="1">
            <a:off x="10463808" y="0"/>
            <a:ext cx="1798042" cy="898277"/>
          </a:xfrm>
          <a:custGeom>
            <a:avLst/>
            <a:gdLst>
              <a:gd name="connsiteX0" fmla="*/ 1798042 w 1798042"/>
              <a:gd name="connsiteY0" fmla="*/ 0 h 898277"/>
              <a:gd name="connsiteX1" fmla="*/ 890300 w 1798042"/>
              <a:gd name="connsiteY1" fmla="*/ 0 h 898277"/>
              <a:gd name="connsiteX2" fmla="*/ 0 w 1798042"/>
              <a:gd name="connsiteY2" fmla="*/ 898277 h 898277"/>
              <a:gd name="connsiteX3" fmla="*/ 907742 w 1798042"/>
              <a:gd name="connsiteY3" fmla="*/ 898277 h 898277"/>
            </a:gdLst>
            <a:ahLst/>
            <a:cxnLst>
              <a:cxn ang="0">
                <a:pos x="connsiteX0" y="connsiteY0"/>
              </a:cxn>
              <a:cxn ang="0">
                <a:pos x="connsiteX1" y="connsiteY1"/>
              </a:cxn>
              <a:cxn ang="0">
                <a:pos x="connsiteX2" y="connsiteY2"/>
              </a:cxn>
              <a:cxn ang="0">
                <a:pos x="connsiteX3" y="connsiteY3"/>
              </a:cxn>
            </a:cxnLst>
            <a:rect l="l" t="t" r="r" b="b"/>
            <a:pathLst>
              <a:path w="1798042" h="898277">
                <a:moveTo>
                  <a:pt x="1798042" y="0"/>
                </a:moveTo>
                <a:lnTo>
                  <a:pt x="890300" y="0"/>
                </a:lnTo>
                <a:lnTo>
                  <a:pt x="0" y="898277"/>
                </a:lnTo>
                <a:lnTo>
                  <a:pt x="907742" y="898277"/>
                </a:ln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800"/>
          </a:p>
        </p:txBody>
      </p:sp>
      <p:cxnSp>
        <p:nvCxnSpPr>
          <p:cNvPr id="18" name="Straight Connector 17">
            <a:extLst>
              <a:ext uri="{FF2B5EF4-FFF2-40B4-BE49-F238E27FC236}">
                <a16:creationId xmlns:a16="http://schemas.microsoft.com/office/drawing/2014/main" id="{59AB847C-B7FD-406D-BC52-0AE84A82DB75}"/>
              </a:ext>
            </a:extLst>
          </p:cNvPr>
          <p:cNvCxnSpPr/>
          <p:nvPr/>
        </p:nvCxnSpPr>
        <p:spPr>
          <a:xfrm>
            <a:off x="481781" y="1522455"/>
            <a:ext cx="4296696" cy="0"/>
          </a:xfrm>
          <a:prstGeom prst="line">
            <a:avLst/>
          </a:prstGeom>
          <a:ln>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E705E96-045F-4512-AE94-FA65EFF3C870}"/>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8799" t="25170" r="9434" b="30136"/>
          <a:stretch/>
        </p:blipFill>
        <p:spPr>
          <a:xfrm>
            <a:off x="816429" y="898277"/>
            <a:ext cx="1828802" cy="315686"/>
          </a:xfrm>
          <a:prstGeom prst="rect">
            <a:avLst/>
          </a:prstGeom>
        </p:spPr>
      </p:pic>
    </p:spTree>
    <p:extLst>
      <p:ext uri="{BB962C8B-B14F-4D97-AF65-F5344CB8AC3E}">
        <p14:creationId xmlns:p14="http://schemas.microsoft.com/office/powerpoint/2010/main" val="130038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crossing over chasm">
            <a:extLst>
              <a:ext uri="{FF2B5EF4-FFF2-40B4-BE49-F238E27FC236}">
                <a16:creationId xmlns:a16="http://schemas.microsoft.com/office/drawing/2014/main" id="{FDDD9707-AB97-4146-ABF1-91634C437CD4}"/>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t="5500" b="1950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7CB2C61-FA37-4CBC-9656-741B46A26123}"/>
              </a:ext>
            </a:extLst>
          </p:cNvPr>
          <p:cNvSpPr/>
          <p:nvPr/>
        </p:nvSpPr>
        <p:spPr>
          <a:xfrm>
            <a:off x="3197495" y="1072180"/>
            <a:ext cx="5884095" cy="400110"/>
          </a:xfrm>
          <a:prstGeom prst="rect">
            <a:avLst/>
          </a:prstGeom>
        </p:spPr>
        <p:txBody>
          <a:bodyPr wrap="square">
            <a:spAutoFit/>
          </a:bodyPr>
          <a:lstStyle/>
          <a:p>
            <a:pPr algn="ctr"/>
            <a:r>
              <a:rPr lang="en-US" sz="2000" dirty="0">
                <a:solidFill>
                  <a:schemeClr val="bg1"/>
                </a:solidFill>
                <a:cs typeface="Segoe UI Light" panose="020B0502040204020203" pitchFamily="34" charset="0"/>
              </a:rPr>
              <a:t>Closing the “Intention – Action” Gap</a:t>
            </a:r>
          </a:p>
        </p:txBody>
      </p:sp>
      <p:sp>
        <p:nvSpPr>
          <p:cNvPr id="7" name="Rectangle 6">
            <a:extLst>
              <a:ext uri="{FF2B5EF4-FFF2-40B4-BE49-F238E27FC236}">
                <a16:creationId xmlns:a16="http://schemas.microsoft.com/office/drawing/2014/main" id="{AB1653B1-0B13-4757-BCE1-7A23760219A0}"/>
              </a:ext>
            </a:extLst>
          </p:cNvPr>
          <p:cNvSpPr/>
          <p:nvPr/>
        </p:nvSpPr>
        <p:spPr>
          <a:xfrm>
            <a:off x="1776911" y="425849"/>
            <a:ext cx="8638179" cy="707886"/>
          </a:xfrm>
          <a:prstGeom prst="rect">
            <a:avLst/>
          </a:prstGeom>
        </p:spPr>
        <p:txBody>
          <a:bodyPr wrap="square">
            <a:spAutoFit/>
          </a:bodyPr>
          <a:lstStyle/>
          <a:p>
            <a:pPr algn="ctr"/>
            <a:r>
              <a:rPr lang="en-US" sz="4000" b="1" dirty="0">
                <a:solidFill>
                  <a:schemeClr val="bg1"/>
                </a:solidFill>
                <a:cs typeface="Segoe UI Light" panose="020B0502040204020203" pitchFamily="34" charset="0"/>
              </a:rPr>
              <a:t>The Business Performance Challenge</a:t>
            </a:r>
          </a:p>
        </p:txBody>
      </p:sp>
      <p:sp>
        <p:nvSpPr>
          <p:cNvPr id="3" name="Rectangle 2">
            <a:extLst>
              <a:ext uri="{FF2B5EF4-FFF2-40B4-BE49-F238E27FC236}">
                <a16:creationId xmlns:a16="http://schemas.microsoft.com/office/drawing/2014/main" id="{A5D27851-447E-42D4-B06A-54EDAA4165AA}"/>
              </a:ext>
            </a:extLst>
          </p:cNvPr>
          <p:cNvSpPr/>
          <p:nvPr/>
        </p:nvSpPr>
        <p:spPr>
          <a:xfrm>
            <a:off x="661620" y="5694609"/>
            <a:ext cx="2047067" cy="923330"/>
          </a:xfrm>
          <a:prstGeom prst="rect">
            <a:avLst/>
          </a:prstGeom>
        </p:spPr>
        <p:txBody>
          <a:bodyPr wrap="square">
            <a:spAutoFit/>
          </a:bodyPr>
          <a:lstStyle/>
          <a:p>
            <a:r>
              <a:rPr lang="en-US" b="1" dirty="0">
                <a:solidFill>
                  <a:schemeClr val="bg1"/>
                </a:solidFill>
                <a:effectLst>
                  <a:outerShdw blurRad="38100" dist="38100" dir="2700000" algn="tl">
                    <a:srgbClr val="000000">
                      <a:alpha val="43137"/>
                    </a:srgbClr>
                  </a:outerShdw>
                </a:effectLst>
              </a:rPr>
              <a:t>Rational Business Management Processes</a:t>
            </a:r>
          </a:p>
        </p:txBody>
      </p:sp>
      <p:sp>
        <p:nvSpPr>
          <p:cNvPr id="10" name="Rectangle 9">
            <a:extLst>
              <a:ext uri="{FF2B5EF4-FFF2-40B4-BE49-F238E27FC236}">
                <a16:creationId xmlns:a16="http://schemas.microsoft.com/office/drawing/2014/main" id="{4DB8615B-439A-40F6-9491-6B46B1B9F78F}"/>
              </a:ext>
            </a:extLst>
          </p:cNvPr>
          <p:cNvSpPr/>
          <p:nvPr/>
        </p:nvSpPr>
        <p:spPr>
          <a:xfrm>
            <a:off x="10071695" y="3919248"/>
            <a:ext cx="1948543" cy="369332"/>
          </a:xfrm>
          <a:prstGeom prst="rect">
            <a:avLst/>
          </a:prstGeom>
        </p:spPr>
        <p:txBody>
          <a:bodyPr wrap="square">
            <a:spAutoFit/>
          </a:bodyPr>
          <a:lstStyle/>
          <a:p>
            <a:pPr algn="r"/>
            <a:r>
              <a:rPr lang="en-US" b="1" dirty="0">
                <a:solidFill>
                  <a:schemeClr val="bg1"/>
                </a:solidFill>
                <a:effectLst>
                  <a:outerShdw blurRad="38100" dist="38100" dir="2700000" algn="tl">
                    <a:srgbClr val="000000">
                      <a:alpha val="43137"/>
                    </a:srgbClr>
                  </a:outerShdw>
                </a:effectLst>
              </a:rPr>
              <a:t>Human Emotions</a:t>
            </a:r>
          </a:p>
        </p:txBody>
      </p:sp>
      <p:pic>
        <p:nvPicPr>
          <p:cNvPr id="4" name="Picture 3">
            <a:extLst>
              <a:ext uri="{FF2B5EF4-FFF2-40B4-BE49-F238E27FC236}">
                <a16:creationId xmlns:a16="http://schemas.microsoft.com/office/drawing/2014/main" id="{6059E9E1-DCCA-4710-AC2B-B5BBB44B7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428" y="5128265"/>
            <a:ext cx="489858" cy="489858"/>
          </a:xfrm>
          <a:prstGeom prst="rect">
            <a:avLst/>
          </a:prstGeom>
        </p:spPr>
      </p:pic>
      <p:pic>
        <p:nvPicPr>
          <p:cNvPr id="8" name="Picture 7">
            <a:extLst>
              <a:ext uri="{FF2B5EF4-FFF2-40B4-BE49-F238E27FC236}">
                <a16:creationId xmlns:a16="http://schemas.microsoft.com/office/drawing/2014/main" id="{FB2716BB-FE03-4DD6-8012-085DC972B7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6957" y="3400705"/>
            <a:ext cx="489357" cy="489357"/>
          </a:xfrm>
          <a:prstGeom prst="rect">
            <a:avLst/>
          </a:prstGeom>
        </p:spPr>
      </p:pic>
      <p:cxnSp>
        <p:nvCxnSpPr>
          <p:cNvPr id="11" name="Straight Arrow Connector 10">
            <a:extLst>
              <a:ext uri="{FF2B5EF4-FFF2-40B4-BE49-F238E27FC236}">
                <a16:creationId xmlns:a16="http://schemas.microsoft.com/office/drawing/2014/main" id="{1CC7D76D-B510-47B8-83D4-BA2A91EEE251}"/>
              </a:ext>
            </a:extLst>
          </p:cNvPr>
          <p:cNvCxnSpPr>
            <a:cxnSpLocks/>
          </p:cNvCxnSpPr>
          <p:nvPr/>
        </p:nvCxnSpPr>
        <p:spPr>
          <a:xfrm>
            <a:off x="5769429" y="4450099"/>
            <a:ext cx="4169228" cy="0"/>
          </a:xfrm>
          <a:prstGeom prst="straightConnector1">
            <a:avLst/>
          </a:prstGeom>
          <a:ln>
            <a:solidFill>
              <a:schemeClr val="bg1">
                <a:alpha val="4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E5B75E9-4245-4CE2-9D0A-C26370B9ED04}"/>
              </a:ext>
            </a:extLst>
          </p:cNvPr>
          <p:cNvSpPr/>
          <p:nvPr/>
        </p:nvSpPr>
        <p:spPr>
          <a:xfrm>
            <a:off x="6139543" y="4574739"/>
            <a:ext cx="3429000" cy="369332"/>
          </a:xfrm>
          <a:prstGeom prst="rect">
            <a:avLst/>
          </a:prstGeom>
        </p:spPr>
        <p:txBody>
          <a:bodyPr wrap="square">
            <a:spAutoFit/>
          </a:bodyPr>
          <a:lstStyle/>
          <a:p>
            <a:pPr algn="ctr"/>
            <a:r>
              <a:rPr lang="en-US" b="1" dirty="0">
                <a:solidFill>
                  <a:schemeClr val="bg1"/>
                </a:solidFill>
                <a:effectLst>
                  <a:outerShdw blurRad="38100" dist="38100" dir="2700000" algn="tl">
                    <a:srgbClr val="000000">
                      <a:alpha val="43137"/>
                    </a:srgbClr>
                  </a:outerShdw>
                </a:effectLst>
                <a:cs typeface="Segoe UI Light" panose="020B0502040204020203" pitchFamily="34" charset="0"/>
              </a:rPr>
              <a:t>Intention – Action Gap</a:t>
            </a:r>
          </a:p>
        </p:txBody>
      </p:sp>
    </p:spTree>
    <p:extLst>
      <p:ext uri="{BB962C8B-B14F-4D97-AF65-F5344CB8AC3E}">
        <p14:creationId xmlns:p14="http://schemas.microsoft.com/office/powerpoint/2010/main" val="250095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6C2E5EC-137E-4883-B0B6-B0EF885673D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33" b="7833"/>
          <a:stretch>
            <a:fillRect/>
          </a:stretch>
        </p:blipFill>
        <p:spPr>
          <a:xfrm flipH="1">
            <a:off x="0" y="0"/>
            <a:ext cx="12192000" cy="6858000"/>
          </a:xfrm>
        </p:spPr>
      </p:pic>
      <p:sp>
        <p:nvSpPr>
          <p:cNvPr id="5" name="Rectangle 4">
            <a:extLst>
              <a:ext uri="{FF2B5EF4-FFF2-40B4-BE49-F238E27FC236}">
                <a16:creationId xmlns:a16="http://schemas.microsoft.com/office/drawing/2014/main" id="{7182F670-F165-498E-A3C9-8251ABA26781}"/>
              </a:ext>
            </a:extLst>
          </p:cNvPr>
          <p:cNvSpPr/>
          <p:nvPr/>
        </p:nvSpPr>
        <p:spPr>
          <a:xfrm>
            <a:off x="481781" y="0"/>
            <a:ext cx="4296696" cy="6858000"/>
          </a:xfrm>
          <a:prstGeom prst="rect">
            <a:avLst/>
          </a:prstGeom>
          <a:solidFill>
            <a:srgbClr val="339966">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576997-48ED-4B9B-9680-27E22CBB4BD7}"/>
              </a:ext>
            </a:extLst>
          </p:cNvPr>
          <p:cNvSpPr/>
          <p:nvPr/>
        </p:nvSpPr>
        <p:spPr>
          <a:xfrm>
            <a:off x="1042622" y="4428759"/>
            <a:ext cx="3175014" cy="707886"/>
          </a:xfrm>
          <a:prstGeom prst="rect">
            <a:avLst/>
          </a:prstGeom>
        </p:spPr>
        <p:txBody>
          <a:bodyPr wrap="square">
            <a:spAutoFit/>
          </a:bodyPr>
          <a:lstStyle/>
          <a:p>
            <a:r>
              <a:rPr lang="en-US" sz="2000" dirty="0">
                <a:solidFill>
                  <a:schemeClr val="bg1"/>
                </a:solidFill>
                <a:cs typeface="Segoe UI Light" panose="020B0502040204020203" pitchFamily="34" charset="0"/>
              </a:rPr>
              <a:t>Culture Needs to be Articulated, Seen and Lived</a:t>
            </a:r>
          </a:p>
        </p:txBody>
      </p:sp>
      <p:sp>
        <p:nvSpPr>
          <p:cNvPr id="8" name="Rectangle 7">
            <a:extLst>
              <a:ext uri="{FF2B5EF4-FFF2-40B4-BE49-F238E27FC236}">
                <a16:creationId xmlns:a16="http://schemas.microsoft.com/office/drawing/2014/main" id="{C8759BBD-BE8C-48E0-A0AE-AC42B12B6C4E}"/>
              </a:ext>
            </a:extLst>
          </p:cNvPr>
          <p:cNvSpPr/>
          <p:nvPr/>
        </p:nvSpPr>
        <p:spPr>
          <a:xfrm>
            <a:off x="1042622" y="2591088"/>
            <a:ext cx="3175014" cy="1754326"/>
          </a:xfrm>
          <a:prstGeom prst="rect">
            <a:avLst/>
          </a:prstGeom>
        </p:spPr>
        <p:txBody>
          <a:bodyPr wrap="square">
            <a:spAutoFit/>
          </a:bodyPr>
          <a:lstStyle/>
          <a:p>
            <a:r>
              <a:rPr lang="en-US" sz="3600" b="1" dirty="0">
                <a:solidFill>
                  <a:schemeClr val="bg1"/>
                </a:solidFill>
                <a:effectLst>
                  <a:outerShdw blurRad="38100" dist="38100" dir="2700000" algn="tl">
                    <a:srgbClr val="000000">
                      <a:alpha val="43137"/>
                    </a:srgbClr>
                  </a:outerShdw>
                </a:effectLst>
                <a:cs typeface="Segoe UI Light" panose="020B0502040204020203" pitchFamily="34" charset="0"/>
              </a:rPr>
              <a:t>A Strong Culture Gets Results</a:t>
            </a:r>
          </a:p>
        </p:txBody>
      </p:sp>
      <p:grpSp>
        <p:nvGrpSpPr>
          <p:cNvPr id="9" name="Group 8">
            <a:extLst>
              <a:ext uri="{FF2B5EF4-FFF2-40B4-BE49-F238E27FC236}">
                <a16:creationId xmlns:a16="http://schemas.microsoft.com/office/drawing/2014/main" id="{A4FBEC86-4D04-44C6-9413-B11497F8CD2A}"/>
              </a:ext>
            </a:extLst>
          </p:cNvPr>
          <p:cNvGrpSpPr/>
          <p:nvPr/>
        </p:nvGrpSpPr>
        <p:grpSpPr>
          <a:xfrm flipH="1">
            <a:off x="10401301" y="488563"/>
            <a:ext cx="1790700" cy="1273509"/>
            <a:chOff x="0" y="-32726"/>
            <a:chExt cx="1790700" cy="1273509"/>
          </a:xfrm>
          <a:solidFill>
            <a:srgbClr val="A18B4B"/>
          </a:solidFill>
        </p:grpSpPr>
        <p:sp>
          <p:nvSpPr>
            <p:cNvPr id="10" name="Parallelogram 9">
              <a:extLst>
                <a:ext uri="{FF2B5EF4-FFF2-40B4-BE49-F238E27FC236}">
                  <a16:creationId xmlns:a16="http://schemas.microsoft.com/office/drawing/2014/main" id="{92D1468D-D931-4082-B55D-CDA4EDB12719}"/>
                </a:ext>
              </a:extLst>
            </p:cNvPr>
            <p:cNvSpPr/>
            <p:nvPr userDrawn="1"/>
          </p:nvSpPr>
          <p:spPr>
            <a:xfrm>
              <a:off x="486926" y="-32726"/>
              <a:ext cx="1303774" cy="876417"/>
            </a:xfrm>
            <a:prstGeom prst="parallelogram">
              <a:avLst>
                <a:gd name="adj" fmla="val 991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11" name="Freeform: Shape 10">
              <a:extLst>
                <a:ext uri="{FF2B5EF4-FFF2-40B4-BE49-F238E27FC236}">
                  <a16:creationId xmlns:a16="http://schemas.microsoft.com/office/drawing/2014/main" id="{2E013818-0E8F-4C97-B1FC-11A2A2BA755B}"/>
                </a:ext>
              </a:extLst>
            </p:cNvPr>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grpSp>
      <p:sp>
        <p:nvSpPr>
          <p:cNvPr id="12" name="Freeform: Shape 11">
            <a:extLst>
              <a:ext uri="{FF2B5EF4-FFF2-40B4-BE49-F238E27FC236}">
                <a16:creationId xmlns:a16="http://schemas.microsoft.com/office/drawing/2014/main" id="{B39C9108-C20D-48C9-AB7E-D576B9901895}"/>
              </a:ext>
            </a:extLst>
          </p:cNvPr>
          <p:cNvSpPr/>
          <p:nvPr/>
        </p:nvSpPr>
        <p:spPr>
          <a:xfrm flipH="1">
            <a:off x="10463808" y="0"/>
            <a:ext cx="1798042" cy="898277"/>
          </a:xfrm>
          <a:custGeom>
            <a:avLst/>
            <a:gdLst>
              <a:gd name="connsiteX0" fmla="*/ 1798042 w 1798042"/>
              <a:gd name="connsiteY0" fmla="*/ 0 h 898277"/>
              <a:gd name="connsiteX1" fmla="*/ 890300 w 1798042"/>
              <a:gd name="connsiteY1" fmla="*/ 0 h 898277"/>
              <a:gd name="connsiteX2" fmla="*/ 0 w 1798042"/>
              <a:gd name="connsiteY2" fmla="*/ 898277 h 898277"/>
              <a:gd name="connsiteX3" fmla="*/ 907742 w 1798042"/>
              <a:gd name="connsiteY3" fmla="*/ 898277 h 898277"/>
            </a:gdLst>
            <a:ahLst/>
            <a:cxnLst>
              <a:cxn ang="0">
                <a:pos x="connsiteX0" y="connsiteY0"/>
              </a:cxn>
              <a:cxn ang="0">
                <a:pos x="connsiteX1" y="connsiteY1"/>
              </a:cxn>
              <a:cxn ang="0">
                <a:pos x="connsiteX2" y="connsiteY2"/>
              </a:cxn>
              <a:cxn ang="0">
                <a:pos x="connsiteX3" y="connsiteY3"/>
              </a:cxn>
            </a:cxnLst>
            <a:rect l="l" t="t" r="r" b="b"/>
            <a:pathLst>
              <a:path w="1798042" h="898277">
                <a:moveTo>
                  <a:pt x="1798042" y="0"/>
                </a:moveTo>
                <a:lnTo>
                  <a:pt x="890300" y="0"/>
                </a:lnTo>
                <a:lnTo>
                  <a:pt x="0" y="898277"/>
                </a:lnTo>
                <a:lnTo>
                  <a:pt x="907742" y="898277"/>
                </a:ln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800"/>
          </a:p>
        </p:txBody>
      </p:sp>
      <p:cxnSp>
        <p:nvCxnSpPr>
          <p:cNvPr id="18" name="Straight Connector 17">
            <a:extLst>
              <a:ext uri="{FF2B5EF4-FFF2-40B4-BE49-F238E27FC236}">
                <a16:creationId xmlns:a16="http://schemas.microsoft.com/office/drawing/2014/main" id="{59AB847C-B7FD-406D-BC52-0AE84A82DB75}"/>
              </a:ext>
            </a:extLst>
          </p:cNvPr>
          <p:cNvCxnSpPr/>
          <p:nvPr/>
        </p:nvCxnSpPr>
        <p:spPr>
          <a:xfrm>
            <a:off x="481781" y="1522455"/>
            <a:ext cx="4296696" cy="0"/>
          </a:xfrm>
          <a:prstGeom prst="line">
            <a:avLst/>
          </a:prstGeom>
          <a:ln>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E705E96-045F-4512-AE94-FA65EFF3C870}"/>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8799" t="25170" r="9434" b="30136"/>
          <a:stretch/>
        </p:blipFill>
        <p:spPr>
          <a:xfrm>
            <a:off x="816429" y="898277"/>
            <a:ext cx="1828802" cy="315686"/>
          </a:xfrm>
          <a:prstGeom prst="rect">
            <a:avLst/>
          </a:prstGeom>
        </p:spPr>
      </p:pic>
    </p:spTree>
    <p:extLst>
      <p:ext uri="{BB962C8B-B14F-4D97-AF65-F5344CB8AC3E}">
        <p14:creationId xmlns:p14="http://schemas.microsoft.com/office/powerpoint/2010/main" val="286533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3">
            <a:extLst>
              <a:ext uri="{FF2B5EF4-FFF2-40B4-BE49-F238E27FC236}">
                <a16:creationId xmlns:a16="http://schemas.microsoft.com/office/drawing/2014/main" id="{6584F39C-58EE-4811-B465-AA48EDE7C8DB}"/>
              </a:ext>
            </a:extLst>
          </p:cNvPr>
          <p:cNvPicPr>
            <a:picLocks noChangeAspect="1"/>
          </p:cNvPicPr>
          <p:nvPr/>
        </p:nvPicPr>
        <p:blipFill>
          <a:blip r:embed="rId2">
            <a:extLst>
              <a:ext uri="{28A0092B-C50C-407E-A947-70E740481C1C}">
                <a14:useLocalDpi xmlns:a14="http://schemas.microsoft.com/office/drawing/2010/main" val="0"/>
              </a:ext>
            </a:extLst>
          </a:blip>
          <a:srcRect l="1822" r="1822"/>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1315905C-B75C-4CA2-8916-8F1B7038626C}"/>
              </a:ext>
            </a:extLst>
          </p:cNvPr>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331916F-9646-4A7F-8065-DD6772CA7FD2}"/>
              </a:ext>
            </a:extLst>
          </p:cNvPr>
          <p:cNvSpPr/>
          <p:nvPr/>
        </p:nvSpPr>
        <p:spPr>
          <a:xfrm>
            <a:off x="3197495" y="1072180"/>
            <a:ext cx="5884095" cy="400110"/>
          </a:xfrm>
          <a:prstGeom prst="rect">
            <a:avLst/>
          </a:prstGeom>
        </p:spPr>
        <p:txBody>
          <a:bodyPr wrap="square">
            <a:spAutoFit/>
          </a:bodyPr>
          <a:lstStyle/>
          <a:p>
            <a:pPr algn="ctr"/>
            <a:r>
              <a:rPr lang="en-US" sz="2000" dirty="0">
                <a:solidFill>
                  <a:schemeClr val="bg1">
                    <a:lumMod val="75000"/>
                  </a:schemeClr>
                </a:solidFill>
                <a:cs typeface="Segoe UI Light" panose="020B0502040204020203" pitchFamily="34" charset="0"/>
              </a:rPr>
              <a:t>Aligning Values, People and Engagement</a:t>
            </a:r>
          </a:p>
        </p:txBody>
      </p:sp>
      <p:sp>
        <p:nvSpPr>
          <p:cNvPr id="31" name="Rectangle 30">
            <a:extLst>
              <a:ext uri="{FF2B5EF4-FFF2-40B4-BE49-F238E27FC236}">
                <a16:creationId xmlns:a16="http://schemas.microsoft.com/office/drawing/2014/main" id="{09B4D285-1A8E-49F4-B7DE-EA7463228992}"/>
              </a:ext>
            </a:extLst>
          </p:cNvPr>
          <p:cNvSpPr/>
          <p:nvPr/>
        </p:nvSpPr>
        <p:spPr>
          <a:xfrm>
            <a:off x="863600" y="425849"/>
            <a:ext cx="10464800" cy="646331"/>
          </a:xfrm>
          <a:prstGeom prst="rect">
            <a:avLst/>
          </a:prstGeom>
        </p:spPr>
        <p:txBody>
          <a:bodyPr wrap="square">
            <a:spAutoFit/>
          </a:bodyPr>
          <a:lstStyle/>
          <a:p>
            <a:pPr algn="ctr"/>
            <a:r>
              <a:rPr lang="en-US" sz="3600" b="1" dirty="0">
                <a:solidFill>
                  <a:srgbClr val="339966"/>
                </a:solidFill>
                <a:cs typeface="Segoe UI Light" panose="020B0502040204020203" pitchFamily="34" charset="0"/>
              </a:rPr>
              <a:t>DNA </a:t>
            </a:r>
            <a:r>
              <a:rPr lang="en-US" sz="3600" b="1" dirty="0" err="1">
                <a:solidFill>
                  <a:srgbClr val="339966"/>
                </a:solidFill>
                <a:cs typeface="Segoe UI Light" panose="020B0502040204020203" pitchFamily="34" charset="0"/>
              </a:rPr>
              <a:t>Behavioralizes</a:t>
            </a:r>
            <a:r>
              <a:rPr lang="en-US" sz="3600" b="1" dirty="0">
                <a:solidFill>
                  <a:srgbClr val="339966"/>
                </a:solidFill>
                <a:cs typeface="Segoe UI Light" panose="020B0502040204020203" pitchFamily="34" charset="0"/>
              </a:rPr>
              <a:t> Culture for Organizations </a:t>
            </a:r>
          </a:p>
        </p:txBody>
      </p:sp>
      <p:pic>
        <p:nvPicPr>
          <p:cNvPr id="7" name="Picture Placeholder 6">
            <a:extLst>
              <a:ext uri="{FF2B5EF4-FFF2-40B4-BE49-F238E27FC236}">
                <a16:creationId xmlns:a16="http://schemas.microsoft.com/office/drawing/2014/main" id="{7A8D1A73-84BA-458A-A210-EA3D28BB11C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5314" t="704" r="21468" b="-704"/>
          <a:stretch/>
        </p:blipFill>
        <p:spPr>
          <a:xfrm>
            <a:off x="1407745" y="2077157"/>
            <a:ext cx="2027445" cy="2404533"/>
          </a:xfrm>
        </p:spPr>
      </p:pic>
      <p:pic>
        <p:nvPicPr>
          <p:cNvPr id="11" name="Picture Placeholder 10">
            <a:extLst>
              <a:ext uri="{FF2B5EF4-FFF2-40B4-BE49-F238E27FC236}">
                <a16:creationId xmlns:a16="http://schemas.microsoft.com/office/drawing/2014/main" id="{153F9ED3-5AC7-4418-B776-FE167C6A43D6}"/>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8437" b="28437"/>
          <a:stretch>
            <a:fillRect/>
          </a:stretch>
        </p:blipFill>
        <p:spPr/>
      </p:pic>
      <p:pic>
        <p:nvPicPr>
          <p:cNvPr id="35" name="Picture Placeholder 34">
            <a:extLst>
              <a:ext uri="{FF2B5EF4-FFF2-40B4-BE49-F238E27FC236}">
                <a16:creationId xmlns:a16="http://schemas.microsoft.com/office/drawing/2014/main" id="{1AF9486B-ACD4-4F85-B36C-61124786C82D}"/>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21889" r="21889"/>
          <a:stretch>
            <a:fillRect/>
          </a:stretch>
        </p:blipFill>
        <p:spPr/>
      </p:pic>
      <p:pic>
        <p:nvPicPr>
          <p:cNvPr id="21" name="Picture Placeholder 20">
            <a:extLst>
              <a:ext uri="{FF2B5EF4-FFF2-40B4-BE49-F238E27FC236}">
                <a16:creationId xmlns:a16="http://schemas.microsoft.com/office/drawing/2014/main" id="{58A1E34B-677A-4FC2-A8E0-94EE1F9304B2}"/>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5110" r="15110"/>
          <a:stretch>
            <a:fillRect/>
          </a:stretch>
        </p:blipFill>
        <p:spPr/>
      </p:pic>
      <p:sp>
        <p:nvSpPr>
          <p:cNvPr id="22" name="Rectangle 21">
            <a:extLst>
              <a:ext uri="{FF2B5EF4-FFF2-40B4-BE49-F238E27FC236}">
                <a16:creationId xmlns:a16="http://schemas.microsoft.com/office/drawing/2014/main" id="{23EC8250-C4C3-40A2-883C-ED1A79645CA7}"/>
              </a:ext>
            </a:extLst>
          </p:cNvPr>
          <p:cNvSpPr/>
          <p:nvPr/>
        </p:nvSpPr>
        <p:spPr>
          <a:xfrm>
            <a:off x="1407745" y="4075289"/>
            <a:ext cx="2027445" cy="406400"/>
          </a:xfrm>
          <a:prstGeom prst="rect">
            <a:avLst/>
          </a:prstGeom>
          <a:solidFill>
            <a:srgbClr val="A18B4B">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DA1E231-6524-4028-8E35-CFB48B5BBC29}"/>
              </a:ext>
            </a:extLst>
          </p:cNvPr>
          <p:cNvSpPr/>
          <p:nvPr/>
        </p:nvSpPr>
        <p:spPr>
          <a:xfrm>
            <a:off x="4060635" y="4075289"/>
            <a:ext cx="2027444" cy="406399"/>
          </a:xfrm>
          <a:prstGeom prst="rect">
            <a:avLst/>
          </a:prstGeom>
          <a:solidFill>
            <a:srgbClr val="A18B4B">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D494322-2357-43CA-BC15-C2A0F8AE495C}"/>
              </a:ext>
            </a:extLst>
          </p:cNvPr>
          <p:cNvSpPr/>
          <p:nvPr/>
        </p:nvSpPr>
        <p:spPr>
          <a:xfrm>
            <a:off x="1407746" y="5937954"/>
            <a:ext cx="4680334" cy="494197"/>
          </a:xfrm>
          <a:prstGeom prst="rect">
            <a:avLst/>
          </a:prstGeom>
          <a:solidFill>
            <a:srgbClr val="A18B4B">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8FF4B93-0C21-4DA2-92DC-DC77CF56773D}"/>
              </a:ext>
            </a:extLst>
          </p:cNvPr>
          <p:cNvSpPr/>
          <p:nvPr/>
        </p:nvSpPr>
        <p:spPr>
          <a:xfrm>
            <a:off x="6731545" y="5937955"/>
            <a:ext cx="4052711" cy="494195"/>
          </a:xfrm>
          <a:prstGeom prst="rect">
            <a:avLst/>
          </a:prstGeom>
          <a:solidFill>
            <a:srgbClr val="339966">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1C5A0C35-A676-4971-B0CB-4B4FC681D58A}"/>
              </a:ext>
            </a:extLst>
          </p:cNvPr>
          <p:cNvCxnSpPr/>
          <p:nvPr/>
        </p:nvCxnSpPr>
        <p:spPr>
          <a:xfrm>
            <a:off x="1407745" y="4797778"/>
            <a:ext cx="5117233" cy="0"/>
          </a:xfrm>
          <a:prstGeom prst="straightConnector1">
            <a:avLst/>
          </a:prstGeom>
          <a:ln w="38100">
            <a:solidFill>
              <a:srgbClr val="BCBCBC"/>
            </a:solidFill>
            <a:tailEnd type="triangle"/>
          </a:ln>
        </p:spPr>
        <p:style>
          <a:lnRef idx="1">
            <a:schemeClr val="accent1"/>
          </a:lnRef>
          <a:fillRef idx="0">
            <a:schemeClr val="accent1"/>
          </a:fillRef>
          <a:effectRef idx="0">
            <a:schemeClr val="accent1"/>
          </a:effectRef>
          <a:fontRef idx="minor">
            <a:schemeClr val="tx1"/>
          </a:fontRef>
        </p:style>
      </p:cxnSp>
      <p:sp>
        <p:nvSpPr>
          <p:cNvPr id="27" name="Plus Sign 26">
            <a:extLst>
              <a:ext uri="{FF2B5EF4-FFF2-40B4-BE49-F238E27FC236}">
                <a16:creationId xmlns:a16="http://schemas.microsoft.com/office/drawing/2014/main" id="{81F31E1A-9498-4F56-BF8A-FEBAC3CA1694}"/>
              </a:ext>
            </a:extLst>
          </p:cNvPr>
          <p:cNvSpPr/>
          <p:nvPr/>
        </p:nvSpPr>
        <p:spPr>
          <a:xfrm>
            <a:off x="3507479" y="2918367"/>
            <a:ext cx="462845" cy="564445"/>
          </a:xfrm>
          <a:prstGeom prst="mathPlus">
            <a:avLst>
              <a:gd name="adj1" fmla="val 10938"/>
            </a:avLst>
          </a:prstGeom>
          <a:solidFill>
            <a:schemeClr val="bg1">
              <a:lumMod val="65000"/>
            </a:schemeClr>
          </a:solidFill>
          <a:ln>
            <a:solidFill>
              <a:srgbClr val="BCBC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CDAB6B7-7AF1-4959-A9A6-B33F306A46B4}"/>
              </a:ext>
            </a:extLst>
          </p:cNvPr>
          <p:cNvSpPr/>
          <p:nvPr/>
        </p:nvSpPr>
        <p:spPr>
          <a:xfrm>
            <a:off x="1545395" y="4131455"/>
            <a:ext cx="1198533" cy="307777"/>
          </a:xfrm>
          <a:prstGeom prst="rect">
            <a:avLst/>
          </a:prstGeom>
        </p:spPr>
        <p:txBody>
          <a:bodyPr wrap="none">
            <a:spAutoFit/>
          </a:bodyPr>
          <a:lstStyle/>
          <a:p>
            <a:r>
              <a:rPr lang="en-US" sz="1400" b="1" dirty="0">
                <a:solidFill>
                  <a:schemeClr val="bg1"/>
                </a:solidFill>
              </a:rPr>
              <a:t>Strong Values</a:t>
            </a:r>
          </a:p>
        </p:txBody>
      </p:sp>
      <p:sp>
        <p:nvSpPr>
          <p:cNvPr id="37" name="Rectangle 36">
            <a:extLst>
              <a:ext uri="{FF2B5EF4-FFF2-40B4-BE49-F238E27FC236}">
                <a16:creationId xmlns:a16="http://schemas.microsoft.com/office/drawing/2014/main" id="{D5B09F38-7A82-4173-89FB-D287ACF40A81}"/>
              </a:ext>
            </a:extLst>
          </p:cNvPr>
          <p:cNvSpPr/>
          <p:nvPr/>
        </p:nvSpPr>
        <p:spPr>
          <a:xfrm>
            <a:off x="4243668" y="4131455"/>
            <a:ext cx="1122680" cy="307777"/>
          </a:xfrm>
          <a:prstGeom prst="rect">
            <a:avLst/>
          </a:prstGeom>
        </p:spPr>
        <p:txBody>
          <a:bodyPr wrap="none">
            <a:spAutoFit/>
          </a:bodyPr>
          <a:lstStyle/>
          <a:p>
            <a:r>
              <a:rPr lang="en-US" sz="1400" b="1" dirty="0">
                <a:solidFill>
                  <a:schemeClr val="bg1"/>
                </a:solidFill>
              </a:rPr>
              <a:t>Right People</a:t>
            </a:r>
          </a:p>
        </p:txBody>
      </p:sp>
      <p:sp>
        <p:nvSpPr>
          <p:cNvPr id="38" name="Rectangle 37">
            <a:extLst>
              <a:ext uri="{FF2B5EF4-FFF2-40B4-BE49-F238E27FC236}">
                <a16:creationId xmlns:a16="http://schemas.microsoft.com/office/drawing/2014/main" id="{51D8BF50-F8C3-4CE3-A37E-FAE4D5A48238}"/>
              </a:ext>
            </a:extLst>
          </p:cNvPr>
          <p:cNvSpPr/>
          <p:nvPr/>
        </p:nvSpPr>
        <p:spPr>
          <a:xfrm>
            <a:off x="1583321" y="6031163"/>
            <a:ext cx="1955151" cy="307777"/>
          </a:xfrm>
          <a:prstGeom prst="rect">
            <a:avLst/>
          </a:prstGeom>
        </p:spPr>
        <p:txBody>
          <a:bodyPr wrap="none">
            <a:spAutoFit/>
          </a:bodyPr>
          <a:lstStyle/>
          <a:p>
            <a:r>
              <a:rPr lang="en-US" sz="1400" b="1" dirty="0">
                <a:solidFill>
                  <a:schemeClr val="bg1"/>
                </a:solidFill>
              </a:rPr>
              <a:t>Leadership Engagement</a:t>
            </a:r>
          </a:p>
        </p:txBody>
      </p:sp>
      <p:sp>
        <p:nvSpPr>
          <p:cNvPr id="39" name="Rectangle 38">
            <a:extLst>
              <a:ext uri="{FF2B5EF4-FFF2-40B4-BE49-F238E27FC236}">
                <a16:creationId xmlns:a16="http://schemas.microsoft.com/office/drawing/2014/main" id="{0820D3EB-8248-4018-A46D-85BE255FE3C1}"/>
              </a:ext>
            </a:extLst>
          </p:cNvPr>
          <p:cNvSpPr/>
          <p:nvPr/>
        </p:nvSpPr>
        <p:spPr>
          <a:xfrm>
            <a:off x="6917321" y="6031163"/>
            <a:ext cx="1281056" cy="307777"/>
          </a:xfrm>
          <a:prstGeom prst="rect">
            <a:avLst/>
          </a:prstGeom>
        </p:spPr>
        <p:txBody>
          <a:bodyPr wrap="none">
            <a:spAutoFit/>
          </a:bodyPr>
          <a:lstStyle/>
          <a:p>
            <a:r>
              <a:rPr lang="en-US" sz="1400" b="1" dirty="0">
                <a:solidFill>
                  <a:schemeClr val="bg1"/>
                </a:solidFill>
              </a:rPr>
              <a:t>People Culture</a:t>
            </a:r>
          </a:p>
        </p:txBody>
      </p:sp>
      <p:pic>
        <p:nvPicPr>
          <p:cNvPr id="20" name="Picture 19">
            <a:extLst>
              <a:ext uri="{FF2B5EF4-FFF2-40B4-BE49-F238E27FC236}">
                <a16:creationId xmlns:a16="http://schemas.microsoft.com/office/drawing/2014/main" id="{4EC86634-A364-415F-A1EF-631C504EE1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Tree>
    <p:extLst>
      <p:ext uri="{BB962C8B-B14F-4D97-AF65-F5344CB8AC3E}">
        <p14:creationId xmlns:p14="http://schemas.microsoft.com/office/powerpoint/2010/main" val="414356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750" fill="hold"/>
                                        <p:tgtEl>
                                          <p:spTgt spid="30"/>
                                        </p:tgtEl>
                                        <p:attrNameLst>
                                          <p:attrName>ppt_x</p:attrName>
                                        </p:attrNameLst>
                                      </p:cBhvr>
                                      <p:tavLst>
                                        <p:tav tm="0">
                                          <p:val>
                                            <p:strVal val="#ppt_x"/>
                                          </p:val>
                                        </p:tav>
                                        <p:tav tm="100000">
                                          <p:val>
                                            <p:strVal val="#ppt_x"/>
                                          </p:val>
                                        </p:tav>
                                      </p:tavLst>
                                    </p:anim>
                                    <p:anim calcmode="lin" valueType="num">
                                      <p:cBhvr additive="base">
                                        <p:cTn id="12"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tatic1.squarespace.com/static/59006a571b631bf3f5ffc01a/590b350515d5dba8afdaffc0/5912c04015cf7dde1df0dde0/1510593665281/iceberg.png?format=2500w">
            <a:extLst>
              <a:ext uri="{FF2B5EF4-FFF2-40B4-BE49-F238E27FC236}">
                <a16:creationId xmlns:a16="http://schemas.microsoft.com/office/drawing/2014/main" id="{5124B947-6FB2-4DF3-9DCB-A0C3DAFF59BB}"/>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3831" r="13831"/>
          <a:stretch>
            <a:fillRect/>
          </a:stretch>
        </p:blipFill>
        <p:spPr bwMode="auto">
          <a:xfrm>
            <a:off x="3679370" y="0"/>
            <a:ext cx="851262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C7E0E22-FFA7-4D33-9CD1-9F0C277DA455}"/>
              </a:ext>
            </a:extLst>
          </p:cNvPr>
          <p:cNvSpPr/>
          <p:nvPr/>
        </p:nvSpPr>
        <p:spPr>
          <a:xfrm>
            <a:off x="618080" y="2566389"/>
            <a:ext cx="2364608" cy="1323439"/>
          </a:xfrm>
          <a:prstGeom prst="rect">
            <a:avLst/>
          </a:prstGeom>
        </p:spPr>
        <p:txBody>
          <a:bodyPr wrap="square">
            <a:spAutoFit/>
          </a:bodyPr>
          <a:lstStyle/>
          <a:p>
            <a:r>
              <a:rPr lang="en-US" sz="2000" dirty="0">
                <a:solidFill>
                  <a:schemeClr val="bg1">
                    <a:lumMod val="50000"/>
                  </a:schemeClr>
                </a:solidFill>
                <a:cs typeface="Segoe UI Light" panose="020B0502040204020203" pitchFamily="34" charset="0"/>
              </a:rPr>
              <a:t>Demonstrated by Shared Patterns of Behaviors and Interactions</a:t>
            </a:r>
          </a:p>
        </p:txBody>
      </p:sp>
      <p:sp>
        <p:nvSpPr>
          <p:cNvPr id="5" name="Rectangle 4">
            <a:extLst>
              <a:ext uri="{FF2B5EF4-FFF2-40B4-BE49-F238E27FC236}">
                <a16:creationId xmlns:a16="http://schemas.microsoft.com/office/drawing/2014/main" id="{F20EC77C-D35E-4C46-A718-B4DF2C6F74CD}"/>
              </a:ext>
            </a:extLst>
          </p:cNvPr>
          <p:cNvSpPr/>
          <p:nvPr/>
        </p:nvSpPr>
        <p:spPr>
          <a:xfrm>
            <a:off x="618080" y="614468"/>
            <a:ext cx="3148379" cy="1700466"/>
          </a:xfrm>
          <a:prstGeom prst="rect">
            <a:avLst/>
          </a:prstGeom>
        </p:spPr>
        <p:txBody>
          <a:bodyPr wrap="square">
            <a:spAutoFit/>
          </a:bodyPr>
          <a:lstStyle/>
          <a:p>
            <a:pPr>
              <a:lnSpc>
                <a:spcPct val="87000"/>
              </a:lnSpc>
            </a:pPr>
            <a:r>
              <a:rPr lang="en-US" sz="4000" b="1" dirty="0">
                <a:solidFill>
                  <a:srgbClr val="097A9C"/>
                </a:solidFill>
                <a:effectLst>
                  <a:outerShdw blurRad="38100" dist="38100" dir="2700000" algn="tl">
                    <a:srgbClr val="000000">
                      <a:alpha val="43137"/>
                    </a:srgbClr>
                  </a:outerShdw>
                </a:effectLst>
                <a:cs typeface="Segoe UI Light" panose="020B0502040204020203" pitchFamily="34" charset="0"/>
              </a:rPr>
              <a:t>People Culture In Action </a:t>
            </a:r>
          </a:p>
        </p:txBody>
      </p:sp>
      <p:sp>
        <p:nvSpPr>
          <p:cNvPr id="6" name="Rectangle: Rounded Corners 5">
            <a:extLst>
              <a:ext uri="{FF2B5EF4-FFF2-40B4-BE49-F238E27FC236}">
                <a16:creationId xmlns:a16="http://schemas.microsoft.com/office/drawing/2014/main" id="{460DF642-B625-4571-915E-02BAE9E16A11}"/>
              </a:ext>
            </a:extLst>
          </p:cNvPr>
          <p:cNvSpPr/>
          <p:nvPr/>
        </p:nvSpPr>
        <p:spPr>
          <a:xfrm>
            <a:off x="6662056" y="146382"/>
            <a:ext cx="2318658" cy="468086"/>
          </a:xfrm>
          <a:prstGeom prst="roundRect">
            <a:avLst/>
          </a:prstGeom>
          <a:solidFill>
            <a:srgbClr val="F0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7AF1D4FE-6FF1-4BC4-86BA-C070E02CF16B}"/>
              </a:ext>
            </a:extLst>
          </p:cNvPr>
          <p:cNvSpPr/>
          <p:nvPr/>
        </p:nvSpPr>
        <p:spPr>
          <a:xfrm>
            <a:off x="6569527" y="6243532"/>
            <a:ext cx="2732314" cy="468086"/>
          </a:xfrm>
          <a:prstGeom prst="roundRect">
            <a:avLst/>
          </a:prstGeom>
          <a:gradFill flip="none" rotWithShape="1">
            <a:gsLst>
              <a:gs pos="0">
                <a:srgbClr val="228DAE"/>
              </a:gs>
              <a:gs pos="100000">
                <a:srgbClr val="0C7C9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509A1D9-38ED-47B4-8BDD-4EF76901B11C}"/>
              </a:ext>
            </a:extLst>
          </p:cNvPr>
          <p:cNvSpPr txBox="1"/>
          <p:nvPr/>
        </p:nvSpPr>
        <p:spPr>
          <a:xfrm>
            <a:off x="10330542" y="1315213"/>
            <a:ext cx="1088571" cy="369332"/>
          </a:xfrm>
          <a:prstGeom prst="rect">
            <a:avLst/>
          </a:prstGeom>
          <a:noFill/>
        </p:spPr>
        <p:txBody>
          <a:bodyPr wrap="square" rtlCol="0">
            <a:spAutoFit/>
          </a:bodyPr>
          <a:lstStyle/>
          <a:p>
            <a:pPr algn="r"/>
            <a:r>
              <a:rPr lang="en-US" b="1" dirty="0">
                <a:solidFill>
                  <a:srgbClr val="0C7C9D"/>
                </a:solidFill>
              </a:rPr>
              <a:t>Visible</a:t>
            </a:r>
          </a:p>
        </p:txBody>
      </p:sp>
      <p:sp>
        <p:nvSpPr>
          <p:cNvPr id="10" name="TextBox 9">
            <a:extLst>
              <a:ext uri="{FF2B5EF4-FFF2-40B4-BE49-F238E27FC236}">
                <a16:creationId xmlns:a16="http://schemas.microsoft.com/office/drawing/2014/main" id="{81099715-D311-4902-A132-A1D935888C67}"/>
              </a:ext>
            </a:extLst>
          </p:cNvPr>
          <p:cNvSpPr txBox="1"/>
          <p:nvPr/>
        </p:nvSpPr>
        <p:spPr>
          <a:xfrm>
            <a:off x="10014859" y="2869522"/>
            <a:ext cx="1404254" cy="369332"/>
          </a:xfrm>
          <a:prstGeom prst="rect">
            <a:avLst/>
          </a:prstGeom>
          <a:noFill/>
        </p:spPr>
        <p:txBody>
          <a:bodyPr wrap="square" rtlCol="0">
            <a:spAutoFit/>
          </a:bodyPr>
          <a:lstStyle/>
          <a:p>
            <a:pPr algn="r"/>
            <a:r>
              <a:rPr lang="en-US" b="1" dirty="0">
                <a:solidFill>
                  <a:schemeClr val="bg1"/>
                </a:solidFill>
              </a:rPr>
              <a:t>Not Visible</a:t>
            </a:r>
          </a:p>
        </p:txBody>
      </p:sp>
      <p:cxnSp>
        <p:nvCxnSpPr>
          <p:cNvPr id="11" name="Straight Connector 10">
            <a:extLst>
              <a:ext uri="{FF2B5EF4-FFF2-40B4-BE49-F238E27FC236}">
                <a16:creationId xmlns:a16="http://schemas.microsoft.com/office/drawing/2014/main" id="{725E9ABA-F89E-4F01-BBD8-74CA5D3C4CA4}"/>
              </a:ext>
            </a:extLst>
          </p:cNvPr>
          <p:cNvCxnSpPr/>
          <p:nvPr/>
        </p:nvCxnSpPr>
        <p:spPr>
          <a:xfrm>
            <a:off x="9405257" y="1684545"/>
            <a:ext cx="1981198"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DF0E42-C693-4557-96E9-640F6A6FEBC8}"/>
              </a:ext>
            </a:extLst>
          </p:cNvPr>
          <p:cNvCxnSpPr>
            <a:cxnSpLocks/>
          </p:cNvCxnSpPr>
          <p:nvPr/>
        </p:nvCxnSpPr>
        <p:spPr>
          <a:xfrm>
            <a:off x="9514115" y="3241203"/>
            <a:ext cx="1872340" cy="0"/>
          </a:xfrm>
          <a:prstGeom prst="line">
            <a:avLst/>
          </a:prstGeom>
          <a:ln>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44BF6BE-AD86-447A-89B9-960C76A183A0}"/>
              </a:ext>
            </a:extLst>
          </p:cNvPr>
          <p:cNvSpPr txBox="1"/>
          <p:nvPr/>
        </p:nvSpPr>
        <p:spPr>
          <a:xfrm>
            <a:off x="4705038" y="1568467"/>
            <a:ext cx="1249448" cy="369332"/>
          </a:xfrm>
          <a:prstGeom prst="rect">
            <a:avLst/>
          </a:prstGeom>
          <a:noFill/>
        </p:spPr>
        <p:txBody>
          <a:bodyPr wrap="square" rtlCol="0">
            <a:spAutoFit/>
          </a:bodyPr>
          <a:lstStyle/>
          <a:p>
            <a:r>
              <a:rPr lang="en-US" b="1" dirty="0">
                <a:solidFill>
                  <a:srgbClr val="0C7C9D"/>
                </a:solidFill>
              </a:rPr>
              <a:t>Behavior</a:t>
            </a:r>
          </a:p>
        </p:txBody>
      </p:sp>
      <p:cxnSp>
        <p:nvCxnSpPr>
          <p:cNvPr id="16" name="Straight Connector 15">
            <a:extLst>
              <a:ext uri="{FF2B5EF4-FFF2-40B4-BE49-F238E27FC236}">
                <a16:creationId xmlns:a16="http://schemas.microsoft.com/office/drawing/2014/main" id="{4B2682A9-B5BE-4197-9D0B-2040CFDB6DF8}"/>
              </a:ext>
            </a:extLst>
          </p:cNvPr>
          <p:cNvCxnSpPr>
            <a:cxnSpLocks/>
          </p:cNvCxnSpPr>
          <p:nvPr/>
        </p:nvCxnSpPr>
        <p:spPr>
          <a:xfrm>
            <a:off x="4811486" y="1937799"/>
            <a:ext cx="2016264"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837EABE-4ED3-466B-8208-8B520B6201AB}"/>
              </a:ext>
            </a:extLst>
          </p:cNvPr>
          <p:cNvSpPr txBox="1"/>
          <p:nvPr/>
        </p:nvSpPr>
        <p:spPr>
          <a:xfrm>
            <a:off x="4705038" y="2858777"/>
            <a:ext cx="1532476" cy="369332"/>
          </a:xfrm>
          <a:prstGeom prst="rect">
            <a:avLst/>
          </a:prstGeom>
          <a:noFill/>
        </p:spPr>
        <p:txBody>
          <a:bodyPr wrap="square" rtlCol="0">
            <a:spAutoFit/>
          </a:bodyPr>
          <a:lstStyle/>
          <a:p>
            <a:r>
              <a:rPr lang="en-US" b="1" dirty="0">
                <a:solidFill>
                  <a:schemeClr val="bg1"/>
                </a:solidFill>
              </a:rPr>
              <a:t>Perceptions</a:t>
            </a:r>
          </a:p>
        </p:txBody>
      </p:sp>
      <p:cxnSp>
        <p:nvCxnSpPr>
          <p:cNvPr id="18" name="Straight Connector 17">
            <a:extLst>
              <a:ext uri="{FF2B5EF4-FFF2-40B4-BE49-F238E27FC236}">
                <a16:creationId xmlns:a16="http://schemas.microsoft.com/office/drawing/2014/main" id="{DA17BC8F-489F-47F0-97CC-B401D1EDA401}"/>
              </a:ext>
            </a:extLst>
          </p:cNvPr>
          <p:cNvCxnSpPr>
            <a:cxnSpLocks/>
          </p:cNvCxnSpPr>
          <p:nvPr/>
        </p:nvCxnSpPr>
        <p:spPr>
          <a:xfrm>
            <a:off x="4705038" y="3228109"/>
            <a:ext cx="1706648" cy="0"/>
          </a:xfrm>
          <a:prstGeom prst="line">
            <a:avLst/>
          </a:prstGeom>
          <a:ln>
            <a:solidFill>
              <a:schemeClr val="bg1">
                <a:alpha val="66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043EAB0-56C8-4CEF-9DF8-1D0912359D44}"/>
              </a:ext>
            </a:extLst>
          </p:cNvPr>
          <p:cNvSpPr txBox="1"/>
          <p:nvPr/>
        </p:nvSpPr>
        <p:spPr>
          <a:xfrm>
            <a:off x="4705038" y="3573875"/>
            <a:ext cx="1532476" cy="369332"/>
          </a:xfrm>
          <a:prstGeom prst="rect">
            <a:avLst/>
          </a:prstGeom>
          <a:noFill/>
        </p:spPr>
        <p:txBody>
          <a:bodyPr wrap="square" rtlCol="0">
            <a:spAutoFit/>
          </a:bodyPr>
          <a:lstStyle/>
          <a:p>
            <a:r>
              <a:rPr lang="en-US" b="1" dirty="0">
                <a:solidFill>
                  <a:schemeClr val="bg1"/>
                </a:solidFill>
              </a:rPr>
              <a:t>Attitudes</a:t>
            </a:r>
          </a:p>
        </p:txBody>
      </p:sp>
      <p:cxnSp>
        <p:nvCxnSpPr>
          <p:cNvPr id="21" name="Straight Connector 20">
            <a:extLst>
              <a:ext uri="{FF2B5EF4-FFF2-40B4-BE49-F238E27FC236}">
                <a16:creationId xmlns:a16="http://schemas.microsoft.com/office/drawing/2014/main" id="{89C5CC00-385D-4F8F-8829-B94B9375811E}"/>
              </a:ext>
            </a:extLst>
          </p:cNvPr>
          <p:cNvCxnSpPr>
            <a:cxnSpLocks/>
          </p:cNvCxnSpPr>
          <p:nvPr/>
        </p:nvCxnSpPr>
        <p:spPr>
          <a:xfrm>
            <a:off x="4705038" y="3943207"/>
            <a:ext cx="2044105" cy="0"/>
          </a:xfrm>
          <a:prstGeom prst="line">
            <a:avLst/>
          </a:prstGeom>
          <a:ln>
            <a:solidFill>
              <a:schemeClr val="bg1">
                <a:alpha val="66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3075B85-98DC-439F-8C00-5337EC8D40EC}"/>
              </a:ext>
            </a:extLst>
          </p:cNvPr>
          <p:cNvSpPr txBox="1"/>
          <p:nvPr/>
        </p:nvSpPr>
        <p:spPr>
          <a:xfrm>
            <a:off x="4705038" y="4212254"/>
            <a:ext cx="1532476" cy="369332"/>
          </a:xfrm>
          <a:prstGeom prst="rect">
            <a:avLst/>
          </a:prstGeom>
          <a:noFill/>
        </p:spPr>
        <p:txBody>
          <a:bodyPr wrap="square" rtlCol="0">
            <a:spAutoFit/>
          </a:bodyPr>
          <a:lstStyle/>
          <a:p>
            <a:r>
              <a:rPr lang="en-US" b="1" dirty="0">
                <a:solidFill>
                  <a:schemeClr val="bg1"/>
                </a:solidFill>
              </a:rPr>
              <a:t>Values</a:t>
            </a:r>
          </a:p>
        </p:txBody>
      </p:sp>
      <p:cxnSp>
        <p:nvCxnSpPr>
          <p:cNvPr id="23" name="Straight Connector 22">
            <a:extLst>
              <a:ext uri="{FF2B5EF4-FFF2-40B4-BE49-F238E27FC236}">
                <a16:creationId xmlns:a16="http://schemas.microsoft.com/office/drawing/2014/main" id="{91D5DF61-C0D0-4964-8D42-869F5FCDC58D}"/>
              </a:ext>
            </a:extLst>
          </p:cNvPr>
          <p:cNvCxnSpPr>
            <a:cxnSpLocks/>
          </p:cNvCxnSpPr>
          <p:nvPr/>
        </p:nvCxnSpPr>
        <p:spPr>
          <a:xfrm>
            <a:off x="4705038" y="4581586"/>
            <a:ext cx="2381562" cy="0"/>
          </a:xfrm>
          <a:prstGeom prst="line">
            <a:avLst/>
          </a:prstGeom>
          <a:ln>
            <a:solidFill>
              <a:schemeClr val="bg1">
                <a:alpha val="66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96A6C2E-5705-4CC2-A6BE-DD2A994AD991}"/>
              </a:ext>
            </a:extLst>
          </p:cNvPr>
          <p:cNvSpPr txBox="1"/>
          <p:nvPr/>
        </p:nvSpPr>
        <p:spPr>
          <a:xfrm>
            <a:off x="4705038" y="4881989"/>
            <a:ext cx="1532476" cy="369332"/>
          </a:xfrm>
          <a:prstGeom prst="rect">
            <a:avLst/>
          </a:prstGeom>
          <a:noFill/>
        </p:spPr>
        <p:txBody>
          <a:bodyPr wrap="square" rtlCol="0">
            <a:spAutoFit/>
          </a:bodyPr>
          <a:lstStyle/>
          <a:p>
            <a:r>
              <a:rPr lang="en-US" b="1" dirty="0">
                <a:solidFill>
                  <a:schemeClr val="bg1"/>
                </a:solidFill>
              </a:rPr>
              <a:t>Beliefs</a:t>
            </a:r>
          </a:p>
        </p:txBody>
      </p:sp>
      <p:cxnSp>
        <p:nvCxnSpPr>
          <p:cNvPr id="25" name="Straight Connector 24">
            <a:extLst>
              <a:ext uri="{FF2B5EF4-FFF2-40B4-BE49-F238E27FC236}">
                <a16:creationId xmlns:a16="http://schemas.microsoft.com/office/drawing/2014/main" id="{5C8A31D7-8666-4232-B299-A9BDEFB15F11}"/>
              </a:ext>
            </a:extLst>
          </p:cNvPr>
          <p:cNvCxnSpPr>
            <a:cxnSpLocks/>
          </p:cNvCxnSpPr>
          <p:nvPr/>
        </p:nvCxnSpPr>
        <p:spPr>
          <a:xfrm>
            <a:off x="4705038" y="5251321"/>
            <a:ext cx="2751676" cy="0"/>
          </a:xfrm>
          <a:prstGeom prst="line">
            <a:avLst/>
          </a:prstGeom>
          <a:ln>
            <a:solidFill>
              <a:schemeClr val="bg1">
                <a:alpha val="66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70C7CD3-288F-44FF-8325-B87902FE04A6}"/>
              </a:ext>
            </a:extLst>
          </p:cNvPr>
          <p:cNvCxnSpPr>
            <a:cxnSpLocks/>
          </p:cNvCxnSpPr>
          <p:nvPr/>
        </p:nvCxnSpPr>
        <p:spPr>
          <a:xfrm>
            <a:off x="0" y="2383971"/>
            <a:ext cx="3679370" cy="0"/>
          </a:xfrm>
          <a:prstGeom prst="line">
            <a:avLst/>
          </a:prstGeom>
          <a:ln>
            <a:solidFill>
              <a:schemeClr val="accent1">
                <a:alpha val="28000"/>
              </a:schemeClr>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7A97C371-0E27-4206-8496-2845FCA25C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4" y="6279000"/>
            <a:ext cx="1688526" cy="533219"/>
          </a:xfrm>
          <a:prstGeom prst="rect">
            <a:avLst/>
          </a:prstGeom>
        </p:spPr>
      </p:pic>
    </p:spTree>
    <p:extLst>
      <p:ext uri="{BB962C8B-B14F-4D97-AF65-F5344CB8AC3E}">
        <p14:creationId xmlns:p14="http://schemas.microsoft.com/office/powerpoint/2010/main" val="324669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DECF053D-B1E2-41B2-AC2D-3E1B9274F309}"/>
              </a:ext>
            </a:extLst>
          </p:cNvPr>
          <p:cNvPicPr>
            <a:picLocks noChangeAspect="1"/>
          </p:cNvPicPr>
          <p:nvPr/>
        </p:nvPicPr>
        <p:blipFill>
          <a:blip r:embed="rId2">
            <a:extLst>
              <a:ext uri="{28A0092B-C50C-407E-A947-70E740481C1C}">
                <a14:useLocalDpi xmlns:a14="http://schemas.microsoft.com/office/drawing/2010/main" val="0"/>
              </a:ext>
            </a:extLst>
          </a:blip>
          <a:srcRect l="1822" r="182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17712D9-A791-45D8-8EEF-DF6E7A2984B9}"/>
              </a:ext>
            </a:extLst>
          </p:cNvPr>
          <p:cNvSpPr/>
          <p:nvPr/>
        </p:nvSpPr>
        <p:spPr>
          <a:xfrm>
            <a:off x="0" y="0"/>
            <a:ext cx="12192000" cy="6858000"/>
          </a:xfrm>
          <a:prstGeom prst="rect">
            <a:avLst/>
          </a:prstGeom>
          <a:solidFill>
            <a:srgbClr val="A18B4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1807F5-7D21-42DB-BCF9-6C514A85859C}"/>
              </a:ext>
            </a:extLst>
          </p:cNvPr>
          <p:cNvSpPr/>
          <p:nvPr/>
        </p:nvSpPr>
        <p:spPr>
          <a:xfrm>
            <a:off x="5043252" y="1687632"/>
            <a:ext cx="6477083" cy="369332"/>
          </a:xfrm>
          <a:prstGeom prst="rect">
            <a:avLst/>
          </a:prstGeom>
        </p:spPr>
        <p:txBody>
          <a:bodyPr wrap="square">
            <a:spAutoFit/>
          </a:bodyPr>
          <a:lstStyle/>
          <a:p>
            <a:r>
              <a:rPr lang="en-US" dirty="0">
                <a:solidFill>
                  <a:schemeClr val="bg1">
                    <a:lumMod val="95000"/>
                  </a:schemeClr>
                </a:solidFill>
                <a:cs typeface="Segoe UI Light" panose="020B0502040204020203" pitchFamily="34" charset="0"/>
              </a:rPr>
              <a:t>Adopt an Understanding People Before Numbers Approach</a:t>
            </a:r>
          </a:p>
        </p:txBody>
      </p:sp>
      <p:sp>
        <p:nvSpPr>
          <p:cNvPr id="5" name="Rectangle 4">
            <a:extLst>
              <a:ext uri="{FF2B5EF4-FFF2-40B4-BE49-F238E27FC236}">
                <a16:creationId xmlns:a16="http://schemas.microsoft.com/office/drawing/2014/main" id="{2BFE028C-CFD3-4850-AC88-8D7E2CB20079}"/>
              </a:ext>
            </a:extLst>
          </p:cNvPr>
          <p:cNvSpPr/>
          <p:nvPr/>
        </p:nvSpPr>
        <p:spPr>
          <a:xfrm>
            <a:off x="5043252" y="376618"/>
            <a:ext cx="5113991" cy="1323439"/>
          </a:xfrm>
          <a:prstGeom prst="rect">
            <a:avLst/>
          </a:prstGeom>
        </p:spPr>
        <p:txBody>
          <a:bodyPr wrap="square">
            <a:spAutoFit/>
          </a:bodyPr>
          <a:lstStyle/>
          <a:p>
            <a:r>
              <a:rPr lang="en-US" sz="4000" b="1" dirty="0">
                <a:solidFill>
                  <a:schemeClr val="bg1"/>
                </a:solidFill>
                <a:cs typeface="Segoe UI Light" panose="020B0502040204020203" pitchFamily="34" charset="0"/>
              </a:rPr>
              <a:t>Human Behavior Drives People Culture</a:t>
            </a:r>
          </a:p>
        </p:txBody>
      </p:sp>
      <p:sp>
        <p:nvSpPr>
          <p:cNvPr id="7" name="Rectangle 6">
            <a:extLst>
              <a:ext uri="{FF2B5EF4-FFF2-40B4-BE49-F238E27FC236}">
                <a16:creationId xmlns:a16="http://schemas.microsoft.com/office/drawing/2014/main" id="{92596E81-4675-453A-B7D7-29F125C9967B}"/>
              </a:ext>
            </a:extLst>
          </p:cNvPr>
          <p:cNvSpPr/>
          <p:nvPr/>
        </p:nvSpPr>
        <p:spPr>
          <a:xfrm>
            <a:off x="5224364" y="4884520"/>
            <a:ext cx="2260046" cy="830997"/>
          </a:xfrm>
          <a:prstGeom prst="rect">
            <a:avLst/>
          </a:prstGeom>
        </p:spPr>
        <p:txBody>
          <a:bodyPr wrap="square">
            <a:spAutoFit/>
          </a:bodyPr>
          <a:lstStyle/>
          <a:p>
            <a:pPr algn="ctr"/>
            <a:r>
              <a:rPr lang="en-US" sz="1600" dirty="0">
                <a:solidFill>
                  <a:schemeClr val="bg1"/>
                </a:solidFill>
              </a:rPr>
              <a:t>87% of measurable business issues are people related</a:t>
            </a:r>
          </a:p>
        </p:txBody>
      </p:sp>
      <p:grpSp>
        <p:nvGrpSpPr>
          <p:cNvPr id="12" name="Group 11">
            <a:extLst>
              <a:ext uri="{FF2B5EF4-FFF2-40B4-BE49-F238E27FC236}">
                <a16:creationId xmlns:a16="http://schemas.microsoft.com/office/drawing/2014/main" id="{20E3E69C-37E3-4ACD-94E2-D3063A08D03B}"/>
              </a:ext>
            </a:extLst>
          </p:cNvPr>
          <p:cNvGrpSpPr>
            <a:grpSpLocks/>
          </p:cNvGrpSpPr>
          <p:nvPr/>
        </p:nvGrpSpPr>
        <p:grpSpPr bwMode="auto">
          <a:xfrm>
            <a:off x="8486976" y="3604995"/>
            <a:ext cx="2363788" cy="523875"/>
            <a:chOff x="1529423" y="2207802"/>
            <a:chExt cx="2363914" cy="524613"/>
          </a:xfrm>
        </p:grpSpPr>
        <p:sp>
          <p:nvSpPr>
            <p:cNvPr id="13" name="Oval 12">
              <a:extLst>
                <a:ext uri="{FF2B5EF4-FFF2-40B4-BE49-F238E27FC236}">
                  <a16:creationId xmlns:a16="http://schemas.microsoft.com/office/drawing/2014/main" id="{DFCF1B3C-E8B4-404C-AFEE-9CC7239D39AE}"/>
                </a:ext>
              </a:extLst>
            </p:cNvPr>
            <p:cNvSpPr/>
            <p:nvPr/>
          </p:nvSpPr>
          <p:spPr>
            <a:xfrm>
              <a:off x="1529423" y="2207802"/>
              <a:ext cx="523903" cy="524613"/>
            </a:xfrm>
            <a:prstGeom prst="ellipse">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tIns="0" bIns="0" anchor="ctr"/>
            <a:lstStyle/>
            <a:p>
              <a:pPr algn="ctr" eaLnBrk="1" fontAlgn="auto" hangingPunct="1">
                <a:spcBef>
                  <a:spcPts val="0"/>
                </a:spcBef>
                <a:spcAft>
                  <a:spcPts val="0"/>
                </a:spcAft>
                <a:defRPr/>
              </a:pPr>
              <a:endParaRPr lang="en-US" sz="2400" dirty="0">
                <a:solidFill>
                  <a:schemeClr val="bg1"/>
                </a:solidFill>
              </a:endParaRPr>
            </a:p>
          </p:txBody>
        </p:sp>
        <p:sp>
          <p:nvSpPr>
            <p:cNvPr id="14" name="Rectangle 22">
              <a:extLst>
                <a:ext uri="{FF2B5EF4-FFF2-40B4-BE49-F238E27FC236}">
                  <a16:creationId xmlns:a16="http://schemas.microsoft.com/office/drawing/2014/main" id="{514B036E-8447-4EFA-A266-C9179890B1D7}"/>
                </a:ext>
              </a:extLst>
            </p:cNvPr>
            <p:cNvSpPr>
              <a:spLocks noChangeArrowheads="1"/>
            </p:cNvSpPr>
            <p:nvPr/>
          </p:nvSpPr>
          <p:spPr bwMode="auto">
            <a:xfrm>
              <a:off x="2054036" y="2320387"/>
              <a:ext cx="1839301" cy="29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rIns="121920" bIns="6096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89000"/>
                </a:lnSpc>
              </a:pPr>
              <a:r>
                <a:rPr lang="en-US" altLang="en-US" sz="1400" dirty="0">
                  <a:solidFill>
                    <a:schemeClr val="bg1"/>
                  </a:solidFill>
                  <a:latin typeface="+mn-lt"/>
                </a:rPr>
                <a:t>Sales Conversion</a:t>
              </a:r>
            </a:p>
          </p:txBody>
        </p:sp>
      </p:grpSp>
      <p:grpSp>
        <p:nvGrpSpPr>
          <p:cNvPr id="15" name="Group 14">
            <a:extLst>
              <a:ext uri="{FF2B5EF4-FFF2-40B4-BE49-F238E27FC236}">
                <a16:creationId xmlns:a16="http://schemas.microsoft.com/office/drawing/2014/main" id="{62547447-E330-48A0-B158-C15F60338329}"/>
              </a:ext>
            </a:extLst>
          </p:cNvPr>
          <p:cNvGrpSpPr>
            <a:grpSpLocks/>
          </p:cNvGrpSpPr>
          <p:nvPr/>
        </p:nvGrpSpPr>
        <p:grpSpPr bwMode="auto">
          <a:xfrm>
            <a:off x="8486976" y="4244757"/>
            <a:ext cx="2363788" cy="523875"/>
            <a:chOff x="1529423" y="2207802"/>
            <a:chExt cx="2363914" cy="524613"/>
          </a:xfrm>
        </p:grpSpPr>
        <p:sp>
          <p:nvSpPr>
            <p:cNvPr id="16" name="Oval 15">
              <a:extLst>
                <a:ext uri="{FF2B5EF4-FFF2-40B4-BE49-F238E27FC236}">
                  <a16:creationId xmlns:a16="http://schemas.microsoft.com/office/drawing/2014/main" id="{EA49C54E-2FEB-4538-89C5-C83ABB80A0CD}"/>
                </a:ext>
              </a:extLst>
            </p:cNvPr>
            <p:cNvSpPr/>
            <p:nvPr/>
          </p:nvSpPr>
          <p:spPr>
            <a:xfrm>
              <a:off x="1529423" y="2207802"/>
              <a:ext cx="523903" cy="524613"/>
            </a:xfrm>
            <a:prstGeom prst="ellipse">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tIns="0" bIns="0" anchor="ctr"/>
            <a:lstStyle/>
            <a:p>
              <a:pPr algn="ctr" eaLnBrk="1" fontAlgn="auto" hangingPunct="1">
                <a:spcBef>
                  <a:spcPts val="0"/>
                </a:spcBef>
                <a:spcAft>
                  <a:spcPts val="0"/>
                </a:spcAft>
                <a:defRPr/>
              </a:pPr>
              <a:endParaRPr lang="en-US" sz="2400" dirty="0">
                <a:solidFill>
                  <a:schemeClr val="bg1"/>
                </a:solidFill>
              </a:endParaRPr>
            </a:p>
          </p:txBody>
        </p:sp>
        <p:sp>
          <p:nvSpPr>
            <p:cNvPr id="17" name="Rectangle 25">
              <a:extLst>
                <a:ext uri="{FF2B5EF4-FFF2-40B4-BE49-F238E27FC236}">
                  <a16:creationId xmlns:a16="http://schemas.microsoft.com/office/drawing/2014/main" id="{4000E22C-805E-44BF-B6CC-FFE4032F988E}"/>
                </a:ext>
              </a:extLst>
            </p:cNvPr>
            <p:cNvSpPr>
              <a:spLocks noChangeArrowheads="1"/>
            </p:cNvSpPr>
            <p:nvPr/>
          </p:nvSpPr>
          <p:spPr bwMode="auto">
            <a:xfrm>
              <a:off x="2054036" y="2320387"/>
              <a:ext cx="1839301" cy="29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rIns="121920" bIns="6096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89000"/>
                </a:lnSpc>
              </a:pPr>
              <a:r>
                <a:rPr lang="en-US" altLang="en-US" sz="1400" dirty="0">
                  <a:solidFill>
                    <a:schemeClr val="bg1"/>
                  </a:solidFill>
                  <a:latin typeface="+mn-lt"/>
                </a:rPr>
                <a:t>Client Engagement</a:t>
              </a:r>
            </a:p>
          </p:txBody>
        </p:sp>
      </p:grpSp>
      <p:grpSp>
        <p:nvGrpSpPr>
          <p:cNvPr id="18" name="Group 17">
            <a:extLst>
              <a:ext uri="{FF2B5EF4-FFF2-40B4-BE49-F238E27FC236}">
                <a16:creationId xmlns:a16="http://schemas.microsoft.com/office/drawing/2014/main" id="{285426FF-ABBB-466B-BDF9-097018A9C190}"/>
              </a:ext>
            </a:extLst>
          </p:cNvPr>
          <p:cNvGrpSpPr>
            <a:grpSpLocks/>
          </p:cNvGrpSpPr>
          <p:nvPr/>
        </p:nvGrpSpPr>
        <p:grpSpPr bwMode="auto">
          <a:xfrm>
            <a:off x="8486976" y="4884520"/>
            <a:ext cx="3715397" cy="523875"/>
            <a:chOff x="1529423" y="2207802"/>
            <a:chExt cx="3715595" cy="524613"/>
          </a:xfrm>
        </p:grpSpPr>
        <p:sp>
          <p:nvSpPr>
            <p:cNvPr id="19" name="Oval 18">
              <a:extLst>
                <a:ext uri="{FF2B5EF4-FFF2-40B4-BE49-F238E27FC236}">
                  <a16:creationId xmlns:a16="http://schemas.microsoft.com/office/drawing/2014/main" id="{8DD7AC18-612D-4B00-B865-F1C63D92FB4C}"/>
                </a:ext>
              </a:extLst>
            </p:cNvPr>
            <p:cNvSpPr/>
            <p:nvPr/>
          </p:nvSpPr>
          <p:spPr>
            <a:xfrm>
              <a:off x="1529423" y="2207802"/>
              <a:ext cx="523903" cy="524613"/>
            </a:xfrm>
            <a:prstGeom prst="ellipse">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tIns="0" bIns="0" anchor="ctr"/>
            <a:lstStyle/>
            <a:p>
              <a:pPr algn="ctr" eaLnBrk="1" fontAlgn="auto" hangingPunct="1">
                <a:spcBef>
                  <a:spcPts val="0"/>
                </a:spcBef>
                <a:spcAft>
                  <a:spcPts val="0"/>
                </a:spcAft>
                <a:defRPr/>
              </a:pPr>
              <a:endParaRPr lang="en-US" sz="2400" dirty="0">
                <a:solidFill>
                  <a:schemeClr val="bg1"/>
                </a:solidFill>
              </a:endParaRPr>
            </a:p>
          </p:txBody>
        </p:sp>
        <p:sp>
          <p:nvSpPr>
            <p:cNvPr id="20" name="Rectangle 28">
              <a:extLst>
                <a:ext uri="{FF2B5EF4-FFF2-40B4-BE49-F238E27FC236}">
                  <a16:creationId xmlns:a16="http://schemas.microsoft.com/office/drawing/2014/main" id="{6625F654-D0A8-4828-8AFC-3D0463AC62F2}"/>
                </a:ext>
              </a:extLst>
            </p:cNvPr>
            <p:cNvSpPr>
              <a:spLocks noChangeArrowheads="1"/>
            </p:cNvSpPr>
            <p:nvPr/>
          </p:nvSpPr>
          <p:spPr bwMode="auto">
            <a:xfrm>
              <a:off x="2054035" y="2320387"/>
              <a:ext cx="3190983" cy="29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rIns="121920" bIns="6096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89000"/>
                </a:lnSpc>
              </a:pPr>
              <a:r>
                <a:rPr lang="en-US" altLang="en-US" sz="1400" dirty="0">
                  <a:solidFill>
                    <a:schemeClr val="bg1"/>
                  </a:solidFill>
                  <a:latin typeface="+mn-lt"/>
                </a:rPr>
                <a:t>Employee Retention &amp; Productivity</a:t>
              </a:r>
            </a:p>
          </p:txBody>
        </p:sp>
      </p:grpSp>
      <p:grpSp>
        <p:nvGrpSpPr>
          <p:cNvPr id="21" name="Group 20">
            <a:extLst>
              <a:ext uri="{FF2B5EF4-FFF2-40B4-BE49-F238E27FC236}">
                <a16:creationId xmlns:a16="http://schemas.microsoft.com/office/drawing/2014/main" id="{F91B74D9-F42B-4204-BB23-30E99B243561}"/>
              </a:ext>
            </a:extLst>
          </p:cNvPr>
          <p:cNvGrpSpPr>
            <a:grpSpLocks/>
          </p:cNvGrpSpPr>
          <p:nvPr/>
        </p:nvGrpSpPr>
        <p:grpSpPr bwMode="auto">
          <a:xfrm>
            <a:off x="8486976" y="5524282"/>
            <a:ext cx="2900490" cy="523875"/>
            <a:chOff x="1529423" y="2207802"/>
            <a:chExt cx="2900645" cy="524613"/>
          </a:xfrm>
        </p:grpSpPr>
        <p:sp>
          <p:nvSpPr>
            <p:cNvPr id="22" name="Oval 21">
              <a:extLst>
                <a:ext uri="{FF2B5EF4-FFF2-40B4-BE49-F238E27FC236}">
                  <a16:creationId xmlns:a16="http://schemas.microsoft.com/office/drawing/2014/main" id="{82C83A5A-A42F-4FCE-92F2-6372396FB28C}"/>
                </a:ext>
              </a:extLst>
            </p:cNvPr>
            <p:cNvSpPr/>
            <p:nvPr/>
          </p:nvSpPr>
          <p:spPr>
            <a:xfrm>
              <a:off x="1529423" y="2207802"/>
              <a:ext cx="523903" cy="524613"/>
            </a:xfrm>
            <a:prstGeom prst="ellipse">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tIns="0" bIns="0" anchor="ctr"/>
            <a:lstStyle/>
            <a:p>
              <a:pPr algn="ctr" eaLnBrk="1" fontAlgn="auto" hangingPunct="1">
                <a:spcBef>
                  <a:spcPts val="0"/>
                </a:spcBef>
                <a:spcAft>
                  <a:spcPts val="0"/>
                </a:spcAft>
                <a:defRPr/>
              </a:pPr>
              <a:endParaRPr lang="en-US" sz="2400" dirty="0">
                <a:solidFill>
                  <a:schemeClr val="bg1"/>
                </a:solidFill>
              </a:endParaRPr>
            </a:p>
          </p:txBody>
        </p:sp>
        <p:sp>
          <p:nvSpPr>
            <p:cNvPr id="23" name="Rectangle 31">
              <a:extLst>
                <a:ext uri="{FF2B5EF4-FFF2-40B4-BE49-F238E27FC236}">
                  <a16:creationId xmlns:a16="http://schemas.microsoft.com/office/drawing/2014/main" id="{3C986303-DB21-4CF5-AFB6-811944812472}"/>
                </a:ext>
              </a:extLst>
            </p:cNvPr>
            <p:cNvSpPr>
              <a:spLocks noChangeArrowheads="1"/>
            </p:cNvSpPr>
            <p:nvPr/>
          </p:nvSpPr>
          <p:spPr bwMode="auto">
            <a:xfrm>
              <a:off x="2054036" y="2320387"/>
              <a:ext cx="2376032" cy="29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rIns="121920" bIns="6096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89000"/>
                </a:lnSpc>
              </a:pPr>
              <a:r>
                <a:rPr lang="en-US" altLang="en-US" sz="1400" dirty="0">
                  <a:solidFill>
                    <a:schemeClr val="bg1"/>
                  </a:solidFill>
                  <a:latin typeface="+mn-lt"/>
                </a:rPr>
                <a:t>Operational Execution</a:t>
              </a:r>
            </a:p>
          </p:txBody>
        </p:sp>
      </p:grpSp>
      <p:cxnSp>
        <p:nvCxnSpPr>
          <p:cNvPr id="24" name="Straight Connector 23">
            <a:extLst>
              <a:ext uri="{FF2B5EF4-FFF2-40B4-BE49-F238E27FC236}">
                <a16:creationId xmlns:a16="http://schemas.microsoft.com/office/drawing/2014/main" id="{0FD370FB-5D1D-4561-8F06-0474B4851353}"/>
              </a:ext>
            </a:extLst>
          </p:cNvPr>
          <p:cNvCxnSpPr/>
          <p:nvPr/>
        </p:nvCxnSpPr>
        <p:spPr>
          <a:xfrm>
            <a:off x="8280601" y="2900145"/>
            <a:ext cx="0" cy="3148012"/>
          </a:xfrm>
          <a:prstGeom prst="line">
            <a:avLst/>
          </a:prstGeom>
          <a:ln>
            <a:solidFill>
              <a:schemeClr val="bg1">
                <a:alpha val="61000"/>
              </a:schemeClr>
            </a:solidFill>
          </a:ln>
        </p:spPr>
        <p:style>
          <a:lnRef idx="1">
            <a:schemeClr val="accent1"/>
          </a:lnRef>
          <a:fillRef idx="0">
            <a:schemeClr val="accent1"/>
          </a:fillRef>
          <a:effectRef idx="0">
            <a:schemeClr val="accent1"/>
          </a:effectRef>
          <a:fontRef idx="minor">
            <a:schemeClr val="tx1"/>
          </a:fontRef>
        </p:style>
      </p:cxnSp>
      <p:sp>
        <p:nvSpPr>
          <p:cNvPr id="25" name="Rectangle 45">
            <a:extLst>
              <a:ext uri="{FF2B5EF4-FFF2-40B4-BE49-F238E27FC236}">
                <a16:creationId xmlns:a16="http://schemas.microsoft.com/office/drawing/2014/main" id="{FD908D39-3AD0-4541-BD7C-5CFD6751C2CF}"/>
              </a:ext>
            </a:extLst>
          </p:cNvPr>
          <p:cNvSpPr>
            <a:spLocks noChangeArrowheads="1"/>
          </p:cNvSpPr>
          <p:nvPr/>
        </p:nvSpPr>
        <p:spPr bwMode="auto">
          <a:xfrm>
            <a:off x="8388550" y="2866807"/>
            <a:ext cx="3464775" cy="43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rIns="121920" bIns="6096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89000"/>
              </a:lnSpc>
            </a:pPr>
            <a:r>
              <a:rPr lang="en-US" altLang="en-US" sz="2400" b="1" dirty="0">
                <a:solidFill>
                  <a:schemeClr val="bg1"/>
                </a:solidFill>
                <a:latin typeface="+mn-lt"/>
              </a:rPr>
              <a:t>Business Performance</a:t>
            </a:r>
          </a:p>
        </p:txBody>
      </p:sp>
      <p:sp>
        <p:nvSpPr>
          <p:cNvPr id="26" name="Rectangle 25">
            <a:extLst>
              <a:ext uri="{FF2B5EF4-FFF2-40B4-BE49-F238E27FC236}">
                <a16:creationId xmlns:a16="http://schemas.microsoft.com/office/drawing/2014/main" id="{68153C61-5F6A-4DA6-9BE7-44B548092EC2}"/>
              </a:ext>
            </a:extLst>
          </p:cNvPr>
          <p:cNvSpPr/>
          <p:nvPr/>
        </p:nvSpPr>
        <p:spPr>
          <a:xfrm>
            <a:off x="0" y="0"/>
            <a:ext cx="445911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Chart 26">
            <a:extLst>
              <a:ext uri="{FF2B5EF4-FFF2-40B4-BE49-F238E27FC236}">
                <a16:creationId xmlns:a16="http://schemas.microsoft.com/office/drawing/2014/main" id="{B6168A80-F1C3-4A3B-8DBF-DFC519CD25F0}"/>
              </a:ext>
            </a:extLst>
          </p:cNvPr>
          <p:cNvGraphicFramePr/>
          <p:nvPr>
            <p:extLst>
              <p:ext uri="{D42A27DB-BD31-4B8C-83A1-F6EECF244321}">
                <p14:modId xmlns:p14="http://schemas.microsoft.com/office/powerpoint/2010/main" val="637098801"/>
              </p:ext>
            </p:extLst>
          </p:nvPr>
        </p:nvGraphicFramePr>
        <p:xfrm>
          <a:off x="5188902" y="3016281"/>
          <a:ext cx="2330969" cy="1553979"/>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4403EF85-1229-4EA8-B54F-8E3E650D6C67}"/>
              </a:ext>
            </a:extLst>
          </p:cNvPr>
          <p:cNvPicPr>
            <a:picLocks noChangeAspect="1"/>
          </p:cNvPicPr>
          <p:nvPr/>
        </p:nvPicPr>
        <p:blipFill rotWithShape="1">
          <a:blip r:embed="rId4"/>
          <a:srcRect l="22021" r="8131"/>
          <a:stretch/>
        </p:blipFill>
        <p:spPr>
          <a:xfrm>
            <a:off x="0" y="0"/>
            <a:ext cx="4450817" cy="6858000"/>
          </a:xfrm>
          <a:prstGeom prst="rect">
            <a:avLst/>
          </a:prstGeom>
        </p:spPr>
      </p:pic>
      <p:sp>
        <p:nvSpPr>
          <p:cNvPr id="28" name="Rectangle 27">
            <a:extLst>
              <a:ext uri="{FF2B5EF4-FFF2-40B4-BE49-F238E27FC236}">
                <a16:creationId xmlns:a16="http://schemas.microsoft.com/office/drawing/2014/main" id="{5F11C750-9047-47E1-96B4-6A9BFE4B0AD0}"/>
              </a:ext>
            </a:extLst>
          </p:cNvPr>
          <p:cNvSpPr/>
          <p:nvPr/>
        </p:nvSpPr>
        <p:spPr>
          <a:xfrm>
            <a:off x="6034428" y="3608605"/>
            <a:ext cx="639919" cy="369332"/>
          </a:xfrm>
          <a:prstGeom prst="rect">
            <a:avLst/>
          </a:prstGeom>
        </p:spPr>
        <p:txBody>
          <a:bodyPr wrap="none">
            <a:spAutoFit/>
          </a:bodyPr>
          <a:lstStyle/>
          <a:p>
            <a:pPr algn="ctr"/>
            <a:r>
              <a:rPr lang="en-US" b="1" dirty="0">
                <a:solidFill>
                  <a:schemeClr val="bg1"/>
                </a:solidFill>
              </a:rPr>
              <a:t>87% </a:t>
            </a:r>
          </a:p>
        </p:txBody>
      </p:sp>
      <p:cxnSp>
        <p:nvCxnSpPr>
          <p:cNvPr id="32" name="Straight Connector 31">
            <a:extLst>
              <a:ext uri="{FF2B5EF4-FFF2-40B4-BE49-F238E27FC236}">
                <a16:creationId xmlns:a16="http://schemas.microsoft.com/office/drawing/2014/main" id="{7F46F286-FBA0-4EE0-A028-CE2F6C1C8CDE}"/>
              </a:ext>
            </a:extLst>
          </p:cNvPr>
          <p:cNvCxnSpPr/>
          <p:nvPr/>
        </p:nvCxnSpPr>
        <p:spPr>
          <a:xfrm>
            <a:off x="8280601" y="3853758"/>
            <a:ext cx="3553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A2A8AA7-1EB0-4CFD-B5F5-86DCB7878E10}"/>
              </a:ext>
            </a:extLst>
          </p:cNvPr>
          <p:cNvCxnSpPr/>
          <p:nvPr/>
        </p:nvCxnSpPr>
        <p:spPr>
          <a:xfrm>
            <a:off x="8270221" y="4485936"/>
            <a:ext cx="3553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AA0E651-5727-4CCD-B614-A88DD5459A21}"/>
              </a:ext>
            </a:extLst>
          </p:cNvPr>
          <p:cNvCxnSpPr/>
          <p:nvPr/>
        </p:nvCxnSpPr>
        <p:spPr>
          <a:xfrm>
            <a:off x="8280601" y="5163269"/>
            <a:ext cx="3553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7374F7B-276B-4CE5-A35D-786A6AAE6852}"/>
              </a:ext>
            </a:extLst>
          </p:cNvPr>
          <p:cNvCxnSpPr/>
          <p:nvPr/>
        </p:nvCxnSpPr>
        <p:spPr>
          <a:xfrm>
            <a:off x="8280601" y="5787498"/>
            <a:ext cx="3553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E0CE6032-EC27-4DD6-8715-302863EA4146}"/>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59594" y="6204858"/>
            <a:ext cx="1688526" cy="533219"/>
          </a:xfrm>
          <a:prstGeom prst="rect">
            <a:avLst/>
          </a:prstGeom>
        </p:spPr>
      </p:pic>
    </p:spTree>
    <p:extLst>
      <p:ext uri="{BB962C8B-B14F-4D97-AF65-F5344CB8AC3E}">
        <p14:creationId xmlns:p14="http://schemas.microsoft.com/office/powerpoint/2010/main" val="346149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par>
                                <p:cTn id="13" presetID="22" presetClass="entr" presetSubtype="1" fill="hold" nodeType="withEffect">
                                  <p:stCondLst>
                                    <p:cond delay="30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1100"/>
                                        <p:tgtEl>
                                          <p:spTgt spid="24"/>
                                        </p:tgtEl>
                                      </p:cBhvr>
                                    </p:animEffect>
                                  </p:childTnLst>
                                </p:cTn>
                              </p:par>
                              <p:par>
                                <p:cTn id="16" presetID="2" presetClass="entr" presetSubtype="4" fill="hold" nodeType="withEffect">
                                  <p:stCondLst>
                                    <p:cond delay="13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1000" fill="hold"/>
                                        <p:tgtEl>
                                          <p:spTgt spid="12"/>
                                        </p:tgtEl>
                                        <p:attrNameLst>
                                          <p:attrName>ppt_x</p:attrName>
                                        </p:attrNameLst>
                                      </p:cBhvr>
                                      <p:tavLst>
                                        <p:tav tm="0">
                                          <p:val>
                                            <p:strVal val="#ppt_x"/>
                                          </p:val>
                                        </p:tav>
                                        <p:tav tm="100000">
                                          <p:val>
                                            <p:strVal val="#ppt_x"/>
                                          </p:val>
                                        </p:tav>
                                      </p:tavLst>
                                    </p:anim>
                                    <p:anim calcmode="lin" valueType="num">
                                      <p:cBhvr additive="base">
                                        <p:cTn id="19" dur="10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150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000" fill="hold"/>
                                        <p:tgtEl>
                                          <p:spTgt spid="15"/>
                                        </p:tgtEl>
                                        <p:attrNameLst>
                                          <p:attrName>ppt_x</p:attrName>
                                        </p:attrNameLst>
                                      </p:cBhvr>
                                      <p:tavLst>
                                        <p:tav tm="0">
                                          <p:val>
                                            <p:strVal val="#ppt_x"/>
                                          </p:val>
                                        </p:tav>
                                        <p:tav tm="100000">
                                          <p:val>
                                            <p:strVal val="#ppt_x"/>
                                          </p:val>
                                        </p:tav>
                                      </p:tavLst>
                                    </p:anim>
                                    <p:anim calcmode="lin" valueType="num">
                                      <p:cBhvr additive="base">
                                        <p:cTn id="23" dur="10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170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1000" fill="hold"/>
                                        <p:tgtEl>
                                          <p:spTgt spid="18"/>
                                        </p:tgtEl>
                                        <p:attrNameLst>
                                          <p:attrName>ppt_x</p:attrName>
                                        </p:attrNameLst>
                                      </p:cBhvr>
                                      <p:tavLst>
                                        <p:tav tm="0">
                                          <p:val>
                                            <p:strVal val="#ppt_x"/>
                                          </p:val>
                                        </p:tav>
                                        <p:tav tm="100000">
                                          <p:val>
                                            <p:strVal val="#ppt_x"/>
                                          </p:val>
                                        </p:tav>
                                      </p:tavLst>
                                    </p:anim>
                                    <p:anim calcmode="lin" valueType="num">
                                      <p:cBhvr additive="base">
                                        <p:cTn id="27" dur="1000" fill="hold"/>
                                        <p:tgtEl>
                                          <p:spTgt spid="1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190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1000" fill="hold"/>
                                        <p:tgtEl>
                                          <p:spTgt spid="21"/>
                                        </p:tgtEl>
                                        <p:attrNameLst>
                                          <p:attrName>ppt_x</p:attrName>
                                        </p:attrNameLst>
                                      </p:cBhvr>
                                      <p:tavLst>
                                        <p:tav tm="0">
                                          <p:val>
                                            <p:strVal val="#ppt_x"/>
                                          </p:val>
                                        </p:tav>
                                        <p:tav tm="100000">
                                          <p:val>
                                            <p:strVal val="#ppt_x"/>
                                          </p:val>
                                        </p:tav>
                                      </p:tavLst>
                                    </p:anim>
                                    <p:anim calcmode="lin" valueType="num">
                                      <p:cBhvr additive="base">
                                        <p:cTn id="31"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6346</TotalTime>
  <Words>1203</Words>
  <Application>Microsoft Office PowerPoint</Application>
  <PresentationFormat>Widescreen</PresentationFormat>
  <Paragraphs>293</Paragraphs>
  <Slides>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Gill Sans</vt:lpstr>
      <vt:lpstr>Raleway</vt:lpstr>
      <vt:lpstr>Roboto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 Each Employee Uniquely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Sanmi</dc:creator>
  <cp:lastModifiedBy>Hugh Massie</cp:lastModifiedBy>
  <cp:revision>67</cp:revision>
  <dcterms:created xsi:type="dcterms:W3CDTF">2018-08-06T09:24:17Z</dcterms:created>
  <dcterms:modified xsi:type="dcterms:W3CDTF">2019-11-03T11:46:07Z</dcterms:modified>
</cp:coreProperties>
</file>