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53"/>
  </p:notesMasterIdLst>
  <p:sldIdLst>
    <p:sldId id="676" r:id="rId2"/>
    <p:sldId id="1169" r:id="rId3"/>
    <p:sldId id="1178" r:id="rId4"/>
    <p:sldId id="835" r:id="rId5"/>
    <p:sldId id="1166" r:id="rId6"/>
    <p:sldId id="1157" r:id="rId7"/>
    <p:sldId id="838" r:id="rId8"/>
    <p:sldId id="834" r:id="rId9"/>
    <p:sldId id="839" r:id="rId10"/>
    <p:sldId id="1170" r:id="rId11"/>
    <p:sldId id="1171" r:id="rId12"/>
    <p:sldId id="1172" r:id="rId13"/>
    <p:sldId id="1173" r:id="rId14"/>
    <p:sldId id="1165" r:id="rId15"/>
    <p:sldId id="1130" r:id="rId16"/>
    <p:sldId id="1101" r:id="rId17"/>
    <p:sldId id="1135" r:id="rId18"/>
    <p:sldId id="1164" r:id="rId19"/>
    <p:sldId id="688" r:id="rId20"/>
    <p:sldId id="1181" r:id="rId21"/>
    <p:sldId id="1163" r:id="rId22"/>
    <p:sldId id="1159" r:id="rId23"/>
    <p:sldId id="1183" r:id="rId24"/>
    <p:sldId id="1160" r:id="rId25"/>
    <p:sldId id="1107" r:id="rId26"/>
    <p:sldId id="1161" r:id="rId27"/>
    <p:sldId id="1179" r:id="rId28"/>
    <p:sldId id="1177" r:id="rId29"/>
    <p:sldId id="1180" r:id="rId30"/>
    <p:sldId id="1174" r:id="rId31"/>
    <p:sldId id="1175" r:id="rId32"/>
    <p:sldId id="1176" r:id="rId33"/>
    <p:sldId id="845" r:id="rId34"/>
    <p:sldId id="846" r:id="rId35"/>
    <p:sldId id="851" r:id="rId36"/>
    <p:sldId id="852" r:id="rId37"/>
    <p:sldId id="855" r:id="rId38"/>
    <p:sldId id="856" r:id="rId39"/>
    <p:sldId id="861" r:id="rId40"/>
    <p:sldId id="862" r:id="rId41"/>
    <p:sldId id="865" r:id="rId42"/>
    <p:sldId id="866" r:id="rId43"/>
    <p:sldId id="867" r:id="rId44"/>
    <p:sldId id="868" r:id="rId45"/>
    <p:sldId id="869" r:id="rId46"/>
    <p:sldId id="876" r:id="rId47"/>
    <p:sldId id="877" r:id="rId48"/>
    <p:sldId id="882" r:id="rId49"/>
    <p:sldId id="883" r:id="rId50"/>
    <p:sldId id="886" r:id="rId51"/>
    <p:sldId id="674" r:id="rId5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7D1"/>
    <a:srgbClr val="6ED088"/>
    <a:srgbClr val="333333"/>
    <a:srgbClr val="BDDEFF"/>
    <a:srgbClr val="339966"/>
    <a:srgbClr val="92D14F"/>
    <a:srgbClr val="4F1F69"/>
    <a:srgbClr val="003366"/>
    <a:srgbClr val="C2D2FE"/>
    <a:srgbClr val="C6E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2186" autoAdjust="0"/>
  </p:normalViewPr>
  <p:slideViewPr>
    <p:cSldViewPr>
      <p:cViewPr varScale="1">
        <p:scale>
          <a:sx n="74" d="100"/>
          <a:sy n="74" d="100"/>
        </p:scale>
        <p:origin x="1317" y="51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870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F93FDC-F93C-4235-BC3A-C973EEC7535F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D746D8AC-EA38-44DA-8EEF-DB8DD65E287A}">
      <dgm:prSet phldrT="[Text]" custT="1"/>
      <dgm:spPr/>
      <dgm:t>
        <a:bodyPr lIns="0" rIns="0"/>
        <a:lstStyle/>
        <a:p>
          <a:r>
            <a:rPr lang="en-AU" sz="1000" dirty="0">
              <a:latin typeface="Calibri" panose="020F0502020204030204" pitchFamily="34" charset="0"/>
              <a:cs typeface="Arial" pitchFamily="34" charset="0"/>
            </a:rPr>
            <a:t>Recruiting Talent</a:t>
          </a:r>
        </a:p>
        <a:p>
          <a:r>
            <a:rPr lang="en-AU" sz="1000" dirty="0">
              <a:latin typeface="Calibri" panose="020F0502020204030204" pitchFamily="34" charset="0"/>
              <a:cs typeface="Arial" pitchFamily="34" charset="0"/>
            </a:rPr>
            <a:t>?</a:t>
          </a:r>
        </a:p>
      </dgm:t>
    </dgm:pt>
    <dgm:pt modelId="{86C2344A-5047-4952-B82D-10150560D38A}" type="parTrans" cxnId="{05794417-88C5-408E-8922-E2592F98DA9E}">
      <dgm:prSet/>
      <dgm:spPr/>
      <dgm:t>
        <a:bodyPr/>
        <a:lstStyle/>
        <a:p>
          <a:endParaRPr lang="en-AU"/>
        </a:p>
      </dgm:t>
    </dgm:pt>
    <dgm:pt modelId="{0CE1F710-D425-46B4-8C05-252C2D005E51}" type="sibTrans" cxnId="{05794417-88C5-408E-8922-E2592F98DA9E}">
      <dgm:prSet/>
      <dgm:spPr/>
      <dgm:t>
        <a:bodyPr/>
        <a:lstStyle/>
        <a:p>
          <a:endParaRPr lang="en-AU"/>
        </a:p>
      </dgm:t>
    </dgm:pt>
    <dgm:pt modelId="{4DA321EC-D486-4F58-B22E-E58169CAC552}">
      <dgm:prSet phldrT="[Text]" custT="1"/>
      <dgm:spPr/>
      <dgm:t>
        <a:bodyPr lIns="0" rIns="0"/>
        <a:lstStyle/>
        <a:p>
          <a:r>
            <a:rPr lang="en-AU" sz="1000" dirty="0">
              <a:latin typeface="Calibri" panose="020F0502020204030204" pitchFamily="34" charset="0"/>
              <a:cs typeface="Arial" pitchFamily="34" charset="0"/>
            </a:rPr>
            <a:t>Employee Retention&amp; Productivity</a:t>
          </a:r>
        </a:p>
        <a:p>
          <a:r>
            <a:rPr lang="en-AU" sz="1000" dirty="0">
              <a:latin typeface="Calibri" panose="020F0502020204030204" pitchFamily="34" charset="0"/>
              <a:cs typeface="Arial" pitchFamily="34" charset="0"/>
            </a:rPr>
            <a:t>?</a:t>
          </a:r>
        </a:p>
      </dgm:t>
    </dgm:pt>
    <dgm:pt modelId="{54B46331-83D5-4496-96AA-BE937FEA9AFA}" type="parTrans" cxnId="{584E3514-A21F-4789-9CD3-6E401F1D12DF}">
      <dgm:prSet/>
      <dgm:spPr/>
      <dgm:t>
        <a:bodyPr/>
        <a:lstStyle/>
        <a:p>
          <a:endParaRPr lang="en-AU"/>
        </a:p>
      </dgm:t>
    </dgm:pt>
    <dgm:pt modelId="{780856FE-FF50-4D6A-ACB2-77A435690336}" type="sibTrans" cxnId="{584E3514-A21F-4789-9CD3-6E401F1D12DF}">
      <dgm:prSet/>
      <dgm:spPr/>
      <dgm:t>
        <a:bodyPr/>
        <a:lstStyle/>
        <a:p>
          <a:endParaRPr lang="en-AU"/>
        </a:p>
      </dgm:t>
    </dgm:pt>
    <dgm:pt modelId="{B2375D8E-06E5-46B1-A0B6-525F8BEAF86D}">
      <dgm:prSet phldrT="[Text]" custT="1"/>
      <dgm:spPr/>
      <dgm:t>
        <a:bodyPr lIns="0" rIns="0"/>
        <a:lstStyle/>
        <a:p>
          <a:r>
            <a:rPr lang="en-AU" sz="1000" dirty="0">
              <a:latin typeface="Calibri" panose="020F0502020204030204" pitchFamily="34" charset="0"/>
              <a:cs typeface="Arial" pitchFamily="34" charset="0"/>
            </a:rPr>
            <a:t>Sales, Client Relationship, Operational Execution</a:t>
          </a:r>
        </a:p>
        <a:p>
          <a:r>
            <a:rPr lang="en-AU" sz="1000" dirty="0">
              <a:latin typeface="Calibri" panose="020F0502020204030204" pitchFamily="34" charset="0"/>
              <a:cs typeface="Arial" pitchFamily="34" charset="0"/>
            </a:rPr>
            <a:t>?</a:t>
          </a:r>
        </a:p>
      </dgm:t>
    </dgm:pt>
    <dgm:pt modelId="{EEDFDFFB-E91F-4044-BE37-7EB994C7C86E}" type="parTrans" cxnId="{86AF1643-C77C-47EB-B877-8B2DCBF8D9D7}">
      <dgm:prSet/>
      <dgm:spPr/>
      <dgm:t>
        <a:bodyPr/>
        <a:lstStyle/>
        <a:p>
          <a:endParaRPr lang="en-AU"/>
        </a:p>
      </dgm:t>
    </dgm:pt>
    <dgm:pt modelId="{701E0A16-5CA9-483F-834E-3F55A50EB752}" type="sibTrans" cxnId="{86AF1643-C77C-47EB-B877-8B2DCBF8D9D7}">
      <dgm:prSet/>
      <dgm:spPr/>
      <dgm:t>
        <a:bodyPr/>
        <a:lstStyle/>
        <a:p>
          <a:endParaRPr lang="en-AU"/>
        </a:p>
      </dgm:t>
    </dgm:pt>
    <dgm:pt modelId="{485C6730-B1F9-4AAE-A166-4670949363E2}">
      <dgm:prSet phldrT="[Text]" custT="1"/>
      <dgm:spPr/>
      <dgm:t>
        <a:bodyPr lIns="0" rIns="0"/>
        <a:lstStyle/>
        <a:p>
          <a:r>
            <a:rPr lang="en-AU" sz="1000" dirty="0">
              <a:latin typeface="Calibri" panose="020F0502020204030204" pitchFamily="34" charset="0"/>
              <a:cs typeface="Arial" pitchFamily="34" charset="0"/>
            </a:rPr>
            <a:t>Leadership  Style</a:t>
          </a:r>
        </a:p>
        <a:p>
          <a:r>
            <a:rPr lang="en-AU" sz="1000" dirty="0">
              <a:latin typeface="Calibri" panose="020F0502020204030204" pitchFamily="34" charset="0"/>
              <a:cs typeface="Arial" pitchFamily="34" charset="0"/>
            </a:rPr>
            <a:t>?</a:t>
          </a:r>
        </a:p>
      </dgm:t>
    </dgm:pt>
    <dgm:pt modelId="{86D070D2-22E6-438B-A518-F49F16656E96}" type="parTrans" cxnId="{E40140C6-ABC7-4916-9003-E51B2AA39B66}">
      <dgm:prSet/>
      <dgm:spPr/>
      <dgm:t>
        <a:bodyPr/>
        <a:lstStyle/>
        <a:p>
          <a:endParaRPr lang="en-AU"/>
        </a:p>
      </dgm:t>
    </dgm:pt>
    <dgm:pt modelId="{ED6FC694-120A-460C-86B0-4E32E48C5F1D}" type="sibTrans" cxnId="{E40140C6-ABC7-4916-9003-E51B2AA39B66}">
      <dgm:prSet/>
      <dgm:spPr/>
      <dgm:t>
        <a:bodyPr/>
        <a:lstStyle/>
        <a:p>
          <a:endParaRPr lang="en-AU"/>
        </a:p>
      </dgm:t>
    </dgm:pt>
    <dgm:pt modelId="{C1C04930-923B-4B08-BF53-D7F56ABF7B46}" type="pres">
      <dgm:prSet presAssocID="{B4F93FDC-F93C-4235-BC3A-C973EEC7535F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C5200CE4-F936-477E-8DF2-DC3B8E27EB4B}" type="pres">
      <dgm:prSet presAssocID="{B4F93FDC-F93C-4235-BC3A-C973EEC7535F}" presName="cycle" presStyleCnt="0"/>
      <dgm:spPr/>
    </dgm:pt>
    <dgm:pt modelId="{552AB02D-9E82-4CB9-A015-AEEE087FB1C8}" type="pres">
      <dgm:prSet presAssocID="{B4F93FDC-F93C-4235-BC3A-C973EEC7535F}" presName="centerShape" presStyleCnt="0"/>
      <dgm:spPr/>
    </dgm:pt>
    <dgm:pt modelId="{FC4907B1-A7FE-41EC-9785-ECA6BFEC66CA}" type="pres">
      <dgm:prSet presAssocID="{B4F93FDC-F93C-4235-BC3A-C973EEC7535F}" presName="connSite" presStyleLbl="node1" presStyleIdx="0" presStyleCnt="5"/>
      <dgm:spPr/>
    </dgm:pt>
    <dgm:pt modelId="{66979613-1A1F-4922-B105-C6A1998D30DC}" type="pres">
      <dgm:prSet presAssocID="{B4F93FDC-F93C-4235-BC3A-C973EEC7535F}" presName="visible" presStyleLbl="node1" presStyleIdx="0" presStyleCnt="5" custLinFactNeighborX="8095" custLinFactNeighborY="888"/>
      <dgm:spPr/>
    </dgm:pt>
    <dgm:pt modelId="{135322EC-A11F-41B8-9A87-A42D9ADDB50D}" type="pres">
      <dgm:prSet presAssocID="{86C2344A-5047-4952-B82D-10150560D38A}" presName="Name25" presStyleLbl="parChTrans1D1" presStyleIdx="0" presStyleCnt="4"/>
      <dgm:spPr/>
    </dgm:pt>
    <dgm:pt modelId="{9F87CE2C-7A56-446C-A10E-7989373E5E2A}" type="pres">
      <dgm:prSet presAssocID="{D746D8AC-EA38-44DA-8EEF-DB8DD65E287A}" presName="node" presStyleCnt="0"/>
      <dgm:spPr/>
    </dgm:pt>
    <dgm:pt modelId="{D7D007E9-9F8C-4353-BCB3-B91F89E7C8A1}" type="pres">
      <dgm:prSet presAssocID="{D746D8AC-EA38-44DA-8EEF-DB8DD65E287A}" presName="parentNode" presStyleLbl="node1" presStyleIdx="1" presStyleCnt="5" custScaleX="118173" custScaleY="118076">
        <dgm:presLayoutVars>
          <dgm:chMax val="1"/>
          <dgm:bulletEnabled val="1"/>
        </dgm:presLayoutVars>
      </dgm:prSet>
      <dgm:spPr/>
    </dgm:pt>
    <dgm:pt modelId="{366D8DCB-94EC-435D-B182-BBA396799670}" type="pres">
      <dgm:prSet presAssocID="{D746D8AC-EA38-44DA-8EEF-DB8DD65E287A}" presName="childNode" presStyleLbl="revTx" presStyleIdx="0" presStyleCnt="0">
        <dgm:presLayoutVars>
          <dgm:bulletEnabled val="1"/>
        </dgm:presLayoutVars>
      </dgm:prSet>
      <dgm:spPr/>
    </dgm:pt>
    <dgm:pt modelId="{F93950F1-BE3C-4BE3-B133-DC8910712802}" type="pres">
      <dgm:prSet presAssocID="{54B46331-83D5-4496-96AA-BE937FEA9AFA}" presName="Name25" presStyleLbl="parChTrans1D1" presStyleIdx="1" presStyleCnt="4"/>
      <dgm:spPr/>
    </dgm:pt>
    <dgm:pt modelId="{5519E5A6-74AE-49C1-B6C1-944188F68E46}" type="pres">
      <dgm:prSet presAssocID="{4DA321EC-D486-4F58-B22E-E58169CAC552}" presName="node" presStyleCnt="0"/>
      <dgm:spPr/>
    </dgm:pt>
    <dgm:pt modelId="{DB5F062A-5331-4DB3-B93E-4529441ABF33}" type="pres">
      <dgm:prSet presAssocID="{4DA321EC-D486-4F58-B22E-E58169CAC552}" presName="parentNode" presStyleLbl="node1" presStyleIdx="2" presStyleCnt="5" custScaleX="118173" custScaleY="118076">
        <dgm:presLayoutVars>
          <dgm:chMax val="1"/>
          <dgm:bulletEnabled val="1"/>
        </dgm:presLayoutVars>
      </dgm:prSet>
      <dgm:spPr/>
    </dgm:pt>
    <dgm:pt modelId="{41F040E9-99F4-4D75-B1CE-9C4BE7734545}" type="pres">
      <dgm:prSet presAssocID="{4DA321EC-D486-4F58-B22E-E58169CAC552}" presName="childNode" presStyleLbl="revTx" presStyleIdx="0" presStyleCnt="0">
        <dgm:presLayoutVars>
          <dgm:bulletEnabled val="1"/>
        </dgm:presLayoutVars>
      </dgm:prSet>
      <dgm:spPr/>
    </dgm:pt>
    <dgm:pt modelId="{BAB91C52-2498-4277-A5F8-C67E27EFD27A}" type="pres">
      <dgm:prSet presAssocID="{EEDFDFFB-E91F-4044-BE37-7EB994C7C86E}" presName="Name25" presStyleLbl="parChTrans1D1" presStyleIdx="2" presStyleCnt="4"/>
      <dgm:spPr/>
    </dgm:pt>
    <dgm:pt modelId="{EA9FC52E-A31D-4FC4-96EE-E00FDA2046F5}" type="pres">
      <dgm:prSet presAssocID="{B2375D8E-06E5-46B1-A0B6-525F8BEAF86D}" presName="node" presStyleCnt="0"/>
      <dgm:spPr/>
    </dgm:pt>
    <dgm:pt modelId="{2BE5A9EF-7D71-45A4-B76C-AE4903D778B0}" type="pres">
      <dgm:prSet presAssocID="{B2375D8E-06E5-46B1-A0B6-525F8BEAF86D}" presName="parentNode" presStyleLbl="node1" presStyleIdx="3" presStyleCnt="5" custScaleX="118173" custScaleY="118076">
        <dgm:presLayoutVars>
          <dgm:chMax val="1"/>
          <dgm:bulletEnabled val="1"/>
        </dgm:presLayoutVars>
      </dgm:prSet>
      <dgm:spPr/>
    </dgm:pt>
    <dgm:pt modelId="{4436A861-CD46-4C8F-84A0-F40981B18C74}" type="pres">
      <dgm:prSet presAssocID="{B2375D8E-06E5-46B1-A0B6-525F8BEAF86D}" presName="childNode" presStyleLbl="revTx" presStyleIdx="0" presStyleCnt="0">
        <dgm:presLayoutVars>
          <dgm:bulletEnabled val="1"/>
        </dgm:presLayoutVars>
      </dgm:prSet>
      <dgm:spPr/>
    </dgm:pt>
    <dgm:pt modelId="{F2B82FA0-933C-4096-8BF9-295C54B5B1F6}" type="pres">
      <dgm:prSet presAssocID="{86D070D2-22E6-438B-A518-F49F16656E96}" presName="Name25" presStyleLbl="parChTrans1D1" presStyleIdx="3" presStyleCnt="4"/>
      <dgm:spPr/>
    </dgm:pt>
    <dgm:pt modelId="{57997DB7-1361-4652-8000-9904ADDC9637}" type="pres">
      <dgm:prSet presAssocID="{485C6730-B1F9-4AAE-A166-4670949363E2}" presName="node" presStyleCnt="0"/>
      <dgm:spPr/>
    </dgm:pt>
    <dgm:pt modelId="{BC71C7E8-1F25-47AE-AC40-8C47B7D944D1}" type="pres">
      <dgm:prSet presAssocID="{485C6730-B1F9-4AAE-A166-4670949363E2}" presName="parentNode" presStyleLbl="node1" presStyleIdx="4" presStyleCnt="5" custScaleX="118173" custScaleY="118076">
        <dgm:presLayoutVars>
          <dgm:chMax val="1"/>
          <dgm:bulletEnabled val="1"/>
        </dgm:presLayoutVars>
      </dgm:prSet>
      <dgm:spPr/>
    </dgm:pt>
    <dgm:pt modelId="{2EE6174A-12B1-4BF7-9DF0-9D1A7CBE3F9C}" type="pres">
      <dgm:prSet presAssocID="{485C6730-B1F9-4AAE-A166-4670949363E2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2E5BBE13-F37E-4980-AB20-3DCC06F3842A}" type="presOf" srcId="{B2375D8E-06E5-46B1-A0B6-525F8BEAF86D}" destId="{2BE5A9EF-7D71-45A4-B76C-AE4903D778B0}" srcOrd="0" destOrd="0" presId="urn:microsoft.com/office/officeart/2005/8/layout/radial2"/>
    <dgm:cxn modelId="{584E3514-A21F-4789-9CD3-6E401F1D12DF}" srcId="{B4F93FDC-F93C-4235-BC3A-C973EEC7535F}" destId="{4DA321EC-D486-4F58-B22E-E58169CAC552}" srcOrd="1" destOrd="0" parTransId="{54B46331-83D5-4496-96AA-BE937FEA9AFA}" sibTransId="{780856FE-FF50-4D6A-ACB2-77A435690336}"/>
    <dgm:cxn modelId="{05794417-88C5-408E-8922-E2592F98DA9E}" srcId="{B4F93FDC-F93C-4235-BC3A-C973EEC7535F}" destId="{D746D8AC-EA38-44DA-8EEF-DB8DD65E287A}" srcOrd="0" destOrd="0" parTransId="{86C2344A-5047-4952-B82D-10150560D38A}" sibTransId="{0CE1F710-D425-46B4-8C05-252C2D005E51}"/>
    <dgm:cxn modelId="{2E246E2F-101B-4B40-B646-A2FD1E1D5C99}" type="presOf" srcId="{4DA321EC-D486-4F58-B22E-E58169CAC552}" destId="{DB5F062A-5331-4DB3-B93E-4529441ABF33}" srcOrd="0" destOrd="0" presId="urn:microsoft.com/office/officeart/2005/8/layout/radial2"/>
    <dgm:cxn modelId="{3444735E-596B-4423-B655-D038AEA69C53}" type="presOf" srcId="{54B46331-83D5-4496-96AA-BE937FEA9AFA}" destId="{F93950F1-BE3C-4BE3-B133-DC8910712802}" srcOrd="0" destOrd="0" presId="urn:microsoft.com/office/officeart/2005/8/layout/radial2"/>
    <dgm:cxn modelId="{86AF1643-C77C-47EB-B877-8B2DCBF8D9D7}" srcId="{B4F93FDC-F93C-4235-BC3A-C973EEC7535F}" destId="{B2375D8E-06E5-46B1-A0B6-525F8BEAF86D}" srcOrd="2" destOrd="0" parTransId="{EEDFDFFB-E91F-4044-BE37-7EB994C7C86E}" sibTransId="{701E0A16-5CA9-483F-834E-3F55A50EB752}"/>
    <dgm:cxn modelId="{90C18344-90CD-4847-915C-A0BCCF7682F1}" type="presOf" srcId="{86C2344A-5047-4952-B82D-10150560D38A}" destId="{135322EC-A11F-41B8-9A87-A42D9ADDB50D}" srcOrd="0" destOrd="0" presId="urn:microsoft.com/office/officeart/2005/8/layout/radial2"/>
    <dgm:cxn modelId="{D8BDE6AB-9965-4972-884C-D544988E07F9}" type="presOf" srcId="{485C6730-B1F9-4AAE-A166-4670949363E2}" destId="{BC71C7E8-1F25-47AE-AC40-8C47B7D944D1}" srcOrd="0" destOrd="0" presId="urn:microsoft.com/office/officeart/2005/8/layout/radial2"/>
    <dgm:cxn modelId="{422E34AE-F1D7-4CF8-93B5-E34042BCF9BD}" type="presOf" srcId="{D746D8AC-EA38-44DA-8EEF-DB8DD65E287A}" destId="{D7D007E9-9F8C-4353-BCB3-B91F89E7C8A1}" srcOrd="0" destOrd="0" presId="urn:microsoft.com/office/officeart/2005/8/layout/radial2"/>
    <dgm:cxn modelId="{C9D1FBC5-FC24-4EC3-8ED0-418B5D64E8F5}" type="presOf" srcId="{86D070D2-22E6-438B-A518-F49F16656E96}" destId="{F2B82FA0-933C-4096-8BF9-295C54B5B1F6}" srcOrd="0" destOrd="0" presId="urn:microsoft.com/office/officeart/2005/8/layout/radial2"/>
    <dgm:cxn modelId="{E40140C6-ABC7-4916-9003-E51B2AA39B66}" srcId="{B4F93FDC-F93C-4235-BC3A-C973EEC7535F}" destId="{485C6730-B1F9-4AAE-A166-4670949363E2}" srcOrd="3" destOrd="0" parTransId="{86D070D2-22E6-438B-A518-F49F16656E96}" sibTransId="{ED6FC694-120A-460C-86B0-4E32E48C5F1D}"/>
    <dgm:cxn modelId="{942E69C6-3398-4F16-8001-80F661038401}" type="presOf" srcId="{B4F93FDC-F93C-4235-BC3A-C973EEC7535F}" destId="{C1C04930-923B-4B08-BF53-D7F56ABF7B46}" srcOrd="0" destOrd="0" presId="urn:microsoft.com/office/officeart/2005/8/layout/radial2"/>
    <dgm:cxn modelId="{4603DBE6-49DF-47CB-A100-04B8266F2D3A}" type="presOf" srcId="{EEDFDFFB-E91F-4044-BE37-7EB994C7C86E}" destId="{BAB91C52-2498-4277-A5F8-C67E27EFD27A}" srcOrd="0" destOrd="0" presId="urn:microsoft.com/office/officeart/2005/8/layout/radial2"/>
    <dgm:cxn modelId="{F7D4D184-F7FA-411F-829B-19191A3B3A40}" type="presParOf" srcId="{C1C04930-923B-4B08-BF53-D7F56ABF7B46}" destId="{C5200CE4-F936-477E-8DF2-DC3B8E27EB4B}" srcOrd="0" destOrd="0" presId="urn:microsoft.com/office/officeart/2005/8/layout/radial2"/>
    <dgm:cxn modelId="{96F60EFC-82F1-4C28-84E7-AF71659D0CF5}" type="presParOf" srcId="{C5200CE4-F936-477E-8DF2-DC3B8E27EB4B}" destId="{552AB02D-9E82-4CB9-A015-AEEE087FB1C8}" srcOrd="0" destOrd="0" presId="urn:microsoft.com/office/officeart/2005/8/layout/radial2"/>
    <dgm:cxn modelId="{E99AD188-0351-44F1-8B4D-F3BAC8952DEA}" type="presParOf" srcId="{552AB02D-9E82-4CB9-A015-AEEE087FB1C8}" destId="{FC4907B1-A7FE-41EC-9785-ECA6BFEC66CA}" srcOrd="0" destOrd="0" presId="urn:microsoft.com/office/officeart/2005/8/layout/radial2"/>
    <dgm:cxn modelId="{77716592-99B2-407B-954D-65A0E6BA7DA7}" type="presParOf" srcId="{552AB02D-9E82-4CB9-A015-AEEE087FB1C8}" destId="{66979613-1A1F-4922-B105-C6A1998D30DC}" srcOrd="1" destOrd="0" presId="urn:microsoft.com/office/officeart/2005/8/layout/radial2"/>
    <dgm:cxn modelId="{E4CC5529-42D5-4417-A80A-6B2CA8D5D8A5}" type="presParOf" srcId="{C5200CE4-F936-477E-8DF2-DC3B8E27EB4B}" destId="{135322EC-A11F-41B8-9A87-A42D9ADDB50D}" srcOrd="1" destOrd="0" presId="urn:microsoft.com/office/officeart/2005/8/layout/radial2"/>
    <dgm:cxn modelId="{F2D81FE2-1E6C-4E2E-AAE8-5B48A7A2D2B0}" type="presParOf" srcId="{C5200CE4-F936-477E-8DF2-DC3B8E27EB4B}" destId="{9F87CE2C-7A56-446C-A10E-7989373E5E2A}" srcOrd="2" destOrd="0" presId="urn:microsoft.com/office/officeart/2005/8/layout/radial2"/>
    <dgm:cxn modelId="{9EC69299-4750-4F0E-B3B2-8DD39B7307B1}" type="presParOf" srcId="{9F87CE2C-7A56-446C-A10E-7989373E5E2A}" destId="{D7D007E9-9F8C-4353-BCB3-B91F89E7C8A1}" srcOrd="0" destOrd="0" presId="urn:microsoft.com/office/officeart/2005/8/layout/radial2"/>
    <dgm:cxn modelId="{55C8D98E-2627-40E3-A2A8-D652219AEAA4}" type="presParOf" srcId="{9F87CE2C-7A56-446C-A10E-7989373E5E2A}" destId="{366D8DCB-94EC-435D-B182-BBA396799670}" srcOrd="1" destOrd="0" presId="urn:microsoft.com/office/officeart/2005/8/layout/radial2"/>
    <dgm:cxn modelId="{EA502819-9014-49D5-9FC8-DFA43D3937EB}" type="presParOf" srcId="{C5200CE4-F936-477E-8DF2-DC3B8E27EB4B}" destId="{F93950F1-BE3C-4BE3-B133-DC8910712802}" srcOrd="3" destOrd="0" presId="urn:microsoft.com/office/officeart/2005/8/layout/radial2"/>
    <dgm:cxn modelId="{204A321A-0337-4177-88B4-E6738B3627B8}" type="presParOf" srcId="{C5200CE4-F936-477E-8DF2-DC3B8E27EB4B}" destId="{5519E5A6-74AE-49C1-B6C1-944188F68E46}" srcOrd="4" destOrd="0" presId="urn:microsoft.com/office/officeart/2005/8/layout/radial2"/>
    <dgm:cxn modelId="{F5CC8DEA-0021-4943-8B0E-1A7AA529C998}" type="presParOf" srcId="{5519E5A6-74AE-49C1-B6C1-944188F68E46}" destId="{DB5F062A-5331-4DB3-B93E-4529441ABF33}" srcOrd="0" destOrd="0" presId="urn:microsoft.com/office/officeart/2005/8/layout/radial2"/>
    <dgm:cxn modelId="{2941769B-AE9C-4DD0-9148-5F3D9404C26E}" type="presParOf" srcId="{5519E5A6-74AE-49C1-B6C1-944188F68E46}" destId="{41F040E9-99F4-4D75-B1CE-9C4BE7734545}" srcOrd="1" destOrd="0" presId="urn:microsoft.com/office/officeart/2005/8/layout/radial2"/>
    <dgm:cxn modelId="{1ACC8B9F-C116-4150-98EE-40D8485DA5D6}" type="presParOf" srcId="{C5200CE4-F936-477E-8DF2-DC3B8E27EB4B}" destId="{BAB91C52-2498-4277-A5F8-C67E27EFD27A}" srcOrd="5" destOrd="0" presId="urn:microsoft.com/office/officeart/2005/8/layout/radial2"/>
    <dgm:cxn modelId="{E673B966-B902-4D1A-AEDB-1BA3266DBBE5}" type="presParOf" srcId="{C5200CE4-F936-477E-8DF2-DC3B8E27EB4B}" destId="{EA9FC52E-A31D-4FC4-96EE-E00FDA2046F5}" srcOrd="6" destOrd="0" presId="urn:microsoft.com/office/officeart/2005/8/layout/radial2"/>
    <dgm:cxn modelId="{B543ED35-B6D4-4333-97E8-5EBE1B113C2C}" type="presParOf" srcId="{EA9FC52E-A31D-4FC4-96EE-E00FDA2046F5}" destId="{2BE5A9EF-7D71-45A4-B76C-AE4903D778B0}" srcOrd="0" destOrd="0" presId="urn:microsoft.com/office/officeart/2005/8/layout/radial2"/>
    <dgm:cxn modelId="{9C7D7C90-2255-4156-8367-0B971BEDD121}" type="presParOf" srcId="{EA9FC52E-A31D-4FC4-96EE-E00FDA2046F5}" destId="{4436A861-CD46-4C8F-84A0-F40981B18C74}" srcOrd="1" destOrd="0" presId="urn:microsoft.com/office/officeart/2005/8/layout/radial2"/>
    <dgm:cxn modelId="{D2EA865A-B37D-4BB4-A65B-54D8F11FA147}" type="presParOf" srcId="{C5200CE4-F936-477E-8DF2-DC3B8E27EB4B}" destId="{F2B82FA0-933C-4096-8BF9-295C54B5B1F6}" srcOrd="7" destOrd="0" presId="urn:microsoft.com/office/officeart/2005/8/layout/radial2"/>
    <dgm:cxn modelId="{E95BDD58-ECC6-49B6-8F74-96C553030195}" type="presParOf" srcId="{C5200CE4-F936-477E-8DF2-DC3B8E27EB4B}" destId="{57997DB7-1361-4652-8000-9904ADDC9637}" srcOrd="8" destOrd="0" presId="urn:microsoft.com/office/officeart/2005/8/layout/radial2"/>
    <dgm:cxn modelId="{25F6A209-AEFA-4309-B7A1-D5A78F3A8E8C}" type="presParOf" srcId="{57997DB7-1361-4652-8000-9904ADDC9637}" destId="{BC71C7E8-1F25-47AE-AC40-8C47B7D944D1}" srcOrd="0" destOrd="0" presId="urn:microsoft.com/office/officeart/2005/8/layout/radial2"/>
    <dgm:cxn modelId="{E5487198-7CAA-46A2-A1DB-17519611FC79}" type="presParOf" srcId="{57997DB7-1361-4652-8000-9904ADDC9637}" destId="{2EE6174A-12B1-4BF7-9DF0-9D1A7CBE3F9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1DC004-B1A8-47EF-8EF9-47EC705EE97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344729C-6AC8-4374-809E-DBF71F934483}">
      <dgm:prSet phldrT="[Text]"/>
      <dgm:spPr/>
      <dgm:t>
        <a:bodyPr/>
        <a:lstStyle/>
        <a:p>
          <a:r>
            <a:rPr lang="en-US" dirty="0"/>
            <a:t>Better Knowing the Behavioral Style of              Team Members and Recruits</a:t>
          </a:r>
        </a:p>
      </dgm:t>
    </dgm:pt>
    <dgm:pt modelId="{89DA57F8-2105-42DA-BAE3-9DF188FBD648}" type="parTrans" cxnId="{4D9F3035-5670-49AC-A2E8-134B50FC23CD}">
      <dgm:prSet/>
      <dgm:spPr/>
      <dgm:t>
        <a:bodyPr/>
        <a:lstStyle/>
        <a:p>
          <a:endParaRPr lang="en-US"/>
        </a:p>
      </dgm:t>
    </dgm:pt>
    <dgm:pt modelId="{A855B1CB-92F6-48A4-8302-CB905F590792}" type="sibTrans" cxnId="{4D9F3035-5670-49AC-A2E8-134B50FC23CD}">
      <dgm:prSet/>
      <dgm:spPr/>
      <dgm:t>
        <a:bodyPr/>
        <a:lstStyle/>
        <a:p>
          <a:endParaRPr lang="en-US"/>
        </a:p>
      </dgm:t>
    </dgm:pt>
    <dgm:pt modelId="{25C52CAB-E0F7-4738-B301-0C8E30ED83DB}">
      <dgm:prSet phldrT="[Text]"/>
      <dgm:spPr/>
      <dgm:t>
        <a:bodyPr/>
        <a:lstStyle/>
        <a:p>
          <a:r>
            <a:rPr lang="en-US" dirty="0"/>
            <a:t>Improving Hiring and On-Boarding by Matching Talents to Roles and Teams, building a role benchmark</a:t>
          </a:r>
        </a:p>
      </dgm:t>
    </dgm:pt>
    <dgm:pt modelId="{040022D6-E8F5-4AEA-A010-0C1D12C28D6B}" type="parTrans" cxnId="{D4971604-B61E-4A3E-B616-22BAFF0258F6}">
      <dgm:prSet/>
      <dgm:spPr/>
      <dgm:t>
        <a:bodyPr/>
        <a:lstStyle/>
        <a:p>
          <a:endParaRPr lang="en-US"/>
        </a:p>
      </dgm:t>
    </dgm:pt>
    <dgm:pt modelId="{8AE0061E-4805-4223-BAEF-64678DB71284}" type="sibTrans" cxnId="{D4971604-B61E-4A3E-B616-22BAFF0258F6}">
      <dgm:prSet/>
      <dgm:spPr/>
      <dgm:t>
        <a:bodyPr/>
        <a:lstStyle/>
        <a:p>
          <a:endParaRPr lang="en-US"/>
        </a:p>
      </dgm:t>
    </dgm:pt>
    <dgm:pt modelId="{490F645E-05A7-4479-9ECD-6B0DB913911D}">
      <dgm:prSet phldrT="[Text]"/>
      <dgm:spPr/>
      <dgm:t>
        <a:bodyPr/>
        <a:lstStyle/>
        <a:p>
          <a:r>
            <a:rPr lang="en-US" dirty="0"/>
            <a:t>Keeping  Leaders Engaged to Grow Future Leaders and Talent Pipeline</a:t>
          </a:r>
        </a:p>
      </dgm:t>
    </dgm:pt>
    <dgm:pt modelId="{AB989651-0E82-495D-9D91-CE0D10945916}" type="parTrans" cxnId="{80C42C8B-2647-4998-8BA5-E1C93F6031C0}">
      <dgm:prSet/>
      <dgm:spPr/>
      <dgm:t>
        <a:bodyPr/>
        <a:lstStyle/>
        <a:p>
          <a:endParaRPr lang="en-US"/>
        </a:p>
      </dgm:t>
    </dgm:pt>
    <dgm:pt modelId="{BAFEE459-0B38-466E-9B0C-2866FACBB18C}" type="sibTrans" cxnId="{80C42C8B-2647-4998-8BA5-E1C93F6031C0}">
      <dgm:prSet/>
      <dgm:spPr/>
      <dgm:t>
        <a:bodyPr/>
        <a:lstStyle/>
        <a:p>
          <a:endParaRPr lang="en-US"/>
        </a:p>
      </dgm:t>
    </dgm:pt>
    <dgm:pt modelId="{4BB3DC1E-8113-4156-9FB6-D9A3D4C9CF98}" type="pres">
      <dgm:prSet presAssocID="{591DC004-B1A8-47EF-8EF9-47EC705EE973}" presName="CompostProcess" presStyleCnt="0">
        <dgm:presLayoutVars>
          <dgm:dir/>
          <dgm:resizeHandles val="exact"/>
        </dgm:presLayoutVars>
      </dgm:prSet>
      <dgm:spPr/>
    </dgm:pt>
    <dgm:pt modelId="{E124050B-138C-45B9-A433-2CE220919EEF}" type="pres">
      <dgm:prSet presAssocID="{591DC004-B1A8-47EF-8EF9-47EC705EE973}" presName="arrow" presStyleLbl="bgShp" presStyleIdx="0" presStyleCnt="1"/>
      <dgm:spPr/>
    </dgm:pt>
    <dgm:pt modelId="{2D23DD55-90F4-4318-8065-48EC7A2127BE}" type="pres">
      <dgm:prSet presAssocID="{591DC004-B1A8-47EF-8EF9-47EC705EE973}" presName="linearProcess" presStyleCnt="0"/>
      <dgm:spPr/>
    </dgm:pt>
    <dgm:pt modelId="{C5D7FB2D-29E6-43B9-8191-12A568C949BB}" type="pres">
      <dgm:prSet presAssocID="{C344729C-6AC8-4374-809E-DBF71F934483}" presName="textNode" presStyleLbl="node1" presStyleIdx="0" presStyleCnt="3">
        <dgm:presLayoutVars>
          <dgm:bulletEnabled val="1"/>
        </dgm:presLayoutVars>
      </dgm:prSet>
      <dgm:spPr/>
    </dgm:pt>
    <dgm:pt modelId="{12D8175D-F8A4-4149-82A8-214FC45401A2}" type="pres">
      <dgm:prSet presAssocID="{A855B1CB-92F6-48A4-8302-CB905F590792}" presName="sibTrans" presStyleCnt="0"/>
      <dgm:spPr/>
    </dgm:pt>
    <dgm:pt modelId="{4FF279EE-4C9F-4A42-B7AA-E5FC772CF0C2}" type="pres">
      <dgm:prSet presAssocID="{25C52CAB-E0F7-4738-B301-0C8E30ED83DB}" presName="textNode" presStyleLbl="node1" presStyleIdx="1" presStyleCnt="3">
        <dgm:presLayoutVars>
          <dgm:bulletEnabled val="1"/>
        </dgm:presLayoutVars>
      </dgm:prSet>
      <dgm:spPr/>
    </dgm:pt>
    <dgm:pt modelId="{87F79359-2015-4F7E-8C04-8C20483577DF}" type="pres">
      <dgm:prSet presAssocID="{8AE0061E-4805-4223-BAEF-64678DB71284}" presName="sibTrans" presStyleCnt="0"/>
      <dgm:spPr/>
    </dgm:pt>
    <dgm:pt modelId="{B6F56270-0E57-4AA6-8844-1F17A702CE20}" type="pres">
      <dgm:prSet presAssocID="{490F645E-05A7-4479-9ECD-6B0DB913911D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D4971604-B61E-4A3E-B616-22BAFF0258F6}" srcId="{591DC004-B1A8-47EF-8EF9-47EC705EE973}" destId="{25C52CAB-E0F7-4738-B301-0C8E30ED83DB}" srcOrd="1" destOrd="0" parTransId="{040022D6-E8F5-4AEA-A010-0C1D12C28D6B}" sibTransId="{8AE0061E-4805-4223-BAEF-64678DB71284}"/>
    <dgm:cxn modelId="{CF53831D-5DA1-4DB2-8B0F-352989466B22}" type="presOf" srcId="{490F645E-05A7-4479-9ECD-6B0DB913911D}" destId="{B6F56270-0E57-4AA6-8844-1F17A702CE20}" srcOrd="0" destOrd="0" presId="urn:microsoft.com/office/officeart/2005/8/layout/hProcess9"/>
    <dgm:cxn modelId="{4D9F3035-5670-49AC-A2E8-134B50FC23CD}" srcId="{591DC004-B1A8-47EF-8EF9-47EC705EE973}" destId="{C344729C-6AC8-4374-809E-DBF71F934483}" srcOrd="0" destOrd="0" parTransId="{89DA57F8-2105-42DA-BAE3-9DF188FBD648}" sibTransId="{A855B1CB-92F6-48A4-8302-CB905F590792}"/>
    <dgm:cxn modelId="{E0D0E55D-59B3-4129-BD6F-B899F782AE18}" type="presOf" srcId="{C344729C-6AC8-4374-809E-DBF71F934483}" destId="{C5D7FB2D-29E6-43B9-8191-12A568C949BB}" srcOrd="0" destOrd="0" presId="urn:microsoft.com/office/officeart/2005/8/layout/hProcess9"/>
    <dgm:cxn modelId="{93708974-AC76-41A8-890B-21D9329A4B1F}" type="presOf" srcId="{25C52CAB-E0F7-4738-B301-0C8E30ED83DB}" destId="{4FF279EE-4C9F-4A42-B7AA-E5FC772CF0C2}" srcOrd="0" destOrd="0" presId="urn:microsoft.com/office/officeart/2005/8/layout/hProcess9"/>
    <dgm:cxn modelId="{80C42C8B-2647-4998-8BA5-E1C93F6031C0}" srcId="{591DC004-B1A8-47EF-8EF9-47EC705EE973}" destId="{490F645E-05A7-4479-9ECD-6B0DB913911D}" srcOrd="2" destOrd="0" parTransId="{AB989651-0E82-495D-9D91-CE0D10945916}" sibTransId="{BAFEE459-0B38-466E-9B0C-2866FACBB18C}"/>
    <dgm:cxn modelId="{DF5550CA-92BB-49D1-A404-A5CB78649A10}" type="presOf" srcId="{591DC004-B1A8-47EF-8EF9-47EC705EE973}" destId="{4BB3DC1E-8113-4156-9FB6-D9A3D4C9CF98}" srcOrd="0" destOrd="0" presId="urn:microsoft.com/office/officeart/2005/8/layout/hProcess9"/>
    <dgm:cxn modelId="{0DC58117-7663-48B7-A623-EF0277438D96}" type="presParOf" srcId="{4BB3DC1E-8113-4156-9FB6-D9A3D4C9CF98}" destId="{E124050B-138C-45B9-A433-2CE220919EEF}" srcOrd="0" destOrd="0" presId="urn:microsoft.com/office/officeart/2005/8/layout/hProcess9"/>
    <dgm:cxn modelId="{E35A8114-D9B9-4C4E-A679-AB4118684CF1}" type="presParOf" srcId="{4BB3DC1E-8113-4156-9FB6-D9A3D4C9CF98}" destId="{2D23DD55-90F4-4318-8065-48EC7A2127BE}" srcOrd="1" destOrd="0" presId="urn:microsoft.com/office/officeart/2005/8/layout/hProcess9"/>
    <dgm:cxn modelId="{6BA5AD92-F603-4F2F-B2D0-DC5AB906FF9D}" type="presParOf" srcId="{2D23DD55-90F4-4318-8065-48EC7A2127BE}" destId="{C5D7FB2D-29E6-43B9-8191-12A568C949BB}" srcOrd="0" destOrd="0" presId="urn:microsoft.com/office/officeart/2005/8/layout/hProcess9"/>
    <dgm:cxn modelId="{C6D9E4B2-B232-42A9-8150-A6D91C10D918}" type="presParOf" srcId="{2D23DD55-90F4-4318-8065-48EC7A2127BE}" destId="{12D8175D-F8A4-4149-82A8-214FC45401A2}" srcOrd="1" destOrd="0" presId="urn:microsoft.com/office/officeart/2005/8/layout/hProcess9"/>
    <dgm:cxn modelId="{674BE4E7-738F-4FC5-9689-51460A446EDB}" type="presParOf" srcId="{2D23DD55-90F4-4318-8065-48EC7A2127BE}" destId="{4FF279EE-4C9F-4A42-B7AA-E5FC772CF0C2}" srcOrd="2" destOrd="0" presId="urn:microsoft.com/office/officeart/2005/8/layout/hProcess9"/>
    <dgm:cxn modelId="{47B729E8-37AD-492A-AED6-45B9395CB1D0}" type="presParOf" srcId="{2D23DD55-90F4-4318-8065-48EC7A2127BE}" destId="{87F79359-2015-4F7E-8C04-8C20483577DF}" srcOrd="3" destOrd="0" presId="urn:microsoft.com/office/officeart/2005/8/layout/hProcess9"/>
    <dgm:cxn modelId="{9AE3C1DB-DAD0-4863-BC28-9D29FB5894E9}" type="presParOf" srcId="{2D23DD55-90F4-4318-8065-48EC7A2127BE}" destId="{B6F56270-0E57-4AA6-8844-1F17A702CE2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B0AF3F-D0F1-49C3-9178-402C0EED427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213BEC-1DE7-49C3-B65B-4D3F250611E5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rPr>
            <a:t>Powerful and Unique Behaviorally   Intelligent Talent Management Solutions  Delivered to over 1.5m people in  123+ Countries and 11 Languages</a:t>
          </a:r>
        </a:p>
      </dgm:t>
    </dgm:pt>
    <dgm:pt modelId="{7FB38458-F10E-41E1-A795-DF3754DE3E63}" type="parTrans" cxnId="{12C57C88-EECD-47A9-B7D0-14B7A1D90BB1}">
      <dgm:prSet/>
      <dgm:spPr/>
      <dgm:t>
        <a:bodyPr/>
        <a:lstStyle/>
        <a:p>
          <a:endParaRPr lang="en-US"/>
        </a:p>
      </dgm:t>
    </dgm:pt>
    <dgm:pt modelId="{785A6797-F9AB-49A8-AA4B-D1CA3E257355}" type="sibTrans" cxnId="{12C57C88-EECD-47A9-B7D0-14B7A1D90BB1}">
      <dgm:prSet/>
      <dgm:spPr/>
      <dgm:t>
        <a:bodyPr/>
        <a:lstStyle/>
        <a:p>
          <a:endParaRPr lang="en-US"/>
        </a:p>
      </dgm:t>
    </dgm:pt>
    <dgm:pt modelId="{E0E2642B-395F-490A-A07C-6BB3AA980577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>
              <a:latin typeface="Calibri" panose="020F0502020204030204" pitchFamily="34" charset="0"/>
              <a:cs typeface="Arial" panose="020B0604020202020204" pitchFamily="34" charset="0"/>
            </a:rPr>
            <a:t>Forced Choice Assessment Measuring 64 Behavioral Traits</a:t>
          </a:r>
        </a:p>
      </dgm:t>
    </dgm:pt>
    <dgm:pt modelId="{560B6FA4-BD7B-4AF4-BAA9-A4F609FB89E6}" type="parTrans" cxnId="{5F623085-5E4C-4535-9D55-D30B214AE876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AD2830C3-DA37-41DD-ABE7-154BE2C7CBB0}" type="sibTrans" cxnId="{5F623085-5E4C-4535-9D55-D30B214AE876}">
      <dgm:prSet/>
      <dgm:spPr/>
      <dgm:t>
        <a:bodyPr/>
        <a:lstStyle/>
        <a:p>
          <a:endParaRPr lang="en-US"/>
        </a:p>
      </dgm:t>
    </dgm:pt>
    <dgm:pt modelId="{81E81AAA-808F-4203-9FC3-F30A496E3BB9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>
              <a:latin typeface="Calibri" panose="020F0502020204030204" pitchFamily="34" charset="0"/>
              <a:cs typeface="Arial" panose="020B0604020202020204" pitchFamily="34" charset="0"/>
            </a:rPr>
            <a:t>60+ Man Years of Development Investment Since 2001</a:t>
          </a:r>
        </a:p>
      </dgm:t>
    </dgm:pt>
    <dgm:pt modelId="{FE982E09-D7DC-4702-8F76-1AE027FBF8A7}" type="parTrans" cxnId="{F060F6AA-4FC5-4536-A331-DCD963DBCF7A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16840D02-EF11-490B-AB39-5E131207CBBF}" type="sibTrans" cxnId="{F060F6AA-4FC5-4536-A331-DCD963DBCF7A}">
      <dgm:prSet/>
      <dgm:spPr/>
      <dgm:t>
        <a:bodyPr/>
        <a:lstStyle/>
        <a:p>
          <a:endParaRPr lang="en-US"/>
        </a:p>
      </dgm:t>
    </dgm:pt>
    <dgm:pt modelId="{96612306-4B38-42EB-AF19-A6D05907E87E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>
              <a:latin typeface="Calibri" panose="020F0502020204030204" pitchFamily="34" charset="0"/>
              <a:cs typeface="Arial" panose="020B0604020202020204" pitchFamily="34" charset="0"/>
            </a:rPr>
            <a:t>Independent Validation by Team with 100+ Years of Experience</a:t>
          </a:r>
        </a:p>
      </dgm:t>
    </dgm:pt>
    <dgm:pt modelId="{CE7871D3-7EBC-44EB-967C-C1DF0D175B37}" type="parTrans" cxnId="{DBED1685-301A-4A4F-A652-E31FBFBFF5DD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326B26A0-D4F7-4B29-9119-5E7E74055A32}" type="sibTrans" cxnId="{DBED1685-301A-4A4F-A652-E31FBFBFF5DD}">
      <dgm:prSet/>
      <dgm:spPr/>
      <dgm:t>
        <a:bodyPr/>
        <a:lstStyle/>
        <a:p>
          <a:endParaRPr lang="en-US"/>
        </a:p>
      </dgm:t>
    </dgm:pt>
    <dgm:pt modelId="{39D451D3-6FCF-4A9E-AFB2-E3E5FBC3E7EE}" type="pres">
      <dgm:prSet presAssocID="{78B0AF3F-D0F1-49C3-9178-402C0EED427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E4783EA-5863-4D62-8471-561CB267C4D4}" type="pres">
      <dgm:prSet presAssocID="{0C213BEC-1DE7-49C3-B65B-4D3F250611E5}" presName="centerShape" presStyleLbl="node0" presStyleIdx="0" presStyleCnt="1"/>
      <dgm:spPr/>
    </dgm:pt>
    <dgm:pt modelId="{60FF9C75-89A3-471D-B854-0DE56E4816CF}" type="pres">
      <dgm:prSet presAssocID="{560B6FA4-BD7B-4AF4-BAA9-A4F609FB89E6}" presName="parTrans" presStyleLbl="bgSibTrans2D1" presStyleIdx="0" presStyleCnt="3"/>
      <dgm:spPr/>
    </dgm:pt>
    <dgm:pt modelId="{D8138837-0EF8-49FD-829F-2CFE0E74F0FE}" type="pres">
      <dgm:prSet presAssocID="{E0E2642B-395F-490A-A07C-6BB3AA980577}" presName="node" presStyleLbl="node1" presStyleIdx="0" presStyleCnt="3">
        <dgm:presLayoutVars>
          <dgm:bulletEnabled val="1"/>
        </dgm:presLayoutVars>
      </dgm:prSet>
      <dgm:spPr/>
    </dgm:pt>
    <dgm:pt modelId="{688C633A-8197-41F0-A212-D7783A4B94A3}" type="pres">
      <dgm:prSet presAssocID="{FE982E09-D7DC-4702-8F76-1AE027FBF8A7}" presName="parTrans" presStyleLbl="bgSibTrans2D1" presStyleIdx="1" presStyleCnt="3"/>
      <dgm:spPr/>
    </dgm:pt>
    <dgm:pt modelId="{411DFA40-FFD5-4A0D-AC36-9C8FF44FD0E4}" type="pres">
      <dgm:prSet presAssocID="{81E81AAA-808F-4203-9FC3-F30A496E3BB9}" presName="node" presStyleLbl="node1" presStyleIdx="1" presStyleCnt="3">
        <dgm:presLayoutVars>
          <dgm:bulletEnabled val="1"/>
        </dgm:presLayoutVars>
      </dgm:prSet>
      <dgm:spPr/>
    </dgm:pt>
    <dgm:pt modelId="{808F2945-4320-4885-BE76-54496CB27A4B}" type="pres">
      <dgm:prSet presAssocID="{CE7871D3-7EBC-44EB-967C-C1DF0D175B37}" presName="parTrans" presStyleLbl="bgSibTrans2D1" presStyleIdx="2" presStyleCnt="3"/>
      <dgm:spPr/>
    </dgm:pt>
    <dgm:pt modelId="{E6E45438-F3B6-491A-8EBE-F4545CA85F1A}" type="pres">
      <dgm:prSet presAssocID="{96612306-4B38-42EB-AF19-A6D05907E87E}" presName="node" presStyleLbl="node1" presStyleIdx="2" presStyleCnt="3">
        <dgm:presLayoutVars>
          <dgm:bulletEnabled val="1"/>
        </dgm:presLayoutVars>
      </dgm:prSet>
      <dgm:spPr/>
    </dgm:pt>
  </dgm:ptLst>
  <dgm:cxnLst>
    <dgm:cxn modelId="{1E230106-BFFD-495D-9179-F76E294D1403}" type="presOf" srcId="{E0E2642B-395F-490A-A07C-6BB3AA980577}" destId="{D8138837-0EF8-49FD-829F-2CFE0E74F0FE}" srcOrd="0" destOrd="0" presId="urn:microsoft.com/office/officeart/2005/8/layout/radial4"/>
    <dgm:cxn modelId="{2FD7E00C-8D25-4C8A-9BDA-6C4E54BEA284}" type="presOf" srcId="{CE7871D3-7EBC-44EB-967C-C1DF0D175B37}" destId="{808F2945-4320-4885-BE76-54496CB27A4B}" srcOrd="0" destOrd="0" presId="urn:microsoft.com/office/officeart/2005/8/layout/radial4"/>
    <dgm:cxn modelId="{A49F7014-A50A-46A2-8D7A-2713B4B87AF4}" type="presOf" srcId="{0C213BEC-1DE7-49C3-B65B-4D3F250611E5}" destId="{2E4783EA-5863-4D62-8471-561CB267C4D4}" srcOrd="0" destOrd="0" presId="urn:microsoft.com/office/officeart/2005/8/layout/radial4"/>
    <dgm:cxn modelId="{D8F97D4F-7629-4554-9349-19C3125CA806}" type="presOf" srcId="{FE982E09-D7DC-4702-8F76-1AE027FBF8A7}" destId="{688C633A-8197-41F0-A212-D7783A4B94A3}" srcOrd="0" destOrd="0" presId="urn:microsoft.com/office/officeart/2005/8/layout/radial4"/>
    <dgm:cxn modelId="{DBED1685-301A-4A4F-A652-E31FBFBFF5DD}" srcId="{0C213BEC-1DE7-49C3-B65B-4D3F250611E5}" destId="{96612306-4B38-42EB-AF19-A6D05907E87E}" srcOrd="2" destOrd="0" parTransId="{CE7871D3-7EBC-44EB-967C-C1DF0D175B37}" sibTransId="{326B26A0-D4F7-4B29-9119-5E7E74055A32}"/>
    <dgm:cxn modelId="{5F623085-5E4C-4535-9D55-D30B214AE876}" srcId="{0C213BEC-1DE7-49C3-B65B-4D3F250611E5}" destId="{E0E2642B-395F-490A-A07C-6BB3AA980577}" srcOrd="0" destOrd="0" parTransId="{560B6FA4-BD7B-4AF4-BAA9-A4F609FB89E6}" sibTransId="{AD2830C3-DA37-41DD-ABE7-154BE2C7CBB0}"/>
    <dgm:cxn modelId="{12C57C88-EECD-47A9-B7D0-14B7A1D90BB1}" srcId="{78B0AF3F-D0F1-49C3-9178-402C0EED4278}" destId="{0C213BEC-1DE7-49C3-B65B-4D3F250611E5}" srcOrd="0" destOrd="0" parTransId="{7FB38458-F10E-41E1-A795-DF3754DE3E63}" sibTransId="{785A6797-F9AB-49A8-AA4B-D1CA3E257355}"/>
    <dgm:cxn modelId="{0AB31297-8A4E-42F0-A452-790281CB81A6}" type="presOf" srcId="{560B6FA4-BD7B-4AF4-BAA9-A4F609FB89E6}" destId="{60FF9C75-89A3-471D-B854-0DE56E4816CF}" srcOrd="0" destOrd="0" presId="urn:microsoft.com/office/officeart/2005/8/layout/radial4"/>
    <dgm:cxn modelId="{F060F6AA-4FC5-4536-A331-DCD963DBCF7A}" srcId="{0C213BEC-1DE7-49C3-B65B-4D3F250611E5}" destId="{81E81AAA-808F-4203-9FC3-F30A496E3BB9}" srcOrd="1" destOrd="0" parTransId="{FE982E09-D7DC-4702-8F76-1AE027FBF8A7}" sibTransId="{16840D02-EF11-490B-AB39-5E131207CBBF}"/>
    <dgm:cxn modelId="{8D33F7B8-0181-4460-AC05-D2D885C1E5BC}" type="presOf" srcId="{96612306-4B38-42EB-AF19-A6D05907E87E}" destId="{E6E45438-F3B6-491A-8EBE-F4545CA85F1A}" srcOrd="0" destOrd="0" presId="urn:microsoft.com/office/officeart/2005/8/layout/radial4"/>
    <dgm:cxn modelId="{D829BDBD-48FD-4672-804B-CCA14A025B13}" type="presOf" srcId="{81E81AAA-808F-4203-9FC3-F30A496E3BB9}" destId="{411DFA40-FFD5-4A0D-AC36-9C8FF44FD0E4}" srcOrd="0" destOrd="0" presId="urn:microsoft.com/office/officeart/2005/8/layout/radial4"/>
    <dgm:cxn modelId="{1D951BE1-CA19-422F-8BE0-7A7AB76679E1}" type="presOf" srcId="{78B0AF3F-D0F1-49C3-9178-402C0EED4278}" destId="{39D451D3-6FCF-4A9E-AFB2-E3E5FBC3E7EE}" srcOrd="0" destOrd="0" presId="urn:microsoft.com/office/officeart/2005/8/layout/radial4"/>
    <dgm:cxn modelId="{3C7D3C4F-5605-41A3-9CC7-E1A7EAFD2F8D}" type="presParOf" srcId="{39D451D3-6FCF-4A9E-AFB2-E3E5FBC3E7EE}" destId="{2E4783EA-5863-4D62-8471-561CB267C4D4}" srcOrd="0" destOrd="0" presId="urn:microsoft.com/office/officeart/2005/8/layout/radial4"/>
    <dgm:cxn modelId="{15263F67-EC67-423A-B964-51D9531BDE70}" type="presParOf" srcId="{39D451D3-6FCF-4A9E-AFB2-E3E5FBC3E7EE}" destId="{60FF9C75-89A3-471D-B854-0DE56E4816CF}" srcOrd="1" destOrd="0" presId="urn:microsoft.com/office/officeart/2005/8/layout/radial4"/>
    <dgm:cxn modelId="{589BAF4F-D2D8-455F-9403-89B44CB0C588}" type="presParOf" srcId="{39D451D3-6FCF-4A9E-AFB2-E3E5FBC3E7EE}" destId="{D8138837-0EF8-49FD-829F-2CFE0E74F0FE}" srcOrd="2" destOrd="0" presId="urn:microsoft.com/office/officeart/2005/8/layout/radial4"/>
    <dgm:cxn modelId="{3D5790CF-EC14-4D53-B8A9-E70EEAADEFAD}" type="presParOf" srcId="{39D451D3-6FCF-4A9E-AFB2-E3E5FBC3E7EE}" destId="{688C633A-8197-41F0-A212-D7783A4B94A3}" srcOrd="3" destOrd="0" presId="urn:microsoft.com/office/officeart/2005/8/layout/radial4"/>
    <dgm:cxn modelId="{418CB0AD-5523-4596-945C-555F2220248F}" type="presParOf" srcId="{39D451D3-6FCF-4A9E-AFB2-E3E5FBC3E7EE}" destId="{411DFA40-FFD5-4A0D-AC36-9C8FF44FD0E4}" srcOrd="4" destOrd="0" presId="urn:microsoft.com/office/officeart/2005/8/layout/radial4"/>
    <dgm:cxn modelId="{9E77E22E-2BB0-4DA6-9205-26582179F45F}" type="presParOf" srcId="{39D451D3-6FCF-4A9E-AFB2-E3E5FBC3E7EE}" destId="{808F2945-4320-4885-BE76-54496CB27A4B}" srcOrd="5" destOrd="0" presId="urn:microsoft.com/office/officeart/2005/8/layout/radial4"/>
    <dgm:cxn modelId="{449BBF88-5B96-4E07-A57F-6693CEA57DB2}" type="presParOf" srcId="{39D451D3-6FCF-4A9E-AFB2-E3E5FBC3E7EE}" destId="{E6E45438-F3B6-491A-8EBE-F4545CA85F1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757B0D-C0B5-476B-9781-1512BB7538BC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6BD4D2F4-6DFC-4614-91A8-4A6FA636BA1E}">
      <dgm:prSet phldrT="[Text]"/>
      <dgm:spPr/>
      <dgm:t>
        <a:bodyPr/>
        <a:lstStyle/>
        <a:p>
          <a:r>
            <a:rPr lang="en-US" dirty="0"/>
            <a:t>BDNA Natural Behavior (Talents) </a:t>
          </a:r>
        </a:p>
      </dgm:t>
    </dgm:pt>
    <dgm:pt modelId="{8CF81E22-5FF8-4DE3-8403-FE1D3E7E63E0}" type="parTrans" cxnId="{E8DD65B0-7DA9-4B1D-9E6C-F408C720BEFC}">
      <dgm:prSet/>
      <dgm:spPr/>
      <dgm:t>
        <a:bodyPr/>
        <a:lstStyle/>
        <a:p>
          <a:endParaRPr lang="en-US"/>
        </a:p>
      </dgm:t>
    </dgm:pt>
    <dgm:pt modelId="{D5918443-2844-49E3-A4C9-B98CD8CF5B1F}" type="sibTrans" cxnId="{E8DD65B0-7DA9-4B1D-9E6C-F408C720BEFC}">
      <dgm:prSet/>
      <dgm:spPr/>
      <dgm:t>
        <a:bodyPr/>
        <a:lstStyle/>
        <a:p>
          <a:endParaRPr lang="en-US"/>
        </a:p>
      </dgm:t>
    </dgm:pt>
    <dgm:pt modelId="{B41503F8-F25C-447F-939D-46AABDA11D82}">
      <dgm:prSet phldrT="[Text]"/>
      <dgm:spPr/>
      <dgm:t>
        <a:bodyPr/>
        <a:lstStyle/>
        <a:p>
          <a:r>
            <a:rPr lang="en-US" dirty="0"/>
            <a:t>Learned Behavior and Cognitive Factors</a:t>
          </a:r>
        </a:p>
      </dgm:t>
    </dgm:pt>
    <dgm:pt modelId="{188DDC21-5597-470E-A285-CBFF7D6A2EF2}" type="parTrans" cxnId="{4949C793-C168-4466-92F5-6A4FEF7B0B54}">
      <dgm:prSet/>
      <dgm:spPr/>
      <dgm:t>
        <a:bodyPr/>
        <a:lstStyle/>
        <a:p>
          <a:endParaRPr lang="en-US"/>
        </a:p>
      </dgm:t>
    </dgm:pt>
    <dgm:pt modelId="{5D6065D1-E051-41B2-86BC-98547B459287}" type="sibTrans" cxnId="{4949C793-C168-4466-92F5-6A4FEF7B0B54}">
      <dgm:prSet/>
      <dgm:spPr/>
      <dgm:t>
        <a:bodyPr/>
        <a:lstStyle/>
        <a:p>
          <a:endParaRPr lang="en-US"/>
        </a:p>
      </dgm:t>
    </dgm:pt>
    <dgm:pt modelId="{4767A8C2-ED80-4467-9676-1E0756564E36}">
      <dgm:prSet phldrT="[Text]"/>
      <dgm:spPr/>
      <dgm:t>
        <a:bodyPr/>
        <a:lstStyle/>
        <a:p>
          <a:r>
            <a:rPr lang="en-US" dirty="0"/>
            <a:t>Ideal Role Match</a:t>
          </a:r>
        </a:p>
      </dgm:t>
    </dgm:pt>
    <dgm:pt modelId="{10763A94-3E2C-4002-91E6-EC1217A17E56}" type="parTrans" cxnId="{7A3B12C8-A153-4690-88AE-DDC97860AEC7}">
      <dgm:prSet/>
      <dgm:spPr/>
      <dgm:t>
        <a:bodyPr/>
        <a:lstStyle/>
        <a:p>
          <a:endParaRPr lang="en-US"/>
        </a:p>
      </dgm:t>
    </dgm:pt>
    <dgm:pt modelId="{58B2C581-0D8E-4811-B328-4B4773C3B20A}" type="sibTrans" cxnId="{7A3B12C8-A153-4690-88AE-DDC97860AEC7}">
      <dgm:prSet/>
      <dgm:spPr/>
      <dgm:t>
        <a:bodyPr/>
        <a:lstStyle/>
        <a:p>
          <a:endParaRPr lang="en-US"/>
        </a:p>
      </dgm:t>
    </dgm:pt>
    <dgm:pt modelId="{5ABDBA86-11F6-49CD-9A66-1F0B8C6E3548}" type="pres">
      <dgm:prSet presAssocID="{6E757B0D-C0B5-476B-9781-1512BB7538BC}" presName="linearFlow" presStyleCnt="0">
        <dgm:presLayoutVars>
          <dgm:dir/>
          <dgm:resizeHandles val="exact"/>
        </dgm:presLayoutVars>
      </dgm:prSet>
      <dgm:spPr/>
    </dgm:pt>
    <dgm:pt modelId="{5B60C2C0-E18E-4987-A37F-85CEB39F19ED}" type="pres">
      <dgm:prSet presAssocID="{6BD4D2F4-6DFC-4614-91A8-4A6FA636BA1E}" presName="node" presStyleLbl="node1" presStyleIdx="0" presStyleCnt="3">
        <dgm:presLayoutVars>
          <dgm:bulletEnabled val="1"/>
        </dgm:presLayoutVars>
      </dgm:prSet>
      <dgm:spPr/>
    </dgm:pt>
    <dgm:pt modelId="{9DB514F8-27BF-45C8-9015-387E4AEB0E99}" type="pres">
      <dgm:prSet presAssocID="{D5918443-2844-49E3-A4C9-B98CD8CF5B1F}" presName="spacerL" presStyleCnt="0"/>
      <dgm:spPr/>
    </dgm:pt>
    <dgm:pt modelId="{4B6B399B-5F84-46F9-9DBE-B7422D8CFFCC}" type="pres">
      <dgm:prSet presAssocID="{D5918443-2844-49E3-A4C9-B98CD8CF5B1F}" presName="sibTrans" presStyleLbl="sibTrans2D1" presStyleIdx="0" presStyleCnt="2"/>
      <dgm:spPr/>
    </dgm:pt>
    <dgm:pt modelId="{3C6D0107-6BDD-433E-A4DE-08A094E2B936}" type="pres">
      <dgm:prSet presAssocID="{D5918443-2844-49E3-A4C9-B98CD8CF5B1F}" presName="spacerR" presStyleCnt="0"/>
      <dgm:spPr/>
    </dgm:pt>
    <dgm:pt modelId="{50E63758-C4D2-47F5-BE6F-37553D89CD78}" type="pres">
      <dgm:prSet presAssocID="{B41503F8-F25C-447F-939D-46AABDA11D82}" presName="node" presStyleLbl="node1" presStyleIdx="1" presStyleCnt="3">
        <dgm:presLayoutVars>
          <dgm:bulletEnabled val="1"/>
        </dgm:presLayoutVars>
      </dgm:prSet>
      <dgm:spPr/>
    </dgm:pt>
    <dgm:pt modelId="{0CA9239D-B2DA-4195-A627-030C8E53236E}" type="pres">
      <dgm:prSet presAssocID="{5D6065D1-E051-41B2-86BC-98547B459287}" presName="spacerL" presStyleCnt="0"/>
      <dgm:spPr/>
    </dgm:pt>
    <dgm:pt modelId="{B34ED6B0-15DB-4C72-8671-3196E8A5DA9F}" type="pres">
      <dgm:prSet presAssocID="{5D6065D1-E051-41B2-86BC-98547B459287}" presName="sibTrans" presStyleLbl="sibTrans2D1" presStyleIdx="1" presStyleCnt="2"/>
      <dgm:spPr/>
    </dgm:pt>
    <dgm:pt modelId="{F8F84835-430B-4BA9-B231-ECD668C8BC8D}" type="pres">
      <dgm:prSet presAssocID="{5D6065D1-E051-41B2-86BC-98547B459287}" presName="spacerR" presStyleCnt="0"/>
      <dgm:spPr/>
    </dgm:pt>
    <dgm:pt modelId="{4C87B204-AFC0-4642-80B4-E22C8B2488B7}" type="pres">
      <dgm:prSet presAssocID="{4767A8C2-ED80-4467-9676-1E0756564E36}" presName="node" presStyleLbl="node1" presStyleIdx="2" presStyleCnt="3">
        <dgm:presLayoutVars>
          <dgm:bulletEnabled val="1"/>
        </dgm:presLayoutVars>
      </dgm:prSet>
      <dgm:spPr/>
    </dgm:pt>
  </dgm:ptLst>
  <dgm:cxnLst>
    <dgm:cxn modelId="{18CFD101-3A5A-4436-80F6-F0638DC78776}" type="presOf" srcId="{6E757B0D-C0B5-476B-9781-1512BB7538BC}" destId="{5ABDBA86-11F6-49CD-9A66-1F0B8C6E3548}" srcOrd="0" destOrd="0" presId="urn:microsoft.com/office/officeart/2005/8/layout/equation1"/>
    <dgm:cxn modelId="{B0FDF31D-458F-431B-B435-CD3AA360B715}" type="presOf" srcId="{D5918443-2844-49E3-A4C9-B98CD8CF5B1F}" destId="{4B6B399B-5F84-46F9-9DBE-B7422D8CFFCC}" srcOrd="0" destOrd="0" presId="urn:microsoft.com/office/officeart/2005/8/layout/equation1"/>
    <dgm:cxn modelId="{73C0A82D-803E-43A2-A59B-64011821DFB5}" type="presOf" srcId="{B41503F8-F25C-447F-939D-46AABDA11D82}" destId="{50E63758-C4D2-47F5-BE6F-37553D89CD78}" srcOrd="0" destOrd="0" presId="urn:microsoft.com/office/officeart/2005/8/layout/equation1"/>
    <dgm:cxn modelId="{3530F234-1FF4-4BFB-A850-4BC0A37FDDCC}" type="presOf" srcId="{6BD4D2F4-6DFC-4614-91A8-4A6FA636BA1E}" destId="{5B60C2C0-E18E-4987-A37F-85CEB39F19ED}" srcOrd="0" destOrd="0" presId="urn:microsoft.com/office/officeart/2005/8/layout/equation1"/>
    <dgm:cxn modelId="{4949C793-C168-4466-92F5-6A4FEF7B0B54}" srcId="{6E757B0D-C0B5-476B-9781-1512BB7538BC}" destId="{B41503F8-F25C-447F-939D-46AABDA11D82}" srcOrd="1" destOrd="0" parTransId="{188DDC21-5597-470E-A285-CBFF7D6A2EF2}" sibTransId="{5D6065D1-E051-41B2-86BC-98547B459287}"/>
    <dgm:cxn modelId="{E8DD65B0-7DA9-4B1D-9E6C-F408C720BEFC}" srcId="{6E757B0D-C0B5-476B-9781-1512BB7538BC}" destId="{6BD4D2F4-6DFC-4614-91A8-4A6FA636BA1E}" srcOrd="0" destOrd="0" parTransId="{8CF81E22-5FF8-4DE3-8403-FE1D3E7E63E0}" sibTransId="{D5918443-2844-49E3-A4C9-B98CD8CF5B1F}"/>
    <dgm:cxn modelId="{A4BD5BB5-EA1A-404C-A659-1B3D3D6BC2CA}" type="presOf" srcId="{5D6065D1-E051-41B2-86BC-98547B459287}" destId="{B34ED6B0-15DB-4C72-8671-3196E8A5DA9F}" srcOrd="0" destOrd="0" presId="urn:microsoft.com/office/officeart/2005/8/layout/equation1"/>
    <dgm:cxn modelId="{7A3B12C8-A153-4690-88AE-DDC97860AEC7}" srcId="{6E757B0D-C0B5-476B-9781-1512BB7538BC}" destId="{4767A8C2-ED80-4467-9676-1E0756564E36}" srcOrd="2" destOrd="0" parTransId="{10763A94-3E2C-4002-91E6-EC1217A17E56}" sibTransId="{58B2C581-0D8E-4811-B328-4B4773C3B20A}"/>
    <dgm:cxn modelId="{CA4A5BFF-D8B2-40AA-9C39-E94891DADD34}" type="presOf" srcId="{4767A8C2-ED80-4467-9676-1E0756564E36}" destId="{4C87B204-AFC0-4642-80B4-E22C8B2488B7}" srcOrd="0" destOrd="0" presId="urn:microsoft.com/office/officeart/2005/8/layout/equation1"/>
    <dgm:cxn modelId="{50FE7E12-076E-49A7-9B19-0E727D4583C1}" type="presParOf" srcId="{5ABDBA86-11F6-49CD-9A66-1F0B8C6E3548}" destId="{5B60C2C0-E18E-4987-A37F-85CEB39F19ED}" srcOrd="0" destOrd="0" presId="urn:microsoft.com/office/officeart/2005/8/layout/equation1"/>
    <dgm:cxn modelId="{A15A46DF-4198-4D0C-9BAD-599689BD0B71}" type="presParOf" srcId="{5ABDBA86-11F6-49CD-9A66-1F0B8C6E3548}" destId="{9DB514F8-27BF-45C8-9015-387E4AEB0E99}" srcOrd="1" destOrd="0" presId="urn:microsoft.com/office/officeart/2005/8/layout/equation1"/>
    <dgm:cxn modelId="{21A2F739-4389-4B88-8B01-DF9A0CA0B1F7}" type="presParOf" srcId="{5ABDBA86-11F6-49CD-9A66-1F0B8C6E3548}" destId="{4B6B399B-5F84-46F9-9DBE-B7422D8CFFCC}" srcOrd="2" destOrd="0" presId="urn:microsoft.com/office/officeart/2005/8/layout/equation1"/>
    <dgm:cxn modelId="{1F179ABB-3B9A-45C5-B714-AF348A401ADB}" type="presParOf" srcId="{5ABDBA86-11F6-49CD-9A66-1F0B8C6E3548}" destId="{3C6D0107-6BDD-433E-A4DE-08A094E2B936}" srcOrd="3" destOrd="0" presId="urn:microsoft.com/office/officeart/2005/8/layout/equation1"/>
    <dgm:cxn modelId="{5BCB9254-8B10-4B68-B6B8-004C37044E5C}" type="presParOf" srcId="{5ABDBA86-11F6-49CD-9A66-1F0B8C6E3548}" destId="{50E63758-C4D2-47F5-BE6F-37553D89CD78}" srcOrd="4" destOrd="0" presId="urn:microsoft.com/office/officeart/2005/8/layout/equation1"/>
    <dgm:cxn modelId="{7A6F74FD-EF37-467D-822C-9B97072E9E58}" type="presParOf" srcId="{5ABDBA86-11F6-49CD-9A66-1F0B8C6E3548}" destId="{0CA9239D-B2DA-4195-A627-030C8E53236E}" srcOrd="5" destOrd="0" presId="urn:microsoft.com/office/officeart/2005/8/layout/equation1"/>
    <dgm:cxn modelId="{E2F10156-395B-41EF-BA15-EE3D80AC8755}" type="presParOf" srcId="{5ABDBA86-11F6-49CD-9A66-1F0B8C6E3548}" destId="{B34ED6B0-15DB-4C72-8671-3196E8A5DA9F}" srcOrd="6" destOrd="0" presId="urn:microsoft.com/office/officeart/2005/8/layout/equation1"/>
    <dgm:cxn modelId="{65A15EAD-FA19-48AB-9B13-B8367370F9E1}" type="presParOf" srcId="{5ABDBA86-11F6-49CD-9A66-1F0B8C6E3548}" destId="{F8F84835-430B-4BA9-B231-ECD668C8BC8D}" srcOrd="7" destOrd="0" presId="urn:microsoft.com/office/officeart/2005/8/layout/equation1"/>
    <dgm:cxn modelId="{E2631D87-8F52-41B6-AD3B-70EB6541E006}" type="presParOf" srcId="{5ABDBA86-11F6-49CD-9A66-1F0B8C6E3548}" destId="{4C87B204-AFC0-4642-80B4-E22C8B2488B7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82FA0-933C-4096-8BF9-295C54B5B1F6}">
      <dsp:nvSpPr>
        <dsp:cNvPr id="0" name=""/>
        <dsp:cNvSpPr/>
      </dsp:nvSpPr>
      <dsp:spPr>
        <a:xfrm rot="3717681">
          <a:off x="1872490" y="2685295"/>
          <a:ext cx="633419" cy="41967"/>
        </a:xfrm>
        <a:custGeom>
          <a:avLst/>
          <a:gdLst/>
          <a:ahLst/>
          <a:cxnLst/>
          <a:rect l="0" t="0" r="0" b="0"/>
          <a:pathLst>
            <a:path>
              <a:moveTo>
                <a:pt x="0" y="20983"/>
              </a:moveTo>
              <a:lnTo>
                <a:pt x="633419" y="209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B91C52-2498-4277-A5F8-C67E27EFD27A}">
      <dsp:nvSpPr>
        <dsp:cNvPr id="0" name=""/>
        <dsp:cNvSpPr/>
      </dsp:nvSpPr>
      <dsp:spPr>
        <a:xfrm rot="1329748">
          <a:off x="2257503" y="2189285"/>
          <a:ext cx="415425" cy="41967"/>
        </a:xfrm>
        <a:custGeom>
          <a:avLst/>
          <a:gdLst/>
          <a:ahLst/>
          <a:cxnLst/>
          <a:rect l="0" t="0" r="0" b="0"/>
          <a:pathLst>
            <a:path>
              <a:moveTo>
                <a:pt x="0" y="20983"/>
              </a:moveTo>
              <a:lnTo>
                <a:pt x="415425" y="209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3950F1-BE3C-4BE3-B133-DC8910712802}">
      <dsp:nvSpPr>
        <dsp:cNvPr id="0" name=""/>
        <dsp:cNvSpPr/>
      </dsp:nvSpPr>
      <dsp:spPr>
        <a:xfrm rot="20270252">
          <a:off x="2257503" y="1627314"/>
          <a:ext cx="415425" cy="41967"/>
        </a:xfrm>
        <a:custGeom>
          <a:avLst/>
          <a:gdLst/>
          <a:ahLst/>
          <a:cxnLst/>
          <a:rect l="0" t="0" r="0" b="0"/>
          <a:pathLst>
            <a:path>
              <a:moveTo>
                <a:pt x="0" y="20983"/>
              </a:moveTo>
              <a:lnTo>
                <a:pt x="415425" y="209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5322EC-A11F-41B8-9A87-A42D9ADDB50D}">
      <dsp:nvSpPr>
        <dsp:cNvPr id="0" name=""/>
        <dsp:cNvSpPr/>
      </dsp:nvSpPr>
      <dsp:spPr>
        <a:xfrm rot="17882319">
          <a:off x="1872490" y="1131304"/>
          <a:ext cx="633419" cy="41967"/>
        </a:xfrm>
        <a:custGeom>
          <a:avLst/>
          <a:gdLst/>
          <a:ahLst/>
          <a:cxnLst/>
          <a:rect l="0" t="0" r="0" b="0"/>
          <a:pathLst>
            <a:path>
              <a:moveTo>
                <a:pt x="0" y="20983"/>
              </a:moveTo>
              <a:lnTo>
                <a:pt x="633419" y="209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79613-1A1F-4922-B105-C6A1998D30DC}">
      <dsp:nvSpPr>
        <dsp:cNvPr id="0" name=""/>
        <dsp:cNvSpPr/>
      </dsp:nvSpPr>
      <dsp:spPr>
        <a:xfrm>
          <a:off x="1179792" y="1231250"/>
          <a:ext cx="1421308" cy="14213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007E9-9F8C-4353-BCB3-B91F89E7C8A1}">
      <dsp:nvSpPr>
        <dsp:cNvPr id="0" name=""/>
        <dsp:cNvSpPr/>
      </dsp:nvSpPr>
      <dsp:spPr>
        <a:xfrm>
          <a:off x="2070900" y="-75172"/>
          <a:ext cx="1007761" cy="1006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latin typeface="Calibri" panose="020F0502020204030204" pitchFamily="34" charset="0"/>
              <a:cs typeface="Arial" pitchFamily="34" charset="0"/>
            </a:rPr>
            <a:t>Recruiting Talent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latin typeface="Calibri" panose="020F0502020204030204" pitchFamily="34" charset="0"/>
              <a:cs typeface="Arial" pitchFamily="34" charset="0"/>
            </a:rPr>
            <a:t>?</a:t>
          </a:r>
        </a:p>
      </dsp:txBody>
      <dsp:txXfrm>
        <a:off x="2218483" y="72290"/>
        <a:ext cx="712595" cy="712010"/>
      </dsp:txXfrm>
    </dsp:sp>
    <dsp:sp modelId="{DB5F062A-5331-4DB3-B93E-4529441ABF33}">
      <dsp:nvSpPr>
        <dsp:cNvPr id="0" name=""/>
        <dsp:cNvSpPr/>
      </dsp:nvSpPr>
      <dsp:spPr>
        <a:xfrm>
          <a:off x="2620300" y="876416"/>
          <a:ext cx="1007761" cy="1006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latin typeface="Calibri" panose="020F0502020204030204" pitchFamily="34" charset="0"/>
              <a:cs typeface="Arial" pitchFamily="34" charset="0"/>
            </a:rPr>
            <a:t>Employee Retention&amp; Productivity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latin typeface="Calibri" panose="020F0502020204030204" pitchFamily="34" charset="0"/>
              <a:cs typeface="Arial" pitchFamily="34" charset="0"/>
            </a:rPr>
            <a:t>?</a:t>
          </a:r>
        </a:p>
      </dsp:txBody>
      <dsp:txXfrm>
        <a:off x="2767883" y="1023878"/>
        <a:ext cx="712595" cy="712010"/>
      </dsp:txXfrm>
    </dsp:sp>
    <dsp:sp modelId="{2BE5A9EF-7D71-45A4-B76C-AE4903D778B0}">
      <dsp:nvSpPr>
        <dsp:cNvPr id="0" name=""/>
        <dsp:cNvSpPr/>
      </dsp:nvSpPr>
      <dsp:spPr>
        <a:xfrm>
          <a:off x="2620300" y="1975217"/>
          <a:ext cx="1007761" cy="1006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latin typeface="Calibri" panose="020F0502020204030204" pitchFamily="34" charset="0"/>
              <a:cs typeface="Arial" pitchFamily="34" charset="0"/>
            </a:rPr>
            <a:t>Sales, Client Relationship, Operational Execution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latin typeface="Calibri" panose="020F0502020204030204" pitchFamily="34" charset="0"/>
              <a:cs typeface="Arial" pitchFamily="34" charset="0"/>
            </a:rPr>
            <a:t>?</a:t>
          </a:r>
        </a:p>
      </dsp:txBody>
      <dsp:txXfrm>
        <a:off x="2767883" y="2122679"/>
        <a:ext cx="712595" cy="712010"/>
      </dsp:txXfrm>
    </dsp:sp>
    <dsp:sp modelId="{BC71C7E8-1F25-47AE-AC40-8C47B7D944D1}">
      <dsp:nvSpPr>
        <dsp:cNvPr id="0" name=""/>
        <dsp:cNvSpPr/>
      </dsp:nvSpPr>
      <dsp:spPr>
        <a:xfrm>
          <a:off x="2070900" y="2926806"/>
          <a:ext cx="1007761" cy="1006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latin typeface="Calibri" panose="020F0502020204030204" pitchFamily="34" charset="0"/>
              <a:cs typeface="Arial" pitchFamily="34" charset="0"/>
            </a:rPr>
            <a:t>Leadership  Style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latin typeface="Calibri" panose="020F0502020204030204" pitchFamily="34" charset="0"/>
              <a:cs typeface="Arial" pitchFamily="34" charset="0"/>
            </a:rPr>
            <a:t>?</a:t>
          </a:r>
        </a:p>
      </dsp:txBody>
      <dsp:txXfrm>
        <a:off x="2218483" y="3074268"/>
        <a:ext cx="712595" cy="712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4050B-138C-45B9-A433-2CE220919EEF}">
      <dsp:nvSpPr>
        <dsp:cNvPr id="0" name=""/>
        <dsp:cNvSpPr/>
      </dsp:nvSpPr>
      <dsp:spPr>
        <a:xfrm>
          <a:off x="645794" y="0"/>
          <a:ext cx="731901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7FB2D-29E6-43B9-8191-12A568C949BB}">
      <dsp:nvSpPr>
        <dsp:cNvPr id="0" name=""/>
        <dsp:cNvSpPr/>
      </dsp:nvSpPr>
      <dsp:spPr>
        <a:xfrm>
          <a:off x="9249" y="1357788"/>
          <a:ext cx="2771536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Better Knowing the Behavioral Style of              Team Members and Recruits</a:t>
          </a:r>
        </a:p>
      </dsp:txBody>
      <dsp:txXfrm>
        <a:off x="97625" y="1446164"/>
        <a:ext cx="2594784" cy="1633633"/>
      </dsp:txXfrm>
    </dsp:sp>
    <dsp:sp modelId="{4FF279EE-4C9F-4A42-B7AA-E5FC772CF0C2}">
      <dsp:nvSpPr>
        <dsp:cNvPr id="0" name=""/>
        <dsp:cNvSpPr/>
      </dsp:nvSpPr>
      <dsp:spPr>
        <a:xfrm>
          <a:off x="2919531" y="1357788"/>
          <a:ext cx="2771536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Improving Hiring and On-Boarding by Matching Talents to Roles and Teams, building a role benchmark</a:t>
          </a:r>
        </a:p>
      </dsp:txBody>
      <dsp:txXfrm>
        <a:off x="3007907" y="1446164"/>
        <a:ext cx="2594784" cy="1633633"/>
      </dsp:txXfrm>
    </dsp:sp>
    <dsp:sp modelId="{B6F56270-0E57-4AA6-8844-1F17A702CE20}">
      <dsp:nvSpPr>
        <dsp:cNvPr id="0" name=""/>
        <dsp:cNvSpPr/>
      </dsp:nvSpPr>
      <dsp:spPr>
        <a:xfrm>
          <a:off x="5829813" y="1357788"/>
          <a:ext cx="2771536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Keeping  Leaders Engaged to Grow Future Leaders and Talent Pipeline</a:t>
          </a:r>
        </a:p>
      </dsp:txBody>
      <dsp:txXfrm>
        <a:off x="5918189" y="1446164"/>
        <a:ext cx="2594784" cy="16336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4783EA-5863-4D62-8471-561CB267C4D4}">
      <dsp:nvSpPr>
        <dsp:cNvPr id="0" name=""/>
        <dsp:cNvSpPr/>
      </dsp:nvSpPr>
      <dsp:spPr>
        <a:xfrm>
          <a:off x="3300093" y="2484727"/>
          <a:ext cx="2086613" cy="2086613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rPr>
            <a:t>Powerful and Unique Behaviorally   Intelligent Talent Management Solutions  Delivered to over 1.5m people in  123+ Countries and 11 Languages</a:t>
          </a:r>
        </a:p>
      </dsp:txBody>
      <dsp:txXfrm>
        <a:off x="3605670" y="2790304"/>
        <a:ext cx="1475459" cy="1475459"/>
      </dsp:txXfrm>
    </dsp:sp>
    <dsp:sp modelId="{60FF9C75-89A3-471D-B854-0DE56E4816CF}">
      <dsp:nvSpPr>
        <dsp:cNvPr id="0" name=""/>
        <dsp:cNvSpPr/>
      </dsp:nvSpPr>
      <dsp:spPr>
        <a:xfrm rot="12900000">
          <a:off x="1958949" y="2120597"/>
          <a:ext cx="1598141" cy="594684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8837-0EF8-49FD-829F-2CFE0E74F0FE}">
      <dsp:nvSpPr>
        <dsp:cNvPr id="0" name=""/>
        <dsp:cNvSpPr/>
      </dsp:nvSpPr>
      <dsp:spPr>
        <a:xfrm>
          <a:off x="1112318" y="1166698"/>
          <a:ext cx="1982282" cy="1585826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cs typeface="Arial" panose="020B0604020202020204" pitchFamily="34" charset="0"/>
            </a:rPr>
            <a:t>Forced Choice Assessment Measuring 64 Behavioral Traits</a:t>
          </a:r>
        </a:p>
      </dsp:txBody>
      <dsp:txXfrm>
        <a:off x="1158765" y="1213145"/>
        <a:ext cx="1889388" cy="1492932"/>
      </dsp:txXfrm>
    </dsp:sp>
    <dsp:sp modelId="{688C633A-8197-41F0-A212-D7783A4B94A3}">
      <dsp:nvSpPr>
        <dsp:cNvPr id="0" name=""/>
        <dsp:cNvSpPr/>
      </dsp:nvSpPr>
      <dsp:spPr>
        <a:xfrm rot="16200000">
          <a:off x="3544329" y="1295300"/>
          <a:ext cx="1598141" cy="594684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DFA40-FFD5-4A0D-AC36-9C8FF44FD0E4}">
      <dsp:nvSpPr>
        <dsp:cNvPr id="0" name=""/>
        <dsp:cNvSpPr/>
      </dsp:nvSpPr>
      <dsp:spPr>
        <a:xfrm>
          <a:off x="3352258" y="659"/>
          <a:ext cx="1982282" cy="1585826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cs typeface="Arial" panose="020B0604020202020204" pitchFamily="34" charset="0"/>
            </a:rPr>
            <a:t>60+ Man Years of Development Investment Since 2001</a:t>
          </a:r>
        </a:p>
      </dsp:txBody>
      <dsp:txXfrm>
        <a:off x="3398705" y="47106"/>
        <a:ext cx="1889388" cy="1492932"/>
      </dsp:txXfrm>
    </dsp:sp>
    <dsp:sp modelId="{808F2945-4320-4885-BE76-54496CB27A4B}">
      <dsp:nvSpPr>
        <dsp:cNvPr id="0" name=""/>
        <dsp:cNvSpPr/>
      </dsp:nvSpPr>
      <dsp:spPr>
        <a:xfrm rot="19500000">
          <a:off x="5129708" y="2120597"/>
          <a:ext cx="1598141" cy="594684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E45438-F3B6-491A-8EBE-F4545CA85F1A}">
      <dsp:nvSpPr>
        <dsp:cNvPr id="0" name=""/>
        <dsp:cNvSpPr/>
      </dsp:nvSpPr>
      <dsp:spPr>
        <a:xfrm>
          <a:off x="5592198" y="1166698"/>
          <a:ext cx="1982282" cy="1585826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cs typeface="Arial" panose="020B0604020202020204" pitchFamily="34" charset="0"/>
            </a:rPr>
            <a:t>Independent Validation by Team with 100+ Years of Experience</a:t>
          </a:r>
        </a:p>
      </dsp:txBody>
      <dsp:txXfrm>
        <a:off x="5638645" y="1213145"/>
        <a:ext cx="1889388" cy="14929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0C2C0-E18E-4987-A37F-85CEB39F19ED}">
      <dsp:nvSpPr>
        <dsp:cNvPr id="0" name=""/>
        <dsp:cNvSpPr/>
      </dsp:nvSpPr>
      <dsp:spPr>
        <a:xfrm>
          <a:off x="1383" y="1345790"/>
          <a:ext cx="1834381" cy="18343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BDNA Natural Behavior (Talents) </a:t>
          </a:r>
        </a:p>
      </dsp:txBody>
      <dsp:txXfrm>
        <a:off x="270022" y="1614429"/>
        <a:ext cx="1297103" cy="1297103"/>
      </dsp:txXfrm>
    </dsp:sp>
    <dsp:sp modelId="{4B6B399B-5F84-46F9-9DBE-B7422D8CFFCC}">
      <dsp:nvSpPr>
        <dsp:cNvPr id="0" name=""/>
        <dsp:cNvSpPr/>
      </dsp:nvSpPr>
      <dsp:spPr>
        <a:xfrm>
          <a:off x="1984716" y="1731010"/>
          <a:ext cx="1063941" cy="106394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125741" y="2137861"/>
        <a:ext cx="781891" cy="250239"/>
      </dsp:txXfrm>
    </dsp:sp>
    <dsp:sp modelId="{50E63758-C4D2-47F5-BE6F-37553D89CD78}">
      <dsp:nvSpPr>
        <dsp:cNvPr id="0" name=""/>
        <dsp:cNvSpPr/>
      </dsp:nvSpPr>
      <dsp:spPr>
        <a:xfrm>
          <a:off x="3197609" y="1345790"/>
          <a:ext cx="1834381" cy="18343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Learned Behavior and Cognitive Factors</a:t>
          </a:r>
        </a:p>
      </dsp:txBody>
      <dsp:txXfrm>
        <a:off x="3466248" y="1614429"/>
        <a:ext cx="1297103" cy="1297103"/>
      </dsp:txXfrm>
    </dsp:sp>
    <dsp:sp modelId="{B34ED6B0-15DB-4C72-8671-3196E8A5DA9F}">
      <dsp:nvSpPr>
        <dsp:cNvPr id="0" name=""/>
        <dsp:cNvSpPr/>
      </dsp:nvSpPr>
      <dsp:spPr>
        <a:xfrm>
          <a:off x="5180942" y="1731010"/>
          <a:ext cx="1063941" cy="1063941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5321967" y="1950182"/>
        <a:ext cx="781891" cy="625597"/>
      </dsp:txXfrm>
    </dsp:sp>
    <dsp:sp modelId="{4C87B204-AFC0-4642-80B4-E22C8B2488B7}">
      <dsp:nvSpPr>
        <dsp:cNvPr id="0" name=""/>
        <dsp:cNvSpPr/>
      </dsp:nvSpPr>
      <dsp:spPr>
        <a:xfrm>
          <a:off x="6393835" y="1345790"/>
          <a:ext cx="1834381" cy="18343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Ideal Role Match</a:t>
          </a:r>
        </a:p>
      </dsp:txBody>
      <dsp:txXfrm>
        <a:off x="6662474" y="1614429"/>
        <a:ext cx="1297103" cy="1297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4820"/>
          </a:xfrm>
          <a:prstGeom prst="rect">
            <a:avLst/>
          </a:prstGeom>
        </p:spPr>
        <p:txBody>
          <a:bodyPr vert="horz" lIns="90823" tIns="45411" rIns="90823" bIns="45411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2"/>
            <a:ext cx="3037840" cy="464820"/>
          </a:xfrm>
          <a:prstGeom prst="rect">
            <a:avLst/>
          </a:prstGeom>
        </p:spPr>
        <p:txBody>
          <a:bodyPr vert="horz" lIns="90823" tIns="45411" rIns="90823" bIns="45411" rtlCol="0"/>
          <a:lstStyle>
            <a:lvl1pPr algn="r">
              <a:defRPr sz="1100"/>
            </a:lvl1pPr>
          </a:lstStyle>
          <a:p>
            <a:fld id="{AFFFB264-395F-4E41-A85A-2D18B95DBAA5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23" tIns="45411" rIns="90823" bIns="4541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2"/>
            <a:ext cx="5608320" cy="4183380"/>
          </a:xfrm>
          <a:prstGeom prst="rect">
            <a:avLst/>
          </a:prstGeom>
        </p:spPr>
        <p:txBody>
          <a:bodyPr vert="horz" lIns="90823" tIns="45411" rIns="90823" bIns="45411" rtlCol="0"/>
          <a:lstStyle/>
          <a:p>
            <a:pPr marL="225425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 help businesses identify and meet the challenge of closing the “Behavior Performance Gap™”.  The Behavior Performance Gap reflects the lost revenues and productivity caused by the failure to properly align the communication styles, talents and solution needs of diverse clients, advisors and employees.</a:t>
            </a:r>
          </a:p>
          <a:p>
            <a:pPr marL="225425"/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25425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Closing the Behavior Performance Gap requires recognition that your clients, advisors and employees all have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unique behaviors and preferences.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These behavioral differences trigger different requirements for customized life long experiences which need to be delivered with higher levels of emotional engagement and improved service execution.</a:t>
            </a:r>
          </a:p>
          <a:p>
            <a:pPr marL="225425"/>
            <a:endParaRPr lang="en-US" sz="1600" dirty="0">
              <a:solidFill>
                <a:schemeClr val="tx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225425"/>
            <a:r>
              <a:rPr lang="en-US" sz="1600" i="1" dirty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What business performance gains will be created for your business by closing the Behavior Performance Gap?</a:t>
            </a:r>
          </a:p>
          <a:p>
            <a:pPr marL="225425"/>
            <a:endParaRPr lang="en-US" sz="2400" dirty="0">
              <a:solidFill>
                <a:schemeClr val="tx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4820"/>
          </a:xfrm>
          <a:prstGeom prst="rect">
            <a:avLst/>
          </a:prstGeom>
        </p:spPr>
        <p:txBody>
          <a:bodyPr vert="horz" lIns="90823" tIns="45411" rIns="90823" bIns="45411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8"/>
            <a:ext cx="3037840" cy="464820"/>
          </a:xfrm>
          <a:prstGeom prst="rect">
            <a:avLst/>
          </a:prstGeom>
        </p:spPr>
        <p:txBody>
          <a:bodyPr vert="horz" lIns="90823" tIns="45411" rIns="90823" bIns="45411" rtlCol="0" anchor="b"/>
          <a:lstStyle>
            <a:lvl1pPr algn="r">
              <a:defRPr sz="1100"/>
            </a:lvl1pPr>
          </a:lstStyle>
          <a:p>
            <a:fld id="{B0CC21BC-7C45-4D32-A58D-696B8F5450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55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205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CC21BC-7C45-4D32-A58D-696B8F54500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2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2035" y="8829039"/>
            <a:ext cx="3036778" cy="4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97" tIns="45602" rIns="91197" bIns="45602"/>
          <a:lstStyle>
            <a:lvl1pPr defTabSz="914206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1pPr>
            <a:lvl2pPr marL="744083" indent="-286186" defTabSz="914206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2pPr>
            <a:lvl3pPr marL="1144743" indent="-228948" defTabSz="914206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3pPr>
            <a:lvl4pPr marL="1602641" indent="-228948" defTabSz="914206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4pPr>
            <a:lvl5pPr marL="2060537" indent="-228948" defTabSz="914206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5pPr>
            <a:lvl6pPr marL="2518438" indent="-228948" algn="ctr" defTabSz="9142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6pPr>
            <a:lvl7pPr marL="2976335" indent="-228948" algn="ctr" defTabSz="9142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7pPr>
            <a:lvl8pPr marL="3434233" indent="-228948" algn="ctr" defTabSz="9142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8pPr>
            <a:lvl9pPr marL="3892128" indent="-228948" algn="ctr" defTabSz="9142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9pPr>
          </a:lstStyle>
          <a:p>
            <a:pPr eaLnBrk="1" hangingPunct="1"/>
            <a:fld id="{E5D8616F-D3AA-4EF5-8AC3-187F3724C7E5}" type="slidenum">
              <a:rPr lang="en-US"/>
              <a:pPr eaLnBrk="1" hangingPunct="1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71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024203" y="8916484"/>
            <a:ext cx="3076663" cy="47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33" tIns="46115" rIns="92233" bIns="46115"/>
          <a:lstStyle>
            <a:lvl1pPr defTabSz="924576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1pPr>
            <a:lvl2pPr marL="752524" indent="-289434" defTabSz="924576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2pPr>
            <a:lvl3pPr marL="1157730" indent="-231548" defTabSz="924576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3pPr>
            <a:lvl4pPr marL="1620821" indent="-231548" defTabSz="924576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4pPr>
            <a:lvl5pPr marL="2083915" indent="-231548" defTabSz="924576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5pPr>
            <a:lvl6pPr marL="2547007" indent="-231548" algn="ctr" defTabSz="92457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6pPr>
            <a:lvl7pPr marL="3010098" indent="-231548" algn="ctr" defTabSz="92457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7pPr>
            <a:lvl8pPr marL="3473189" indent="-231548" algn="ctr" defTabSz="92457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8pPr>
            <a:lvl9pPr marL="3936284" indent="-231548" algn="ctr" defTabSz="92457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9pPr>
          </a:lstStyle>
          <a:p>
            <a:pPr eaLnBrk="1" hangingPunct="1"/>
            <a:fld id="{E5D8616F-D3AA-4EF5-8AC3-187F3724C7E5}" type="slidenum">
              <a:rPr lang="en-US"/>
              <a:pPr eaLnBrk="1" hangingPunct="1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8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3263"/>
            <a:ext cx="4692650" cy="3519487"/>
          </a:xfrm>
          <a:ln/>
        </p:spPr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82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3263"/>
            <a:ext cx="4691063" cy="3517900"/>
          </a:xfrm>
          <a:ln/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326" y="4458570"/>
            <a:ext cx="5207839" cy="4226095"/>
          </a:xfrm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423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51810F-72D0-4844-A24E-4A7FE288DF80}" type="slidenum">
              <a:rPr lang="en-AU" smtClean="0"/>
              <a:pPr>
                <a:defRPr/>
              </a:pPr>
              <a:t>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247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006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50588" indent="-288686" defTabSz="927006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54752" indent="-230949" defTabSz="927006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16650" indent="-230949" defTabSz="927006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78550" indent="-230949" defTabSz="927006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40448" indent="-230949" algn="ctr" defTabSz="927006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3002349" indent="-230949" algn="ctr" defTabSz="927006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64251" indent="-230949" algn="ctr" defTabSz="927006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926147" indent="-230949" algn="ctr" defTabSz="927006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B3176A8-D992-4B23-A9F9-46E76C92A55D}" type="slidenum">
              <a:rPr lang="en-AU" sz="1200"/>
              <a:pPr/>
              <a:t>21</a:t>
            </a:fld>
            <a:endParaRPr lang="en-AU" sz="1200" dirty="0"/>
          </a:p>
        </p:txBody>
      </p:sp>
      <p:sp>
        <p:nvSpPr>
          <p:cNvPr id="64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15963"/>
            <a:ext cx="4695825" cy="3521075"/>
          </a:xfrm>
          <a:ln/>
        </p:spPr>
      </p:sp>
      <p:sp>
        <p:nvSpPr>
          <p:cNvPr id="64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277" y="4469789"/>
            <a:ext cx="5223922" cy="4202048"/>
          </a:xfrm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469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876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50482" indent="-288645" defTabSz="926876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54589" indent="-230917" defTabSz="926876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16425" indent="-230917" defTabSz="926876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78259" indent="-230917" defTabSz="926876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40092" indent="-230917" algn="ctr" defTabSz="926876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3001930" indent="-230917" algn="ctr" defTabSz="926876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63765" indent="-230917" algn="ctr" defTabSz="926876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925597" indent="-230917" algn="ctr" defTabSz="926876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6D96BE6-BF56-4BA6-A7A1-2C2FD01BB59D}" type="slidenum">
              <a:rPr lang="en-AU" sz="1200"/>
              <a:pPr/>
              <a:t>22</a:t>
            </a:fld>
            <a:endParaRPr lang="en-AU" sz="1200"/>
          </a:p>
        </p:txBody>
      </p:sp>
      <p:sp>
        <p:nvSpPr>
          <p:cNvPr id="74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8088" y="0"/>
            <a:ext cx="4694237" cy="3521075"/>
          </a:xfrm>
          <a:ln/>
        </p:spPr>
      </p:sp>
      <p:sp>
        <p:nvSpPr>
          <p:cNvPr id="74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3756356"/>
            <a:ext cx="7102475" cy="5632123"/>
          </a:xfrm>
          <a:noFill/>
        </p:spPr>
        <p:txBody>
          <a:bodyPr/>
          <a:lstStyle/>
          <a:p>
            <a:pPr marL="341567" indent="-341567">
              <a:lnSpc>
                <a:spcPct val="80000"/>
              </a:lnSpc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57692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2035" y="8829039"/>
            <a:ext cx="3036778" cy="4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97" tIns="45602" rIns="91197" bIns="45602"/>
          <a:lstStyle>
            <a:lvl1pPr defTabSz="914206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1pPr>
            <a:lvl2pPr marL="744083" indent="-286186" defTabSz="914206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2pPr>
            <a:lvl3pPr marL="1144743" indent="-228948" defTabSz="914206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3pPr>
            <a:lvl4pPr marL="1602641" indent="-228948" defTabSz="914206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4pPr>
            <a:lvl5pPr marL="2060537" indent="-228948" defTabSz="914206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5pPr>
            <a:lvl6pPr marL="2518438" indent="-228948" algn="ctr" defTabSz="9142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6pPr>
            <a:lvl7pPr marL="2976335" indent="-228948" algn="ctr" defTabSz="9142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7pPr>
            <a:lvl8pPr marL="3434233" indent="-228948" algn="ctr" defTabSz="9142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8pPr>
            <a:lvl9pPr marL="3892128" indent="-228948" algn="ctr" defTabSz="9142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9pPr>
          </a:lstStyle>
          <a:p>
            <a:pPr eaLnBrk="1" hangingPunct="1"/>
            <a:fld id="{E5D8616F-D3AA-4EF5-8AC3-187F3724C7E5}" type="slidenum">
              <a:rPr lang="en-US"/>
              <a:pPr eaLnBrk="1" hangingPunct="1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519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5025" cy="3482975"/>
          </a:xfrm>
          <a:ln/>
        </p:spPr>
      </p:sp>
      <p:sp>
        <p:nvSpPr>
          <p:cNvPr id="11294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85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2035" y="8829039"/>
            <a:ext cx="3036778" cy="4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97" tIns="45602" rIns="91197" bIns="45602"/>
          <a:lstStyle>
            <a:lvl1pPr defTabSz="914206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1pPr>
            <a:lvl2pPr marL="744083" indent="-286186" defTabSz="914206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2pPr>
            <a:lvl3pPr marL="1144743" indent="-228948" defTabSz="914206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3pPr>
            <a:lvl4pPr marL="1602641" indent="-228948" defTabSz="914206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4pPr>
            <a:lvl5pPr marL="2060537" indent="-228948" defTabSz="914206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5pPr>
            <a:lvl6pPr marL="2518438" indent="-228948" algn="ctr" defTabSz="9142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6pPr>
            <a:lvl7pPr marL="2976335" indent="-228948" algn="ctr" defTabSz="9142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7pPr>
            <a:lvl8pPr marL="3434233" indent="-228948" algn="ctr" defTabSz="9142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8pPr>
            <a:lvl9pPr marL="3892128" indent="-228948" algn="ctr" defTabSz="9142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9pPr>
          </a:lstStyle>
          <a:p>
            <a:pPr eaLnBrk="1" hangingPunct="1"/>
            <a:fld id="{E5D8616F-D3AA-4EF5-8AC3-187F3724C7E5}" type="slidenum">
              <a:rPr lang="en-US"/>
              <a:pPr eaLnBrk="1" hangingPunct="1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58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3263"/>
            <a:ext cx="4692650" cy="3519487"/>
          </a:xfrm>
          <a:ln/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513" y="4460175"/>
            <a:ext cx="5677477" cy="4224492"/>
          </a:xfrm>
          <a:noFill/>
        </p:spPr>
        <p:txBody>
          <a:bodyPr lIns="92006" tIns="46002" rIns="92006" bIns="46002"/>
          <a:lstStyle/>
          <a:p>
            <a:pPr eaLnBrk="1" hangingPunct="1"/>
            <a:endParaRPr lang="en-US" sz="800" dirty="0"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1138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006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50588" indent="-288686" defTabSz="927006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54752" indent="-230949" defTabSz="927006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16650" indent="-230949" defTabSz="927006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78550" indent="-230949" defTabSz="927006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40448" indent="-230949" algn="ctr" defTabSz="927006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3002349" indent="-230949" algn="ctr" defTabSz="927006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64251" indent="-230949" algn="ctr" defTabSz="927006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926147" indent="-230949" algn="ctr" defTabSz="927006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B3176A8-D992-4B23-A9F9-46E76C92A55D}" type="slidenum">
              <a:rPr lang="en-AU" sz="1200"/>
              <a:pPr/>
              <a:t>30</a:t>
            </a:fld>
            <a:endParaRPr lang="en-AU" sz="1200" dirty="0"/>
          </a:p>
        </p:txBody>
      </p:sp>
      <p:sp>
        <p:nvSpPr>
          <p:cNvPr id="64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15963"/>
            <a:ext cx="4695825" cy="3521075"/>
          </a:xfrm>
          <a:ln/>
        </p:spPr>
      </p:sp>
      <p:sp>
        <p:nvSpPr>
          <p:cNvPr id="64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277" y="4469789"/>
            <a:ext cx="5223922" cy="4202048"/>
          </a:xfrm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93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3263"/>
            <a:ext cx="4692650" cy="3519487"/>
          </a:xfrm>
          <a:ln/>
        </p:spPr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8935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006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50588" indent="-288686" defTabSz="927006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54752" indent="-230949" defTabSz="927006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16650" indent="-230949" defTabSz="927006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78550" indent="-230949" defTabSz="927006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40448" indent="-230949" algn="ctr" defTabSz="927006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3002349" indent="-230949" algn="ctr" defTabSz="927006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64251" indent="-230949" algn="ctr" defTabSz="927006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926147" indent="-230949" algn="ctr" defTabSz="927006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B3176A8-D992-4B23-A9F9-46E76C92A55D}" type="slidenum">
              <a:rPr lang="en-AU" sz="1200"/>
              <a:pPr/>
              <a:t>32</a:t>
            </a:fld>
            <a:endParaRPr lang="en-AU" sz="1200" dirty="0"/>
          </a:p>
        </p:txBody>
      </p:sp>
      <p:sp>
        <p:nvSpPr>
          <p:cNvPr id="64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15963"/>
            <a:ext cx="4695825" cy="3521075"/>
          </a:xfrm>
          <a:ln/>
        </p:spPr>
      </p:sp>
      <p:sp>
        <p:nvSpPr>
          <p:cNvPr id="64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277" y="4469789"/>
            <a:ext cx="5223922" cy="4202048"/>
          </a:xfrm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4879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51810F-72D0-4844-A24E-4A7FE288DF80}" type="slidenum">
              <a:rPr lang="en-AU" smtClean="0"/>
              <a:pPr>
                <a:defRPr/>
              </a:pPr>
              <a:t>33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3965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3263"/>
            <a:ext cx="4692650" cy="3519487"/>
          </a:xfrm>
          <a:ln/>
        </p:spPr>
      </p:sp>
      <p:sp>
        <p:nvSpPr>
          <p:cNvPr id="1233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9354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3263"/>
            <a:ext cx="4692650" cy="3519487"/>
          </a:xfrm>
          <a:ln/>
        </p:spPr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711" y="4458570"/>
            <a:ext cx="5211055" cy="4226095"/>
          </a:xfrm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9663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3263"/>
            <a:ext cx="4692650" cy="3519487"/>
          </a:xfrm>
          <a:ln/>
        </p:spPr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711" y="4458570"/>
            <a:ext cx="5211055" cy="4226095"/>
          </a:xfrm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3511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3263"/>
            <a:ext cx="4692650" cy="3519487"/>
          </a:xfrm>
          <a:ln/>
        </p:spPr>
      </p:sp>
      <p:sp>
        <p:nvSpPr>
          <p:cNvPr id="12400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0488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3263"/>
            <a:ext cx="4692650" cy="3519487"/>
          </a:xfrm>
          <a:ln/>
        </p:spPr>
      </p:sp>
      <p:sp>
        <p:nvSpPr>
          <p:cNvPr id="1242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5981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3263"/>
            <a:ext cx="4692650" cy="3519487"/>
          </a:xfrm>
          <a:ln/>
        </p:spPr>
      </p:sp>
      <p:sp>
        <p:nvSpPr>
          <p:cNvPr id="124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711" y="4458570"/>
            <a:ext cx="5211055" cy="4226095"/>
          </a:xfrm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634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3263"/>
            <a:ext cx="4692650" cy="3519487"/>
          </a:xfrm>
          <a:ln/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03" tIns="46000" rIns="92003" bIns="46000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218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3263"/>
            <a:ext cx="4692650" cy="3519487"/>
          </a:xfrm>
          <a:ln/>
        </p:spPr>
      </p:sp>
      <p:sp>
        <p:nvSpPr>
          <p:cNvPr id="124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711" y="4458570"/>
            <a:ext cx="5211055" cy="4226095"/>
          </a:xfrm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9556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3263"/>
            <a:ext cx="4692650" cy="3519487"/>
          </a:xfrm>
          <a:ln/>
        </p:spPr>
      </p:sp>
      <p:sp>
        <p:nvSpPr>
          <p:cNvPr id="12482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7513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51810F-72D0-4844-A24E-4A7FE288DF80}" type="slidenum">
              <a:rPr lang="en-AU" smtClean="0"/>
              <a:pPr>
                <a:defRPr/>
              </a:pPr>
              <a:t>42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4725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3263"/>
            <a:ext cx="4692650" cy="3519487"/>
          </a:xfrm>
          <a:ln/>
        </p:spPr>
      </p:sp>
      <p:sp>
        <p:nvSpPr>
          <p:cNvPr id="1250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0661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3263"/>
            <a:ext cx="4692650" cy="3519487"/>
          </a:xfrm>
          <a:ln/>
        </p:spPr>
      </p:sp>
      <p:sp>
        <p:nvSpPr>
          <p:cNvPr id="1252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711" y="4458570"/>
            <a:ext cx="5211055" cy="4226095"/>
          </a:xfrm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7358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3263"/>
            <a:ext cx="4692650" cy="3519487"/>
          </a:xfrm>
          <a:ln/>
        </p:spPr>
      </p:sp>
      <p:sp>
        <p:nvSpPr>
          <p:cNvPr id="1252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711" y="4458570"/>
            <a:ext cx="5211055" cy="4226095"/>
          </a:xfrm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5129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3263"/>
            <a:ext cx="4692650" cy="3519487"/>
          </a:xfrm>
          <a:ln/>
        </p:spPr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5901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3263"/>
            <a:ext cx="4692650" cy="3519487"/>
          </a:xfrm>
          <a:ln/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0723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3263"/>
            <a:ext cx="4692650" cy="3519487"/>
          </a:xfrm>
          <a:ln/>
        </p:spPr>
      </p:sp>
      <p:sp>
        <p:nvSpPr>
          <p:cNvPr id="12625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1691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3263"/>
            <a:ext cx="4692650" cy="3519487"/>
          </a:xfrm>
          <a:ln/>
        </p:spPr>
      </p:sp>
      <p:sp>
        <p:nvSpPr>
          <p:cNvPr id="12625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511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51810F-72D0-4844-A24E-4A7FE288DF80}" type="slidenum">
              <a:rPr lang="en-AU" smtClean="0"/>
              <a:pPr>
                <a:defRPr/>
              </a:pPr>
              <a:t>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587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3263"/>
            <a:ext cx="4692650" cy="3519487"/>
          </a:xfrm>
          <a:ln/>
        </p:spPr>
      </p:sp>
      <p:sp>
        <p:nvSpPr>
          <p:cNvPr id="12646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1681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C21BC-7C45-4D32-A58D-696B8F545008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290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3263"/>
            <a:ext cx="4692650" cy="3519487"/>
          </a:xfrm>
          <a:ln/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513" y="4460175"/>
            <a:ext cx="5677477" cy="4224492"/>
          </a:xfrm>
          <a:noFill/>
        </p:spPr>
        <p:txBody>
          <a:bodyPr lIns="92006" tIns="46002" rIns="92006" bIns="46002"/>
          <a:lstStyle/>
          <a:p>
            <a:pPr eaLnBrk="1" hangingPunct="1"/>
            <a:endParaRPr lang="en-US" sz="800" dirty="0"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057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3263"/>
            <a:ext cx="4692650" cy="3519487"/>
          </a:xfrm>
          <a:ln/>
        </p:spPr>
      </p:sp>
      <p:sp>
        <p:nvSpPr>
          <p:cNvPr id="1224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698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826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009" indent="-285388" defTabSz="914826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1551" indent="-228308" defTabSz="914826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598170" indent="-228308" defTabSz="914826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4789" indent="-228308" defTabSz="914826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1410" indent="-228308" defTabSz="914826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68030" indent="-228308" defTabSz="914826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4651" indent="-228308" defTabSz="914826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1267" indent="-228308" defTabSz="914826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16956D60-FE81-474E-9206-97411D5B6E5A}" type="slidenum">
              <a:rPr lang="en-AU" sz="1200">
                <a:latin typeface="Calibri" panose="020F0502020204030204" pitchFamily="34" charset="0"/>
              </a:rPr>
              <a:pPr eaLnBrk="1" hangingPunct="1"/>
              <a:t>10</a:t>
            </a:fld>
            <a:endParaRPr lang="en-AU" sz="1200" dirty="0">
              <a:latin typeface="Calibri" panose="020F0502020204030204" pitchFamily="34" charset="0"/>
            </a:endParaRPr>
          </a:p>
        </p:txBody>
      </p:sp>
      <p:sp>
        <p:nvSpPr>
          <p:cNvPr id="85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709613"/>
            <a:ext cx="4645025" cy="3484562"/>
          </a:xfrm>
          <a:ln/>
        </p:spPr>
      </p:sp>
      <p:sp>
        <p:nvSpPr>
          <p:cNvPr id="856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425953"/>
            <a:ext cx="5156200" cy="4160838"/>
          </a:xfrm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974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graphic shows how financial personality is at the epicenter of discovery for the financial planning process .</a:t>
            </a:r>
          </a:p>
          <a:p>
            <a:r>
              <a:rPr lang="en-US" dirty="0"/>
              <a:t>A key area that we emphasize around investment risk is the differentiation between investment risk propensity (bold, taking risks) versus the risk tolerance (loss aversion).</a:t>
            </a:r>
          </a:p>
          <a:p>
            <a:endParaRPr lang="en-US" dirty="0"/>
          </a:p>
          <a:p>
            <a:r>
              <a:rPr lang="en-US" dirty="0"/>
              <a:t>Also, the right framework will enable the advisor to see the impact of their behavior.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C21BC-7C45-4D32-A58D-696B8F54500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53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C21BC-7C45-4D32-A58D-696B8F54500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941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8" b="2901"/>
          <a:stretch/>
        </p:blipFill>
        <p:spPr bwMode="auto">
          <a:xfrm>
            <a:off x="0" y="1352550"/>
            <a:ext cx="914400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38200" y="2590800"/>
            <a:ext cx="7086600" cy="1470025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38200" y="4038600"/>
            <a:ext cx="7086600" cy="685800"/>
          </a:xfrm>
        </p:spPr>
        <p:txBody>
          <a:bodyPr/>
          <a:lstStyle>
            <a:lvl1pPr marL="0" indent="0" algn="l">
              <a:buNone/>
              <a:defRPr>
                <a:solidFill>
                  <a:srgbClr val="6ED08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PH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6C40AD-EFC8-4292-B0BE-9CD56ECEED78}" type="datetimeFigureOut">
              <a:rPr lang="en-PH" smtClean="0"/>
              <a:pPr/>
              <a:t>20/09/2022</a:t>
            </a:fld>
            <a:endParaRPr lang="en-PH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PH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ABD4647-916A-4C9D-B493-B18B45A00261}" type="slidenum">
              <a:rPr lang="en-PH" smtClean="0"/>
              <a:pPr/>
              <a:t>‹#›</a:t>
            </a:fld>
            <a:endParaRPr lang="en-PH"/>
          </a:p>
        </p:txBody>
      </p:sp>
      <p:sp>
        <p:nvSpPr>
          <p:cNvPr id="2" name="Rectangle 1"/>
          <p:cNvSpPr/>
          <p:nvPr userDrawn="1"/>
        </p:nvSpPr>
        <p:spPr>
          <a:xfrm>
            <a:off x="6131719" y="1231900"/>
            <a:ext cx="3012281" cy="120650"/>
          </a:xfrm>
          <a:prstGeom prst="rect">
            <a:avLst/>
          </a:prstGeom>
          <a:solidFill>
            <a:srgbClr val="6ED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6" name="Rectangle 15"/>
          <p:cNvSpPr/>
          <p:nvPr userDrawn="1"/>
        </p:nvSpPr>
        <p:spPr>
          <a:xfrm>
            <a:off x="0" y="4914900"/>
            <a:ext cx="9144001" cy="120650"/>
          </a:xfrm>
          <a:prstGeom prst="rect">
            <a:avLst/>
          </a:prstGeom>
          <a:solidFill>
            <a:srgbClr val="6ED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631" y="5359654"/>
            <a:ext cx="3156204" cy="99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0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5C26-84E1-4922-A00E-B20B0FC1300F}" type="datetimeFigureOut">
              <a:rPr lang="en-PH" smtClean="0"/>
              <a:pPr/>
              <a:t>20/09/2022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41CF-3DB1-4997-AF9B-B41EE0F94143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2437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5C26-84E1-4922-A00E-B20B0FC1300F}" type="datetimeFigureOut">
              <a:rPr lang="en-PH" smtClean="0"/>
              <a:pPr/>
              <a:t>20/09/2022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41CF-3DB1-4997-AF9B-B41EE0F94143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93348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6800" y="6251448"/>
            <a:ext cx="1600200" cy="48683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397F412A-C89B-4233-88A1-9FCE863E6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656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81325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8113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92D050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A363BBE-DC2E-41E9-872F-C2A088BF185F}" type="datetime1">
              <a:rPr lang="en-PH" smtClean="0"/>
              <a:pPr/>
              <a:t>20/09/2022</a:t>
            </a:fld>
            <a:endParaRPr lang="en-P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PH"/>
              <a:t>Copyright ® 2001-2016 DNA Behavior International</a:t>
            </a:r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37241CF-3DB1-4997-AF9B-B41EE0F94143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267200"/>
            <a:ext cx="9144000" cy="152400"/>
          </a:xfrm>
          <a:prstGeom prst="rect">
            <a:avLst/>
          </a:prstGeom>
          <a:solidFill>
            <a:srgbClr val="92D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6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8229600" cy="102076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5C26-84E1-4922-A00E-B20B0FC1300F}" type="datetimeFigureOut">
              <a:rPr lang="en-PH" smtClean="0"/>
              <a:pPr/>
              <a:t>20/09/2022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41CF-3DB1-4997-AF9B-B41EE0F94143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9125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64"/>
          <a:stretch/>
        </p:blipFill>
        <p:spPr bwMode="auto">
          <a:xfrm>
            <a:off x="-1" y="-104173"/>
            <a:ext cx="9144000" cy="427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480" y="1619852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5C26-84E1-4922-A00E-B20B0FC1300F}" type="datetimeFigureOut">
              <a:rPr lang="en-PH" smtClean="0"/>
              <a:pPr/>
              <a:t>20/09/2022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3" t="74444" b="11528"/>
          <a:stretch/>
        </p:blipFill>
        <p:spPr bwMode="auto">
          <a:xfrm>
            <a:off x="7620000" y="5895975"/>
            <a:ext cx="15240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332" y="6376987"/>
            <a:ext cx="1534668" cy="48463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41CF-3DB1-4997-AF9B-B41EE0F94143}" type="slidenum">
              <a:rPr lang="en-PH" smtClean="0"/>
              <a:pPr/>
              <a:t>‹#›</a:t>
            </a:fld>
            <a:endParaRPr lang="en-PH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17A1FA-979C-451D-B699-D48461DA760A}"/>
              </a:ext>
            </a:extLst>
          </p:cNvPr>
          <p:cNvSpPr/>
          <p:nvPr userDrawn="1"/>
        </p:nvSpPr>
        <p:spPr>
          <a:xfrm>
            <a:off x="-1" y="4066518"/>
            <a:ext cx="9144001" cy="120650"/>
          </a:xfrm>
          <a:prstGeom prst="rect">
            <a:avLst/>
          </a:prstGeom>
          <a:solidFill>
            <a:srgbClr val="6ED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6339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5C26-84E1-4922-A00E-B20B0FC1300F}" type="datetimeFigureOut">
              <a:rPr lang="en-PH" smtClean="0"/>
              <a:pPr/>
              <a:t>20/09/2022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41CF-3DB1-4997-AF9B-B41EE0F94143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908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3149"/>
            <a:ext cx="8229600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5C26-84E1-4922-A00E-B20B0FC1300F}" type="datetimeFigureOut">
              <a:rPr lang="en-PH" smtClean="0"/>
              <a:pPr/>
              <a:t>20/09/2022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41CF-3DB1-4997-AF9B-B41EE0F94143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5775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02076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5C26-84E1-4922-A00E-B20B0FC1300F}" type="datetimeFigureOut">
              <a:rPr lang="en-PH" smtClean="0"/>
              <a:pPr/>
              <a:t>20/09/2022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41CF-3DB1-4997-AF9B-B41EE0F94143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114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5C26-84E1-4922-A00E-B20B0FC1300F}" type="datetimeFigureOut">
              <a:rPr lang="en-PH" smtClean="0"/>
              <a:pPr/>
              <a:t>20/09/2022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41CF-3DB1-4997-AF9B-B41EE0F94143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5637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5C26-84E1-4922-A00E-B20B0FC1300F}" type="datetimeFigureOut">
              <a:rPr lang="en-PH" smtClean="0"/>
              <a:pPr/>
              <a:t>20/09/2022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41CF-3DB1-4997-AF9B-B41EE0F94143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99664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5C26-84E1-4922-A00E-B20B0FC1300F}" type="datetimeFigureOut">
              <a:rPr lang="en-PH" smtClean="0"/>
              <a:pPr/>
              <a:t>20/09/2022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41CF-3DB1-4997-AF9B-B41EE0F94143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8640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10"/>
          <a:stretch/>
        </p:blipFill>
        <p:spPr bwMode="auto">
          <a:xfrm>
            <a:off x="0" y="0"/>
            <a:ext cx="9144000" cy="146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66" y="6624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A5C26-84E1-4922-A00E-B20B0FC1300F}" type="datetimeFigureOut">
              <a:rPr lang="en-PH" smtClean="0"/>
              <a:pPr/>
              <a:t>20/09/2022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241CF-3DB1-4997-AF9B-B41EE0F94143}" type="slidenum">
              <a:rPr lang="en-PH" smtClean="0"/>
              <a:pPr/>
              <a:t>‹#›</a:t>
            </a:fld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332" y="6376987"/>
            <a:ext cx="1534668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7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0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dna.com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3787775"/>
            <a:ext cx="8534400" cy="1089025"/>
          </a:xfrm>
        </p:spPr>
        <p:txBody>
          <a:bodyPr>
            <a:noAutofit/>
          </a:bodyPr>
          <a:lstStyle/>
          <a:p>
            <a:pPr defTabSz="912983"/>
            <a:r>
              <a:rPr lang="en-US" sz="4000" b="0" dirty="0">
                <a:ea typeface="MS PGothic" pitchFamily="34" charset="-128"/>
                <a:sym typeface="Symbol" pitchFamily="18" charset="2"/>
              </a:rPr>
              <a:t>DNA</a:t>
            </a:r>
            <a:r>
              <a:rPr lang="en-US" sz="4000" b="0" baseline="30000" dirty="0">
                <a:ea typeface="MS PGothic" pitchFamily="34" charset="-128"/>
                <a:sym typeface="Symbol" pitchFamily="18" charset="2"/>
              </a:rPr>
              <a:t>®</a:t>
            </a:r>
            <a:r>
              <a:rPr lang="en-US" sz="4000" b="0" dirty="0">
                <a:ea typeface="MS PGothic" pitchFamily="34" charset="-128"/>
                <a:sym typeface="Symbol" pitchFamily="18" charset="2"/>
              </a:rPr>
              <a:t> </a:t>
            </a:r>
            <a:r>
              <a:rPr lang="en-US" sz="4000" dirty="0">
                <a:ea typeface="MS PGothic" pitchFamily="34" charset="-128"/>
                <a:sym typeface="Symbol" pitchFamily="18" charset="2"/>
              </a:rPr>
              <a:t>Behaviorally Smart Hiring Process</a:t>
            </a:r>
            <a:br>
              <a:rPr lang="en-US" sz="4000" b="0" dirty="0">
                <a:solidFill>
                  <a:prstClr val="white"/>
                </a:solidFill>
                <a:cs typeface="Arial" pitchFamily="34" charset="0"/>
              </a:rPr>
            </a:br>
            <a:r>
              <a:rPr lang="en-US" b="0" dirty="0">
                <a:solidFill>
                  <a:srgbClr val="6ED088"/>
                </a:solidFill>
                <a:ea typeface="MS PGothic" pitchFamily="34" charset="-128"/>
                <a:sym typeface="Symbol" pitchFamily="18" charset="2"/>
              </a:rPr>
              <a:t>Building a Behavioral Process to Recruit the Right Candidates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28973" y="6175587"/>
            <a:ext cx="2133600" cy="365125"/>
          </a:xfrm>
        </p:spPr>
        <p:txBody>
          <a:bodyPr/>
          <a:lstStyle/>
          <a:p>
            <a:fld id="{AABD4647-916A-4C9D-B493-B18B45A00261}" type="slidenum">
              <a:rPr lang="en-PH" smtClean="0"/>
              <a:pPr/>
              <a:t>1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534932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267200"/>
            <a:ext cx="9144000" cy="152400"/>
          </a:xfrm>
          <a:prstGeom prst="rect">
            <a:avLst/>
          </a:prstGeom>
          <a:solidFill>
            <a:srgbClr val="6ED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04800" y="2548732"/>
            <a:ext cx="8193087" cy="1500187"/>
          </a:xfrm>
        </p:spPr>
        <p:txBody>
          <a:bodyPr>
            <a:noAutofit/>
          </a:bodyPr>
          <a:lstStyle/>
          <a:p>
            <a:endParaRPr lang="en-US" sz="4000" dirty="0"/>
          </a:p>
          <a:p>
            <a:r>
              <a:rPr lang="en-US" sz="3200" dirty="0">
                <a:solidFill>
                  <a:schemeClr val="bg1"/>
                </a:solidFill>
              </a:rPr>
              <a:t>The Uniqueness of the Business DNA® Solution </a:t>
            </a:r>
            <a:br>
              <a:rPr lang="en-US" sz="3200" dirty="0"/>
            </a:br>
            <a:r>
              <a:rPr lang="en-US" sz="3200" dirty="0">
                <a:solidFill>
                  <a:srgbClr val="6ED088"/>
                </a:solidFill>
              </a:rPr>
              <a:t>Increased Depth, Reliability, Team Onboarding and Ongoing Management Capability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867400" y="6400800"/>
            <a:ext cx="2133600" cy="24447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10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9884426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013454" y="1524000"/>
            <a:ext cx="5225546" cy="5225546"/>
          </a:xfrm>
          <a:prstGeom prst="ellipse">
            <a:avLst/>
          </a:prstGeom>
          <a:noFill/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6389"/>
            <a:ext cx="8229600" cy="1020762"/>
          </a:xfrm>
        </p:spPr>
        <p:txBody>
          <a:bodyPr>
            <a:normAutofit fontScale="90000"/>
          </a:bodyPr>
          <a:lstStyle/>
          <a:p>
            <a:br>
              <a:rPr lang="en-US" b="0" dirty="0">
                <a:latin typeface="+mn-lt"/>
                <a:cs typeface="Arial" pitchFamily="34" charset="0"/>
              </a:rPr>
            </a:br>
            <a:r>
              <a:rPr lang="en-PH" b="0" dirty="0">
                <a:latin typeface="+mn-lt"/>
              </a:rPr>
              <a:t>Business</a:t>
            </a:r>
            <a:r>
              <a:rPr lang="en-PH" sz="3000" b="0" dirty="0">
                <a:latin typeface="+mn-lt"/>
              </a:rPr>
              <a:t> DNA® = Predictable </a:t>
            </a:r>
            <a:r>
              <a:rPr lang="en-PH" b="0" dirty="0">
                <a:latin typeface="+mn-lt"/>
              </a:rPr>
              <a:t>Talents for Performance</a:t>
            </a:r>
            <a:br>
              <a:rPr lang="en-PH" b="0" dirty="0">
                <a:solidFill>
                  <a:srgbClr val="6ED088"/>
                </a:solidFill>
                <a:latin typeface="+mn-lt"/>
              </a:rPr>
            </a:br>
            <a:r>
              <a:rPr lang="en-PH" b="0" dirty="0">
                <a:solidFill>
                  <a:srgbClr val="6ED088"/>
                </a:solidFill>
                <a:cs typeface="Arial" panose="020B0604020202020204" pitchFamily="34" charset="0"/>
              </a:rPr>
              <a:t>Multi-Dimensional Talent Discovery</a:t>
            </a:r>
            <a:endParaRPr lang="en-PH" sz="3000" b="0" dirty="0">
              <a:solidFill>
                <a:srgbClr val="6ED088"/>
              </a:solidFill>
              <a:latin typeface="+mn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118157" y="1793768"/>
            <a:ext cx="5265804" cy="4686010"/>
            <a:chOff x="2133600" y="1638590"/>
            <a:chExt cx="5265804" cy="4686010"/>
          </a:xfrm>
        </p:grpSpPr>
        <p:grpSp>
          <p:nvGrpSpPr>
            <p:cNvPr id="9" name="Group 8"/>
            <p:cNvGrpSpPr/>
            <p:nvPr/>
          </p:nvGrpSpPr>
          <p:grpSpPr>
            <a:xfrm>
              <a:off x="2133600" y="1638590"/>
              <a:ext cx="5016139" cy="4686010"/>
              <a:chOff x="2133600" y="1542060"/>
              <a:chExt cx="5016139" cy="468601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4008242" y="3012546"/>
                <a:ext cx="3141497" cy="3215524"/>
              </a:xfrm>
              <a:prstGeom prst="ellipse">
                <a:avLst/>
              </a:prstGeom>
              <a:solidFill>
                <a:srgbClr val="7F7F7F">
                  <a:alpha val="4745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133600" y="3012546"/>
                <a:ext cx="3141497" cy="3215524"/>
              </a:xfrm>
              <a:prstGeom prst="ellipse">
                <a:avLst/>
              </a:prstGeom>
              <a:solidFill>
                <a:srgbClr val="276895">
                  <a:alpha val="4745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3030703" y="1542060"/>
                <a:ext cx="3141497" cy="3215524"/>
              </a:xfrm>
              <a:prstGeom prst="ellipse">
                <a:avLst/>
              </a:prstGeom>
              <a:solidFill>
                <a:srgbClr val="BDDEFF">
                  <a:alpha val="4784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265804" y="4511527"/>
              <a:ext cx="2133600" cy="707886"/>
            </a:xfrm>
            <a:prstGeom prst="rect">
              <a:avLst/>
            </a:prstGeom>
            <a:noFill/>
            <a:effectLst>
              <a:softEdge rad="317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3366"/>
                  </a:solidFill>
                  <a:cs typeface="Arial" pitchFamily="34" charset="0"/>
                </a:rPr>
                <a:t>Fit to                 Team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13917" y="4846911"/>
              <a:ext cx="1720346" cy="400110"/>
            </a:xfrm>
            <a:prstGeom prst="rect">
              <a:avLst/>
            </a:prstGeom>
            <a:noFill/>
            <a:effectLst>
              <a:softEdge rad="317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3366"/>
                  </a:solidFill>
                  <a:cs typeface="Arial" pitchFamily="34" charset="0"/>
                </a:rPr>
                <a:t>Manager EQ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008243" y="3421412"/>
              <a:ext cx="1266854" cy="2590851"/>
            </a:xfrm>
            <a:custGeom>
              <a:avLst/>
              <a:gdLst>
                <a:gd name="connsiteX0" fmla="*/ 0 w 1266854"/>
                <a:gd name="connsiteY0" fmla="*/ 1295400 h 2590800"/>
                <a:gd name="connsiteX1" fmla="*/ 633427 w 1266854"/>
                <a:gd name="connsiteY1" fmla="*/ 0 h 2590800"/>
                <a:gd name="connsiteX2" fmla="*/ 1266854 w 1266854"/>
                <a:gd name="connsiteY2" fmla="*/ 1295400 h 2590800"/>
                <a:gd name="connsiteX3" fmla="*/ 633427 w 1266854"/>
                <a:gd name="connsiteY3" fmla="*/ 2590800 h 2590800"/>
                <a:gd name="connsiteX4" fmla="*/ 0 w 1266854"/>
                <a:gd name="connsiteY4" fmla="*/ 1295400 h 2590800"/>
                <a:gd name="connsiteX0" fmla="*/ 0 w 1266854"/>
                <a:gd name="connsiteY0" fmla="*/ 1295451 h 2590851"/>
                <a:gd name="connsiteX1" fmla="*/ 633427 w 1266854"/>
                <a:gd name="connsiteY1" fmla="*/ 51 h 2590851"/>
                <a:gd name="connsiteX2" fmla="*/ 1266854 w 1266854"/>
                <a:gd name="connsiteY2" fmla="*/ 1295451 h 2590851"/>
                <a:gd name="connsiteX3" fmla="*/ 633427 w 1266854"/>
                <a:gd name="connsiteY3" fmla="*/ 2590851 h 2590851"/>
                <a:gd name="connsiteX4" fmla="*/ 0 w 1266854"/>
                <a:gd name="connsiteY4" fmla="*/ 1295451 h 2590851"/>
                <a:gd name="connsiteX0" fmla="*/ 0 w 1266854"/>
                <a:gd name="connsiteY0" fmla="*/ 1295451 h 2590851"/>
                <a:gd name="connsiteX1" fmla="*/ 633427 w 1266854"/>
                <a:gd name="connsiteY1" fmla="*/ 51 h 2590851"/>
                <a:gd name="connsiteX2" fmla="*/ 1266854 w 1266854"/>
                <a:gd name="connsiteY2" fmla="*/ 1295451 h 2590851"/>
                <a:gd name="connsiteX3" fmla="*/ 633427 w 1266854"/>
                <a:gd name="connsiteY3" fmla="*/ 2590851 h 2590851"/>
                <a:gd name="connsiteX4" fmla="*/ 0 w 1266854"/>
                <a:gd name="connsiteY4" fmla="*/ 1295451 h 259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6854" h="2590851">
                  <a:moveTo>
                    <a:pt x="0" y="1295451"/>
                  </a:moveTo>
                  <a:cubicBezTo>
                    <a:pt x="0" y="580021"/>
                    <a:pt x="556645" y="-6299"/>
                    <a:pt x="633427" y="51"/>
                  </a:cubicBezTo>
                  <a:cubicBezTo>
                    <a:pt x="710209" y="6401"/>
                    <a:pt x="1266854" y="580021"/>
                    <a:pt x="1266854" y="1295451"/>
                  </a:cubicBezTo>
                  <a:cubicBezTo>
                    <a:pt x="1266854" y="2010881"/>
                    <a:pt x="710209" y="2590851"/>
                    <a:pt x="633427" y="2590851"/>
                  </a:cubicBezTo>
                  <a:cubicBezTo>
                    <a:pt x="556645" y="2590851"/>
                    <a:pt x="0" y="2010881"/>
                    <a:pt x="0" y="1295451"/>
                  </a:cubicBezTo>
                  <a:close/>
                </a:path>
              </a:pathLst>
            </a:custGeom>
            <a:solidFill>
              <a:srgbClr val="276895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46633" y="4200580"/>
              <a:ext cx="13900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 pitchFamily="34" charset="0"/>
                </a:rPr>
                <a:t>Behavioral Talents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753089" y="2286000"/>
            <a:ext cx="1665837" cy="707886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3366"/>
                </a:solidFill>
                <a:cs typeface="Arial" pitchFamily="34" charset="0"/>
              </a:rPr>
              <a:t>Fit for           Role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918825" y="6336743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11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13043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028897" y="1614840"/>
            <a:ext cx="5225546" cy="5225546"/>
          </a:xfrm>
          <a:prstGeom prst="ellipse">
            <a:avLst/>
          </a:prstGeom>
          <a:noFill/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2367"/>
            <a:ext cx="8229600" cy="1020762"/>
          </a:xfrm>
        </p:spPr>
        <p:txBody>
          <a:bodyPr>
            <a:normAutofit/>
          </a:bodyPr>
          <a:lstStyle/>
          <a:p>
            <a:r>
              <a:rPr lang="en-PH" b="0" dirty="0"/>
              <a:t>The Traditional Personality Profiling Systems</a:t>
            </a:r>
            <a:br>
              <a:rPr lang="en-PH" b="0" dirty="0"/>
            </a:br>
            <a:r>
              <a:rPr lang="en-PH" b="0" dirty="0">
                <a:solidFill>
                  <a:srgbClr val="6ED088"/>
                </a:solidFill>
              </a:rPr>
              <a:t>Leave you in the Dark in Critical Areas</a:t>
            </a:r>
          </a:p>
        </p:txBody>
      </p:sp>
      <p:sp>
        <p:nvSpPr>
          <p:cNvPr id="19" name="Oval 18"/>
          <p:cNvSpPr/>
          <p:nvPr/>
        </p:nvSpPr>
        <p:spPr>
          <a:xfrm>
            <a:off x="4008242" y="3207962"/>
            <a:ext cx="3141497" cy="3215524"/>
          </a:xfrm>
          <a:prstGeom prst="ellipse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30703" y="1737476"/>
            <a:ext cx="3141497" cy="3215524"/>
          </a:xfrm>
          <a:prstGeom prst="ellipse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133600" y="3207962"/>
            <a:ext cx="3141497" cy="3215524"/>
          </a:xfrm>
          <a:prstGeom prst="ellipse">
            <a:avLst/>
          </a:prstGeom>
          <a:solidFill>
            <a:srgbClr val="276895">
              <a:alpha val="474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30703" y="2021799"/>
            <a:ext cx="3141497" cy="1323439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Predictable Talents,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Communication Style                  How to Adapt,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Onboarding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97784" y="4151155"/>
            <a:ext cx="1665837" cy="1631216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3366"/>
                </a:solidFill>
                <a:latin typeface="+mj-lt"/>
                <a:cs typeface="Arial" pitchFamily="34" charset="0"/>
              </a:rPr>
              <a:t>Fit for                Role Based  on Learned Situational Behaviors</a:t>
            </a:r>
          </a:p>
        </p:txBody>
      </p:sp>
      <p:sp>
        <p:nvSpPr>
          <p:cNvPr id="7" name="Oval 6"/>
          <p:cNvSpPr/>
          <p:nvPr/>
        </p:nvSpPr>
        <p:spPr>
          <a:xfrm>
            <a:off x="4008243" y="3520298"/>
            <a:ext cx="1266854" cy="2590851"/>
          </a:xfrm>
          <a:custGeom>
            <a:avLst/>
            <a:gdLst>
              <a:gd name="connsiteX0" fmla="*/ 0 w 1266854"/>
              <a:gd name="connsiteY0" fmla="*/ 1295400 h 2590800"/>
              <a:gd name="connsiteX1" fmla="*/ 633427 w 1266854"/>
              <a:gd name="connsiteY1" fmla="*/ 0 h 2590800"/>
              <a:gd name="connsiteX2" fmla="*/ 1266854 w 1266854"/>
              <a:gd name="connsiteY2" fmla="*/ 1295400 h 2590800"/>
              <a:gd name="connsiteX3" fmla="*/ 633427 w 1266854"/>
              <a:gd name="connsiteY3" fmla="*/ 2590800 h 2590800"/>
              <a:gd name="connsiteX4" fmla="*/ 0 w 1266854"/>
              <a:gd name="connsiteY4" fmla="*/ 1295400 h 2590800"/>
              <a:gd name="connsiteX0" fmla="*/ 0 w 1266854"/>
              <a:gd name="connsiteY0" fmla="*/ 1295451 h 2590851"/>
              <a:gd name="connsiteX1" fmla="*/ 633427 w 1266854"/>
              <a:gd name="connsiteY1" fmla="*/ 51 h 2590851"/>
              <a:gd name="connsiteX2" fmla="*/ 1266854 w 1266854"/>
              <a:gd name="connsiteY2" fmla="*/ 1295451 h 2590851"/>
              <a:gd name="connsiteX3" fmla="*/ 633427 w 1266854"/>
              <a:gd name="connsiteY3" fmla="*/ 2590851 h 2590851"/>
              <a:gd name="connsiteX4" fmla="*/ 0 w 1266854"/>
              <a:gd name="connsiteY4" fmla="*/ 1295451 h 2590851"/>
              <a:gd name="connsiteX0" fmla="*/ 0 w 1266854"/>
              <a:gd name="connsiteY0" fmla="*/ 1295451 h 2590851"/>
              <a:gd name="connsiteX1" fmla="*/ 633427 w 1266854"/>
              <a:gd name="connsiteY1" fmla="*/ 51 h 2590851"/>
              <a:gd name="connsiteX2" fmla="*/ 1266854 w 1266854"/>
              <a:gd name="connsiteY2" fmla="*/ 1295451 h 2590851"/>
              <a:gd name="connsiteX3" fmla="*/ 633427 w 1266854"/>
              <a:gd name="connsiteY3" fmla="*/ 2590851 h 2590851"/>
              <a:gd name="connsiteX4" fmla="*/ 0 w 1266854"/>
              <a:gd name="connsiteY4" fmla="*/ 1295451 h 259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6854" h="2590851">
                <a:moveTo>
                  <a:pt x="0" y="1295451"/>
                </a:moveTo>
                <a:cubicBezTo>
                  <a:pt x="0" y="580021"/>
                  <a:pt x="556645" y="-6299"/>
                  <a:pt x="633427" y="51"/>
                </a:cubicBezTo>
                <a:cubicBezTo>
                  <a:pt x="710209" y="6401"/>
                  <a:pt x="1266854" y="580021"/>
                  <a:pt x="1266854" y="1295451"/>
                </a:cubicBezTo>
                <a:cubicBezTo>
                  <a:pt x="1266854" y="2010881"/>
                  <a:pt x="710209" y="2590851"/>
                  <a:pt x="633427" y="2590851"/>
                </a:cubicBezTo>
                <a:cubicBezTo>
                  <a:pt x="556645" y="2590851"/>
                  <a:pt x="0" y="2010881"/>
                  <a:pt x="0" y="1295451"/>
                </a:cubicBezTo>
                <a:close/>
              </a:path>
            </a:pathLst>
          </a:custGeom>
          <a:solidFill>
            <a:schemeClr val="tx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2" name="TextBox 11"/>
          <p:cNvSpPr txBox="1"/>
          <p:nvPr/>
        </p:nvSpPr>
        <p:spPr>
          <a:xfrm>
            <a:off x="4876800" y="4392620"/>
            <a:ext cx="2118643" cy="1631216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Team                         Role Gaps, Performance Coaching, Culture,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Leadership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01351" y="3962400"/>
            <a:ext cx="1600200" cy="1323439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Natural          “Hard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Wired”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Behavior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867400" y="6372986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12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448739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1"/>
          <p:cNvSpPr>
            <a:spLocks noChangeArrowheads="1"/>
          </p:cNvSpPr>
          <p:nvPr/>
        </p:nvSpPr>
        <p:spPr bwMode="auto">
          <a:xfrm>
            <a:off x="-39688" y="304800"/>
            <a:ext cx="9183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400" b="1" dirty="0">
              <a:solidFill>
                <a:schemeClr val="bg1"/>
              </a:solidFill>
              <a:ea typeface="Verdana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5781"/>
            <a:ext cx="8229600" cy="1020762"/>
          </a:xfrm>
        </p:spPr>
        <p:txBody>
          <a:bodyPr>
            <a:normAutofit fontScale="90000"/>
          </a:bodyPr>
          <a:lstStyle/>
          <a:p>
            <a:br>
              <a:rPr lang="en-US" sz="3200" b="0" dirty="0">
                <a:latin typeface="Calibri" panose="020F0502020204030204" pitchFamily="34" charset="0"/>
                <a:cs typeface="Arial" pitchFamily="34" charset="0"/>
              </a:rPr>
            </a:br>
            <a:r>
              <a:rPr lang="en-US" sz="3300" b="0" dirty="0">
                <a:latin typeface="+mn-lt"/>
                <a:cs typeface="Arial" pitchFamily="34" charset="0"/>
              </a:rPr>
              <a:t>Powerful New and Deeper Behavioral Insights          </a:t>
            </a:r>
            <a:r>
              <a:rPr lang="en-US" sz="3300" b="0" dirty="0">
                <a:solidFill>
                  <a:srgbClr val="6ED088"/>
                </a:solidFill>
                <a:latin typeface="+mn-lt"/>
                <a:cs typeface="Arial" pitchFamily="34" charset="0"/>
              </a:rPr>
              <a:t>for Hiring and Ongoing Talent Management</a:t>
            </a:r>
            <a:br>
              <a:rPr lang="en-US" sz="3300" b="0" dirty="0">
                <a:solidFill>
                  <a:srgbClr val="6ED088"/>
                </a:solidFill>
                <a:latin typeface="+mn-lt"/>
                <a:cs typeface="Arial" pitchFamily="34" charset="0"/>
              </a:rPr>
            </a:br>
            <a:endParaRPr lang="en-PH" sz="3300" b="0" dirty="0">
              <a:solidFill>
                <a:srgbClr val="6ED088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828800"/>
            <a:ext cx="787717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943600" y="6315075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13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57848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305800" cy="1143000"/>
          </a:xfrm>
        </p:spPr>
        <p:txBody>
          <a:bodyPr>
            <a:normAutofit/>
          </a:bodyPr>
          <a:lstStyle/>
          <a:p>
            <a:r>
              <a:rPr lang="en-US" b="0" dirty="0">
                <a:cs typeface="Arial" panose="020B0604020202020204" pitchFamily="34" charset="0"/>
              </a:rPr>
              <a:t>Business DNA Talent Management Data</a:t>
            </a:r>
            <a:br>
              <a:rPr lang="en-US" b="0" dirty="0">
                <a:cs typeface="Arial" panose="020B0604020202020204" pitchFamily="34" charset="0"/>
              </a:rPr>
            </a:br>
            <a:r>
              <a:rPr lang="en-US" b="0" dirty="0">
                <a:solidFill>
                  <a:srgbClr val="6ED088"/>
                </a:solidFill>
                <a:cs typeface="Arial" panose="020B0604020202020204" pitchFamily="34" charset="0"/>
              </a:rPr>
              <a:t>The Science Behind Our Swiss Watch DNA Systems</a:t>
            </a:r>
            <a:endParaRPr lang="en-US" b="0" dirty="0">
              <a:solidFill>
                <a:srgbClr val="6ED088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686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867400" y="6473244"/>
            <a:ext cx="2133600" cy="308556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14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90562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200" y="224009"/>
            <a:ext cx="77074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The Definition of  Business DNA</a:t>
            </a:r>
            <a:r>
              <a:rPr lang="en-US" sz="3000" baseline="30000" dirty="0">
                <a:solidFill>
                  <a:schemeClr val="bg1"/>
                </a:solidFill>
              </a:rPr>
              <a:t>®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</a:p>
          <a:p>
            <a:r>
              <a:rPr lang="en-US" sz="3000" dirty="0">
                <a:solidFill>
                  <a:srgbClr val="6ED088"/>
                </a:solidFill>
              </a:rPr>
              <a:t>The 2 Levels of a Person’s Workplace Personality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11150" y="1676400"/>
            <a:ext cx="8521700" cy="4267200"/>
          </a:xfrm>
          <a:prstGeom prst="rect">
            <a:avLst/>
          </a:prstGeom>
          <a:solidFill>
            <a:srgbClr val="000099">
              <a:alpha val="50195"/>
            </a:srgbClr>
          </a:solidFill>
          <a:ln w="114300">
            <a:solidFill>
              <a:srgbClr val="AC8B3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35000"/>
              </a:lnSpc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Every person inherently has a unique Business DNA</a:t>
            </a:r>
            <a:r>
              <a:rPr lang="en-US" sz="2000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®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 code representing their workplace (business) personality.  The workplace personality influences every life and business decision a person makes (and that of the business they lead or work in), and has 2 levels which are integrated:</a:t>
            </a:r>
          </a:p>
          <a:p>
            <a:pPr>
              <a:lnSpc>
                <a:spcPct val="135000"/>
              </a:lnSpc>
            </a:pPr>
            <a:b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1. The natural born DNA behavioral style that remains stable over time and will drive how they consistently respond to different events; and </a:t>
            </a:r>
          </a:p>
          <a:p>
            <a:pPr>
              <a:lnSpc>
                <a:spcPct val="135000"/>
              </a:lnSpc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2. Their current learned behavioral style which is consistently shaped by their environment, life experiences, values and education. </a:t>
            </a:r>
          </a:p>
          <a:p>
            <a:pPr algn="ctr">
              <a:lnSpc>
                <a:spcPct val="135000"/>
              </a:lnSpc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749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952946" y="6369099"/>
            <a:ext cx="2133600" cy="277153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16</a:t>
            </a:fld>
            <a:endParaRPr lang="en-P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020762"/>
          </a:xfrm>
        </p:spPr>
        <p:txBody>
          <a:bodyPr>
            <a:noAutofit/>
          </a:bodyPr>
          <a:lstStyle/>
          <a:p>
            <a:br>
              <a:rPr lang="en-AU" b="0" dirty="0"/>
            </a:br>
            <a:r>
              <a:rPr lang="en-AU" b="0" dirty="0"/>
              <a:t>Natural </a:t>
            </a:r>
            <a:r>
              <a:rPr lang="en-AU" b="0" dirty="0" err="1"/>
              <a:t>Behavior</a:t>
            </a:r>
            <a:r>
              <a:rPr lang="en-AU" b="0" dirty="0"/>
              <a:t> </a:t>
            </a:r>
            <a:br>
              <a:rPr lang="en-AU" dirty="0">
                <a:solidFill>
                  <a:schemeClr val="tx1"/>
                </a:solidFill>
              </a:rPr>
            </a:br>
            <a:r>
              <a:rPr lang="en-AU" b="0" dirty="0">
                <a:solidFill>
                  <a:srgbClr val="6ED088"/>
                </a:solidFill>
              </a:rPr>
              <a:t>Nature or Nurture?</a:t>
            </a:r>
            <a:endParaRPr lang="en-US" dirty="0"/>
          </a:p>
        </p:txBody>
      </p:sp>
      <p:pic>
        <p:nvPicPr>
          <p:cNvPr id="9" name="Picture 2" descr="PH01448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398" y="1447800"/>
            <a:ext cx="3707808" cy="4648200"/>
          </a:xfrm>
          <a:prstGeom prst="rect">
            <a:avLst/>
          </a:prstGeom>
        </p:spPr>
      </p:pic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4116917" y="1600200"/>
            <a:ext cx="5027083" cy="411420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AU" sz="2000" b="1" dirty="0">
                <a:solidFill>
                  <a:schemeClr val="tx1"/>
                </a:solidFill>
              </a:rPr>
              <a:t>Natural </a:t>
            </a:r>
            <a:r>
              <a:rPr lang="en-AU" sz="2000" b="1" dirty="0" err="1">
                <a:solidFill>
                  <a:schemeClr val="tx1"/>
                </a:solidFill>
              </a:rPr>
              <a:t>Behavior</a:t>
            </a:r>
            <a:r>
              <a:rPr lang="en-AU" sz="2000" b="1" dirty="0">
                <a:solidFill>
                  <a:schemeClr val="tx1"/>
                </a:solidFill>
              </a:rPr>
              <a:t> Make-Up:</a:t>
            </a:r>
          </a:p>
          <a:p>
            <a:r>
              <a:rPr lang="en-US" sz="2000" dirty="0">
                <a:solidFill>
                  <a:schemeClr val="tx1"/>
                </a:solidFill>
              </a:rPr>
              <a:t>Natural behavior</a:t>
            </a:r>
            <a:r>
              <a:rPr lang="en-AU" sz="2000" dirty="0">
                <a:solidFill>
                  <a:schemeClr val="tx1"/>
                </a:solidFill>
              </a:rPr>
              <a:t> is determined by around age </a:t>
            </a:r>
            <a:r>
              <a:rPr lang="en-US" sz="2000" dirty="0">
                <a:solidFill>
                  <a:schemeClr val="tx1"/>
                </a:solidFill>
              </a:rPr>
              <a:t>3 when the neural pathways are formed and remains very ingrained. It is based on genetics (“raw material”) and early life experiences.</a:t>
            </a:r>
          </a:p>
          <a:p>
            <a:pPr marL="0" indent="0">
              <a:buFont typeface="Arial" pitchFamily="34" charset="0"/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chemeClr val="tx1"/>
                </a:solidFill>
              </a:rPr>
              <a:t>Nurture - Learned Behavior Make-Up:</a:t>
            </a:r>
          </a:p>
          <a:p>
            <a:r>
              <a:rPr lang="en-US" sz="2000" dirty="0">
                <a:solidFill>
                  <a:schemeClr val="tx1"/>
                </a:solidFill>
              </a:rPr>
              <a:t>People continuously develop although the natural behavior remains the core.</a:t>
            </a:r>
          </a:p>
          <a:p>
            <a:r>
              <a:rPr lang="en-US" sz="2000" dirty="0">
                <a:solidFill>
                  <a:schemeClr val="tx1"/>
                </a:solidFill>
              </a:rPr>
              <a:t>Stronger learned behavior is developed from age 3 to 18 that can be adapted with focus.</a:t>
            </a:r>
          </a:p>
          <a:p>
            <a:r>
              <a:rPr lang="en-US" sz="2000" dirty="0">
                <a:solidFill>
                  <a:schemeClr val="tx1"/>
                </a:solidFill>
              </a:rPr>
              <a:t>Less  ingrained learned behavior from age 19 that  can be  modified with awareness, experiences and education.</a:t>
            </a:r>
          </a:p>
        </p:txBody>
      </p:sp>
    </p:spTree>
    <p:extLst>
      <p:ext uri="{BB962C8B-B14F-4D97-AF65-F5344CB8AC3E}">
        <p14:creationId xmlns:p14="http://schemas.microsoft.com/office/powerpoint/2010/main" val="145497739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AutoShape 2"/>
          <p:cNvSpPr>
            <a:spLocks noChangeArrowheads="1"/>
          </p:cNvSpPr>
          <p:nvPr/>
        </p:nvSpPr>
        <p:spPr bwMode="auto">
          <a:xfrm>
            <a:off x="1112820" y="1587118"/>
            <a:ext cx="7085878" cy="4481277"/>
          </a:xfrm>
          <a:prstGeom prst="triangle">
            <a:avLst>
              <a:gd name="adj" fmla="val 50174"/>
            </a:avLst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1551772" y="4942132"/>
            <a:ext cx="6552595" cy="46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CHARACTER  and INTEGRITY </a:t>
            </a:r>
          </a:p>
        </p:txBody>
      </p:sp>
      <p:sp>
        <p:nvSpPr>
          <p:cNvPr id="235526" name="Text Box 6"/>
          <p:cNvSpPr txBox="1">
            <a:spLocks noChangeArrowheads="1"/>
          </p:cNvSpPr>
          <p:nvPr/>
        </p:nvSpPr>
        <p:spPr bwMode="auto">
          <a:xfrm>
            <a:off x="103669" y="92316"/>
            <a:ext cx="9448800" cy="101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</a:rPr>
              <a:t>Discovering Your Performance Attributes                                               </a:t>
            </a:r>
            <a:r>
              <a:rPr lang="en-US" sz="3000" dirty="0">
                <a:solidFill>
                  <a:srgbClr val="6ED088"/>
                </a:solidFill>
                <a:latin typeface="Calibri" panose="020F0502020204030204" pitchFamily="34" charset="0"/>
              </a:rPr>
              <a:t>Specifically Identifying Behavioral Talents</a:t>
            </a:r>
          </a:p>
        </p:txBody>
      </p:sp>
      <p:sp>
        <p:nvSpPr>
          <p:cNvPr id="235527" name="Text Box 7"/>
          <p:cNvSpPr txBox="1">
            <a:spLocks noChangeArrowheads="1"/>
          </p:cNvSpPr>
          <p:nvPr/>
        </p:nvSpPr>
        <p:spPr bwMode="auto">
          <a:xfrm>
            <a:off x="1135400" y="5414571"/>
            <a:ext cx="6788229" cy="70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solidFill>
                  <a:schemeClr val="bg2"/>
                </a:solidFill>
                <a:latin typeface="Calibri" panose="020F0502020204030204" pitchFamily="34" charset="0"/>
              </a:rPr>
              <a:t>Trustworthy  * Authentic  *  Emotionally Stable  *   Passion, Values,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solidFill>
                  <a:schemeClr val="bg2"/>
                </a:solidFill>
                <a:latin typeface="Calibri" panose="020F0502020204030204" pitchFamily="34" charset="0"/>
              </a:rPr>
              <a:t>Purpose Driven</a:t>
            </a:r>
          </a:p>
        </p:txBody>
      </p:sp>
      <p:sp>
        <p:nvSpPr>
          <p:cNvPr id="235528" name="Freeform 8"/>
          <p:cNvSpPr>
            <a:spLocks/>
          </p:cNvSpPr>
          <p:nvPr/>
        </p:nvSpPr>
        <p:spPr bwMode="auto">
          <a:xfrm>
            <a:off x="3028308" y="1580077"/>
            <a:ext cx="3316977" cy="2120457"/>
          </a:xfrm>
          <a:custGeom>
            <a:avLst/>
            <a:gdLst>
              <a:gd name="T0" fmla="*/ 2147483647 w 2112"/>
              <a:gd name="T1" fmla="*/ 0 h 1344"/>
              <a:gd name="T2" fmla="*/ 2147483647 w 2112"/>
              <a:gd name="T3" fmla="*/ 2147483647 h 1344"/>
              <a:gd name="T4" fmla="*/ 0 w 2112"/>
              <a:gd name="T5" fmla="*/ 2147483647 h 1344"/>
              <a:gd name="T6" fmla="*/ 2147483647 w 2112"/>
              <a:gd name="T7" fmla="*/ 0 h 13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2" h="1344">
                <a:moveTo>
                  <a:pt x="1056" y="0"/>
                </a:moveTo>
                <a:lnTo>
                  <a:pt x="2112" y="1344"/>
                </a:lnTo>
                <a:lnTo>
                  <a:pt x="0" y="1344"/>
                </a:lnTo>
                <a:lnTo>
                  <a:pt x="1056" y="0"/>
                </a:lnTo>
                <a:close/>
              </a:path>
            </a:pathLst>
          </a:cu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78" tIns="43239" rIns="86478" bIns="43239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35532" name="Line 12"/>
          <p:cNvSpPr>
            <a:spLocks noChangeShapeType="1"/>
          </p:cNvSpPr>
          <p:nvPr/>
        </p:nvSpPr>
        <p:spPr bwMode="auto">
          <a:xfrm>
            <a:off x="4715645" y="1834815"/>
            <a:ext cx="0" cy="1753195"/>
          </a:xfrm>
          <a:prstGeom prst="line">
            <a:avLst/>
          </a:prstGeom>
          <a:noFill/>
          <a:ln w="12700">
            <a:solidFill>
              <a:srgbClr val="66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78" tIns="43239" rIns="86478" bIns="43239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35535" name="Text Box 15"/>
          <p:cNvSpPr txBox="1">
            <a:spLocks noChangeArrowheads="1"/>
          </p:cNvSpPr>
          <p:nvPr/>
        </p:nvSpPr>
        <p:spPr bwMode="auto">
          <a:xfrm>
            <a:off x="6933595" y="3506008"/>
            <a:ext cx="2210405" cy="64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>
                <a:latin typeface="Calibri" panose="020F0502020204030204" pitchFamily="34" charset="0"/>
              </a:rPr>
              <a:t>Business DNA Natural Behavior </a:t>
            </a:r>
          </a:p>
        </p:txBody>
      </p:sp>
      <p:sp>
        <p:nvSpPr>
          <p:cNvPr id="235538" name="Text Box 18"/>
          <p:cNvSpPr txBox="1">
            <a:spLocks noChangeArrowheads="1"/>
          </p:cNvSpPr>
          <p:nvPr/>
        </p:nvSpPr>
        <p:spPr bwMode="auto">
          <a:xfrm>
            <a:off x="7728857" y="4588381"/>
            <a:ext cx="1471084" cy="52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>
                <a:latin typeface="Calibri" panose="020F0502020204030204" pitchFamily="34" charset="0"/>
              </a:rPr>
              <a:t>Heredity and Environment</a:t>
            </a:r>
          </a:p>
        </p:txBody>
      </p:sp>
      <p:sp>
        <p:nvSpPr>
          <p:cNvPr id="235539" name="Line 19"/>
          <p:cNvSpPr>
            <a:spLocks noChangeShapeType="1"/>
          </p:cNvSpPr>
          <p:nvPr/>
        </p:nvSpPr>
        <p:spPr bwMode="auto">
          <a:xfrm>
            <a:off x="8763000" y="5028903"/>
            <a:ext cx="0" cy="4569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78" tIns="43239" rIns="86478" bIns="43239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35540" name="Line 20"/>
          <p:cNvSpPr>
            <a:spLocks noChangeShapeType="1"/>
          </p:cNvSpPr>
          <p:nvPr/>
        </p:nvSpPr>
        <p:spPr bwMode="auto">
          <a:xfrm flipH="1">
            <a:off x="8382000" y="548580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78" tIns="43239" rIns="86478" bIns="43239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35541" name="Text Box 21"/>
          <p:cNvSpPr txBox="1">
            <a:spLocks noChangeArrowheads="1"/>
          </p:cNvSpPr>
          <p:nvPr/>
        </p:nvSpPr>
        <p:spPr bwMode="auto">
          <a:xfrm>
            <a:off x="117" y="4890493"/>
            <a:ext cx="1067405" cy="36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>
                <a:latin typeface="Calibri" panose="020F0502020204030204" pitchFamily="34" charset="0"/>
              </a:rPr>
              <a:t>LEVEL </a:t>
            </a:r>
            <a:r>
              <a:rPr lang="en-US" sz="1800" b="1" dirty="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235542" name="Line 22"/>
          <p:cNvSpPr>
            <a:spLocks noChangeShapeType="1"/>
          </p:cNvSpPr>
          <p:nvPr/>
        </p:nvSpPr>
        <p:spPr bwMode="auto">
          <a:xfrm>
            <a:off x="914703" y="5043786"/>
            <a:ext cx="22829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78" tIns="43239" rIns="86478" bIns="43239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35543" name="Text Box 23"/>
          <p:cNvSpPr txBox="1">
            <a:spLocks noChangeArrowheads="1"/>
          </p:cNvSpPr>
          <p:nvPr/>
        </p:nvSpPr>
        <p:spPr bwMode="auto">
          <a:xfrm>
            <a:off x="-306161" y="6394826"/>
            <a:ext cx="8153702" cy="21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dirty="0">
              <a:latin typeface="Calibri" panose="020F0502020204030204" pitchFamily="34" charset="0"/>
            </a:endParaRPr>
          </a:p>
        </p:txBody>
      </p:sp>
      <p:sp>
        <p:nvSpPr>
          <p:cNvPr id="235548" name="Text Box 28"/>
          <p:cNvSpPr txBox="1">
            <a:spLocks noChangeArrowheads="1"/>
          </p:cNvSpPr>
          <p:nvPr/>
        </p:nvSpPr>
        <p:spPr bwMode="auto">
          <a:xfrm>
            <a:off x="914835" y="3366493"/>
            <a:ext cx="1065892" cy="36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>
                <a:latin typeface="Calibri" panose="020F0502020204030204" pitchFamily="34" charset="0"/>
              </a:rPr>
              <a:t>LEVEL </a:t>
            </a:r>
            <a:r>
              <a:rPr lang="en-US" sz="1800" b="1" dirty="0">
                <a:latin typeface="Calibri" panose="020F0502020204030204" pitchFamily="34" charset="0"/>
              </a:rPr>
              <a:t>B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964044" y="2194705"/>
            <a:ext cx="6112551" cy="2821853"/>
            <a:chOff x="1812854" y="1524001"/>
            <a:chExt cx="6112551" cy="2821853"/>
          </a:xfrm>
        </p:grpSpPr>
        <p:sp>
          <p:nvSpPr>
            <p:cNvPr id="235523" name="Freeform 3"/>
            <p:cNvSpPr>
              <a:spLocks/>
            </p:cNvSpPr>
            <p:nvPr/>
          </p:nvSpPr>
          <p:spPr bwMode="auto">
            <a:xfrm>
              <a:off x="4572133" y="3014017"/>
              <a:ext cx="2655748" cy="1304247"/>
            </a:xfrm>
            <a:custGeom>
              <a:avLst/>
              <a:gdLst>
                <a:gd name="T0" fmla="*/ 0 w 1728"/>
                <a:gd name="T1" fmla="*/ 0 h 864"/>
                <a:gd name="T2" fmla="*/ 0 w 1728"/>
                <a:gd name="T3" fmla="*/ 2147483647 h 864"/>
                <a:gd name="T4" fmla="*/ 2147483647 w 1728"/>
                <a:gd name="T5" fmla="*/ 2147483647 h 864"/>
                <a:gd name="T6" fmla="*/ 2147483647 w 1728"/>
                <a:gd name="T7" fmla="*/ 0 h 864"/>
                <a:gd name="T8" fmla="*/ 0 w 1728"/>
                <a:gd name="T9" fmla="*/ 0 h 8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8" h="864">
                  <a:moveTo>
                    <a:pt x="0" y="0"/>
                  </a:moveTo>
                  <a:lnTo>
                    <a:pt x="0" y="864"/>
                  </a:lnTo>
                  <a:lnTo>
                    <a:pt x="1728" y="864"/>
                  </a:lnTo>
                  <a:lnTo>
                    <a:pt x="10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6478" tIns="43239" rIns="86478" bIns="43239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35524" name="Freeform 4"/>
            <p:cNvSpPr>
              <a:spLocks/>
            </p:cNvSpPr>
            <p:nvPr/>
          </p:nvSpPr>
          <p:spPr bwMode="auto">
            <a:xfrm flipH="1">
              <a:off x="1812854" y="3010649"/>
              <a:ext cx="2759199" cy="1307615"/>
            </a:xfrm>
            <a:custGeom>
              <a:avLst/>
              <a:gdLst>
                <a:gd name="T0" fmla="*/ 0 w 1728"/>
                <a:gd name="T1" fmla="*/ 0 h 864"/>
                <a:gd name="T2" fmla="*/ 0 w 1728"/>
                <a:gd name="T3" fmla="*/ 2147483647 h 864"/>
                <a:gd name="T4" fmla="*/ 2147483647 w 1728"/>
                <a:gd name="T5" fmla="*/ 2147483647 h 864"/>
                <a:gd name="T6" fmla="*/ 2147483647 w 1728"/>
                <a:gd name="T7" fmla="*/ 0 h 864"/>
                <a:gd name="T8" fmla="*/ 0 w 1728"/>
                <a:gd name="T9" fmla="*/ 0 h 8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8" h="864">
                  <a:moveTo>
                    <a:pt x="0" y="0"/>
                  </a:moveTo>
                  <a:lnTo>
                    <a:pt x="0" y="864"/>
                  </a:lnTo>
                  <a:lnTo>
                    <a:pt x="1728" y="864"/>
                  </a:lnTo>
                  <a:lnTo>
                    <a:pt x="10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6478" tIns="43239" rIns="86478" bIns="43239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35529" name="Text Box 9"/>
            <p:cNvSpPr txBox="1">
              <a:spLocks noChangeArrowheads="1"/>
            </p:cNvSpPr>
            <p:nvPr/>
          </p:nvSpPr>
          <p:spPr bwMode="auto">
            <a:xfrm>
              <a:off x="3657430" y="1905000"/>
              <a:ext cx="914702" cy="461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276" tIns="45638" rIns="91276" bIns="45638">
              <a:spAutoFit/>
            </a:bodyPr>
            <a:lstStyle>
              <a:lvl1pPr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 dirty="0">
                  <a:solidFill>
                    <a:schemeClr val="bg2"/>
                  </a:solidFill>
                  <a:latin typeface="Calibri" panose="020F0502020204030204" pitchFamily="34" charset="0"/>
                </a:rPr>
                <a:t>LEADER-  SHIP SKILLS</a:t>
              </a:r>
            </a:p>
          </p:txBody>
        </p:sp>
        <p:sp>
          <p:nvSpPr>
            <p:cNvPr id="235530" name="Text Box 10"/>
            <p:cNvSpPr txBox="1">
              <a:spLocks noChangeArrowheads="1"/>
            </p:cNvSpPr>
            <p:nvPr/>
          </p:nvSpPr>
          <p:spPr bwMode="auto">
            <a:xfrm>
              <a:off x="4419298" y="1905000"/>
              <a:ext cx="1143000" cy="276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276" tIns="45638" rIns="91276" bIns="45638">
              <a:spAutoFit/>
            </a:bodyPr>
            <a:lstStyle>
              <a:lvl1pPr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 dirty="0">
                  <a:solidFill>
                    <a:schemeClr val="bg2"/>
                  </a:solidFill>
                  <a:latin typeface="Calibri" panose="020F0502020204030204" pitchFamily="34" charset="0"/>
                </a:rPr>
                <a:t>WORK SKILLS</a:t>
              </a:r>
            </a:p>
          </p:txBody>
        </p:sp>
        <p:sp>
          <p:nvSpPr>
            <p:cNvPr id="235531" name="Text Box 11"/>
            <p:cNvSpPr txBox="1">
              <a:spLocks noChangeArrowheads="1"/>
            </p:cNvSpPr>
            <p:nvPr/>
          </p:nvSpPr>
          <p:spPr bwMode="auto">
            <a:xfrm>
              <a:off x="3504597" y="2667000"/>
              <a:ext cx="2210405" cy="336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276" tIns="45638" rIns="91276" bIns="45638">
              <a:spAutoFit/>
            </a:bodyPr>
            <a:lstStyle>
              <a:lvl1pPr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 dirty="0">
                  <a:solidFill>
                    <a:schemeClr val="bg2"/>
                  </a:solidFill>
                  <a:latin typeface="Calibri" panose="020F0502020204030204" pitchFamily="34" charset="0"/>
                </a:rPr>
                <a:t>COMPETENCIES</a:t>
              </a:r>
            </a:p>
          </p:txBody>
        </p:sp>
        <p:sp>
          <p:nvSpPr>
            <p:cNvPr id="235533" name="Text Box 13"/>
            <p:cNvSpPr txBox="1">
              <a:spLocks noChangeArrowheads="1"/>
            </p:cNvSpPr>
            <p:nvPr/>
          </p:nvSpPr>
          <p:spPr bwMode="auto">
            <a:xfrm>
              <a:off x="1980595" y="1524001"/>
              <a:ext cx="991810" cy="369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276" tIns="45638" rIns="91276" bIns="45638">
              <a:spAutoFit/>
            </a:bodyPr>
            <a:lstStyle>
              <a:lvl1pPr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 dirty="0">
                  <a:latin typeface="Calibri" panose="020F0502020204030204" pitchFamily="34" charset="0"/>
                </a:rPr>
                <a:t>LEVEL </a:t>
              </a:r>
              <a:r>
                <a:rPr lang="en-US" sz="1800" b="1" dirty="0">
                  <a:latin typeface="Calibri" panose="020F0502020204030204" pitchFamily="34" charset="0"/>
                </a:rPr>
                <a:t>C</a:t>
              </a:r>
            </a:p>
          </p:txBody>
        </p:sp>
        <p:sp>
          <p:nvSpPr>
            <p:cNvPr id="235534" name="Line 14"/>
            <p:cNvSpPr>
              <a:spLocks noChangeShapeType="1"/>
            </p:cNvSpPr>
            <p:nvPr/>
          </p:nvSpPr>
          <p:spPr bwMode="auto">
            <a:xfrm>
              <a:off x="2895298" y="1675805"/>
              <a:ext cx="6092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6478" tIns="43239" rIns="86478" bIns="43239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35536" name="Text Box 16"/>
            <p:cNvSpPr txBox="1">
              <a:spLocks noChangeArrowheads="1"/>
            </p:cNvSpPr>
            <p:nvPr/>
          </p:nvSpPr>
          <p:spPr bwMode="auto">
            <a:xfrm>
              <a:off x="6324298" y="1753196"/>
              <a:ext cx="1601107" cy="740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276" tIns="45638" rIns="91276" bIns="45638">
              <a:spAutoFit/>
            </a:bodyPr>
            <a:lstStyle>
              <a:lvl1pPr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 dirty="0">
                  <a:latin typeface="Calibri" panose="020F0502020204030204" pitchFamily="34" charset="0"/>
                </a:rPr>
                <a:t>Education, Training, Experience</a:t>
              </a:r>
            </a:p>
          </p:txBody>
        </p:sp>
        <p:sp>
          <p:nvSpPr>
            <p:cNvPr id="235537" name="Line 17"/>
            <p:cNvSpPr>
              <a:spLocks noChangeShapeType="1"/>
            </p:cNvSpPr>
            <p:nvPr/>
          </p:nvSpPr>
          <p:spPr bwMode="auto">
            <a:xfrm flipH="1">
              <a:off x="5790595" y="2134195"/>
              <a:ext cx="6108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6478" tIns="43239" rIns="86478" bIns="43239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35544" name="Text Box 24"/>
            <p:cNvSpPr txBox="1">
              <a:spLocks noChangeArrowheads="1"/>
            </p:cNvSpPr>
            <p:nvPr/>
          </p:nvSpPr>
          <p:spPr bwMode="auto">
            <a:xfrm>
              <a:off x="2514298" y="3976688"/>
              <a:ext cx="4268107" cy="369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276" tIns="45638" rIns="91276" bIns="45638">
              <a:spAutoFit/>
            </a:bodyPr>
            <a:lstStyle>
              <a:lvl1pPr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 dirty="0">
                  <a:solidFill>
                    <a:schemeClr val="bg2"/>
                  </a:solidFill>
                  <a:latin typeface="Calibri" panose="020F0502020204030204" pitchFamily="34" charset="0"/>
                </a:rPr>
                <a:t>NATURAL BEHAVIORAL TALENTS</a:t>
              </a:r>
            </a:p>
          </p:txBody>
        </p:sp>
        <p:sp>
          <p:nvSpPr>
            <p:cNvPr id="235545" name="Text Box 25"/>
            <p:cNvSpPr txBox="1">
              <a:spLocks noChangeArrowheads="1"/>
            </p:cNvSpPr>
            <p:nvPr/>
          </p:nvSpPr>
          <p:spPr bwMode="auto">
            <a:xfrm>
              <a:off x="2210405" y="3353098"/>
              <a:ext cx="2818190" cy="336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276" tIns="45638" rIns="91276" bIns="45638">
              <a:spAutoFit/>
            </a:bodyPr>
            <a:lstStyle>
              <a:lvl1pPr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 dirty="0">
                  <a:solidFill>
                    <a:schemeClr val="bg2"/>
                  </a:solidFill>
                  <a:latin typeface="Calibri" panose="020F0502020204030204" pitchFamily="34" charset="0"/>
                </a:rPr>
                <a:t>RELATIONSHIPS</a:t>
              </a:r>
            </a:p>
          </p:txBody>
        </p:sp>
        <p:sp>
          <p:nvSpPr>
            <p:cNvPr id="235546" name="Text Box 26"/>
            <p:cNvSpPr txBox="1">
              <a:spLocks noChangeArrowheads="1"/>
            </p:cNvSpPr>
            <p:nvPr/>
          </p:nvSpPr>
          <p:spPr bwMode="auto">
            <a:xfrm>
              <a:off x="4647595" y="3353098"/>
              <a:ext cx="1905000" cy="336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276" tIns="45638" rIns="91276" bIns="45638">
              <a:spAutoFit/>
            </a:bodyPr>
            <a:lstStyle>
              <a:lvl1pPr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 dirty="0">
                  <a:solidFill>
                    <a:schemeClr val="bg2"/>
                  </a:solidFill>
                  <a:latin typeface="Calibri" panose="020F0502020204030204" pitchFamily="34" charset="0"/>
                </a:rPr>
                <a:t>RESULTS</a:t>
              </a:r>
            </a:p>
          </p:txBody>
        </p:sp>
        <p:sp>
          <p:nvSpPr>
            <p:cNvPr id="235547" name="Line 27"/>
            <p:cNvSpPr>
              <a:spLocks noChangeShapeType="1"/>
            </p:cNvSpPr>
            <p:nvPr/>
          </p:nvSpPr>
          <p:spPr bwMode="auto">
            <a:xfrm flipH="1">
              <a:off x="6782405" y="3601546"/>
              <a:ext cx="6108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6478" tIns="43239" rIns="86478" bIns="43239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35549" name="Line 29"/>
            <p:cNvSpPr>
              <a:spLocks noChangeShapeType="1"/>
            </p:cNvSpPr>
            <p:nvPr/>
          </p:nvSpPr>
          <p:spPr bwMode="auto">
            <a:xfrm>
              <a:off x="1829537" y="3519786"/>
              <a:ext cx="4565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6478" tIns="43239" rIns="86478" bIns="43239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861840" y="6319013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17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20348143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Hiring for Talent</a:t>
            </a:r>
            <a:br>
              <a:rPr lang="en-US" dirty="0"/>
            </a:br>
            <a:r>
              <a:rPr lang="en-US" sz="3200" b="0">
                <a:solidFill>
                  <a:srgbClr val="6ED088"/>
                </a:solidFill>
              </a:rPr>
              <a:t>Firstly Identify </a:t>
            </a:r>
            <a:r>
              <a:rPr lang="en-US" sz="3200" b="0" dirty="0">
                <a:solidFill>
                  <a:srgbClr val="6ED088"/>
                </a:solidFill>
              </a:rPr>
              <a:t>the Natural Behaviors, and then the Learned Cognitive Factors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2941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497" y="4275877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  <a:cs typeface="Arial" panose="020B0604020202020204" pitchFamily="34" charset="0"/>
              </a:rPr>
              <a:t>Business DNA –  Natural Talent Discovery and Performance Measurement (10 to </a:t>
            </a:r>
            <a:r>
              <a:rPr lang="en-US" b="1" dirty="0">
                <a:latin typeface="Calibri" panose="020F0502020204030204" pitchFamily="34" charset="0"/>
                <a:cs typeface="Arial" panose="020B0604020202020204" pitchFamily="34" charset="0"/>
              </a:rPr>
              <a:t>12</a:t>
            </a:r>
            <a:r>
              <a:rPr lang="en-US" sz="1800" b="1" dirty="0">
                <a:latin typeface="Calibri" panose="020F0502020204030204" pitchFamily="34" charset="0"/>
                <a:cs typeface="Arial" panose="020B0604020202020204" pitchFamily="34" charset="0"/>
              </a:rPr>
              <a:t> mins)</a:t>
            </a: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65" y="0"/>
            <a:ext cx="89916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/>
          <a:p>
            <a:pPr algn="l" eaLnBrk="1" hangingPunct="1">
              <a:lnSpc>
                <a:spcPct val="80000"/>
              </a:lnSpc>
            </a:pPr>
            <a:r>
              <a:rPr lang="en-AU" sz="2800" b="0" dirty="0">
                <a:ea typeface="MS PGothic" pitchFamily="34" charset="-128"/>
                <a:cs typeface="Arial" charset="0"/>
              </a:rPr>
              <a:t>Business DNA is a Quicker and 91% More Reliable Method </a:t>
            </a:r>
            <a:br>
              <a:rPr lang="en-AU" sz="2800" b="0" dirty="0">
                <a:ea typeface="MS PGothic" pitchFamily="34" charset="-128"/>
                <a:cs typeface="Arial" charset="0"/>
              </a:rPr>
            </a:br>
            <a:r>
              <a:rPr lang="en-AU" sz="2800" b="0" dirty="0">
                <a:solidFill>
                  <a:srgbClr val="6ED088"/>
                </a:solidFill>
                <a:ea typeface="MS PGothic" pitchFamily="34" charset="-128"/>
                <a:cs typeface="Arial" charset="0"/>
              </a:rPr>
              <a:t>Predict How Your  Employees and Will  React Long-Term</a:t>
            </a:r>
            <a:endParaRPr lang="en-US" sz="2800" b="0" kern="1200" dirty="0">
              <a:solidFill>
                <a:srgbClr val="6ED088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 rot="20770845">
            <a:off x="4988949" y="1793674"/>
            <a:ext cx="3128502" cy="1428756"/>
          </a:xfrm>
          <a:prstGeom prst="leftArrowCallout">
            <a:avLst>
              <a:gd name="adj1" fmla="val 25000"/>
              <a:gd name="adj2" fmla="val 25000"/>
              <a:gd name="adj3" fmla="val 35133"/>
              <a:gd name="adj4" fmla="val 6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2000" b="1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  <a:cs typeface="Arial" charset="0"/>
              </a:rPr>
              <a:t>Observations </a:t>
            </a:r>
          </a:p>
          <a:p>
            <a:pPr algn="ctr"/>
            <a:r>
              <a:rPr lang="en-AU" sz="2000" b="1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  <a:cs typeface="Arial" charset="0"/>
              </a:rPr>
              <a:t>Do Not Get </a:t>
            </a:r>
          </a:p>
          <a:p>
            <a:pPr algn="ctr"/>
            <a:r>
              <a:rPr lang="en-AU" sz="2000" b="1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  <a:cs typeface="Arial" charset="0"/>
              </a:rPr>
              <a:t>Below the </a:t>
            </a:r>
          </a:p>
          <a:p>
            <a:pPr algn="ctr"/>
            <a:r>
              <a:rPr lang="en-AU" sz="2000" b="1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  <a:cs typeface="Arial" charset="0"/>
              </a:rPr>
              <a:t>Surface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44765" y="6318280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19</a:t>
            </a:fld>
            <a:endParaRPr lang="en-PH" dirty="0"/>
          </a:p>
        </p:txBody>
      </p:sp>
      <p:pic>
        <p:nvPicPr>
          <p:cNvPr id="12" name="Picture 11" descr="Iceber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08" y="1828800"/>
            <a:ext cx="3693385" cy="4633153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08486"/>
            <a:ext cx="1610053" cy="21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036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6051" y="1451916"/>
            <a:ext cx="39624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Know, Engage and Grow Every Employee </a:t>
            </a:r>
            <a:r>
              <a:rPr lang="en-US" sz="2000" dirty="0"/>
              <a:t>using our Behavioral Technology Platform.</a:t>
            </a:r>
          </a:p>
          <a:p>
            <a:endParaRPr lang="en-US" sz="2000" dirty="0"/>
          </a:p>
          <a:p>
            <a:r>
              <a:rPr lang="en-US" sz="2000" dirty="0"/>
              <a:t>Since 2001, we have been delivering unique talent management data for leaders, employees and consultants to be Behaviorally SMART</a:t>
            </a:r>
            <a:r>
              <a:rPr lang="en-US" sz="2000" dirty="0">
                <a:latin typeface="Arial"/>
                <a:cs typeface="Arial"/>
              </a:rPr>
              <a:t>™</a:t>
            </a:r>
            <a:r>
              <a:rPr lang="en-US" sz="2000" dirty="0"/>
              <a:t> so they can build, coach and mentor their teams to achieve greater productivity and increased self-empowerment. </a:t>
            </a:r>
          </a:p>
          <a:p>
            <a:endParaRPr lang="en-US" sz="2400" dirty="0"/>
          </a:p>
          <a:p>
            <a:r>
              <a:rPr lang="en-US" sz="2000" b="1" dirty="0"/>
              <a:t>Talent management data for matching  talents, role and teams </a:t>
            </a:r>
            <a:r>
              <a:rPr lang="en-US" sz="2000" dirty="0"/>
              <a:t>is a proven way to build a high performance business. </a:t>
            </a:r>
            <a:endParaRPr lang="en-US" sz="2000" dirty="0">
              <a:solidFill>
                <a:srgbClr val="33333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127" y="76200"/>
            <a:ext cx="8861473" cy="1020762"/>
          </a:xfrm>
        </p:spPr>
        <p:txBody>
          <a:bodyPr>
            <a:normAutofit/>
          </a:bodyPr>
          <a:lstStyle/>
          <a:p>
            <a:r>
              <a:rPr lang="en-US" b="0" dirty="0">
                <a:cs typeface="Arial" pitchFamily="34" charset="0"/>
              </a:rPr>
              <a:t>Business DNA® Delivering Talent Management Data                                                 </a:t>
            </a:r>
            <a:r>
              <a:rPr lang="en-US" b="0" dirty="0" err="1">
                <a:solidFill>
                  <a:srgbClr val="6ED088"/>
                </a:solidFill>
                <a:cs typeface="Arial" pitchFamily="34" charset="0"/>
              </a:rPr>
              <a:t>Behavioralizing</a:t>
            </a:r>
            <a:r>
              <a:rPr lang="en-US" b="0" dirty="0">
                <a:solidFill>
                  <a:srgbClr val="6ED088"/>
                </a:solidFill>
                <a:cs typeface="Arial" pitchFamily="34" charset="0"/>
              </a:rPr>
              <a:t> Hiring and Team Development</a:t>
            </a:r>
            <a:endParaRPr lang="en-PH" b="0" dirty="0">
              <a:solidFill>
                <a:srgbClr val="6ED088"/>
              </a:solidFill>
            </a:endParaRPr>
          </a:p>
        </p:txBody>
      </p:sp>
      <p:pic>
        <p:nvPicPr>
          <p:cNvPr id="5123" name="Picture 3" descr="C:\Users\Katrina\Desktop\Clients\Ryan Scott\Powerpoint update\green ch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97" y="1711423"/>
            <a:ext cx="4724400" cy="45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67400" y="6446837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91147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8857" y="357252"/>
            <a:ext cx="9035143" cy="43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endParaRPr lang="en-AU" sz="21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66801" y="1600200"/>
          <a:ext cx="716280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6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6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88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  <a:cs typeface="Arial" pitchFamily="34" charset="0"/>
                        </a:rPr>
                        <a:t>Discovery</a:t>
                      </a:r>
                      <a:r>
                        <a:rPr lang="en-US" baseline="0" dirty="0">
                          <a:latin typeface="+mn-lt"/>
                          <a:cs typeface="Arial" pitchFamily="34" charset="0"/>
                        </a:rPr>
                        <a:t> Process</a:t>
                      </a:r>
                      <a:endParaRPr 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  <a:cs typeface="Arial" pitchFamily="34" charset="0"/>
                        </a:rPr>
                        <a:t>Business DNA Reporting</a:t>
                      </a:r>
                    </a:p>
                  </a:txBody>
                  <a:tcPr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5176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+mn-lt"/>
                          <a:cs typeface="Arial" pitchFamily="34" charset="0"/>
                        </a:rPr>
                        <a:t>DNA</a:t>
                      </a:r>
                      <a:r>
                        <a:rPr lang="en-US" sz="1400" b="1" baseline="0" dirty="0">
                          <a:latin typeface="+mn-lt"/>
                          <a:cs typeface="Arial" pitchFamily="34" charset="0"/>
                        </a:rPr>
                        <a:t> Natural Behavioral Talents Discovery:</a:t>
                      </a:r>
                      <a:endParaRPr lang="en-US" sz="1400" b="1" dirty="0">
                        <a:latin typeface="+mn-lt"/>
                        <a:cs typeface="Arial" pitchFamily="34" charset="0"/>
                      </a:endParaRPr>
                    </a:p>
                    <a:p>
                      <a:r>
                        <a:rPr lang="en-US" sz="1400" dirty="0">
                          <a:latin typeface="+mn-lt"/>
                          <a:cs typeface="Arial" pitchFamily="34" charset="0"/>
                        </a:rPr>
                        <a:t>To</a:t>
                      </a:r>
                      <a:r>
                        <a:rPr lang="en-US" sz="1400" baseline="0" dirty="0">
                          <a:latin typeface="+mn-lt"/>
                          <a:cs typeface="Arial" pitchFamily="34" charset="0"/>
                        </a:rPr>
                        <a:t> Predict How an Employee Should Perform and their Automatic Biases Based on Who They Instinctively Are </a:t>
                      </a:r>
                      <a:endParaRPr 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  <a:cs typeface="Arial" pitchFamily="34" charset="0"/>
                        </a:rPr>
                        <a:t>For revealing different dimensions of an</a:t>
                      </a:r>
                      <a:r>
                        <a:rPr lang="en-US" sz="1400" baseline="0" dirty="0">
                          <a:latin typeface="+mn-lt"/>
                          <a:cs typeface="Arial" pitchFamily="34" charset="0"/>
                        </a:rPr>
                        <a:t> employee’s</a:t>
                      </a:r>
                      <a:r>
                        <a:rPr lang="en-US" sz="1400" dirty="0">
                          <a:latin typeface="+mn-lt"/>
                          <a:cs typeface="Arial" pitchFamily="34" charset="0"/>
                        </a:rPr>
                        <a:t> natural talents for individual and team</a:t>
                      </a:r>
                      <a:r>
                        <a:rPr lang="en-US" sz="1400" baseline="0" dirty="0">
                          <a:latin typeface="+mn-lt"/>
                          <a:cs typeface="Arial" pitchFamily="34" charset="0"/>
                        </a:rPr>
                        <a:t> productivity</a:t>
                      </a:r>
                      <a:r>
                        <a:rPr lang="en-US" sz="1400" dirty="0">
                          <a:latin typeface="+mn-lt"/>
                          <a:cs typeface="Arial" pitchFamily="34" charset="0"/>
                        </a:rPr>
                        <a:t>. Reporting: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For all (including the leader) –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Summary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Report of Strengths and Struggles,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Workplace Insights,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            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Recruiting Employees 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– Hiring Report and 1 Page Factor Reports to identify role fit and build benchmarks for job profiling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Onboarding Employees into Teams 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– Team Report to identify fit with leader/manager and team members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Performance Review Meetings with Managers 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– Comparison Reports of Manager and Employee to build engagement 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Daily Culture Development 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  Ultimate Performance Guide (online, office and wallet size)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435" y="80729"/>
            <a:ext cx="8915400" cy="990600"/>
          </a:xfrm>
        </p:spPr>
        <p:txBody>
          <a:bodyPr>
            <a:noAutofit/>
          </a:bodyPr>
          <a:lstStyle/>
          <a:p>
            <a:r>
              <a:rPr lang="en-US" sz="3000" b="0" dirty="0"/>
              <a:t>Suite of Business DNA Discovery Processes and Reports </a:t>
            </a:r>
            <a:r>
              <a:rPr lang="en-US" sz="3000" b="0" dirty="0">
                <a:solidFill>
                  <a:srgbClr val="6ED088"/>
                </a:solidFill>
              </a:rPr>
              <a:t>on a Single Talent Management Platform</a:t>
            </a:r>
            <a:endParaRPr lang="en-PH" sz="3000" b="0" dirty="0">
              <a:solidFill>
                <a:srgbClr val="6ED08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943600" y="6356350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20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29374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772400" cy="1142999"/>
          </a:xfrm>
        </p:spPr>
        <p:txBody>
          <a:bodyPr>
            <a:normAutofit fontScale="90000"/>
          </a:bodyPr>
          <a:lstStyle/>
          <a:p>
            <a:r>
              <a:rPr lang="en-AU" sz="3600" b="0" cap="none" dirty="0">
                <a:ea typeface="MS PGothic" pitchFamily="34" charset="-128"/>
                <a:cs typeface="Arial" pitchFamily="34" charset="0"/>
                <a:sym typeface="Symbol" pitchFamily="18" charset="2"/>
              </a:rPr>
              <a:t>Business DNA Natural Behavior Discovery</a:t>
            </a:r>
            <a:br>
              <a:rPr lang="en-AU" sz="3600" b="0" cap="none" dirty="0">
                <a:ea typeface="MS PGothic" pitchFamily="34" charset="-128"/>
                <a:cs typeface="Arial" pitchFamily="34" charset="0"/>
                <a:sym typeface="Symbol" pitchFamily="18" charset="2"/>
              </a:rPr>
            </a:br>
            <a:r>
              <a:rPr lang="en-AU" sz="3600" b="0" cap="none" dirty="0">
                <a:solidFill>
                  <a:srgbClr val="6ED088"/>
                </a:solidFill>
                <a:ea typeface="MS PGothic" pitchFamily="34" charset="-128"/>
                <a:cs typeface="Arial" pitchFamily="34" charset="0"/>
                <a:sym typeface="Symbol" pitchFamily="18" charset="2"/>
              </a:rPr>
              <a:t>Overview of the Reporting for Hiring by Matching Talents to Specific Roles</a:t>
            </a:r>
            <a:br>
              <a:rPr lang="en-AU" sz="3200" b="0" cap="none" dirty="0">
                <a:ea typeface="MS PGothic" pitchFamily="34" charset="-128"/>
                <a:cs typeface="Arial" pitchFamily="34" charset="0"/>
                <a:sym typeface="Symbol" pitchFamily="18" charset="2"/>
              </a:rPr>
            </a:br>
            <a:endParaRPr lang="en-AU" sz="3200" b="0" cap="none" dirty="0">
              <a:solidFill>
                <a:srgbClr val="6ED088"/>
              </a:solidFill>
              <a:ea typeface="MS PGothic" pitchFamily="34" charset="-128"/>
              <a:cs typeface="Arial" pitchFamily="34" charset="0"/>
              <a:sym typeface="Symbol" pitchFamily="18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267200"/>
            <a:ext cx="9144000" cy="152400"/>
          </a:xfrm>
          <a:prstGeom prst="rect">
            <a:avLst/>
          </a:prstGeom>
          <a:solidFill>
            <a:srgbClr val="6ED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43600" y="6324600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21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8465390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2125"/>
            <a:ext cx="8229600" cy="1020762"/>
          </a:xfrm>
        </p:spPr>
        <p:txBody>
          <a:bodyPr>
            <a:normAutofit/>
          </a:bodyPr>
          <a:lstStyle/>
          <a:p>
            <a:r>
              <a:rPr lang="en-US" b="0" dirty="0">
                <a:cs typeface="Arial" charset="0"/>
              </a:rPr>
              <a:t>For Hiring and Retaining all Employees                              </a:t>
            </a:r>
            <a:r>
              <a:rPr lang="en-US" b="0" dirty="0">
                <a:solidFill>
                  <a:srgbClr val="6ED088"/>
                </a:solidFill>
                <a:cs typeface="Arial" charset="0"/>
              </a:rPr>
              <a:t>Workplace Operations Report for Identifying Talents</a:t>
            </a:r>
            <a:endParaRPr lang="en-PH" b="0" dirty="0">
              <a:solidFill>
                <a:srgbClr val="6ED088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066" y="1578364"/>
            <a:ext cx="1780868" cy="22860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574"/>
            <a:ext cx="4191000" cy="2438626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53000" y="1865923"/>
            <a:ext cx="3733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+mj-lt"/>
                <a:cs typeface="Arial" charset="0"/>
              </a:rPr>
              <a:t>Business DNA Workplace Operations Report: </a:t>
            </a:r>
          </a:p>
          <a:p>
            <a:endParaRPr lang="en-US" dirty="0">
              <a:solidFill>
                <a:srgbClr val="333333"/>
              </a:solidFill>
              <a:latin typeface="+mj-lt"/>
              <a:cs typeface="Arial" charset="0"/>
            </a:endParaRPr>
          </a:p>
          <a:p>
            <a:pPr marL="457200" indent="-457200">
              <a:buAutoNum type="arabicPeriod"/>
            </a:pPr>
            <a:r>
              <a:rPr lang="en-US" dirty="0">
                <a:solidFill>
                  <a:srgbClr val="333333"/>
                </a:solidFill>
                <a:cs typeface="Arial" charset="0"/>
              </a:rPr>
              <a:t>Natural Behavior Style and Factor Reporting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rgbClr val="333333"/>
                </a:solidFill>
                <a:cs typeface="Arial" charset="0"/>
              </a:rPr>
              <a:t>Business Risk Management Factors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rgbClr val="333333"/>
                </a:solidFill>
                <a:cs typeface="Arial" charset="0"/>
              </a:rPr>
              <a:t>Decision-Making Strengths and Struggles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rgbClr val="333333"/>
                </a:solidFill>
                <a:cs typeface="Arial" charset="0"/>
              </a:rPr>
              <a:t>Work Life Attitudes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rgbClr val="333333"/>
                </a:solidFill>
                <a:cs typeface="Arial" charset="0"/>
              </a:rPr>
              <a:t>Work Life Planning Drivers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rgbClr val="333333"/>
                </a:solidFill>
                <a:cs typeface="Arial" charset="0"/>
              </a:rPr>
              <a:t>Business Decision-Making Risk Grouping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rgbClr val="333333"/>
                </a:solidFill>
                <a:cs typeface="Arial" charset="0"/>
              </a:rPr>
              <a:t>Leader-Team Mate Compatibility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rgbClr val="333333"/>
                </a:solidFill>
                <a:cs typeface="Arial" charset="0"/>
              </a:rPr>
              <a:t>Powerful Questions</a:t>
            </a:r>
          </a:p>
        </p:txBody>
      </p:sp>
      <p:pic>
        <p:nvPicPr>
          <p:cNvPr id="7" name="Picture 2" descr="D:\For You\shado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066" y="3864364"/>
            <a:ext cx="1780868" cy="25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For You\shado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553200"/>
            <a:ext cx="4191000" cy="25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943600" y="6370637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22</a:t>
            </a:fld>
            <a:endParaRPr lang="en-P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457661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7" t="-1" r="6079" b="3405"/>
          <a:stretch/>
        </p:blipFill>
        <p:spPr bwMode="auto">
          <a:xfrm>
            <a:off x="203200" y="1611641"/>
            <a:ext cx="4348956" cy="290503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8" t="13802" r="17173" b="20834"/>
          <a:stretch/>
        </p:blipFill>
        <p:spPr bwMode="auto">
          <a:xfrm>
            <a:off x="5181600" y="2819400"/>
            <a:ext cx="3352800" cy="338613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51448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Customized DNA Ultimate Performance Guide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67200" y="5486400"/>
            <a:ext cx="121920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0" y="16002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10 Unique Natural Workplace Styles based on 8 Primary Factors and 24 Sub-factors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175022" y="2057400"/>
            <a:ext cx="1006578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D:\For You\shado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516679"/>
            <a:ext cx="4368800" cy="25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For You\shado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205538"/>
            <a:ext cx="3352800" cy="25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59434" y="84139"/>
            <a:ext cx="8679766" cy="1020762"/>
          </a:xfrm>
        </p:spPr>
        <p:txBody>
          <a:bodyPr>
            <a:normAutofit/>
          </a:bodyPr>
          <a:lstStyle/>
          <a:p>
            <a:r>
              <a:rPr lang="en-US" b="0" dirty="0">
                <a:ea typeface="Verdana" pitchFamily="34" charset="0"/>
                <a:cs typeface="Arial" charset="0"/>
              </a:rPr>
              <a:t>Practical Analysis of the Key Talents that                       </a:t>
            </a:r>
            <a:r>
              <a:rPr lang="en-US" b="0" dirty="0">
                <a:solidFill>
                  <a:srgbClr val="6ED088"/>
                </a:solidFill>
                <a:ea typeface="Verdana" pitchFamily="34" charset="0"/>
                <a:cs typeface="Arial" charset="0"/>
              </a:rPr>
              <a:t>Drive Employee Performance and People Culture</a:t>
            </a:r>
            <a:endParaRPr lang="en-PH" b="0" dirty="0">
              <a:solidFill>
                <a:srgbClr val="6ED08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67400" y="6330756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23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07889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 txBox="1">
            <a:spLocks noChangeArrowheads="1"/>
          </p:cNvSpPr>
          <p:nvPr/>
        </p:nvSpPr>
        <p:spPr bwMode="auto">
          <a:xfrm>
            <a:off x="233363" y="357188"/>
            <a:ext cx="78819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1pPr>
            <a:lvl2pPr marL="742950" indent="-285750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2pPr>
            <a:lvl3pPr marL="1143000" indent="-228600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3pPr>
            <a:lvl4pPr marL="1600200" indent="-228600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4pPr>
            <a:lvl5pPr marL="2057400" indent="-228600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9pPr>
          </a:lstStyle>
          <a:p>
            <a:pPr algn="l" eaLnBrk="1" hangingPunct="1"/>
            <a:endParaRPr lang="en-AU" sz="2400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24400" y="2133600"/>
            <a:ext cx="411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+mj-lt"/>
                <a:cs typeface="Arial" pitchFamily="34" charset="0"/>
              </a:rPr>
              <a:t>Provides insights in priority of importance based on the candidate’s 64 natural behavioral traits measured by the Business DNA Discovery Process (refer 1 Page Factor Report):</a:t>
            </a:r>
          </a:p>
          <a:p>
            <a:endParaRPr lang="en-US" dirty="0">
              <a:solidFill>
                <a:srgbClr val="333333"/>
              </a:solidFill>
              <a:latin typeface="+mj-lt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+mj-lt"/>
                <a:cs typeface="Arial" pitchFamily="34" charset="0"/>
              </a:rPr>
              <a:t>10 Desired Tasks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+mj-lt"/>
                <a:cs typeface="Arial" pitchFamily="34" charset="0"/>
              </a:rPr>
              <a:t>5 Desired Team Roles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+mj-lt"/>
                <a:cs typeface="Arial" pitchFamily="34" charset="0"/>
              </a:rPr>
              <a:t>5 Desired Work Environment Traits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+mj-lt"/>
                <a:cs typeface="Arial" pitchFamily="34" charset="0"/>
              </a:rPr>
              <a:t>5 Desired Work Rewards</a:t>
            </a:r>
          </a:p>
        </p:txBody>
      </p:sp>
      <p:pic>
        <p:nvPicPr>
          <p:cNvPr id="7" name="Picture 2" descr="http://www.dnabehavior.com/hiring-report-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" y="4143178"/>
            <a:ext cx="3688318" cy="23881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2057400" cy="250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D:\For You\shado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51182"/>
            <a:ext cx="2057400" cy="25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For You\shado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" y="6531364"/>
            <a:ext cx="3688318" cy="25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2"/>
          <p:cNvSpPr txBox="1">
            <a:spLocks/>
          </p:cNvSpPr>
          <p:nvPr/>
        </p:nvSpPr>
        <p:spPr>
          <a:xfrm>
            <a:off x="152400" y="130969"/>
            <a:ext cx="7243763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Hiring Based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on Matching Talent to Role </a:t>
            </a:r>
            <a:b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3000" dirty="0">
                <a:solidFill>
                  <a:srgbClr val="6ED088"/>
                </a:solidFill>
                <a:latin typeface="+mj-lt"/>
                <a:ea typeface="+mj-ea"/>
                <a:cs typeface="+mj-cs"/>
              </a:rPr>
              <a:t>Business D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6ED08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 Hiring Performance Report</a:t>
            </a:r>
            <a:endParaRPr kumimoji="0" lang="en-PH" sz="3000" i="0" u="none" strike="noStrike" kern="1200" cap="none" spc="0" normalizeH="0" baseline="0" noProof="0" dirty="0">
              <a:ln>
                <a:noFill/>
              </a:ln>
              <a:solidFill>
                <a:srgbClr val="6ED08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867400" y="6348801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24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14424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020762"/>
          </a:xfrm>
        </p:spPr>
        <p:txBody>
          <a:bodyPr>
            <a:normAutofit/>
          </a:bodyPr>
          <a:lstStyle/>
          <a:p>
            <a:r>
              <a:rPr lang="en-US" b="0" dirty="0"/>
              <a:t>1-Page Factor Report</a:t>
            </a:r>
            <a:br>
              <a:rPr lang="en-US" b="0" dirty="0"/>
            </a:br>
            <a:r>
              <a:rPr lang="en-US" b="0" dirty="0">
                <a:solidFill>
                  <a:srgbClr val="6ED088"/>
                </a:solidFill>
              </a:rPr>
              <a:t>64 Traits Based on Measuring 8 Factors; 24 Sub-Factors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43600" y="6340035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25</a:t>
            </a:fld>
            <a:endParaRPr lang="en-PH" dirty="0"/>
          </a:p>
        </p:txBody>
      </p:sp>
      <p:pic>
        <p:nvPicPr>
          <p:cNvPr id="5" name="Content Placeholder 4" descr="View Report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555750"/>
            <a:ext cx="5257800" cy="480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2200" y="1693892"/>
            <a:ext cx="251973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Calibri" panose="020F0502020204030204" pitchFamily="34" charset="0"/>
              </a:rPr>
              <a:t>BDNA 1-Page Factor Report</a:t>
            </a:r>
          </a:p>
          <a:p>
            <a:endParaRPr lang="en-US" sz="1800" dirty="0">
              <a:latin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</a:rPr>
              <a:t>64 Traits based </a:t>
            </a:r>
            <a:r>
              <a:rPr lang="en-US" dirty="0">
                <a:latin typeface="Calibri" panose="020F0502020204030204" pitchFamily="34" charset="0"/>
              </a:rPr>
              <a:t>on measuring the left hand and right side of each of the 8 factors and 24 sub-factors (4 trillion combinations of data).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</a:rPr>
              <a:t>The sub-factors are one dimension of the primary factor. Each sub-factor is  independently measured. They do not average out to the Primary Factor score.</a:t>
            </a:r>
          </a:p>
        </p:txBody>
      </p:sp>
    </p:spTree>
    <p:extLst>
      <p:ext uri="{BB962C8B-B14F-4D97-AF65-F5344CB8AC3E}">
        <p14:creationId xmlns:p14="http://schemas.microsoft.com/office/powerpoint/2010/main" val="1758197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12" y="1447800"/>
            <a:ext cx="4318288" cy="5168079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661" y="4191000"/>
            <a:ext cx="1981200" cy="132343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Dave: Ideal Style for New Business Development (“Hunting”)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171699"/>
            <a:ext cx="1985010" cy="132343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Lane: Ideal Style for Relationship Management (“Farming”) </a:t>
            </a:r>
          </a:p>
        </p:txBody>
      </p:sp>
      <p:pic>
        <p:nvPicPr>
          <p:cNvPr id="6" name="Picture 2" descr="D:\For You\shad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12" y="6615879"/>
            <a:ext cx="4826576" cy="3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228600" y="582158"/>
            <a:ext cx="83820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Business DNA </a:t>
            </a:r>
            <a:r>
              <a:rPr lang="en-US" sz="3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Role 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Benchmark Solution                               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6ED08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Over 1000 Benchmarks for Hiring Fit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srgbClr val="6ED08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Specific Roles </a:t>
            </a:r>
            <a:b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6ED08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PH" sz="3000" i="0" u="none" strike="noStrike" kern="1200" cap="none" spc="0" normalizeH="0" baseline="0" noProof="0" dirty="0">
              <a:ln>
                <a:noFill/>
              </a:ln>
              <a:solidFill>
                <a:srgbClr val="6ED08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903742" y="6433316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26</a:t>
            </a:fld>
            <a:endParaRPr lang="en-P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A1A704-DF04-482E-B7CC-8A685111748F}"/>
              </a:ext>
            </a:extLst>
          </p:cNvPr>
          <p:cNvSpPr txBox="1"/>
          <p:nvPr/>
        </p:nvSpPr>
        <p:spPr>
          <a:xfrm>
            <a:off x="6781800" y="1859341"/>
            <a:ext cx="19812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have benchmarks: </a:t>
            </a:r>
          </a:p>
          <a:p>
            <a:endParaRPr lang="en-US" sz="2000" dirty="0"/>
          </a:p>
          <a:p>
            <a:r>
              <a:rPr lang="en-US" sz="2000" dirty="0"/>
              <a:t>Standardized for every SOC code</a:t>
            </a:r>
          </a:p>
          <a:p>
            <a:endParaRPr lang="en-US" sz="2000" dirty="0"/>
          </a:p>
          <a:p>
            <a:r>
              <a:rPr lang="en-US" sz="2000" dirty="0"/>
              <a:t>Various professional roles</a:t>
            </a:r>
          </a:p>
          <a:p>
            <a:endParaRPr lang="en-US" sz="2000" dirty="0"/>
          </a:p>
          <a:p>
            <a:r>
              <a:rPr lang="en-US" sz="2000" dirty="0"/>
              <a:t>Customized for specific roles in businesses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296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1" y="1752600"/>
            <a:ext cx="4589826" cy="5090886"/>
            <a:chOff x="457200" y="1276910"/>
            <a:chExt cx="5018697" cy="556657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69" t="14322" r="18049" b="8723"/>
            <a:stretch/>
          </p:blipFill>
          <p:spPr bwMode="auto">
            <a:xfrm>
              <a:off x="457200" y="1276910"/>
              <a:ext cx="5018697" cy="5185978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 descr="D:\For You\shadow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6474486"/>
              <a:ext cx="4993297" cy="36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553080" y="1507341"/>
            <a:ext cx="2342520" cy="245259"/>
          </a:xfrm>
          <a:prstGeom prst="rect">
            <a:avLst/>
          </a:prstGeom>
          <a:noFill/>
        </p:spPr>
        <p:txBody>
          <a:bodyPr wrap="square" lIns="86493" tIns="43247" rIns="86493" bIns="43247" rtlCol="0">
            <a:spAutoFit/>
          </a:bodyPr>
          <a:lstStyle/>
          <a:p>
            <a:pPr algn="ctr"/>
            <a:r>
              <a:rPr lang="en-US" sz="1000" b="1" dirty="0">
                <a:solidFill>
                  <a:srgbClr val="333333"/>
                </a:solidFill>
                <a:latin typeface="Calibri" panose="020F0502020204030204" pitchFamily="34" charset="0"/>
              </a:rPr>
              <a:t>Strategist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7000" y="1507340"/>
            <a:ext cx="2342520" cy="245259"/>
          </a:xfrm>
          <a:prstGeom prst="rect">
            <a:avLst/>
          </a:prstGeom>
          <a:noFill/>
        </p:spPr>
        <p:txBody>
          <a:bodyPr wrap="square" lIns="86493" tIns="43247" rIns="86493" bIns="43247" rtlCol="0">
            <a:spAutoFit/>
          </a:bodyPr>
          <a:lstStyle/>
          <a:p>
            <a:pPr algn="ctr"/>
            <a:r>
              <a:rPr lang="en-US" sz="1000" b="1" dirty="0">
                <a:solidFill>
                  <a:srgbClr val="333333"/>
                </a:solidFill>
                <a:latin typeface="Calibri" panose="020F0502020204030204" pitchFamily="34" charset="0"/>
              </a:rPr>
              <a:t>Stylish Thinker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2002572"/>
            <a:ext cx="3048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33333"/>
                </a:solidFill>
                <a:latin typeface="+mj-lt"/>
                <a:cs typeface="Arial" pitchFamily="34" charset="0"/>
              </a:rPr>
              <a:t>Identify and navigate </a:t>
            </a:r>
          </a:p>
          <a:p>
            <a:r>
              <a:rPr lang="en-US" sz="2000" b="1" dirty="0">
                <a:solidFill>
                  <a:srgbClr val="333333"/>
                </a:solidFill>
                <a:latin typeface="+mj-lt"/>
                <a:cs typeface="Arial" pitchFamily="34" charset="0"/>
              </a:rPr>
              <a:t>behavioral differences:</a:t>
            </a:r>
          </a:p>
          <a:p>
            <a:endParaRPr lang="en-US" sz="2000" dirty="0">
              <a:solidFill>
                <a:srgbClr val="333333"/>
              </a:solidFill>
              <a:latin typeface="+mj-lt"/>
              <a:cs typeface="Arial" pitchFamily="34" charset="0"/>
            </a:endParaRPr>
          </a:p>
          <a:p>
            <a:r>
              <a:rPr lang="en-US" sz="2000" dirty="0">
                <a:solidFill>
                  <a:srgbClr val="333333"/>
                </a:solidFill>
                <a:latin typeface="+mj-lt"/>
                <a:cs typeface="Arial" pitchFamily="34" charset="0"/>
              </a:rPr>
              <a:t>Chris may not provide John with the personal engagement he needs</a:t>
            </a:r>
          </a:p>
          <a:p>
            <a:endParaRPr lang="en-US" sz="2000" dirty="0">
              <a:solidFill>
                <a:srgbClr val="333333"/>
              </a:solidFill>
              <a:latin typeface="+mj-lt"/>
              <a:cs typeface="Arial" pitchFamily="34" charset="0"/>
            </a:endParaRPr>
          </a:p>
          <a:p>
            <a:r>
              <a:rPr lang="en-US" sz="2000" dirty="0">
                <a:solidFill>
                  <a:srgbClr val="333333"/>
                </a:solidFill>
                <a:latin typeface="+mj-lt"/>
                <a:cs typeface="Arial" pitchFamily="34" charset="0"/>
              </a:rPr>
              <a:t>John could be far more content and cautious than Chris’s pushy goal driven style</a:t>
            </a:r>
          </a:p>
        </p:txBody>
      </p:sp>
      <p:sp>
        <p:nvSpPr>
          <p:cNvPr id="8" name="Left-Right Arrow 7"/>
          <p:cNvSpPr/>
          <p:nvPr/>
        </p:nvSpPr>
        <p:spPr bwMode="auto">
          <a:xfrm>
            <a:off x="2253854" y="2827685"/>
            <a:ext cx="685800" cy="251459"/>
          </a:xfrm>
          <a:prstGeom prst="leftRight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434954" y="3079144"/>
            <a:ext cx="2432446" cy="578456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038600" y="5144673"/>
            <a:ext cx="1828800" cy="344074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-Right Arrow 14"/>
          <p:cNvSpPr/>
          <p:nvPr/>
        </p:nvSpPr>
        <p:spPr bwMode="auto">
          <a:xfrm>
            <a:off x="2939654" y="5242492"/>
            <a:ext cx="685800" cy="251459"/>
          </a:xfrm>
          <a:prstGeom prst="leftRight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206327" y="394111"/>
            <a:ext cx="86868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Manager – </a:t>
            </a:r>
            <a:r>
              <a:rPr lang="en-US" sz="3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Employee Onboarding and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Performance Review Meetings</a:t>
            </a:r>
            <a:b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3000" dirty="0">
                <a:solidFill>
                  <a:srgbClr val="6ED088"/>
                </a:solidFill>
                <a:latin typeface="+mj-lt"/>
                <a:ea typeface="+mj-ea"/>
                <a:cs typeface="+mj-cs"/>
              </a:rPr>
              <a:t>Business </a:t>
            </a:r>
            <a:r>
              <a:rPr lang="en-US" sz="3000" noProof="0" dirty="0">
                <a:solidFill>
                  <a:srgbClr val="6ED088"/>
                </a:solidFill>
                <a:latin typeface="+mj-lt"/>
                <a:ea typeface="+mj-ea"/>
                <a:cs typeface="+mj-cs"/>
              </a:rPr>
              <a:t>D</a:t>
            </a:r>
            <a:r>
              <a:rPr lang="en-US" sz="3000" dirty="0">
                <a:solidFill>
                  <a:srgbClr val="6ED088"/>
                </a:solidFill>
                <a:latin typeface="+mj-lt"/>
                <a:ea typeface="+mj-ea"/>
                <a:cs typeface="+mj-cs"/>
              </a:rPr>
              <a:t>NA Comparison Report</a:t>
            </a:r>
            <a:endParaRPr kumimoji="0" lang="en-PH" sz="3000" i="0" u="none" strike="noStrike" kern="1200" cap="none" spc="0" normalizeH="0" baseline="0" noProof="0" dirty="0">
              <a:ln>
                <a:noFill/>
              </a:ln>
              <a:solidFill>
                <a:srgbClr val="6ED08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896708" y="6377719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27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45910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 txBox="1">
            <a:spLocks noChangeArrowheads="1"/>
          </p:cNvSpPr>
          <p:nvPr/>
        </p:nvSpPr>
        <p:spPr bwMode="auto">
          <a:xfrm>
            <a:off x="233363" y="357188"/>
            <a:ext cx="86058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1pPr>
            <a:lvl2pPr marL="742950" indent="-285750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2pPr>
            <a:lvl3pPr marL="1143000" indent="-228600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3pPr>
            <a:lvl4pPr marL="1600200" indent="-228600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4pPr>
            <a:lvl5pPr marL="2057400" indent="-228600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9pPr>
          </a:lstStyle>
          <a:p>
            <a:pPr algn="l" eaLnBrk="1" hangingPunct="1"/>
            <a:endParaRPr lang="en-AU" sz="2400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5800" y="1897082"/>
            <a:ext cx="4343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+mj-lt"/>
                <a:cs typeface="Arial" pitchFamily="34" charset="0"/>
              </a:rPr>
              <a:t>The Business DNA Team Report </a:t>
            </a:r>
            <a:r>
              <a:rPr lang="en-US" dirty="0">
                <a:solidFill>
                  <a:srgbClr val="333333"/>
                </a:solidFill>
                <a:latin typeface="+mj-lt"/>
                <a:cs typeface="Arial" pitchFamily="34" charset="0"/>
              </a:rPr>
              <a:t> makes understanding who to hire easy by:</a:t>
            </a:r>
          </a:p>
          <a:p>
            <a:endParaRPr lang="en-US" dirty="0">
              <a:solidFill>
                <a:srgbClr val="333333"/>
              </a:solidFill>
              <a:latin typeface="+mj-lt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+mj-lt"/>
                <a:cs typeface="Arial" pitchFamily="34" charset="0"/>
              </a:rPr>
              <a:t>Identifying the different talents of team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+mj-lt"/>
                <a:cs typeface="Arial" pitchFamily="34" charset="0"/>
              </a:rPr>
              <a:t>Providing graphical analysis of team differences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+mj-lt"/>
                <a:cs typeface="Arial" pitchFamily="34" charset="0"/>
              </a:rPr>
              <a:t>Summary of Results and Relationship drive differences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+mj-lt"/>
                <a:cs typeface="Arial" pitchFamily="34" charset="0"/>
              </a:rPr>
              <a:t>Identifies strengths and struggles of team members for role matching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+mj-lt"/>
                <a:cs typeface="Arial" pitchFamily="34" charset="0"/>
              </a:rPr>
              <a:t>Summary of how to communicate with each team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7" name="Picture 2" descr="Team Report Highlights Team Behavi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97082"/>
            <a:ext cx="3686524" cy="415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5882"/>
            <a:ext cx="8605836" cy="1020762"/>
          </a:xfrm>
        </p:spPr>
        <p:txBody>
          <a:bodyPr>
            <a:noAutofit/>
          </a:bodyPr>
          <a:lstStyle/>
          <a:p>
            <a:r>
              <a:rPr lang="en-US" b="0" dirty="0">
                <a:cs typeface="Arial" pitchFamily="34" charset="0"/>
              </a:rPr>
              <a:t>Building a Productive Team</a:t>
            </a:r>
            <a:br>
              <a:rPr lang="en-US" b="0" dirty="0">
                <a:solidFill>
                  <a:srgbClr val="6ED088"/>
                </a:solidFill>
                <a:cs typeface="Arial" pitchFamily="34" charset="0"/>
              </a:rPr>
            </a:br>
            <a:r>
              <a:rPr lang="en-US" b="0" dirty="0">
                <a:solidFill>
                  <a:srgbClr val="6ED088"/>
                </a:solidFill>
                <a:cs typeface="Arial" pitchFamily="34" charset="0"/>
              </a:rPr>
              <a:t>Identifying the Team Gaps Needing to be Filled</a:t>
            </a:r>
            <a:endParaRPr lang="en-PH" b="0" dirty="0">
              <a:solidFill>
                <a:srgbClr val="6ED088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943600" y="6335505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28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49137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8" t="13802" r="17173" b="20834"/>
          <a:stretch/>
        </p:blipFill>
        <p:spPr bwMode="auto">
          <a:xfrm>
            <a:off x="1300976" y="1676400"/>
            <a:ext cx="6395224" cy="38100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0976" y="5661629"/>
            <a:ext cx="6242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Customized DNA Ultimate Performance Guide used online and in paper format for enhancing every human interaction</a:t>
            </a:r>
          </a:p>
        </p:txBody>
      </p:sp>
      <p:pic>
        <p:nvPicPr>
          <p:cNvPr id="12" name="Picture 2" descr="D:\For You\shad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976" y="5486399"/>
            <a:ext cx="6395224" cy="47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59434" y="84139"/>
            <a:ext cx="8679766" cy="1020762"/>
          </a:xfrm>
        </p:spPr>
        <p:txBody>
          <a:bodyPr>
            <a:normAutofit/>
          </a:bodyPr>
          <a:lstStyle/>
          <a:p>
            <a:r>
              <a:rPr lang="en-US" b="0" dirty="0">
                <a:ea typeface="Verdana" pitchFamily="34" charset="0"/>
                <a:cs typeface="Arial" charset="0"/>
              </a:rPr>
              <a:t>Driving Employee Performance and People Culture</a:t>
            </a:r>
            <a:br>
              <a:rPr lang="en-US" b="0" dirty="0">
                <a:solidFill>
                  <a:srgbClr val="6ED088"/>
                </a:solidFill>
                <a:ea typeface="Verdana" pitchFamily="34" charset="0"/>
                <a:cs typeface="Arial" charset="0"/>
              </a:rPr>
            </a:br>
            <a:r>
              <a:rPr lang="en-US" b="0" dirty="0">
                <a:solidFill>
                  <a:srgbClr val="6ED088"/>
                </a:solidFill>
                <a:ea typeface="Verdana" pitchFamily="34" charset="0"/>
                <a:cs typeface="Arial" charset="0"/>
              </a:rPr>
              <a:t>DNA Ultimate Performance Guide</a:t>
            </a:r>
            <a:endParaRPr lang="en-PH" b="0" dirty="0">
              <a:solidFill>
                <a:srgbClr val="6ED08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67400" y="6330756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29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58997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86"/>
          <p:cNvSpPr>
            <a:spLocks noChangeArrowheads="1"/>
          </p:cNvSpPr>
          <p:nvPr/>
        </p:nvSpPr>
        <p:spPr bwMode="auto">
          <a:xfrm>
            <a:off x="98559" y="228600"/>
            <a:ext cx="90876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FFFFFF"/>
                </a:solidFill>
                <a:latin typeface="Calibri" panose="020F0502020204030204" pitchFamily="34" charset="0"/>
                <a:cs typeface="Arial" pitchFamily="34" charset="0"/>
              </a:rPr>
              <a:t>The Need to Reveal and Manage Hidden Team Talent Differences </a:t>
            </a:r>
          </a:p>
          <a:p>
            <a:r>
              <a:rPr lang="en-AU" sz="2400" dirty="0">
                <a:solidFill>
                  <a:srgbClr val="6ED088"/>
                </a:solidFill>
                <a:latin typeface="Calibri" panose="020F0502020204030204" pitchFamily="34" charset="0"/>
              </a:rPr>
              <a:t>Behavior</a:t>
            </a:r>
            <a:r>
              <a:rPr lang="en-AU" sz="2400" dirty="0">
                <a:solidFill>
                  <a:srgbClr val="6ED088"/>
                </a:solidFill>
                <a:latin typeface="Calibri" panose="020F0502020204030204" pitchFamily="34" charset="0"/>
                <a:cs typeface="Arial" pitchFamily="34" charset="0"/>
              </a:rPr>
              <a:t> Causes Business Performance Challenges for Accounting Firms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953735" y="2171194"/>
          <a:ext cx="6096000" cy="3858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www.californiahealthline.org/%7E/media/Images/News/Graphs/GraphDownwardTrend.ash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35" y="3548510"/>
            <a:ext cx="1143000" cy="94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1622" y="3701125"/>
            <a:ext cx="1418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>
                <a:latin typeface="Calibri" panose="020F0502020204030204" pitchFamily="34" charset="0"/>
                <a:cs typeface="Arial" pitchFamily="34" charset="0"/>
              </a:rPr>
              <a:t>Business</a:t>
            </a:r>
          </a:p>
          <a:p>
            <a:pPr algn="ctr"/>
            <a:r>
              <a:rPr lang="en-AU" sz="1400" b="1" dirty="0">
                <a:latin typeface="Calibri" panose="020F0502020204030204" pitchFamily="34" charset="0"/>
                <a:cs typeface="Arial" pitchFamily="34" charset="0"/>
              </a:rPr>
              <a:t>Performance</a:t>
            </a:r>
          </a:p>
        </p:txBody>
      </p:sp>
      <p:sp>
        <p:nvSpPr>
          <p:cNvPr id="6" name="Explosion 1 5"/>
          <p:cNvSpPr/>
          <p:nvPr/>
        </p:nvSpPr>
        <p:spPr>
          <a:xfrm>
            <a:off x="3810735" y="2907459"/>
            <a:ext cx="2222738" cy="278188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latin typeface="Calibri" panose="020F0502020204030204" pitchFamily="34" charset="0"/>
                <a:cs typeface="Arial" pitchFamily="34" charset="0"/>
              </a:rPr>
              <a:t>87% of</a:t>
            </a:r>
          </a:p>
          <a:p>
            <a:pPr algn="ctr"/>
            <a:r>
              <a:rPr lang="en-AU" sz="1200" dirty="0">
                <a:latin typeface="Calibri" panose="020F0502020204030204" pitchFamily="34" charset="0"/>
                <a:cs typeface="Arial" pitchFamily="34" charset="0"/>
              </a:rPr>
              <a:t>measurable  business issues are </a:t>
            </a:r>
            <a:r>
              <a:rPr lang="en-AU" sz="1200" dirty="0" err="1">
                <a:latin typeface="Calibri" panose="020F0502020204030204" pitchFamily="34" charset="0"/>
                <a:cs typeface="Arial" pitchFamily="34" charset="0"/>
              </a:rPr>
              <a:t>behavior</a:t>
            </a:r>
            <a:r>
              <a:rPr lang="en-AU" sz="1200" dirty="0">
                <a:latin typeface="Calibri" panose="020F0502020204030204" pitchFamily="34" charset="0"/>
                <a:cs typeface="Arial" pitchFamily="34" charset="0"/>
              </a:rPr>
              <a:t> and communication related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670300" cy="485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 rot="1163649">
            <a:off x="5471372" y="2902295"/>
            <a:ext cx="930736" cy="34674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20240717">
            <a:off x="5589239" y="5129567"/>
            <a:ext cx="973630" cy="36174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2069" y="6595069"/>
            <a:ext cx="3613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Arial" pitchFamily="34" charset="0"/>
              </a:rPr>
              <a:t>Source: Harvard Business Review 2002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897969" y="6370215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573702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2743200"/>
            <a:ext cx="7772400" cy="1142999"/>
          </a:xfrm>
        </p:spPr>
        <p:txBody>
          <a:bodyPr>
            <a:normAutofit fontScale="90000"/>
          </a:bodyPr>
          <a:lstStyle/>
          <a:p>
            <a:r>
              <a:rPr lang="en-AU" sz="3600" b="0" cap="none" dirty="0" err="1">
                <a:ea typeface="MS PGothic" pitchFamily="34" charset="-128"/>
                <a:cs typeface="Arial" pitchFamily="34" charset="0"/>
                <a:sym typeface="Symbol" pitchFamily="18" charset="2"/>
              </a:rPr>
              <a:t>Behavioral</a:t>
            </a:r>
            <a:r>
              <a:rPr lang="en-AU" sz="3600" b="0" cap="none" dirty="0">
                <a:ea typeface="MS PGothic" pitchFamily="34" charset="-128"/>
                <a:cs typeface="Arial" pitchFamily="34" charset="0"/>
                <a:sym typeface="Symbol" pitchFamily="18" charset="2"/>
              </a:rPr>
              <a:t> Interviewing</a:t>
            </a:r>
            <a:br>
              <a:rPr lang="en-AU" sz="3600" b="0" cap="none" dirty="0">
                <a:ea typeface="MS PGothic" pitchFamily="34" charset="-128"/>
                <a:cs typeface="Arial" pitchFamily="34" charset="0"/>
                <a:sym typeface="Symbol" pitchFamily="18" charset="2"/>
              </a:rPr>
            </a:br>
            <a:r>
              <a:rPr lang="en-AU" sz="3600" b="0" cap="none" dirty="0">
                <a:solidFill>
                  <a:srgbClr val="6ED088"/>
                </a:solidFill>
                <a:ea typeface="MS PGothic" pitchFamily="34" charset="-128"/>
                <a:cs typeface="Arial" pitchFamily="34" charset="0"/>
                <a:sym typeface="Symbol" pitchFamily="18" charset="2"/>
              </a:rPr>
              <a:t>Asking Powerful Questions to Get Further Below the Surface</a:t>
            </a:r>
            <a:br>
              <a:rPr lang="en-AU" sz="3200" b="0" cap="none" dirty="0">
                <a:ea typeface="MS PGothic" pitchFamily="34" charset="-128"/>
                <a:cs typeface="Arial" pitchFamily="34" charset="0"/>
                <a:sym typeface="Symbol" pitchFamily="18" charset="2"/>
              </a:rPr>
            </a:br>
            <a:endParaRPr lang="en-AU" sz="3200" b="0" cap="none" dirty="0">
              <a:solidFill>
                <a:srgbClr val="6ED088"/>
              </a:solidFill>
              <a:ea typeface="MS PGothic" pitchFamily="34" charset="-128"/>
              <a:cs typeface="Arial" pitchFamily="34" charset="0"/>
              <a:sym typeface="Symbol" pitchFamily="18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267200"/>
            <a:ext cx="9144000" cy="152400"/>
          </a:xfrm>
          <a:prstGeom prst="rect">
            <a:avLst/>
          </a:prstGeom>
          <a:solidFill>
            <a:srgbClr val="6ED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43600" y="6324600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30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151545711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8991600" cy="437555"/>
          </a:xfrm>
        </p:spPr>
        <p:txBody>
          <a:bodyPr>
            <a:noAutofit/>
          </a:bodyPr>
          <a:lstStyle/>
          <a:p>
            <a:pPr marL="0" indent="0" defTabSz="863430" eaLnBrk="1" hangingPunct="1">
              <a:spcBef>
                <a:spcPct val="50000"/>
              </a:spcBef>
            </a:pPr>
            <a:r>
              <a:rPr lang="en-US" b="0" dirty="0"/>
              <a:t>Behavioral Interviewing </a:t>
            </a:r>
            <a:br>
              <a:rPr lang="en-US" b="0" dirty="0"/>
            </a:br>
            <a:r>
              <a:rPr lang="en-US" b="0" dirty="0">
                <a:solidFill>
                  <a:srgbClr val="6ED088"/>
                </a:solidFill>
              </a:rPr>
              <a:t>Use Powerful Questions Based on the Strongest Factors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99196"/>
            <a:ext cx="4391964" cy="4287739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000" dirty="0">
                <a:solidFill>
                  <a:schemeClr val="tx1"/>
                </a:solidFill>
              </a:rPr>
              <a:t>The DNA Natural Behavior Unique Style provides a set of behavioral traits which will be generally true for all people in that category. So, not all individuals within the same Natural Behavior Style are exactly the same.</a:t>
            </a:r>
          </a:p>
          <a:p>
            <a:pPr eaLnBrk="1" hangingPunct="1"/>
            <a:r>
              <a:rPr lang="en-US" sz="2000" dirty="0">
                <a:solidFill>
                  <a:schemeClr val="tx1"/>
                </a:solidFill>
              </a:rPr>
              <a:t>Differences between the same Natural Behavior Styles will be seen in the primary factors and sub-factors. The specific factor and sub-factor scores are critical to determining a match to the role.</a:t>
            </a:r>
          </a:p>
          <a:p>
            <a:pPr eaLnBrk="1" hangingPunct="1"/>
            <a:r>
              <a:rPr lang="en-US" sz="2000" dirty="0">
                <a:solidFill>
                  <a:schemeClr val="tx1"/>
                </a:solidFill>
              </a:rPr>
              <a:t>Ask interview questions based on the strongest behavioral traits.</a:t>
            </a:r>
          </a:p>
          <a:p>
            <a:pPr eaLnBrk="1" hangingPunct="1"/>
            <a:r>
              <a:rPr lang="en-US" sz="2000" dirty="0">
                <a:solidFill>
                  <a:schemeClr val="tx1"/>
                </a:solidFill>
              </a:rPr>
              <a:t>Also, the DNA Natural Behavior style is non-biased for gender, race, age and national origin.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600200"/>
            <a:ext cx="3962400" cy="438673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867400" y="6360294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31</a:t>
            </a:fld>
            <a:endParaRPr lang="en-P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66816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2743200"/>
            <a:ext cx="7772400" cy="1142999"/>
          </a:xfrm>
        </p:spPr>
        <p:txBody>
          <a:bodyPr>
            <a:normAutofit fontScale="90000"/>
          </a:bodyPr>
          <a:lstStyle/>
          <a:p>
            <a:r>
              <a:rPr lang="en-AU" sz="3600" b="0" cap="none" dirty="0">
                <a:ea typeface="MS PGothic" pitchFamily="34" charset="-128"/>
                <a:cs typeface="Arial" pitchFamily="34" charset="0"/>
                <a:sym typeface="Symbol" pitchFamily="18" charset="2"/>
              </a:rPr>
              <a:t>Hiring Case Studies for Standard Roles</a:t>
            </a:r>
            <a:br>
              <a:rPr lang="en-AU" sz="3600" b="0" cap="none" dirty="0">
                <a:ea typeface="MS PGothic" pitchFamily="34" charset="-128"/>
                <a:cs typeface="Arial" pitchFamily="34" charset="0"/>
                <a:sym typeface="Symbol" pitchFamily="18" charset="2"/>
              </a:rPr>
            </a:br>
            <a:r>
              <a:rPr lang="en-AU" sz="3600" b="0" cap="none" dirty="0">
                <a:solidFill>
                  <a:srgbClr val="6ED088"/>
                </a:solidFill>
                <a:ea typeface="MS PGothic" pitchFamily="34" charset="-128"/>
                <a:cs typeface="Arial" pitchFamily="34" charset="0"/>
                <a:sym typeface="Symbol" pitchFamily="18" charset="2"/>
              </a:rPr>
              <a:t>Using Hiring Insights, Role Requirements and Benchmarks and Interview Issues</a:t>
            </a:r>
            <a:br>
              <a:rPr lang="en-AU" sz="3200" b="0" cap="none" dirty="0">
                <a:ea typeface="MS PGothic" pitchFamily="34" charset="-128"/>
                <a:cs typeface="Arial" pitchFamily="34" charset="0"/>
                <a:sym typeface="Symbol" pitchFamily="18" charset="2"/>
              </a:rPr>
            </a:br>
            <a:endParaRPr lang="en-AU" sz="3200" b="0" cap="none" dirty="0">
              <a:solidFill>
                <a:srgbClr val="6ED088"/>
              </a:solidFill>
              <a:ea typeface="MS PGothic" pitchFamily="34" charset="-128"/>
              <a:cs typeface="Arial" pitchFamily="34" charset="0"/>
              <a:sym typeface="Symbol" pitchFamily="18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267200"/>
            <a:ext cx="9144000" cy="152400"/>
          </a:xfrm>
          <a:prstGeom prst="rect">
            <a:avLst/>
          </a:prstGeom>
          <a:solidFill>
            <a:srgbClr val="6ED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43600" y="6324600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32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574654920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11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1" y="455116"/>
            <a:ext cx="9296400" cy="611684"/>
          </a:xfrm>
        </p:spPr>
        <p:txBody>
          <a:bodyPr lIns="91348" tIns="45674" rIns="91348" bIns="45674">
            <a:noAutofit/>
          </a:bodyPr>
          <a:lstStyle/>
          <a:p>
            <a:pPr eaLnBrk="1" hangingPunct="1"/>
            <a:r>
              <a:rPr lang="en-US" b="0" dirty="0"/>
              <a:t>Typical Behavioral Characteristics </a:t>
            </a:r>
            <a:br>
              <a:rPr lang="en-US" b="0" dirty="0"/>
            </a:br>
            <a:r>
              <a:rPr lang="en-US" b="0" dirty="0">
                <a:solidFill>
                  <a:srgbClr val="6ED088"/>
                </a:solidFill>
              </a:rPr>
              <a:t>Standard Benchmarks for Sales Roles</a:t>
            </a:r>
            <a:endParaRPr lang="en-AU" b="0" dirty="0">
              <a:solidFill>
                <a:srgbClr val="6ED088"/>
              </a:solidFill>
            </a:endParaRPr>
          </a:p>
        </p:txBody>
      </p:sp>
      <p:graphicFrame>
        <p:nvGraphicFramePr>
          <p:cNvPr id="441458" name="Group 114"/>
          <p:cNvGraphicFramePr>
            <a:graphicFrameLocks noGrp="1"/>
          </p:cNvGraphicFramePr>
          <p:nvPr>
            <p:ph idx="4294967295"/>
          </p:nvPr>
        </p:nvGraphicFramePr>
        <p:xfrm>
          <a:off x="25790" y="1472403"/>
          <a:ext cx="9144001" cy="4901532"/>
        </p:xfrm>
        <a:graphic>
          <a:graphicData uri="http://schemas.openxmlformats.org/drawingml/2006/table">
            <a:tbl>
              <a:tblPr/>
              <a:tblGrid>
                <a:gridCol w="1407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2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0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0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30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DNA Behavior Factor</a:t>
                      </a:r>
                      <a:endParaRPr kumimoji="0" lang="en-A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Talents  - Activity</a:t>
                      </a:r>
                      <a:endParaRPr kumimoji="0" lang="en-A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Outside Sales 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Inside Sales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Customer Service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Take Charge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Visionary/Decisive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&gt;55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Cooperative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Listens/Collaborates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&lt;50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&lt;50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Outgoing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Networks/ Communicates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&gt;55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&gt;55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&gt;45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Reserved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Task Focused/ Researches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Patient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Friendly/Supportive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&gt;45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&gt;50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Fast Paced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Handles Objections/ Rejection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&lt;45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Planned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Detailed/ Structured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&gt;50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0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Spontaneous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Flexible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&lt;45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&lt;50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0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Trust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Receptive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&gt;50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&gt;45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0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Skeptical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Asks Questions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&lt;45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0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Pioneer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Goal Driven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&gt;55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&gt;50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0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Content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Balanced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&lt;50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0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Risk Taker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Takes Bold Action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&gt;55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&gt;45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0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Cautious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Manages Risk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&lt;50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0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Creative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Problem Solves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0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Anchored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Implements/ Executes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&lt;50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&lt;50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&lt;45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943600" y="6373935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33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1357024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7715" y="609600"/>
            <a:ext cx="8394397" cy="437555"/>
          </a:xfrm>
        </p:spPr>
        <p:txBody>
          <a:bodyPr>
            <a:noAutofit/>
          </a:bodyPr>
          <a:lstStyle/>
          <a:p>
            <a:pPr marL="0" indent="0" defTabSz="863430" eaLnBrk="1" hangingPunct="1">
              <a:spcBef>
                <a:spcPct val="50000"/>
              </a:spcBef>
            </a:pPr>
            <a:r>
              <a:rPr lang="en-US" b="0" dirty="0"/>
              <a:t>Position 1: </a:t>
            </a:r>
            <a:br>
              <a:rPr lang="en-US" b="0" dirty="0"/>
            </a:br>
            <a:r>
              <a:rPr lang="en-US" b="0" dirty="0">
                <a:solidFill>
                  <a:srgbClr val="6ED088"/>
                </a:solidFill>
              </a:rPr>
              <a:t>Typical Outside Sales Role Requirements</a:t>
            </a:r>
            <a:endParaRPr lang="en-AU" b="0" dirty="0">
              <a:solidFill>
                <a:srgbClr val="6ED088"/>
              </a:solidFill>
            </a:endParaRP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715" y="1714500"/>
            <a:ext cx="8746489" cy="4043664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Depending on the business, an outside sales role will generally require the person to be a “rain-maker” (“or Hunter”) focused on generating new business.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The role will include: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2000" dirty="0">
                <a:solidFill>
                  <a:schemeClr val="tx1"/>
                </a:solidFill>
              </a:rPr>
              <a:t>Makes quick decisions – realistic approach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2000" dirty="0">
                <a:solidFill>
                  <a:schemeClr val="tx1"/>
                </a:solidFill>
              </a:rPr>
              <a:t>Influences opinions- building rapport quickly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2000" dirty="0">
                <a:solidFill>
                  <a:schemeClr val="tx1"/>
                </a:solidFill>
              </a:rPr>
              <a:t>Setting goals - directing clients towards goals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2000" dirty="0">
                <a:solidFill>
                  <a:schemeClr val="tx1"/>
                </a:solidFill>
              </a:rPr>
              <a:t>Handles objections - calling new prospects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2000" dirty="0">
                <a:solidFill>
                  <a:schemeClr val="tx1"/>
                </a:solidFill>
              </a:rPr>
              <a:t>Follows through - accountable for new business targets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2000" dirty="0">
                <a:solidFill>
                  <a:schemeClr val="tx1"/>
                </a:solidFill>
              </a:rPr>
              <a:t>Action orientated - having high energy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2000" dirty="0">
                <a:solidFill>
                  <a:schemeClr val="tx1"/>
                </a:solidFill>
              </a:rPr>
              <a:t>Comfortable meeting new people - networking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2000" dirty="0">
                <a:solidFill>
                  <a:schemeClr val="tx1"/>
                </a:solidFill>
              </a:rPr>
              <a:t>Negotiating - closing capabilities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2000" dirty="0">
                <a:solidFill>
                  <a:schemeClr val="tx1"/>
                </a:solidFill>
              </a:rPr>
              <a:t>Confident in new situations – sets up opportunities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2000" dirty="0">
                <a:solidFill>
                  <a:schemeClr val="tx1"/>
                </a:solidFill>
              </a:rPr>
              <a:t>Takes bold action – prepared to take risks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2000" dirty="0">
                <a:solidFill>
                  <a:schemeClr val="tx1"/>
                </a:solidFill>
              </a:rPr>
              <a:t>Questioning – prepared to ask questions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2000" dirty="0">
                <a:solidFill>
                  <a:schemeClr val="tx1"/>
                </a:solidFill>
              </a:rPr>
              <a:t>Working individually – able to operate independently</a:t>
            </a:r>
            <a:endParaRPr lang="en-AU" sz="2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943600" y="6425509"/>
            <a:ext cx="2133600" cy="182562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34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69654642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6609" y="152400"/>
            <a:ext cx="8331591" cy="1020762"/>
          </a:xfrm>
        </p:spPr>
        <p:txBody>
          <a:bodyPr>
            <a:normAutofit/>
          </a:bodyPr>
          <a:lstStyle/>
          <a:p>
            <a:pPr eaLnBrk="1" hangingPunct="1"/>
            <a:r>
              <a:rPr lang="en-US" b="0" dirty="0"/>
              <a:t>Dave </a:t>
            </a:r>
            <a:r>
              <a:rPr lang="en-US" b="0" dirty="0" err="1"/>
              <a:t>Michaelson</a:t>
            </a:r>
            <a:r>
              <a:rPr lang="en-US" b="0" dirty="0"/>
              <a:t> – </a:t>
            </a:r>
            <a:br>
              <a:rPr lang="en-US" b="0" dirty="0"/>
            </a:br>
            <a:r>
              <a:rPr lang="en-US" b="0" dirty="0">
                <a:solidFill>
                  <a:srgbClr val="6ED088"/>
                </a:solidFill>
              </a:rPr>
              <a:t>The Influencer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581400"/>
            <a:ext cx="91440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943600" y="6356350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35</a:t>
            </a:fld>
            <a:endParaRPr lang="en-PH" dirty="0"/>
          </a:p>
        </p:txBody>
      </p:sp>
      <p:pic>
        <p:nvPicPr>
          <p:cNvPr id="1003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447800"/>
            <a:ext cx="61626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2667001"/>
            <a:ext cx="6200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038724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305800" cy="1020762"/>
          </a:xfrm>
        </p:spPr>
        <p:txBody>
          <a:bodyPr>
            <a:normAutofit/>
          </a:bodyPr>
          <a:lstStyle/>
          <a:p>
            <a:pPr eaLnBrk="1" hangingPunct="1"/>
            <a:r>
              <a:rPr lang="en-US" b="0" dirty="0"/>
              <a:t>Dave </a:t>
            </a:r>
            <a:r>
              <a:rPr lang="en-US" b="0" dirty="0" err="1"/>
              <a:t>Michaelson</a:t>
            </a:r>
            <a:r>
              <a:rPr lang="en-US" b="0" dirty="0"/>
              <a:t> – </a:t>
            </a:r>
            <a:br>
              <a:rPr lang="en-US" b="0" dirty="0"/>
            </a:br>
            <a:r>
              <a:rPr lang="en-US" b="0" dirty="0">
                <a:solidFill>
                  <a:srgbClr val="6ED088"/>
                </a:solidFill>
              </a:rPr>
              <a:t>The Influencer</a:t>
            </a:r>
          </a:p>
        </p:txBody>
      </p:sp>
      <p:pic>
        <p:nvPicPr>
          <p:cNvPr id="155545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5400" y="1551985"/>
            <a:ext cx="6395650" cy="485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943600" y="6409736"/>
            <a:ext cx="2131255" cy="334743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36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55151562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9238343" cy="437555"/>
          </a:xfrm>
        </p:spPr>
        <p:txBody>
          <a:bodyPr>
            <a:noAutofit/>
          </a:bodyPr>
          <a:lstStyle/>
          <a:p>
            <a:pPr marL="0" indent="0" defTabSz="863430" eaLnBrk="1" hangingPunct="1">
              <a:spcBef>
                <a:spcPct val="50000"/>
              </a:spcBef>
            </a:pPr>
            <a:r>
              <a:rPr lang="en-US" b="0" dirty="0"/>
              <a:t>Issues for Behavioral Interview </a:t>
            </a:r>
            <a:br>
              <a:rPr lang="en-US" b="0" dirty="0"/>
            </a:br>
            <a:r>
              <a:rPr lang="en-US" b="0" dirty="0">
                <a:solidFill>
                  <a:srgbClr val="6ED088"/>
                </a:solidFill>
              </a:rPr>
              <a:t>Outside Sales Position</a:t>
            </a:r>
            <a:endParaRPr lang="en-AU" b="0" dirty="0">
              <a:solidFill>
                <a:srgbClr val="6ED088"/>
              </a:solidFill>
            </a:endParaRPr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781143" cy="428773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solidFill>
                  <a:schemeClr val="tx1"/>
                </a:solidFill>
              </a:rPr>
              <a:t>Substance over charm</a:t>
            </a:r>
          </a:p>
          <a:p>
            <a:pPr eaLnBrk="1" hangingPunct="1"/>
            <a:r>
              <a:rPr lang="en-US" sz="2400" dirty="0">
                <a:solidFill>
                  <a:schemeClr val="tx1"/>
                </a:solidFill>
              </a:rPr>
              <a:t>Strategic approach</a:t>
            </a:r>
          </a:p>
          <a:p>
            <a:pPr eaLnBrk="1" hangingPunct="1"/>
            <a:r>
              <a:rPr lang="en-US" sz="2400" dirty="0">
                <a:solidFill>
                  <a:schemeClr val="tx1"/>
                </a:solidFill>
              </a:rPr>
              <a:t>Does not take no for answer</a:t>
            </a:r>
          </a:p>
          <a:p>
            <a:pPr eaLnBrk="1" hangingPunct="1"/>
            <a:r>
              <a:rPr lang="en-US" sz="2400" dirty="0">
                <a:solidFill>
                  <a:schemeClr val="tx1"/>
                </a:solidFill>
              </a:rPr>
              <a:t>Persistent and hungry</a:t>
            </a:r>
          </a:p>
          <a:p>
            <a:pPr eaLnBrk="1" hangingPunct="1"/>
            <a:r>
              <a:rPr lang="en-US" sz="2400" dirty="0">
                <a:solidFill>
                  <a:schemeClr val="tx1"/>
                </a:solidFill>
              </a:rPr>
              <a:t>Builds rapport quickly</a:t>
            </a:r>
          </a:p>
          <a:p>
            <a:pPr eaLnBrk="1" hangingPunct="1"/>
            <a:r>
              <a:rPr lang="en-US" sz="2400" dirty="0">
                <a:solidFill>
                  <a:schemeClr val="tx1"/>
                </a:solidFill>
              </a:rPr>
              <a:t>Track record in closing sales</a:t>
            </a:r>
          </a:p>
          <a:p>
            <a:pPr eaLnBrk="1" hangingPunct="1"/>
            <a:r>
              <a:rPr lang="en-US" sz="2400" dirty="0">
                <a:solidFill>
                  <a:schemeClr val="tx1"/>
                </a:solidFill>
              </a:rPr>
              <a:t>Positive attitude toward success</a:t>
            </a:r>
          </a:p>
          <a:p>
            <a:pPr eaLnBrk="1" hangingPunct="1"/>
            <a:r>
              <a:rPr lang="en-US" sz="2400" dirty="0">
                <a:solidFill>
                  <a:schemeClr val="tx1"/>
                </a:solidFill>
              </a:rPr>
              <a:t>Passion</a:t>
            </a:r>
          </a:p>
          <a:p>
            <a:pPr eaLnBrk="1" hangingPunct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867400" y="6324600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37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23121696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9249229" cy="523280"/>
          </a:xfrm>
        </p:spPr>
        <p:txBody>
          <a:bodyPr>
            <a:noAutofit/>
          </a:bodyPr>
          <a:lstStyle/>
          <a:p>
            <a:pPr marL="0" indent="0" defTabSz="863430" eaLnBrk="1" hangingPunct="1">
              <a:spcBef>
                <a:spcPct val="50000"/>
              </a:spcBef>
            </a:pPr>
            <a:r>
              <a:rPr lang="en-US" b="0" dirty="0"/>
              <a:t>Position 2: </a:t>
            </a:r>
            <a:br>
              <a:rPr lang="en-US" b="0" dirty="0"/>
            </a:br>
            <a:r>
              <a:rPr lang="en-US" b="0" dirty="0">
                <a:solidFill>
                  <a:srgbClr val="6ED088"/>
                </a:solidFill>
              </a:rPr>
              <a:t>Typical Inside Sales Role Requirements</a:t>
            </a:r>
            <a:endParaRPr lang="en-AU" b="0" dirty="0">
              <a:solidFill>
                <a:srgbClr val="6ED088"/>
              </a:solidFill>
            </a:endParaRP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472" y="1752600"/>
            <a:ext cx="8456084" cy="4287739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200" dirty="0">
                <a:solidFill>
                  <a:schemeClr val="tx1"/>
                </a:solidFill>
              </a:rPr>
              <a:t>Depending on the business, an inside sales role will generally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200" dirty="0">
                <a:solidFill>
                  <a:schemeClr val="tx1"/>
                </a:solidFill>
              </a:rPr>
              <a:t>require the person to be a “farmer” focused on building and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200" dirty="0">
                <a:solidFill>
                  <a:schemeClr val="tx1"/>
                </a:solidFill>
              </a:rPr>
              <a:t>managing existing business/relationships. The role will include: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dirty="0">
                <a:solidFill>
                  <a:schemeClr val="tx1"/>
                </a:solidFill>
              </a:rPr>
              <a:t>Being friendly - maintaining relationships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>
                <a:solidFill>
                  <a:schemeClr val="tx1"/>
                </a:solidFill>
              </a:rPr>
              <a:t>Supportive and patient - responds to client questions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>
                <a:solidFill>
                  <a:schemeClr val="tx1"/>
                </a:solidFill>
              </a:rPr>
              <a:t>Demonstrates enthusiasm – people connection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>
                <a:solidFill>
                  <a:schemeClr val="tx1"/>
                </a:solidFill>
              </a:rPr>
              <a:t>Follows through- being reliable to follow up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>
                <a:solidFill>
                  <a:schemeClr val="tx1"/>
                </a:solidFill>
              </a:rPr>
              <a:t>Listening – empathetic to client needs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>
                <a:solidFill>
                  <a:schemeClr val="tx1"/>
                </a:solidFill>
              </a:rPr>
              <a:t>Works collaboratively - good team player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>
                <a:solidFill>
                  <a:schemeClr val="tx1"/>
                </a:solidFill>
              </a:rPr>
              <a:t>Comfortable meeting new people - networking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>
                <a:solidFill>
                  <a:schemeClr val="tx1"/>
                </a:solidFill>
              </a:rPr>
              <a:t>Negotiating - closing capabilities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>
                <a:solidFill>
                  <a:schemeClr val="tx1"/>
                </a:solidFill>
              </a:rPr>
              <a:t>Communicating verbally – calling clients</a:t>
            </a:r>
            <a:endParaRPr lang="en-AU" sz="22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943600" y="6324600"/>
            <a:ext cx="2133600" cy="335459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38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43821760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305800" cy="1020762"/>
          </a:xfrm>
        </p:spPr>
        <p:txBody>
          <a:bodyPr>
            <a:normAutofit/>
          </a:bodyPr>
          <a:lstStyle/>
          <a:p>
            <a:pPr eaLnBrk="1" hangingPunct="1"/>
            <a:r>
              <a:rPr lang="en-US" b="0" dirty="0"/>
              <a:t>Lane Dixon – </a:t>
            </a:r>
            <a:br>
              <a:rPr lang="en-US" b="0" dirty="0"/>
            </a:br>
            <a:r>
              <a:rPr lang="en-US" b="0" dirty="0">
                <a:solidFill>
                  <a:srgbClr val="6ED088"/>
                </a:solidFill>
              </a:rPr>
              <a:t>The Community Builder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581401"/>
            <a:ext cx="91440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943600" y="6356351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39</a:t>
            </a:fld>
            <a:endParaRPr lang="en-PH" dirty="0"/>
          </a:p>
        </p:txBody>
      </p:sp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447800"/>
            <a:ext cx="6191250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514600"/>
            <a:ext cx="62579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377398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ChangeArrowheads="1"/>
          </p:cNvSpPr>
          <p:nvPr/>
        </p:nvSpPr>
        <p:spPr bwMode="auto">
          <a:xfrm>
            <a:off x="152400" y="381000"/>
            <a:ext cx="6553200" cy="43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4" tIns="45687" rIns="91374" bIns="45687" anchor="ctr"/>
          <a:lstStyle/>
          <a:p>
            <a:pPr defTabSz="912983"/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  <a:sym typeface="Symbol" pitchFamily="18" charset="2"/>
              </a:rPr>
              <a:t>Hiring </a:t>
            </a:r>
          </a:p>
          <a:p>
            <a:pPr defTabSz="912983"/>
            <a:r>
              <a:rPr lang="en-US" sz="3000" dirty="0">
                <a:solidFill>
                  <a:srgbClr val="6ED088"/>
                </a:solidFill>
                <a:latin typeface="Calibri" panose="020F0502020204030204" pitchFamily="34" charset="0"/>
                <a:ea typeface="MS PGothic" pitchFamily="34" charset="-128"/>
                <a:sym typeface="Symbol" pitchFamily="18" charset="2"/>
              </a:rPr>
              <a:t>Performance Challenges</a:t>
            </a:r>
            <a:endParaRPr lang="en-AU" sz="3000" dirty="0">
              <a:solidFill>
                <a:srgbClr val="6ED088"/>
              </a:solidFill>
              <a:latin typeface="Calibri" panose="020F0502020204030204" pitchFamily="34" charset="0"/>
              <a:ea typeface="MS PGothic" pitchFamily="34" charset="-128"/>
              <a:sym typeface="Symbol" pitchFamily="18" charset="2"/>
            </a:endParaRPr>
          </a:p>
        </p:txBody>
      </p:sp>
      <p:sp>
        <p:nvSpPr>
          <p:cNvPr id="643075" name="Text Box 4"/>
          <p:cNvSpPr txBox="1">
            <a:spLocks noChangeArrowheads="1"/>
          </p:cNvSpPr>
          <p:nvPr/>
        </p:nvSpPr>
        <p:spPr bwMode="auto">
          <a:xfrm>
            <a:off x="3592286" y="1485900"/>
            <a:ext cx="5323114" cy="470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4" tIns="45687" rIns="91374" bIns="45687">
            <a:spAutoFit/>
          </a:bodyPr>
          <a:lstStyle>
            <a:lvl1pPr marL="563563" indent="-563563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AU" sz="2000" dirty="0">
                <a:latin typeface="Calibri" panose="020F0502020204030204" pitchFamily="34" charset="0"/>
                <a:ea typeface="MS PGothic" pitchFamily="34" charset="-128"/>
                <a:sym typeface="Symbol" pitchFamily="18" charset="2"/>
              </a:rPr>
              <a:t>Hiring “Round Pegs in Round Holes”</a:t>
            </a:r>
          </a:p>
          <a:p>
            <a:pPr eaLnBrk="1" hangingPunct="1">
              <a:buFontTx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MS PGothic" pitchFamily="34" charset="-128"/>
                <a:sym typeface="Symbol" pitchFamily="18" charset="2"/>
              </a:rPr>
              <a:t>Building a recruitment process that leads to ongoing employee engagement</a:t>
            </a:r>
          </a:p>
          <a:p>
            <a:pPr eaLnBrk="1" hangingPunct="1">
              <a:buFontTx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MS PGothic" pitchFamily="34" charset="-128"/>
                <a:sym typeface="Symbol" pitchFamily="18" charset="2"/>
              </a:rPr>
              <a:t>Matching the natural talents needed for a role</a:t>
            </a:r>
          </a:p>
          <a:p>
            <a:pPr eaLnBrk="1" hangingPunct="1">
              <a:buFontTx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MS PGothic" pitchFamily="34" charset="-128"/>
                <a:sym typeface="Symbol" pitchFamily="18" charset="2"/>
              </a:rPr>
              <a:t>Fit of the candidate into the overall team</a:t>
            </a:r>
          </a:p>
          <a:p>
            <a:pPr eaLnBrk="1" hangingPunct="1">
              <a:buFontTx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MS PGothic" pitchFamily="34" charset="-128"/>
                <a:sym typeface="Symbol" pitchFamily="18" charset="2"/>
              </a:rPr>
              <a:t>Relationship of the candidate to his/her manager</a:t>
            </a:r>
          </a:p>
          <a:p>
            <a:pPr eaLnBrk="1" hangingPunct="1">
              <a:buFontTx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MS PGothic" pitchFamily="34" charset="-128"/>
                <a:sym typeface="Symbol" pitchFamily="18" charset="2"/>
              </a:rPr>
              <a:t>Getting below the surface in the interview to identify the true behaviors,  passions, values, purpose, money</a:t>
            </a:r>
          </a:p>
          <a:p>
            <a:pPr eaLnBrk="1" hangingPunct="1">
              <a:buFontTx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MS PGothic" pitchFamily="34" charset="-128"/>
                <a:sym typeface="Symbol" pitchFamily="18" charset="2"/>
              </a:rPr>
              <a:t>Successful performance in a different operating environment not translating to productivity</a:t>
            </a:r>
          </a:p>
          <a:p>
            <a:pPr eaLnBrk="1" hangingPunct="1">
              <a:buFontTx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MS PGothic" pitchFamily="34" charset="-128"/>
                <a:sym typeface="Symbol" pitchFamily="18" charset="2"/>
              </a:rPr>
              <a:t>High cost of a bad hire</a:t>
            </a:r>
          </a:p>
        </p:txBody>
      </p:sp>
      <p:pic>
        <p:nvPicPr>
          <p:cNvPr id="4956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548131"/>
            <a:ext cx="2286000" cy="2884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867400" y="6324600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4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41781585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382000" cy="1020762"/>
          </a:xfrm>
        </p:spPr>
        <p:txBody>
          <a:bodyPr>
            <a:normAutofit/>
          </a:bodyPr>
          <a:lstStyle/>
          <a:p>
            <a:pPr eaLnBrk="1" hangingPunct="1"/>
            <a:r>
              <a:rPr lang="en-US" b="0" dirty="0"/>
              <a:t>Lane Dixon – </a:t>
            </a:r>
            <a:br>
              <a:rPr lang="en-US" b="0" dirty="0"/>
            </a:br>
            <a:r>
              <a:rPr lang="en-US" b="0" dirty="0">
                <a:solidFill>
                  <a:srgbClr val="6ED088"/>
                </a:solidFill>
              </a:rPr>
              <a:t>The Community Builder</a:t>
            </a:r>
          </a:p>
        </p:txBody>
      </p:sp>
      <p:pic>
        <p:nvPicPr>
          <p:cNvPr id="155955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82875" y="1644290"/>
            <a:ext cx="6578250" cy="471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943600" y="6356350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40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409311502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9797748" cy="437555"/>
          </a:xfrm>
        </p:spPr>
        <p:txBody>
          <a:bodyPr>
            <a:noAutofit/>
          </a:bodyPr>
          <a:lstStyle/>
          <a:p>
            <a:pPr marL="0" indent="0" defTabSz="863430" eaLnBrk="1" hangingPunct="1">
              <a:spcBef>
                <a:spcPct val="50000"/>
              </a:spcBef>
            </a:pPr>
            <a:r>
              <a:rPr lang="en-US" b="0" dirty="0"/>
              <a:t>Issues for Behavioral Interview for </a:t>
            </a:r>
            <a:br>
              <a:rPr lang="en-US" b="0" dirty="0"/>
            </a:br>
            <a:r>
              <a:rPr lang="en-US" b="0" dirty="0">
                <a:solidFill>
                  <a:srgbClr val="6ED088"/>
                </a:solidFill>
              </a:rPr>
              <a:t>an Inside Sales Position</a:t>
            </a:r>
            <a:endParaRPr lang="en-AU" b="0" dirty="0">
              <a:solidFill>
                <a:srgbClr val="6ED088"/>
              </a:solidFill>
            </a:endParaRP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8782654" cy="428773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Substance over charm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Good listener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Relational approach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Ability to demonstrate empathy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Reliable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Ability to handle client objections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Track record in closing sales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Positive attitude toward success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Passion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867400" y="6324600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41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04390000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11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563565"/>
            <a:ext cx="9144000" cy="611684"/>
          </a:xfrm>
        </p:spPr>
        <p:txBody>
          <a:bodyPr lIns="91348" tIns="45674" rIns="91348" bIns="45674">
            <a:noAutofit/>
          </a:bodyPr>
          <a:lstStyle/>
          <a:p>
            <a:pPr eaLnBrk="1" hangingPunct="1"/>
            <a:r>
              <a:rPr lang="en-US" b="0" dirty="0"/>
              <a:t>Typical Behavioral Characteristics </a:t>
            </a:r>
            <a:br>
              <a:rPr lang="en-US" b="0" dirty="0"/>
            </a:br>
            <a:r>
              <a:rPr lang="en-US" b="0" dirty="0">
                <a:solidFill>
                  <a:srgbClr val="6ED088"/>
                </a:solidFill>
              </a:rPr>
              <a:t>Operational Roles</a:t>
            </a:r>
            <a:endParaRPr lang="en-AU" b="0" dirty="0">
              <a:solidFill>
                <a:srgbClr val="6ED088"/>
              </a:solidFill>
            </a:endParaRPr>
          </a:p>
        </p:txBody>
      </p:sp>
      <p:graphicFrame>
        <p:nvGraphicFramePr>
          <p:cNvPr id="441458" name="Group 114"/>
          <p:cNvGraphicFramePr>
            <a:graphicFrameLocks noGrp="1"/>
          </p:cNvGraphicFramePr>
          <p:nvPr>
            <p:ph idx="4294967295"/>
          </p:nvPr>
        </p:nvGraphicFramePr>
        <p:xfrm>
          <a:off x="457200" y="1524000"/>
          <a:ext cx="7696200" cy="4687403"/>
        </p:xfrm>
        <a:graphic>
          <a:graphicData uri="http://schemas.openxmlformats.org/drawingml/2006/table">
            <a:tbl>
              <a:tblPr/>
              <a:tblGrid>
                <a:gridCol w="999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2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23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23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78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DNA Behavior Factor</a:t>
                      </a:r>
                      <a:endParaRPr kumimoji="0" lang="en-A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Talents  - Activity</a:t>
                      </a:r>
                      <a:endParaRPr kumimoji="0" lang="en-A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Operations Manager 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Technical Support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Office Administration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Trainer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Take Charge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Visionary/Decisive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&gt;55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&gt;45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Cooperative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Listens/Collaborates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&lt;50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&lt;50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Outgoing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Networks/ Communicates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&gt;50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&gt;45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Reserved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Task Focused/ Researches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&lt;55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&lt;50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Patient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Friendly/Supportive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&gt;40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&gt;50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&gt;50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&gt;50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Fast Paced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Handles Objections/ Rejection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Planned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Detailed/ Structured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&gt;45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&gt;50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&gt;55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&lt;50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Spontaneous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Flexible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6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Trust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Receptive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&gt;40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&gt;45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&gt;50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&gt;50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6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Skeptical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Asks Questions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6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Pioneer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Goal Driven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&gt;50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6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Content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Balanced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&lt;50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&lt;50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&lt;50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6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Risk Taker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Takes Bold Action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6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Cautious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Manages Risk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&lt;55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&lt;50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&lt;50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&lt;50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6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Creative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Problem Solves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&gt;45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6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Anchored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Implements/ Executes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&lt;50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&lt;50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  <a:sym typeface="Symbol" pitchFamily="18" charset="2"/>
                        </a:rPr>
                        <a:t>&lt;45</a:t>
                      </a: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91991" marR="91991" marT="45282" marB="45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791200" y="6297222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42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93304374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1" y="685801"/>
            <a:ext cx="9144000" cy="457200"/>
          </a:xfrm>
        </p:spPr>
        <p:txBody>
          <a:bodyPr>
            <a:noAutofit/>
          </a:bodyPr>
          <a:lstStyle/>
          <a:p>
            <a:pPr eaLnBrk="1" hangingPunct="1"/>
            <a:r>
              <a:rPr lang="en-US" b="0" dirty="0"/>
              <a:t>Position 3: </a:t>
            </a:r>
            <a:br>
              <a:rPr lang="en-US" b="0" dirty="0"/>
            </a:br>
            <a:r>
              <a:rPr lang="en-US" b="0" dirty="0">
                <a:solidFill>
                  <a:srgbClr val="6ED088"/>
                </a:solidFill>
              </a:rPr>
              <a:t>Typical Technical Support Role Requirements</a:t>
            </a:r>
            <a:endParaRPr lang="en-AU" b="0" dirty="0">
              <a:solidFill>
                <a:srgbClr val="6ED088"/>
              </a:solidFill>
            </a:endParaRPr>
          </a:p>
        </p:txBody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56" y="1714506"/>
            <a:ext cx="8276167" cy="3716239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Depending on the business, a technical support role will generally require the person to play a more supportive role inside the business. The role will include: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chemeClr val="tx1"/>
                </a:solidFill>
              </a:rPr>
              <a:t>Executing projects - implementation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chemeClr val="tx1"/>
                </a:solidFill>
              </a:rPr>
              <a:t>Managing time  - completing projects on a timely basis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chemeClr val="tx1"/>
                </a:solidFill>
              </a:rPr>
              <a:t>Being collaborative - good team work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chemeClr val="tx1"/>
                </a:solidFill>
              </a:rPr>
              <a:t>Risk management – compliance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chemeClr val="tx1"/>
                </a:solidFill>
              </a:rPr>
              <a:t>Listening – provides support to client and team needs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chemeClr val="tx1"/>
                </a:solidFill>
              </a:rPr>
              <a:t>Supportive and patient - responds to client queries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chemeClr val="tx1"/>
                </a:solidFill>
              </a:rPr>
              <a:t>Being friendly - helping to maintain relationships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chemeClr val="tx1"/>
                </a:solidFill>
              </a:rPr>
              <a:t>Follows procedures  - manages technical and back office functions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867400" y="6324600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43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264668276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305800" cy="1020762"/>
          </a:xfrm>
        </p:spPr>
        <p:txBody>
          <a:bodyPr>
            <a:normAutofit/>
          </a:bodyPr>
          <a:lstStyle/>
          <a:p>
            <a:pPr eaLnBrk="1" hangingPunct="1"/>
            <a:r>
              <a:rPr lang="en-US" b="0" dirty="0"/>
              <a:t>Alice Price  </a:t>
            </a:r>
            <a:br>
              <a:rPr lang="en-US" b="0" dirty="0"/>
            </a:br>
            <a:r>
              <a:rPr lang="en-US" b="0" dirty="0">
                <a:solidFill>
                  <a:srgbClr val="6ED088"/>
                </a:solidFill>
              </a:rPr>
              <a:t>The Relationship Builder</a:t>
            </a:r>
          </a:p>
        </p:txBody>
      </p:sp>
      <p:pic>
        <p:nvPicPr>
          <p:cNvPr id="67584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442285"/>
            <a:ext cx="9144000" cy="209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505200"/>
            <a:ext cx="9144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867400" y="6268329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44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88018530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382000" cy="1020762"/>
          </a:xfrm>
        </p:spPr>
        <p:txBody>
          <a:bodyPr>
            <a:normAutofit/>
          </a:bodyPr>
          <a:lstStyle/>
          <a:p>
            <a:pPr eaLnBrk="1" hangingPunct="1"/>
            <a:r>
              <a:rPr lang="en-US" b="0" dirty="0"/>
              <a:t>Alice Price </a:t>
            </a:r>
            <a:br>
              <a:rPr lang="en-US" b="0" dirty="0"/>
            </a:br>
            <a:r>
              <a:rPr lang="en-US" b="0" dirty="0">
                <a:solidFill>
                  <a:srgbClr val="6ED088"/>
                </a:solidFill>
              </a:rPr>
              <a:t>The Relationship Builder</a:t>
            </a:r>
          </a:p>
        </p:txBody>
      </p:sp>
      <p:pic>
        <p:nvPicPr>
          <p:cNvPr id="156160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2664" y="1638152"/>
            <a:ext cx="6418672" cy="453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943600" y="6378427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45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714163698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9144000" cy="437555"/>
          </a:xfrm>
        </p:spPr>
        <p:txBody>
          <a:bodyPr>
            <a:noAutofit/>
          </a:bodyPr>
          <a:lstStyle/>
          <a:p>
            <a:pPr eaLnBrk="1" hangingPunct="1"/>
            <a:r>
              <a:rPr lang="en-US" b="0" dirty="0"/>
              <a:t>Issues for Behavioral Interview </a:t>
            </a:r>
            <a:br>
              <a:rPr lang="en-US" b="0" dirty="0"/>
            </a:br>
            <a:r>
              <a:rPr lang="en-US" b="0" dirty="0">
                <a:solidFill>
                  <a:srgbClr val="6ED088"/>
                </a:solidFill>
              </a:rPr>
              <a:t>Tech Support Position</a:t>
            </a:r>
            <a:endParaRPr lang="en-AU" b="0" dirty="0">
              <a:solidFill>
                <a:srgbClr val="6ED088"/>
              </a:solidFill>
            </a:endParaRPr>
          </a:p>
        </p:txBody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782654" cy="428773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Stability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Ability to communicate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Enjoys working in a team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Patient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Thorough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Likes to implement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Builds relationships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Responds to questions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Passion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943600" y="6324600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b="1" smtClean="0"/>
              <a:pPr/>
              <a:t>46</a:t>
            </a:fld>
            <a:endParaRPr lang="en-PH" b="1" dirty="0"/>
          </a:p>
        </p:txBody>
      </p:sp>
    </p:spTree>
    <p:extLst>
      <p:ext uri="{BB962C8B-B14F-4D97-AF65-F5344CB8AC3E}">
        <p14:creationId xmlns:p14="http://schemas.microsoft.com/office/powerpoint/2010/main" val="538928350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305800" cy="1020762"/>
          </a:xfrm>
        </p:spPr>
        <p:txBody>
          <a:bodyPr>
            <a:normAutofit/>
          </a:bodyPr>
          <a:lstStyle/>
          <a:p>
            <a:pPr eaLnBrk="1" hangingPunct="1"/>
            <a:r>
              <a:rPr lang="en-US" b="0" dirty="0"/>
              <a:t>Position 4: </a:t>
            </a:r>
            <a:br>
              <a:rPr lang="en-US" b="0" dirty="0"/>
            </a:br>
            <a:r>
              <a:rPr lang="en-US" b="0" dirty="0">
                <a:solidFill>
                  <a:srgbClr val="6ED088"/>
                </a:solidFill>
              </a:rPr>
              <a:t>Typical Administration Role Requirements</a:t>
            </a:r>
            <a:endParaRPr lang="en-AU" b="0" dirty="0">
              <a:solidFill>
                <a:srgbClr val="6ED088"/>
              </a:solidFill>
            </a:endParaRPr>
          </a:p>
        </p:txBody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Depending on the business, an administration oriented role will generally require the person to play a more back office role inside the business. The role will include: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chemeClr val="tx1"/>
                </a:solidFill>
              </a:rPr>
              <a:t>Managing budgets – manages costs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chemeClr val="tx1"/>
                </a:solidFill>
              </a:rPr>
              <a:t>Researching information – investigating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chemeClr val="tx1"/>
                </a:solidFill>
              </a:rPr>
              <a:t>Managing time  - completing projects on a timely basis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chemeClr val="tx1"/>
                </a:solidFill>
              </a:rPr>
              <a:t>Reviewing details – checking details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chemeClr val="tx1"/>
                </a:solidFill>
              </a:rPr>
              <a:t>Administration – looking after paper work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chemeClr val="tx1"/>
                </a:solidFill>
              </a:rPr>
              <a:t>Risk management – compliance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chemeClr val="tx1"/>
                </a:solidFill>
              </a:rPr>
              <a:t>Analyzing data – organizing information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chemeClr val="tx1"/>
                </a:solidFill>
              </a:rPr>
              <a:t>Supportive and patient - responds to client queries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chemeClr val="tx1"/>
                </a:solidFill>
              </a:rPr>
              <a:t>Follows procedures  - manages back office functions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943600" y="6370638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47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96624270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68069"/>
            <a:ext cx="8382000" cy="1020762"/>
          </a:xfrm>
        </p:spPr>
        <p:txBody>
          <a:bodyPr>
            <a:normAutofit/>
          </a:bodyPr>
          <a:lstStyle/>
          <a:p>
            <a:pPr eaLnBrk="1" hangingPunct="1"/>
            <a:r>
              <a:rPr lang="en-US" b="0" dirty="0"/>
              <a:t>Tom Jordan</a:t>
            </a:r>
            <a:br>
              <a:rPr lang="en-US" b="0" dirty="0"/>
            </a:br>
            <a:r>
              <a:rPr lang="en-US" b="0" dirty="0">
                <a:solidFill>
                  <a:srgbClr val="6ED088"/>
                </a:solidFill>
              </a:rPr>
              <a:t>The Reflective Thinker</a:t>
            </a:r>
          </a:p>
        </p:txBody>
      </p:sp>
      <p:pic>
        <p:nvPicPr>
          <p:cNvPr id="68608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402355"/>
            <a:ext cx="9144000" cy="180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76601"/>
            <a:ext cx="9144000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943600" y="6356351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48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258005420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77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01741" y="1670977"/>
            <a:ext cx="6340518" cy="4685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943600" y="6356350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49</a:t>
            </a:fld>
            <a:endParaRPr lang="en-PH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2400" y="152400"/>
            <a:ext cx="8382000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Tom Jordan</a:t>
            </a:r>
            <a:b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</a:b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6ED08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The Reflective Thinker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6ED088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5365828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020762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Talent Management Challenge</a:t>
            </a:r>
            <a:br>
              <a:rPr lang="en-US" b="0" dirty="0"/>
            </a:br>
            <a:r>
              <a:rPr lang="en-US" b="0" dirty="0">
                <a:solidFill>
                  <a:srgbClr val="6ED088"/>
                </a:solidFill>
              </a:rPr>
              <a:t>Building a Hiring and On-boarding Experience to Build Engagement and Reduce Turnover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610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41CF-3DB1-4997-AF9B-B41EE0F94143}" type="slidenum">
              <a:rPr lang="en-PH" smtClean="0"/>
              <a:pPr/>
              <a:t>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686498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9167171" cy="513755"/>
          </a:xfrm>
        </p:spPr>
        <p:txBody>
          <a:bodyPr>
            <a:noAutofit/>
          </a:bodyPr>
          <a:lstStyle/>
          <a:p>
            <a:pPr eaLnBrk="1" hangingPunct="1"/>
            <a:r>
              <a:rPr lang="en-US" b="0" dirty="0"/>
              <a:t>Issues for Behavioral Interview </a:t>
            </a:r>
            <a:br>
              <a:rPr lang="en-US" b="0" dirty="0"/>
            </a:br>
            <a:r>
              <a:rPr lang="en-US" b="0" dirty="0">
                <a:solidFill>
                  <a:srgbClr val="6ED088"/>
                </a:solidFill>
              </a:rPr>
              <a:t>Administration Position</a:t>
            </a:r>
            <a:endParaRPr lang="en-AU" b="0" dirty="0">
              <a:solidFill>
                <a:srgbClr val="6ED088"/>
              </a:solidFill>
            </a:endParaRPr>
          </a:p>
        </p:txBody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782654" cy="428773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solidFill>
                  <a:schemeClr val="tx1"/>
                </a:solidFill>
              </a:rPr>
              <a:t>Stability</a:t>
            </a:r>
          </a:p>
          <a:p>
            <a:pPr eaLnBrk="1" hangingPunct="1"/>
            <a:r>
              <a:rPr lang="en-US" sz="2400" dirty="0">
                <a:solidFill>
                  <a:schemeClr val="tx1"/>
                </a:solidFill>
              </a:rPr>
              <a:t>Detailed</a:t>
            </a:r>
          </a:p>
          <a:p>
            <a:pPr eaLnBrk="1" hangingPunct="1"/>
            <a:r>
              <a:rPr lang="en-US" sz="2400" dirty="0">
                <a:solidFill>
                  <a:schemeClr val="tx1"/>
                </a:solidFill>
              </a:rPr>
              <a:t>Analytical</a:t>
            </a:r>
          </a:p>
          <a:p>
            <a:pPr eaLnBrk="1" hangingPunct="1"/>
            <a:r>
              <a:rPr lang="en-US" sz="2400" dirty="0">
                <a:solidFill>
                  <a:schemeClr val="tx1"/>
                </a:solidFill>
              </a:rPr>
              <a:t>Can work alone</a:t>
            </a:r>
          </a:p>
          <a:p>
            <a:pPr eaLnBrk="1" hangingPunct="1"/>
            <a:r>
              <a:rPr lang="en-US" sz="2400" dirty="0">
                <a:solidFill>
                  <a:schemeClr val="tx1"/>
                </a:solidFill>
              </a:rPr>
              <a:t>Ability to plan</a:t>
            </a:r>
          </a:p>
          <a:p>
            <a:pPr eaLnBrk="1" hangingPunct="1"/>
            <a:r>
              <a:rPr lang="en-US" sz="2400" dirty="0">
                <a:solidFill>
                  <a:schemeClr val="tx1"/>
                </a:solidFill>
              </a:rPr>
              <a:t>Patient</a:t>
            </a:r>
          </a:p>
          <a:p>
            <a:pPr eaLnBrk="1" hangingPunct="1"/>
            <a:r>
              <a:rPr lang="en-US" sz="2400" dirty="0">
                <a:solidFill>
                  <a:schemeClr val="tx1"/>
                </a:solidFill>
              </a:rPr>
              <a:t>Follows procedures</a:t>
            </a:r>
          </a:p>
          <a:p>
            <a:pPr eaLnBrk="1" hangingPunct="1"/>
            <a:r>
              <a:rPr lang="en-US" sz="2400" dirty="0">
                <a:solidFill>
                  <a:schemeClr val="tx1"/>
                </a:solidFill>
              </a:rPr>
              <a:t>Passion</a:t>
            </a:r>
          </a:p>
          <a:p>
            <a:pPr eaLnBrk="1" hangingPunct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019800" y="6324600"/>
            <a:ext cx="2131255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50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607014009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838200" y="1863293"/>
            <a:ext cx="3657600" cy="410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For more information about </a:t>
            </a:r>
            <a:b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</a:b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Business DNA: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 </a:t>
            </a:r>
          </a:p>
          <a:p>
            <a:pPr>
              <a:spcBef>
                <a:spcPts val="0"/>
              </a:spcBef>
              <a:buFontTx/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Contact:                                           </a:t>
            </a:r>
          </a:p>
          <a:p>
            <a:pPr marL="0" indent="0">
              <a:spcBef>
                <a:spcPts val="300"/>
              </a:spcBef>
              <a:buFontTx/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DNA Behavior</a:t>
            </a:r>
          </a:p>
          <a:p>
            <a:pPr>
              <a:spcBef>
                <a:spcPts val="300"/>
              </a:spcBef>
              <a:buFontTx/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5901 Peachtree Dunwoody Rd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Suite A375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Atlanta, GA 30328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(866) 791-8992 </a:t>
            </a:r>
            <a:b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</a:b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inquiries@dnabehavior.com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  <a:hlinkClick r:id="rId3"/>
              </a:rPr>
              <a:t>www.businessdna.com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u="sng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`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PH" b="0" dirty="0"/>
              <a:t>Contact Us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14400" y="2865438"/>
            <a:ext cx="3352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75073"/>
            <a:ext cx="4211444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032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04800" y="1447800"/>
            <a:ext cx="3962400" cy="3429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" y="1524000"/>
            <a:ext cx="3657600" cy="2362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4098" name="Text Box 2"/>
          <p:cNvSpPr txBox="1">
            <a:spLocks noChangeArrowheads="1"/>
          </p:cNvSpPr>
          <p:nvPr/>
        </p:nvSpPr>
        <p:spPr bwMode="auto">
          <a:xfrm>
            <a:off x="305537" y="1447800"/>
            <a:ext cx="3885464" cy="443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16" tIns="45658" rIns="91316" bIns="4565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endParaRPr lang="en-US" sz="2200" b="1" dirty="0">
              <a:latin typeface="Calibri" panose="020F0502020204030204" pitchFamily="34" charset="0"/>
              <a:ea typeface="MS PGothic" pitchFamily="34" charset="-128"/>
              <a:sym typeface="Symbol" pitchFamily="18" charset="2"/>
            </a:endParaRPr>
          </a:p>
          <a:p>
            <a:pPr algn="ctr"/>
            <a:endParaRPr lang="en-US" sz="800" b="1" dirty="0">
              <a:latin typeface="Calibri" panose="020F0502020204030204" pitchFamily="34" charset="0"/>
              <a:ea typeface="MS PGothic" pitchFamily="34" charset="-128"/>
              <a:sym typeface="Symbol" pitchFamily="18" charset="2"/>
            </a:endParaRPr>
          </a:p>
          <a:p>
            <a:pPr algn="ctr"/>
            <a:endParaRPr lang="en-US" sz="800" b="1" dirty="0">
              <a:latin typeface="Calibri" panose="020F0502020204030204" pitchFamily="34" charset="0"/>
              <a:ea typeface="MS PGothic" pitchFamily="34" charset="-128"/>
              <a:sym typeface="Symbol" pitchFamily="18" charset="2"/>
            </a:endParaRPr>
          </a:p>
          <a:p>
            <a:pPr algn="ctr"/>
            <a:r>
              <a:rPr lang="en-US" sz="2200" b="1" dirty="0">
                <a:latin typeface="Calibri" panose="020F0502020204030204" pitchFamily="34" charset="0"/>
                <a:ea typeface="MS PGothic" pitchFamily="34" charset="-128"/>
                <a:sym typeface="Symbol" pitchFamily="18" charset="2"/>
              </a:rPr>
              <a:t>Aptitude and Personality Assessments </a:t>
            </a:r>
          </a:p>
          <a:p>
            <a:pPr algn="ctr"/>
            <a:r>
              <a:rPr lang="en-US" sz="2200" b="1" u="sng" dirty="0">
                <a:latin typeface="Calibri" panose="020F0502020204030204" pitchFamily="34" charset="0"/>
                <a:ea typeface="MS PGothic" pitchFamily="34" charset="-128"/>
                <a:sym typeface="Symbol" pitchFamily="18" charset="2"/>
              </a:rPr>
              <a:t>Increase accuracy of a successful hire to 53% </a:t>
            </a:r>
          </a:p>
          <a:p>
            <a:pPr algn="ctr"/>
            <a:endParaRPr lang="en-US" sz="2200" b="1" dirty="0">
              <a:latin typeface="Calibri" panose="020F0502020204030204" pitchFamily="34" charset="0"/>
              <a:ea typeface="MS PGothic" pitchFamily="34" charset="-128"/>
              <a:sym typeface="Symbol" pitchFamily="18" charset="2"/>
            </a:endParaRPr>
          </a:p>
          <a:p>
            <a:pPr algn="ctr"/>
            <a:endParaRPr lang="en-US" sz="1000" b="1" dirty="0">
              <a:latin typeface="Calibri" panose="020F0502020204030204" pitchFamily="34" charset="0"/>
              <a:ea typeface="MS PGothic" pitchFamily="34" charset="-128"/>
              <a:sym typeface="Symbol" pitchFamily="18" charset="2"/>
            </a:endParaRPr>
          </a:p>
          <a:p>
            <a:pPr algn="ctr"/>
            <a:r>
              <a:rPr lang="en-US" sz="2200" b="1" dirty="0">
                <a:latin typeface="Calibri" panose="020F0502020204030204" pitchFamily="34" charset="0"/>
                <a:ea typeface="MS PGothic" pitchFamily="34" charset="-128"/>
                <a:sym typeface="Symbol" pitchFamily="18" charset="2"/>
              </a:rPr>
              <a:t>Job Profiling</a:t>
            </a:r>
          </a:p>
          <a:p>
            <a:pPr algn="ctr"/>
            <a:r>
              <a:rPr lang="en-US" sz="2200" b="1" dirty="0">
                <a:latin typeface="Calibri" panose="020F0502020204030204" pitchFamily="34" charset="0"/>
                <a:ea typeface="MS PGothic" pitchFamily="34" charset="-128"/>
                <a:sym typeface="Symbol" pitchFamily="18" charset="2"/>
              </a:rPr>
              <a:t>75% Accurate</a:t>
            </a:r>
          </a:p>
          <a:p>
            <a:pPr algn="ctr"/>
            <a:endParaRPr lang="en-US" sz="2000" b="1" dirty="0">
              <a:latin typeface="Calibri" panose="020F0502020204030204" pitchFamily="34" charset="0"/>
              <a:ea typeface="MS PGothic" pitchFamily="34" charset="-128"/>
              <a:sym typeface="Symbol" pitchFamily="18" charset="2"/>
            </a:endParaRPr>
          </a:p>
          <a:p>
            <a:pPr algn="ctr"/>
            <a:r>
              <a:rPr lang="en-US" sz="2000" b="1" dirty="0">
                <a:latin typeface="Calibri" panose="020F0502020204030204" pitchFamily="34" charset="0"/>
                <a:ea typeface="MS PGothic" pitchFamily="34" charset="-128"/>
                <a:sym typeface="Symbol" pitchFamily="18" charset="2"/>
              </a:rPr>
              <a:t>Interview process alone</a:t>
            </a:r>
          </a:p>
          <a:p>
            <a:pPr algn="ctr"/>
            <a:r>
              <a:rPr lang="en-US" sz="2000" i="1" dirty="0">
                <a:latin typeface="Calibri" panose="020F0502020204030204" pitchFamily="34" charset="0"/>
                <a:ea typeface="MS PGothic" pitchFamily="34" charset="-128"/>
                <a:sym typeface="Symbol" pitchFamily="18" charset="2"/>
              </a:rPr>
              <a:t>only 14% accurate </a:t>
            </a:r>
          </a:p>
          <a:p>
            <a:pPr algn="ctr"/>
            <a:endParaRPr lang="en-US" sz="2000" dirty="0">
              <a:latin typeface="Calibri" panose="020F0502020204030204" pitchFamily="34" charset="0"/>
              <a:ea typeface="MS PGothic" pitchFamily="34" charset="-128"/>
              <a:sym typeface="Symbol" pitchFamily="18" charset="2"/>
            </a:endParaRPr>
          </a:p>
        </p:txBody>
      </p:sp>
      <p:sp>
        <p:nvSpPr>
          <p:cNvPr id="644100" name="Rectangle 4"/>
          <p:cNvSpPr>
            <a:spLocks noChangeArrowheads="1"/>
          </p:cNvSpPr>
          <p:nvPr/>
        </p:nvSpPr>
        <p:spPr bwMode="auto">
          <a:xfrm>
            <a:off x="250809" y="335161"/>
            <a:ext cx="8413781" cy="50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2983" eaLnBrk="0" hangingPunct="0"/>
            <a:r>
              <a:rPr lang="en-AU" sz="3000" dirty="0">
                <a:solidFill>
                  <a:schemeClr val="bg1"/>
                </a:solidFill>
                <a:latin typeface="+mj-lt"/>
                <a:ea typeface="MS PGothic" pitchFamily="34" charset="-128"/>
                <a:sym typeface="Symbol" pitchFamily="18" charset="2"/>
              </a:rPr>
              <a:t>Business DNA as the Foundation of</a:t>
            </a:r>
            <a:r>
              <a:rPr lang="en-US" sz="3000" dirty="0">
                <a:solidFill>
                  <a:schemeClr val="bg1"/>
                </a:solidFill>
                <a:latin typeface="+mj-lt"/>
                <a:ea typeface="MS PGothic" pitchFamily="34" charset="-128"/>
                <a:sym typeface="Symbol" pitchFamily="18" charset="2"/>
              </a:rPr>
              <a:t> a                 </a:t>
            </a:r>
          </a:p>
          <a:p>
            <a:pPr defTabSz="912983" eaLnBrk="0" hangingPunct="0"/>
            <a:r>
              <a:rPr lang="en-US" sz="3000" dirty="0">
                <a:solidFill>
                  <a:srgbClr val="6ED088"/>
                </a:solidFill>
                <a:latin typeface="+mj-lt"/>
                <a:ea typeface="MS PGothic" pitchFamily="34" charset="-128"/>
                <a:sym typeface="Symbol" pitchFamily="18" charset="2"/>
              </a:rPr>
              <a:t>Robust Behavioral Hiring Process</a:t>
            </a:r>
            <a:r>
              <a:rPr lang="en-AU" sz="3000" dirty="0">
                <a:solidFill>
                  <a:srgbClr val="6ED088"/>
                </a:solidFill>
                <a:latin typeface="+mj-lt"/>
                <a:ea typeface="MS PGothic" pitchFamily="34" charset="-128"/>
                <a:sym typeface="Symbol" pitchFamily="18" charset="2"/>
              </a:rPr>
              <a:t> </a:t>
            </a:r>
          </a:p>
        </p:txBody>
      </p:sp>
      <p:pic>
        <p:nvPicPr>
          <p:cNvPr id="4966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611230"/>
            <a:ext cx="4194175" cy="454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6248400"/>
            <a:ext cx="5425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MS PGothic" pitchFamily="34" charset="-128"/>
                <a:sym typeface="Symbol" pitchFamily="18" charset="2"/>
              </a:rPr>
              <a:t>Studies by John Hunter, Ph.D., Michigan State University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943600" y="6347940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9750724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1" name="Text Box 3"/>
          <p:cNvSpPr txBox="1">
            <a:spLocks noChangeArrowheads="1"/>
          </p:cNvSpPr>
          <p:nvPr/>
        </p:nvSpPr>
        <p:spPr bwMode="auto">
          <a:xfrm>
            <a:off x="304800" y="1411116"/>
            <a:ext cx="8708571" cy="70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1" dirty="0">
                <a:latin typeface="Calibri" panose="020F0502020204030204" pitchFamily="34" charset="0"/>
              </a:rPr>
              <a:t>The cost of a bad hire is estimated to be in the following multiples of salary due to lost productivity, re-training, re-hiring expenses:</a:t>
            </a:r>
            <a:endParaRPr lang="en-AU" sz="2000" b="1" dirty="0">
              <a:latin typeface="Calibri" panose="020F0502020204030204" pitchFamily="34" charset="0"/>
            </a:endParaRPr>
          </a:p>
        </p:txBody>
      </p:sp>
      <p:pic>
        <p:nvPicPr>
          <p:cNvPr id="647172" name="Picture 5" descr="Cost of a bad hi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705" y="2285999"/>
            <a:ext cx="5834441" cy="457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" y="152400"/>
            <a:ext cx="9144000" cy="486668"/>
          </a:xfrm>
          <a:prstGeom prst="rect">
            <a:avLst/>
          </a:prstGeom>
        </p:spPr>
        <p:txBody>
          <a:bodyPr lIns="86493" tIns="43247" rIns="86493" bIns="43247"/>
          <a:lstStyle>
            <a:lvl1pPr marL="200025" indent="-1588" algn="l" defTabSz="965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Arial" pitchFamily="34" charset="0"/>
                <a:ea typeface="+mj-ea"/>
                <a:cs typeface="+mj-cs"/>
              </a:defRPr>
            </a:lvl1pPr>
            <a:lvl2pPr marL="200025" indent="-1588" algn="l" defTabSz="965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Arial" pitchFamily="34" charset="0"/>
              </a:defRPr>
            </a:lvl2pPr>
            <a:lvl3pPr marL="200025" indent="-1588" algn="l" defTabSz="965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Arial" pitchFamily="34" charset="0"/>
              </a:defRPr>
            </a:lvl3pPr>
            <a:lvl4pPr marL="200025" indent="-1588" algn="l" defTabSz="965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Arial" pitchFamily="34" charset="0"/>
              </a:defRPr>
            </a:lvl4pPr>
            <a:lvl5pPr marL="200025" indent="-1588" algn="l" defTabSz="965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Arial" pitchFamily="34" charset="0"/>
              </a:defRPr>
            </a:lvl5pPr>
            <a:lvl6pPr marL="658695" indent="-3173" algn="l" defTabSz="966615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Times New Roman" pitchFamily="18" charset="0"/>
              </a:defRPr>
            </a:lvl6pPr>
            <a:lvl7pPr marL="1115815" indent="-3173" algn="l" defTabSz="966615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Times New Roman" pitchFamily="18" charset="0"/>
              </a:defRPr>
            </a:lvl7pPr>
            <a:lvl8pPr marL="1572933" indent="-3173" algn="l" defTabSz="966615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Times New Roman" pitchFamily="18" charset="0"/>
              </a:defRPr>
            </a:lvl8pPr>
            <a:lvl9pPr marL="2030051" indent="-3173" algn="l" defTabSz="966615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indent="0" defTabSz="863430" eaLnBrk="1" hangingPunct="1">
              <a:spcBef>
                <a:spcPct val="50000"/>
              </a:spcBef>
            </a:pPr>
            <a:r>
              <a:rPr lang="en-US" b="0" dirty="0">
                <a:latin typeface="Calibri" panose="020F0502020204030204" pitchFamily="34" charset="0"/>
              </a:rPr>
              <a:t>Cost of Bad Hires                                                                                                </a:t>
            </a:r>
            <a:r>
              <a:rPr lang="en-US" b="0" dirty="0">
                <a:solidFill>
                  <a:srgbClr val="6ED088"/>
                </a:solidFill>
                <a:latin typeface="Calibri" panose="020F0502020204030204" pitchFamily="34" charset="0"/>
              </a:rPr>
              <a:t>Multiples of Salary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019800" y="6324600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7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753521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ChangeArrowheads="1"/>
          </p:cNvSpPr>
          <p:nvPr/>
        </p:nvSpPr>
        <p:spPr bwMode="auto">
          <a:xfrm>
            <a:off x="182033" y="406598"/>
            <a:ext cx="6371167" cy="43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4" tIns="45687" rIns="91374" bIns="45687" anchor="ctr"/>
          <a:lstStyle/>
          <a:p>
            <a:pPr defTabSz="912983"/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  <a:sym typeface="Symbol" pitchFamily="18" charset="2"/>
              </a:rPr>
              <a:t>Business DNA Hiring Performance Handbook</a:t>
            </a:r>
          </a:p>
          <a:p>
            <a:pPr defTabSz="912983"/>
            <a:r>
              <a:rPr lang="en-US" sz="3000" dirty="0">
                <a:solidFill>
                  <a:srgbClr val="6ED088"/>
                </a:solidFill>
                <a:latin typeface="Calibri" panose="020F0502020204030204" pitchFamily="34" charset="0"/>
                <a:ea typeface="MS PGothic" pitchFamily="34" charset="-128"/>
                <a:sym typeface="Symbol" pitchFamily="18" charset="2"/>
              </a:rPr>
              <a:t>Specific Steps for a Robust Hiring Process</a:t>
            </a:r>
            <a:endParaRPr lang="en-AU" sz="3000" dirty="0">
              <a:solidFill>
                <a:srgbClr val="6ED088"/>
              </a:solidFill>
              <a:latin typeface="Calibri" panose="020F0502020204030204" pitchFamily="34" charset="0"/>
              <a:ea typeface="MS PGothic" pitchFamily="34" charset="-128"/>
              <a:sym typeface="Symbol" pitchFamily="18" charset="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r="17193"/>
          <a:stretch/>
        </p:blipFill>
        <p:spPr bwMode="auto">
          <a:xfrm>
            <a:off x="2429300" y="1828800"/>
            <a:ext cx="3739487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67400" y="6415747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8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82353353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6839"/>
            <a:ext cx="9296400" cy="486668"/>
          </a:xfrm>
        </p:spPr>
        <p:txBody>
          <a:bodyPr>
            <a:noAutofit/>
          </a:bodyPr>
          <a:lstStyle/>
          <a:p>
            <a:pPr defTabSz="863430">
              <a:spcBef>
                <a:spcPct val="50000"/>
              </a:spcBef>
            </a:pPr>
            <a:r>
              <a:rPr lang="en-US" b="0" dirty="0"/>
              <a:t>DNA Hiring Performance Process</a:t>
            </a:r>
            <a:br>
              <a:rPr lang="en-US" b="0" dirty="0">
                <a:solidFill>
                  <a:srgbClr val="6ED088"/>
                </a:solidFill>
              </a:rPr>
            </a:br>
            <a:r>
              <a:rPr lang="en-US" b="0" dirty="0">
                <a:solidFill>
                  <a:srgbClr val="6ED088"/>
                </a:solidFill>
              </a:rPr>
              <a:t>Critical Success for Hiring the Right Candidates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87643" y="1427997"/>
            <a:ext cx="4875633" cy="5254541"/>
            <a:chOff x="1987643" y="1427997"/>
            <a:chExt cx="4875633" cy="5254541"/>
          </a:xfrm>
        </p:grpSpPr>
        <p:sp>
          <p:nvSpPr>
            <p:cNvPr id="5" name="Freeform 4"/>
            <p:cNvSpPr/>
            <p:nvPr/>
          </p:nvSpPr>
          <p:spPr>
            <a:xfrm>
              <a:off x="3588153" y="1427997"/>
              <a:ext cx="1674614" cy="1442740"/>
            </a:xfrm>
            <a:custGeom>
              <a:avLst/>
              <a:gdLst>
                <a:gd name="connsiteX0" fmla="*/ 0 w 1674614"/>
                <a:gd name="connsiteY0" fmla="*/ 721370 h 1442740"/>
                <a:gd name="connsiteX1" fmla="*/ 837307 w 1674614"/>
                <a:gd name="connsiteY1" fmla="*/ 0 h 1442740"/>
                <a:gd name="connsiteX2" fmla="*/ 1674614 w 1674614"/>
                <a:gd name="connsiteY2" fmla="*/ 721370 h 1442740"/>
                <a:gd name="connsiteX3" fmla="*/ 837307 w 1674614"/>
                <a:gd name="connsiteY3" fmla="*/ 1442740 h 1442740"/>
                <a:gd name="connsiteX4" fmla="*/ 0 w 1674614"/>
                <a:gd name="connsiteY4" fmla="*/ 721370 h 144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614" h="1442740">
                  <a:moveTo>
                    <a:pt x="0" y="721370"/>
                  </a:moveTo>
                  <a:cubicBezTo>
                    <a:pt x="0" y="322968"/>
                    <a:pt x="374875" y="0"/>
                    <a:pt x="837307" y="0"/>
                  </a:cubicBezTo>
                  <a:cubicBezTo>
                    <a:pt x="1299739" y="0"/>
                    <a:pt x="1674614" y="322968"/>
                    <a:pt x="1674614" y="721370"/>
                  </a:cubicBezTo>
                  <a:cubicBezTo>
                    <a:pt x="1674614" y="1119772"/>
                    <a:pt x="1299739" y="1442740"/>
                    <a:pt x="837307" y="1442740"/>
                  </a:cubicBezTo>
                  <a:cubicBezTo>
                    <a:pt x="374875" y="1442740"/>
                    <a:pt x="0" y="1119772"/>
                    <a:pt x="0" y="72137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0482" tIns="226524" rIns="260482" bIns="22652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latin typeface="Calibri" panose="020F0502020204030204" pitchFamily="34" charset="0"/>
                  <a:cs typeface="Arial" pitchFamily="34" charset="0"/>
                </a:rPr>
                <a:t>1. </a:t>
              </a:r>
              <a:r>
                <a:rPr lang="en-US" sz="1200" b="1" kern="1200" dirty="0">
                  <a:latin typeface="Calibri" panose="020F0502020204030204" pitchFamily="34" charset="0"/>
                  <a:cs typeface="Arial" pitchFamily="34" charset="0"/>
                </a:rPr>
                <a:t>Build a</a:t>
              </a:r>
              <a:r>
                <a:rPr lang="en-US" sz="1200" kern="1200" dirty="0">
                  <a:latin typeface="Calibri" panose="020F0502020204030204" pitchFamily="34" charset="0"/>
                  <a:cs typeface="Arial" pitchFamily="34" charset="0"/>
                </a:rPr>
                <a:t> </a:t>
              </a:r>
              <a:r>
                <a:rPr lang="en-US" sz="1200" b="1" kern="1200" dirty="0">
                  <a:latin typeface="Calibri" panose="020F0502020204030204" pitchFamily="34" charset="0"/>
                  <a:cs typeface="Arial" pitchFamily="34" charset="0"/>
                </a:rPr>
                <a:t>Positive Hiring Culture                 </a:t>
              </a:r>
              <a:r>
                <a:rPr lang="en-US" sz="1200" b="0" i="1" kern="1200" dirty="0">
                  <a:latin typeface="Calibri" panose="020F0502020204030204" pitchFamily="34" charset="0"/>
                  <a:cs typeface="Arial" pitchFamily="34" charset="0"/>
                </a:rPr>
                <a:t>based on a defined belief system and clear processes</a:t>
              </a:r>
              <a:endParaRPr lang="en-US" sz="1200" kern="1200" dirty="0"/>
            </a:p>
          </p:txBody>
        </p:sp>
        <p:sp>
          <p:nvSpPr>
            <p:cNvPr id="6" name="Freeform 5"/>
            <p:cNvSpPr/>
            <p:nvPr/>
          </p:nvSpPr>
          <p:spPr>
            <a:xfrm rot="1800000">
              <a:off x="5137631" y="2344002"/>
              <a:ext cx="172717" cy="532788"/>
            </a:xfrm>
            <a:custGeom>
              <a:avLst/>
              <a:gdLst>
                <a:gd name="connsiteX0" fmla="*/ 0 w 172717"/>
                <a:gd name="connsiteY0" fmla="*/ 106558 h 532788"/>
                <a:gd name="connsiteX1" fmla="*/ 86359 w 172717"/>
                <a:gd name="connsiteY1" fmla="*/ 106558 h 532788"/>
                <a:gd name="connsiteX2" fmla="*/ 86359 w 172717"/>
                <a:gd name="connsiteY2" fmla="*/ 0 h 532788"/>
                <a:gd name="connsiteX3" fmla="*/ 172717 w 172717"/>
                <a:gd name="connsiteY3" fmla="*/ 266394 h 532788"/>
                <a:gd name="connsiteX4" fmla="*/ 86359 w 172717"/>
                <a:gd name="connsiteY4" fmla="*/ 532788 h 532788"/>
                <a:gd name="connsiteX5" fmla="*/ 86359 w 172717"/>
                <a:gd name="connsiteY5" fmla="*/ 426230 h 532788"/>
                <a:gd name="connsiteX6" fmla="*/ 0 w 172717"/>
                <a:gd name="connsiteY6" fmla="*/ 426230 h 532788"/>
                <a:gd name="connsiteX7" fmla="*/ 0 w 172717"/>
                <a:gd name="connsiteY7" fmla="*/ 106558 h 53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717" h="532788">
                  <a:moveTo>
                    <a:pt x="0" y="106558"/>
                  </a:moveTo>
                  <a:lnTo>
                    <a:pt x="86359" y="106558"/>
                  </a:lnTo>
                  <a:lnTo>
                    <a:pt x="86359" y="0"/>
                  </a:lnTo>
                  <a:lnTo>
                    <a:pt x="172717" y="266394"/>
                  </a:lnTo>
                  <a:lnTo>
                    <a:pt x="86359" y="532788"/>
                  </a:lnTo>
                  <a:lnTo>
                    <a:pt x="86359" y="426230"/>
                  </a:lnTo>
                  <a:lnTo>
                    <a:pt x="0" y="426230"/>
                  </a:lnTo>
                  <a:lnTo>
                    <a:pt x="0" y="106558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06557" rIns="51815" bIns="106558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5214997" y="2291706"/>
              <a:ext cx="1648279" cy="1578633"/>
            </a:xfrm>
            <a:custGeom>
              <a:avLst/>
              <a:gdLst>
                <a:gd name="connsiteX0" fmla="*/ 0 w 1648279"/>
                <a:gd name="connsiteY0" fmla="*/ 789317 h 1578633"/>
                <a:gd name="connsiteX1" fmla="*/ 824140 w 1648279"/>
                <a:gd name="connsiteY1" fmla="*/ 0 h 1578633"/>
                <a:gd name="connsiteX2" fmla="*/ 1648280 w 1648279"/>
                <a:gd name="connsiteY2" fmla="*/ 789317 h 1578633"/>
                <a:gd name="connsiteX3" fmla="*/ 824140 w 1648279"/>
                <a:gd name="connsiteY3" fmla="*/ 1578634 h 1578633"/>
                <a:gd name="connsiteX4" fmla="*/ 0 w 1648279"/>
                <a:gd name="connsiteY4" fmla="*/ 789317 h 157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8279" h="1578633">
                  <a:moveTo>
                    <a:pt x="0" y="789317"/>
                  </a:moveTo>
                  <a:cubicBezTo>
                    <a:pt x="0" y="353389"/>
                    <a:pt x="368980" y="0"/>
                    <a:pt x="824140" y="0"/>
                  </a:cubicBezTo>
                  <a:cubicBezTo>
                    <a:pt x="1279300" y="0"/>
                    <a:pt x="1648280" y="353389"/>
                    <a:pt x="1648280" y="789317"/>
                  </a:cubicBezTo>
                  <a:cubicBezTo>
                    <a:pt x="1648280" y="1225245"/>
                    <a:pt x="1279300" y="1578634"/>
                    <a:pt x="824140" y="1578634"/>
                  </a:cubicBezTo>
                  <a:cubicBezTo>
                    <a:pt x="368980" y="1578634"/>
                    <a:pt x="0" y="1225245"/>
                    <a:pt x="0" y="78931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625" tIns="246425" rIns="256625" bIns="24642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latin typeface="Calibri" panose="020F0502020204030204" pitchFamily="34" charset="0"/>
                  <a:cs typeface="Arial" pitchFamily="34" charset="0"/>
                </a:rPr>
                <a:t>2. </a:t>
              </a:r>
              <a:r>
                <a:rPr lang="en-US" sz="1200" b="1" kern="1200" dirty="0">
                  <a:latin typeface="Calibri" panose="020F0502020204030204" pitchFamily="34" charset="0"/>
                  <a:cs typeface="Arial" pitchFamily="34" charset="0"/>
                </a:rPr>
                <a:t>Identify </a:t>
              </a:r>
              <a:br>
                <a:rPr lang="en-US" sz="1200" b="1" kern="1200" dirty="0">
                  <a:latin typeface="Calibri" panose="020F0502020204030204" pitchFamily="34" charset="0"/>
                  <a:cs typeface="Arial" pitchFamily="34" charset="0"/>
                </a:rPr>
              </a:br>
              <a:r>
                <a:rPr lang="en-US" sz="1200" b="1" kern="1200" dirty="0">
                  <a:latin typeface="Calibri" panose="020F0502020204030204" pitchFamily="34" charset="0"/>
                  <a:cs typeface="Arial" pitchFamily="34" charset="0"/>
                </a:rPr>
                <a:t>the Role </a:t>
              </a:r>
              <a:r>
                <a:rPr lang="en-US" sz="1200" i="1" kern="1200" dirty="0">
                  <a:latin typeface="Calibri" panose="020F0502020204030204" pitchFamily="34" charset="0"/>
                  <a:cs typeface="Arial" pitchFamily="34" charset="0"/>
                </a:rPr>
                <a:t>knowing the talents required based on current team member behavioral styles and activities to be performed</a:t>
              </a:r>
              <a:endParaRPr lang="en-US" sz="1200" kern="1200" dirty="0"/>
            </a:p>
          </p:txBody>
        </p:sp>
        <p:sp>
          <p:nvSpPr>
            <p:cNvPr id="8" name="Freeform 7"/>
            <p:cNvSpPr/>
            <p:nvPr/>
          </p:nvSpPr>
          <p:spPr>
            <a:xfrm rot="5400000">
              <a:off x="5938850" y="3742015"/>
              <a:ext cx="200574" cy="532788"/>
            </a:xfrm>
            <a:custGeom>
              <a:avLst/>
              <a:gdLst>
                <a:gd name="connsiteX0" fmla="*/ 0 w 200574"/>
                <a:gd name="connsiteY0" fmla="*/ 106558 h 532788"/>
                <a:gd name="connsiteX1" fmla="*/ 100287 w 200574"/>
                <a:gd name="connsiteY1" fmla="*/ 106558 h 532788"/>
                <a:gd name="connsiteX2" fmla="*/ 100287 w 200574"/>
                <a:gd name="connsiteY2" fmla="*/ 0 h 532788"/>
                <a:gd name="connsiteX3" fmla="*/ 200574 w 200574"/>
                <a:gd name="connsiteY3" fmla="*/ 266394 h 532788"/>
                <a:gd name="connsiteX4" fmla="*/ 100287 w 200574"/>
                <a:gd name="connsiteY4" fmla="*/ 532788 h 532788"/>
                <a:gd name="connsiteX5" fmla="*/ 100287 w 200574"/>
                <a:gd name="connsiteY5" fmla="*/ 426230 h 532788"/>
                <a:gd name="connsiteX6" fmla="*/ 0 w 200574"/>
                <a:gd name="connsiteY6" fmla="*/ 426230 h 532788"/>
                <a:gd name="connsiteX7" fmla="*/ 0 w 200574"/>
                <a:gd name="connsiteY7" fmla="*/ 106558 h 53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574" h="532788">
                  <a:moveTo>
                    <a:pt x="0" y="106558"/>
                  </a:moveTo>
                  <a:lnTo>
                    <a:pt x="100287" y="106558"/>
                  </a:lnTo>
                  <a:lnTo>
                    <a:pt x="100287" y="0"/>
                  </a:lnTo>
                  <a:lnTo>
                    <a:pt x="200574" y="266394"/>
                  </a:lnTo>
                  <a:lnTo>
                    <a:pt x="100287" y="532788"/>
                  </a:lnTo>
                  <a:lnTo>
                    <a:pt x="100287" y="426230"/>
                  </a:lnTo>
                  <a:lnTo>
                    <a:pt x="0" y="426230"/>
                  </a:lnTo>
                  <a:lnTo>
                    <a:pt x="0" y="106558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6558" rIns="60172" bIns="106558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  <p:sp>
          <p:nvSpPr>
            <p:cNvPr id="9" name="Freeform 8"/>
            <p:cNvSpPr/>
            <p:nvPr/>
          </p:nvSpPr>
          <p:spPr>
            <a:xfrm>
              <a:off x="5214997" y="4155019"/>
              <a:ext cx="1648279" cy="1578633"/>
            </a:xfrm>
            <a:custGeom>
              <a:avLst/>
              <a:gdLst>
                <a:gd name="connsiteX0" fmla="*/ 0 w 1648279"/>
                <a:gd name="connsiteY0" fmla="*/ 789317 h 1578633"/>
                <a:gd name="connsiteX1" fmla="*/ 824140 w 1648279"/>
                <a:gd name="connsiteY1" fmla="*/ 0 h 1578633"/>
                <a:gd name="connsiteX2" fmla="*/ 1648280 w 1648279"/>
                <a:gd name="connsiteY2" fmla="*/ 789317 h 1578633"/>
                <a:gd name="connsiteX3" fmla="*/ 824140 w 1648279"/>
                <a:gd name="connsiteY3" fmla="*/ 1578634 h 1578633"/>
                <a:gd name="connsiteX4" fmla="*/ 0 w 1648279"/>
                <a:gd name="connsiteY4" fmla="*/ 789317 h 157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8279" h="1578633">
                  <a:moveTo>
                    <a:pt x="0" y="789317"/>
                  </a:moveTo>
                  <a:cubicBezTo>
                    <a:pt x="0" y="353389"/>
                    <a:pt x="368980" y="0"/>
                    <a:pt x="824140" y="0"/>
                  </a:cubicBezTo>
                  <a:cubicBezTo>
                    <a:pt x="1279300" y="0"/>
                    <a:pt x="1648280" y="353389"/>
                    <a:pt x="1648280" y="789317"/>
                  </a:cubicBezTo>
                  <a:cubicBezTo>
                    <a:pt x="1648280" y="1225245"/>
                    <a:pt x="1279300" y="1578634"/>
                    <a:pt x="824140" y="1578634"/>
                  </a:cubicBezTo>
                  <a:cubicBezTo>
                    <a:pt x="368980" y="1578634"/>
                    <a:pt x="0" y="1225245"/>
                    <a:pt x="0" y="78931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625" tIns="246425" rIns="256625" bIns="24642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latin typeface="Calibri" panose="020F0502020204030204" pitchFamily="34" charset="0"/>
                  <a:cs typeface="Arial" pitchFamily="34" charset="0"/>
                </a:rPr>
                <a:t>3. </a:t>
              </a:r>
              <a:r>
                <a:rPr lang="en-US" sz="1200" b="1" kern="1200" dirty="0">
                  <a:latin typeface="Calibri" panose="020F0502020204030204" pitchFamily="34" charset="0"/>
                  <a:cs typeface="Arial" pitchFamily="34" charset="0"/>
                </a:rPr>
                <a:t>Create Role Benchmark </a:t>
              </a:r>
              <a:r>
                <a:rPr lang="en-US" sz="1200" i="1" kern="1200" dirty="0">
                  <a:latin typeface="Calibri" panose="020F0502020204030204" pitchFamily="34" charset="0"/>
                  <a:cs typeface="Arial" pitchFamily="34" charset="0"/>
                </a:rPr>
                <a:t>by reviewing the behaviors for the role based on successful performers</a:t>
              </a:r>
              <a:endParaRPr lang="en-US" sz="1200" kern="1200" dirty="0"/>
            </a:p>
          </p:txBody>
        </p:sp>
        <p:sp>
          <p:nvSpPr>
            <p:cNvPr id="10" name="Freeform 9"/>
            <p:cNvSpPr/>
            <p:nvPr/>
          </p:nvSpPr>
          <p:spPr>
            <a:xfrm rot="19800000">
              <a:off x="5164172" y="5138555"/>
              <a:ext cx="154315" cy="532789"/>
            </a:xfrm>
            <a:custGeom>
              <a:avLst/>
              <a:gdLst>
                <a:gd name="connsiteX0" fmla="*/ 0 w 154314"/>
                <a:gd name="connsiteY0" fmla="*/ 106558 h 532788"/>
                <a:gd name="connsiteX1" fmla="*/ 77157 w 154314"/>
                <a:gd name="connsiteY1" fmla="*/ 106558 h 532788"/>
                <a:gd name="connsiteX2" fmla="*/ 77157 w 154314"/>
                <a:gd name="connsiteY2" fmla="*/ 0 h 532788"/>
                <a:gd name="connsiteX3" fmla="*/ 154314 w 154314"/>
                <a:gd name="connsiteY3" fmla="*/ 266394 h 532788"/>
                <a:gd name="connsiteX4" fmla="*/ 77157 w 154314"/>
                <a:gd name="connsiteY4" fmla="*/ 532788 h 532788"/>
                <a:gd name="connsiteX5" fmla="*/ 77157 w 154314"/>
                <a:gd name="connsiteY5" fmla="*/ 426230 h 532788"/>
                <a:gd name="connsiteX6" fmla="*/ 0 w 154314"/>
                <a:gd name="connsiteY6" fmla="*/ 426230 h 532788"/>
                <a:gd name="connsiteX7" fmla="*/ 0 w 154314"/>
                <a:gd name="connsiteY7" fmla="*/ 106558 h 53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314" h="532788">
                  <a:moveTo>
                    <a:pt x="154313" y="426230"/>
                  </a:moveTo>
                  <a:lnTo>
                    <a:pt x="77157" y="426230"/>
                  </a:lnTo>
                  <a:lnTo>
                    <a:pt x="77157" y="532788"/>
                  </a:lnTo>
                  <a:lnTo>
                    <a:pt x="1" y="266394"/>
                  </a:lnTo>
                  <a:lnTo>
                    <a:pt x="77157" y="0"/>
                  </a:lnTo>
                  <a:lnTo>
                    <a:pt x="77157" y="106558"/>
                  </a:lnTo>
                  <a:lnTo>
                    <a:pt x="154313" y="106558"/>
                  </a:lnTo>
                  <a:lnTo>
                    <a:pt x="154313" y="426230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293" tIns="106559" rIns="1" bIns="106557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588153" y="5069448"/>
              <a:ext cx="1674614" cy="1613090"/>
            </a:xfrm>
            <a:custGeom>
              <a:avLst/>
              <a:gdLst>
                <a:gd name="connsiteX0" fmla="*/ 0 w 1674614"/>
                <a:gd name="connsiteY0" fmla="*/ 806545 h 1613090"/>
                <a:gd name="connsiteX1" fmla="*/ 837307 w 1674614"/>
                <a:gd name="connsiteY1" fmla="*/ 0 h 1613090"/>
                <a:gd name="connsiteX2" fmla="*/ 1674614 w 1674614"/>
                <a:gd name="connsiteY2" fmla="*/ 806545 h 1613090"/>
                <a:gd name="connsiteX3" fmla="*/ 837307 w 1674614"/>
                <a:gd name="connsiteY3" fmla="*/ 1613090 h 1613090"/>
                <a:gd name="connsiteX4" fmla="*/ 0 w 1674614"/>
                <a:gd name="connsiteY4" fmla="*/ 806545 h 161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614" h="1613090">
                  <a:moveTo>
                    <a:pt x="0" y="806545"/>
                  </a:moveTo>
                  <a:cubicBezTo>
                    <a:pt x="0" y="361102"/>
                    <a:pt x="374875" y="0"/>
                    <a:pt x="837307" y="0"/>
                  </a:cubicBezTo>
                  <a:cubicBezTo>
                    <a:pt x="1299739" y="0"/>
                    <a:pt x="1674614" y="361102"/>
                    <a:pt x="1674614" y="806545"/>
                  </a:cubicBezTo>
                  <a:cubicBezTo>
                    <a:pt x="1674614" y="1251988"/>
                    <a:pt x="1299739" y="1613090"/>
                    <a:pt x="837307" y="1613090"/>
                  </a:cubicBezTo>
                  <a:cubicBezTo>
                    <a:pt x="374875" y="1613090"/>
                    <a:pt x="0" y="1251988"/>
                    <a:pt x="0" y="80654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9212" tIns="250202" rIns="259212" bIns="250202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>
                  <a:latin typeface="Calibri" panose="020F0502020204030204" pitchFamily="34" charset="0"/>
                  <a:cs typeface="Arial" pitchFamily="34" charset="0"/>
                </a:rPr>
                <a:t>4. </a:t>
              </a:r>
              <a:r>
                <a:rPr lang="en-US" sz="1100" b="1" kern="1200" dirty="0">
                  <a:latin typeface="Calibri" panose="020F0502020204030204" pitchFamily="34" charset="0"/>
                  <a:cs typeface="Arial" pitchFamily="34" charset="0"/>
                </a:rPr>
                <a:t>Match Talent to the Role</a:t>
              </a:r>
              <a:r>
                <a:rPr lang="en-US" sz="1100" kern="1200" dirty="0">
                  <a:latin typeface="Calibri" panose="020F0502020204030204" pitchFamily="34" charset="0"/>
                  <a:cs typeface="Arial" pitchFamily="34" charset="0"/>
                </a:rPr>
                <a:t> </a:t>
              </a:r>
              <a:r>
                <a:rPr lang="en-US" sz="1100" i="1" kern="1200" dirty="0">
                  <a:latin typeface="Calibri" panose="020F0502020204030204" pitchFamily="34" charset="0"/>
                  <a:cs typeface="Arial" pitchFamily="34" charset="0"/>
                </a:rPr>
                <a:t>                                     by having the candidate complete their Natural Behavior Discovery before first interview</a:t>
              </a:r>
              <a:endParaRPr lang="en-US" sz="1100" kern="1200" dirty="0"/>
            </a:p>
          </p:txBody>
        </p:sp>
        <p:sp>
          <p:nvSpPr>
            <p:cNvPr id="12" name="Freeform 11"/>
            <p:cNvSpPr/>
            <p:nvPr/>
          </p:nvSpPr>
          <p:spPr>
            <a:xfrm rot="23400000">
              <a:off x="3538124" y="5141841"/>
              <a:ext cx="154315" cy="532789"/>
            </a:xfrm>
            <a:custGeom>
              <a:avLst/>
              <a:gdLst>
                <a:gd name="connsiteX0" fmla="*/ 0 w 154314"/>
                <a:gd name="connsiteY0" fmla="*/ 106558 h 532788"/>
                <a:gd name="connsiteX1" fmla="*/ 77157 w 154314"/>
                <a:gd name="connsiteY1" fmla="*/ 106558 h 532788"/>
                <a:gd name="connsiteX2" fmla="*/ 77157 w 154314"/>
                <a:gd name="connsiteY2" fmla="*/ 0 h 532788"/>
                <a:gd name="connsiteX3" fmla="*/ 154314 w 154314"/>
                <a:gd name="connsiteY3" fmla="*/ 266394 h 532788"/>
                <a:gd name="connsiteX4" fmla="*/ 77157 w 154314"/>
                <a:gd name="connsiteY4" fmla="*/ 532788 h 532788"/>
                <a:gd name="connsiteX5" fmla="*/ 77157 w 154314"/>
                <a:gd name="connsiteY5" fmla="*/ 426230 h 532788"/>
                <a:gd name="connsiteX6" fmla="*/ 0 w 154314"/>
                <a:gd name="connsiteY6" fmla="*/ 426230 h 532788"/>
                <a:gd name="connsiteX7" fmla="*/ 0 w 154314"/>
                <a:gd name="connsiteY7" fmla="*/ 106558 h 53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314" h="532788">
                  <a:moveTo>
                    <a:pt x="154313" y="426230"/>
                  </a:moveTo>
                  <a:lnTo>
                    <a:pt x="77157" y="426230"/>
                  </a:lnTo>
                  <a:lnTo>
                    <a:pt x="77157" y="532788"/>
                  </a:lnTo>
                  <a:lnTo>
                    <a:pt x="1" y="266394"/>
                  </a:lnTo>
                  <a:lnTo>
                    <a:pt x="77157" y="0"/>
                  </a:lnTo>
                  <a:lnTo>
                    <a:pt x="77157" y="106558"/>
                  </a:lnTo>
                  <a:lnTo>
                    <a:pt x="154313" y="106558"/>
                  </a:lnTo>
                  <a:lnTo>
                    <a:pt x="154313" y="426230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294" tIns="106559" rIns="0" bIns="106557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987643" y="4155019"/>
              <a:ext cx="1648279" cy="1578633"/>
            </a:xfrm>
            <a:custGeom>
              <a:avLst/>
              <a:gdLst>
                <a:gd name="connsiteX0" fmla="*/ 0 w 1648279"/>
                <a:gd name="connsiteY0" fmla="*/ 789317 h 1578633"/>
                <a:gd name="connsiteX1" fmla="*/ 824140 w 1648279"/>
                <a:gd name="connsiteY1" fmla="*/ 0 h 1578633"/>
                <a:gd name="connsiteX2" fmla="*/ 1648280 w 1648279"/>
                <a:gd name="connsiteY2" fmla="*/ 789317 h 1578633"/>
                <a:gd name="connsiteX3" fmla="*/ 824140 w 1648279"/>
                <a:gd name="connsiteY3" fmla="*/ 1578634 h 1578633"/>
                <a:gd name="connsiteX4" fmla="*/ 0 w 1648279"/>
                <a:gd name="connsiteY4" fmla="*/ 789317 h 157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8279" h="1578633">
                  <a:moveTo>
                    <a:pt x="0" y="789317"/>
                  </a:moveTo>
                  <a:cubicBezTo>
                    <a:pt x="0" y="353389"/>
                    <a:pt x="368980" y="0"/>
                    <a:pt x="824140" y="0"/>
                  </a:cubicBezTo>
                  <a:cubicBezTo>
                    <a:pt x="1279300" y="0"/>
                    <a:pt x="1648280" y="353389"/>
                    <a:pt x="1648280" y="789317"/>
                  </a:cubicBezTo>
                  <a:cubicBezTo>
                    <a:pt x="1648280" y="1225245"/>
                    <a:pt x="1279300" y="1578634"/>
                    <a:pt x="824140" y="1578634"/>
                  </a:cubicBezTo>
                  <a:cubicBezTo>
                    <a:pt x="368980" y="1578634"/>
                    <a:pt x="0" y="1225245"/>
                    <a:pt x="0" y="78931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625" tIns="246425" rIns="256625" bIns="24642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>
                  <a:latin typeface="Calibri" panose="020F0502020204030204" pitchFamily="34" charset="0"/>
                  <a:cs typeface="Arial" pitchFamily="34" charset="0"/>
                </a:rPr>
                <a:t>5. Match  to Manager                         </a:t>
              </a:r>
              <a:r>
                <a:rPr lang="en-US" sz="1200" b="0" i="1" kern="1200" dirty="0">
                  <a:latin typeface="Calibri" panose="020F0502020204030204" pitchFamily="34" charset="0"/>
                  <a:cs typeface="Arial" pitchFamily="34" charset="0"/>
                </a:rPr>
                <a:t>by  comparing the strengths  and struggles of the Manager and  Candidate</a:t>
              </a:r>
              <a:endParaRPr lang="en-US" sz="1200" b="0" i="1" kern="1200" dirty="0"/>
            </a:p>
          </p:txBody>
        </p:sp>
        <p:sp>
          <p:nvSpPr>
            <p:cNvPr id="14" name="Freeform 13"/>
            <p:cNvSpPr/>
            <p:nvPr/>
          </p:nvSpPr>
          <p:spPr>
            <a:xfrm rot="16200000">
              <a:off x="2711496" y="3750555"/>
              <a:ext cx="200574" cy="532788"/>
            </a:xfrm>
            <a:custGeom>
              <a:avLst/>
              <a:gdLst>
                <a:gd name="connsiteX0" fmla="*/ 0 w 200574"/>
                <a:gd name="connsiteY0" fmla="*/ 106558 h 532788"/>
                <a:gd name="connsiteX1" fmla="*/ 100287 w 200574"/>
                <a:gd name="connsiteY1" fmla="*/ 106558 h 532788"/>
                <a:gd name="connsiteX2" fmla="*/ 100287 w 200574"/>
                <a:gd name="connsiteY2" fmla="*/ 0 h 532788"/>
                <a:gd name="connsiteX3" fmla="*/ 200574 w 200574"/>
                <a:gd name="connsiteY3" fmla="*/ 266394 h 532788"/>
                <a:gd name="connsiteX4" fmla="*/ 100287 w 200574"/>
                <a:gd name="connsiteY4" fmla="*/ 532788 h 532788"/>
                <a:gd name="connsiteX5" fmla="*/ 100287 w 200574"/>
                <a:gd name="connsiteY5" fmla="*/ 426230 h 532788"/>
                <a:gd name="connsiteX6" fmla="*/ 0 w 200574"/>
                <a:gd name="connsiteY6" fmla="*/ 426230 h 532788"/>
                <a:gd name="connsiteX7" fmla="*/ 0 w 200574"/>
                <a:gd name="connsiteY7" fmla="*/ 106558 h 53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574" h="532788">
                  <a:moveTo>
                    <a:pt x="0" y="106558"/>
                  </a:moveTo>
                  <a:lnTo>
                    <a:pt x="100287" y="106558"/>
                  </a:lnTo>
                  <a:lnTo>
                    <a:pt x="100287" y="0"/>
                  </a:lnTo>
                  <a:lnTo>
                    <a:pt x="200574" y="266394"/>
                  </a:lnTo>
                  <a:lnTo>
                    <a:pt x="100287" y="532788"/>
                  </a:lnTo>
                  <a:lnTo>
                    <a:pt x="100287" y="426230"/>
                  </a:lnTo>
                  <a:lnTo>
                    <a:pt x="0" y="426230"/>
                  </a:lnTo>
                  <a:lnTo>
                    <a:pt x="0" y="106558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6558" rIns="60172" bIns="106558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987643" y="2291706"/>
              <a:ext cx="1648279" cy="1578633"/>
            </a:xfrm>
            <a:custGeom>
              <a:avLst/>
              <a:gdLst>
                <a:gd name="connsiteX0" fmla="*/ 0 w 1648279"/>
                <a:gd name="connsiteY0" fmla="*/ 789317 h 1578633"/>
                <a:gd name="connsiteX1" fmla="*/ 824140 w 1648279"/>
                <a:gd name="connsiteY1" fmla="*/ 0 h 1578633"/>
                <a:gd name="connsiteX2" fmla="*/ 1648280 w 1648279"/>
                <a:gd name="connsiteY2" fmla="*/ 789317 h 1578633"/>
                <a:gd name="connsiteX3" fmla="*/ 824140 w 1648279"/>
                <a:gd name="connsiteY3" fmla="*/ 1578634 h 1578633"/>
                <a:gd name="connsiteX4" fmla="*/ 0 w 1648279"/>
                <a:gd name="connsiteY4" fmla="*/ 789317 h 157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8279" h="1578633">
                  <a:moveTo>
                    <a:pt x="0" y="789317"/>
                  </a:moveTo>
                  <a:cubicBezTo>
                    <a:pt x="0" y="353389"/>
                    <a:pt x="368980" y="0"/>
                    <a:pt x="824140" y="0"/>
                  </a:cubicBezTo>
                  <a:cubicBezTo>
                    <a:pt x="1279300" y="0"/>
                    <a:pt x="1648280" y="353389"/>
                    <a:pt x="1648280" y="789317"/>
                  </a:cubicBezTo>
                  <a:cubicBezTo>
                    <a:pt x="1648280" y="1225245"/>
                    <a:pt x="1279300" y="1578634"/>
                    <a:pt x="824140" y="1578634"/>
                  </a:cubicBezTo>
                  <a:cubicBezTo>
                    <a:pt x="368980" y="1578634"/>
                    <a:pt x="0" y="1225245"/>
                    <a:pt x="0" y="78931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625" tIns="246425" rIns="256625" bIns="24642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>
                  <a:latin typeface="Calibri" panose="020F0502020204030204" pitchFamily="34" charset="0"/>
                  <a:cs typeface="Arial" pitchFamily="34" charset="0"/>
                </a:rPr>
                <a:t>6. Conduct Behavioral Interview                         </a:t>
              </a:r>
              <a:r>
                <a:rPr lang="en-US" sz="1200" i="1" kern="1200" dirty="0">
                  <a:latin typeface="Calibri" panose="020F0502020204030204" pitchFamily="34" charset="0"/>
                  <a:cs typeface="Arial" pitchFamily="34" charset="0"/>
                </a:rPr>
                <a:t>using powerful questions based on the strongest behavioral factors</a:t>
              </a:r>
              <a:endParaRPr lang="en-US" sz="1200" kern="1200" dirty="0"/>
            </a:p>
          </p:txBody>
        </p:sp>
        <p:sp>
          <p:nvSpPr>
            <p:cNvPr id="16" name="Freeform 15"/>
            <p:cNvSpPr/>
            <p:nvPr/>
          </p:nvSpPr>
          <p:spPr>
            <a:xfrm rot="19800000">
              <a:off x="3534203" y="2347680"/>
              <a:ext cx="172717" cy="532788"/>
            </a:xfrm>
            <a:custGeom>
              <a:avLst/>
              <a:gdLst>
                <a:gd name="connsiteX0" fmla="*/ 0 w 172717"/>
                <a:gd name="connsiteY0" fmla="*/ 106558 h 532788"/>
                <a:gd name="connsiteX1" fmla="*/ 86359 w 172717"/>
                <a:gd name="connsiteY1" fmla="*/ 106558 h 532788"/>
                <a:gd name="connsiteX2" fmla="*/ 86359 w 172717"/>
                <a:gd name="connsiteY2" fmla="*/ 0 h 532788"/>
                <a:gd name="connsiteX3" fmla="*/ 172717 w 172717"/>
                <a:gd name="connsiteY3" fmla="*/ 266394 h 532788"/>
                <a:gd name="connsiteX4" fmla="*/ 86359 w 172717"/>
                <a:gd name="connsiteY4" fmla="*/ 532788 h 532788"/>
                <a:gd name="connsiteX5" fmla="*/ 86359 w 172717"/>
                <a:gd name="connsiteY5" fmla="*/ 426230 h 532788"/>
                <a:gd name="connsiteX6" fmla="*/ 0 w 172717"/>
                <a:gd name="connsiteY6" fmla="*/ 426230 h 532788"/>
                <a:gd name="connsiteX7" fmla="*/ 0 w 172717"/>
                <a:gd name="connsiteY7" fmla="*/ 106558 h 53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717" h="532788">
                  <a:moveTo>
                    <a:pt x="0" y="106558"/>
                  </a:moveTo>
                  <a:lnTo>
                    <a:pt x="86359" y="106558"/>
                  </a:lnTo>
                  <a:lnTo>
                    <a:pt x="86359" y="0"/>
                  </a:lnTo>
                  <a:lnTo>
                    <a:pt x="172717" y="266394"/>
                  </a:lnTo>
                  <a:lnTo>
                    <a:pt x="86359" y="532788"/>
                  </a:lnTo>
                  <a:lnTo>
                    <a:pt x="86359" y="426230"/>
                  </a:lnTo>
                  <a:lnTo>
                    <a:pt x="0" y="426230"/>
                  </a:lnTo>
                  <a:lnTo>
                    <a:pt x="0" y="106558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06558" rIns="51815" bIns="106557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43600" y="6356349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9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11984685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05.109"/>
  <p:tag name="AUDIO_ID" val="15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50.422"/>
  <p:tag name="AUDIO_ID" val="1907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20473</TotalTime>
  <Words>2902</Words>
  <Application>Microsoft Office PowerPoint</Application>
  <PresentationFormat>On-screen Show (4:3)</PresentationFormat>
  <Paragraphs>550</Paragraphs>
  <Slides>51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Times New Roman</vt:lpstr>
      <vt:lpstr>Wingdings</vt:lpstr>
      <vt:lpstr>Custom Design</vt:lpstr>
      <vt:lpstr>DNA® Behaviorally Smart Hiring Process Building a Behavioral Process to Recruit the Right Candidates</vt:lpstr>
      <vt:lpstr>Business DNA® Delivering Talent Management Data                                                 Behavioralizing Hiring and Team Development</vt:lpstr>
      <vt:lpstr>PowerPoint Presentation</vt:lpstr>
      <vt:lpstr>PowerPoint Presentation</vt:lpstr>
      <vt:lpstr>Talent Management Challenge Building a Hiring and On-boarding Experience to Build Engagement and Reduce Turnover</vt:lpstr>
      <vt:lpstr>PowerPoint Presentation</vt:lpstr>
      <vt:lpstr>PowerPoint Presentation</vt:lpstr>
      <vt:lpstr>PowerPoint Presentation</vt:lpstr>
      <vt:lpstr>DNA Hiring Performance Process Critical Success for Hiring the Right Candidates</vt:lpstr>
      <vt:lpstr>PowerPoint Presentation</vt:lpstr>
      <vt:lpstr> Business DNA® = Predictable Talents for Performance Multi-Dimensional Talent Discovery</vt:lpstr>
      <vt:lpstr>The Traditional Personality Profiling Systems Leave you in the Dark in Critical Areas</vt:lpstr>
      <vt:lpstr> Powerful New and Deeper Behavioral Insights          for Hiring and Ongoing Talent Management </vt:lpstr>
      <vt:lpstr>Business DNA Talent Management Data The Science Behind Our Swiss Watch DNA Systems</vt:lpstr>
      <vt:lpstr>PowerPoint Presentation</vt:lpstr>
      <vt:lpstr> Natural Behavior  Nature or Nurture?</vt:lpstr>
      <vt:lpstr>PowerPoint Presentation</vt:lpstr>
      <vt:lpstr>Hiring for Talent Firstly Identify the Natural Behaviors, and then the Learned Cognitive Factors</vt:lpstr>
      <vt:lpstr>Business DNA is a Quicker and 91% More Reliable Method  Predict How Your  Employees and Will  React Long-Term</vt:lpstr>
      <vt:lpstr>Suite of Business DNA Discovery Processes and Reports on a Single Talent Management Platform</vt:lpstr>
      <vt:lpstr>Business DNA Natural Behavior Discovery Overview of the Reporting for Hiring by Matching Talents to Specific Roles </vt:lpstr>
      <vt:lpstr>For Hiring and Retaining all Employees                              Workplace Operations Report for Identifying Talents</vt:lpstr>
      <vt:lpstr>Practical Analysis of the Key Talents that                       Drive Employee Performance and People Culture</vt:lpstr>
      <vt:lpstr>PowerPoint Presentation</vt:lpstr>
      <vt:lpstr>1-Page Factor Report 64 Traits Based on Measuring 8 Factors; 24 Sub-Factors</vt:lpstr>
      <vt:lpstr>PowerPoint Presentation</vt:lpstr>
      <vt:lpstr>PowerPoint Presentation</vt:lpstr>
      <vt:lpstr>Building a Productive Team Identifying the Team Gaps Needing to be Filled</vt:lpstr>
      <vt:lpstr>Driving Employee Performance and People Culture DNA Ultimate Performance Guide</vt:lpstr>
      <vt:lpstr>Behavioral Interviewing Asking Powerful Questions to Get Further Below the Surface </vt:lpstr>
      <vt:lpstr>Behavioral Interviewing  Use Powerful Questions Based on the Strongest Factors</vt:lpstr>
      <vt:lpstr>Hiring Case Studies for Standard Roles Using Hiring Insights, Role Requirements and Benchmarks and Interview Issues </vt:lpstr>
      <vt:lpstr>Typical Behavioral Characteristics  Standard Benchmarks for Sales Roles</vt:lpstr>
      <vt:lpstr>Position 1:  Typical Outside Sales Role Requirements</vt:lpstr>
      <vt:lpstr>Dave Michaelson –  The Influencer</vt:lpstr>
      <vt:lpstr>Dave Michaelson –  The Influencer</vt:lpstr>
      <vt:lpstr>Issues for Behavioral Interview  Outside Sales Position</vt:lpstr>
      <vt:lpstr>Position 2:  Typical Inside Sales Role Requirements</vt:lpstr>
      <vt:lpstr>Lane Dixon –  The Community Builder</vt:lpstr>
      <vt:lpstr>Lane Dixon –  The Community Builder</vt:lpstr>
      <vt:lpstr>Issues for Behavioral Interview for  an Inside Sales Position</vt:lpstr>
      <vt:lpstr>Typical Behavioral Characteristics  Operational Roles</vt:lpstr>
      <vt:lpstr>Position 3:  Typical Technical Support Role Requirements</vt:lpstr>
      <vt:lpstr>Alice Price   The Relationship Builder</vt:lpstr>
      <vt:lpstr>Alice Price  The Relationship Builder</vt:lpstr>
      <vt:lpstr>Issues for Behavioral Interview  Tech Support Position</vt:lpstr>
      <vt:lpstr>Position 4:  Typical Administration Role Requirements</vt:lpstr>
      <vt:lpstr>Tom Jordan The Reflective Thinker</vt:lpstr>
      <vt:lpstr>PowerPoint Presentation</vt:lpstr>
      <vt:lpstr>Issues for Behavioral Interview  Administration Position</vt:lpstr>
      <vt:lpstr>Contact Us</vt:lpstr>
    </vt:vector>
  </TitlesOfParts>
  <Company>FDNA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Rischa Trent</dc:creator>
  <cp:lastModifiedBy>Hugh Massie</cp:lastModifiedBy>
  <cp:revision>971</cp:revision>
  <cp:lastPrinted>2015-07-22T12:53:08Z</cp:lastPrinted>
  <dcterms:created xsi:type="dcterms:W3CDTF">2011-06-02T13:53:34Z</dcterms:created>
  <dcterms:modified xsi:type="dcterms:W3CDTF">2022-09-20T19:04:12Z</dcterms:modified>
</cp:coreProperties>
</file>