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126" r:id="rId2"/>
    <p:sldId id="1003" r:id="rId3"/>
    <p:sldId id="1124" r:id="rId4"/>
    <p:sldId id="1729" r:id="rId5"/>
    <p:sldId id="1199" r:id="rId6"/>
    <p:sldId id="1730" r:id="rId7"/>
    <p:sldId id="1200" r:id="rId8"/>
    <p:sldId id="1728" r:id="rId9"/>
    <p:sldId id="1121" r:id="rId10"/>
    <p:sldId id="1731" r:id="rId11"/>
    <p:sldId id="4161" r:id="rId12"/>
    <p:sldId id="507" r:id="rId13"/>
    <p:sldId id="4169" r:id="rId14"/>
    <p:sldId id="4171" r:id="rId15"/>
    <p:sldId id="4163" r:id="rId16"/>
    <p:sldId id="4165" r:id="rId17"/>
    <p:sldId id="1204" r:id="rId18"/>
    <p:sldId id="4162" r:id="rId19"/>
    <p:sldId id="1161" r:id="rId20"/>
    <p:sldId id="4164" r:id="rId21"/>
    <p:sldId id="350" r:id="rId22"/>
  </p:sldIdLst>
  <p:sldSz cx="12192000" cy="6858000"/>
  <p:notesSz cx="6950075" cy="9236075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gh Massie" initials="HM" lastIdx="1" clrIdx="0">
    <p:extLst>
      <p:ext uri="{19B8F6BF-5375-455C-9EA6-DF929625EA0E}">
        <p15:presenceInfo xmlns:p15="http://schemas.microsoft.com/office/powerpoint/2012/main" userId="S::Hugh.Massie@dnabehavior.com::83dcf159-c0b5-4fb1-8238-8fecfbe4ea5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8B4B"/>
    <a:srgbClr val="339966"/>
    <a:srgbClr val="333333"/>
    <a:srgbClr val="978246"/>
    <a:srgbClr val="FFFFFF"/>
    <a:srgbClr val="000000"/>
    <a:srgbClr val="FF3300"/>
    <a:srgbClr val="E6E6E6"/>
    <a:srgbClr val="F2F2F2"/>
    <a:srgbClr val="3132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838" autoAdjust="0"/>
    <p:restoredTop sz="94660"/>
  </p:normalViewPr>
  <p:slideViewPr>
    <p:cSldViewPr snapToGrid="0">
      <p:cViewPr varScale="1">
        <p:scale>
          <a:sx n="63" d="100"/>
          <a:sy n="63" d="100"/>
        </p:scale>
        <p:origin x="924" y="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299" y="48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10308614887745"/>
          <c:y val="0.11060502260082776"/>
          <c:w val="0.49039187180756405"/>
          <c:h val="0.80020314160571093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BDDEFF">
                <a:alpha val="60000"/>
              </a:srgbClr>
            </a:solidFill>
            <a:ln w="19050">
              <a:solidFill>
                <a:schemeClr val="bg1"/>
              </a:solidFill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2E4-4930-AF3E-980859FB74C7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2E4-4930-AF3E-980859FB74C7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2E4-4930-AF3E-980859FB74C7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2E4-4930-AF3E-980859FB74C7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4-22E4-4930-AF3E-980859FB74C7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5-22E4-4930-AF3E-980859FB74C7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6-22E4-4930-AF3E-980859FB74C7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7-22E4-4930-AF3E-980859FB74C7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08-22E4-4930-AF3E-980859FB74C7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9-22E4-4930-AF3E-980859FB74C7}"/>
              </c:ext>
            </c:extLst>
          </c:dPt>
          <c:cat>
            <c:strRef>
              <c:f>Sheet1!$A$2:$A$11</c:f>
              <c:strCache>
                <c:ptCount val="10"/>
                <c:pt idx="0">
                  <c:v>Influencer</c:v>
                </c:pt>
                <c:pt idx="1">
                  <c:v>Engager</c:v>
                </c:pt>
                <c:pt idx="2">
                  <c:v>Community Builder</c:v>
                </c:pt>
                <c:pt idx="3">
                  <c:v>Relationship Builder</c:v>
                </c:pt>
                <c:pt idx="4">
                  <c:v>Facilitator</c:v>
                </c:pt>
                <c:pt idx="5">
                  <c:v>Adapter</c:v>
                </c:pt>
                <c:pt idx="6">
                  <c:v>Stylish Thinker</c:v>
                </c:pt>
                <c:pt idx="7">
                  <c:v>Reflective Thinker</c:v>
                </c:pt>
                <c:pt idx="8">
                  <c:v>Strategist</c:v>
                </c:pt>
                <c:pt idx="9">
                  <c:v>Initiator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2E4-4930-AF3E-980859FB7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42"/>
      </c:pieChart>
      <c:spPr>
        <a:noFill/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3D4781-07CC-44CF-97B1-9F148B2189A8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918C304-7EA7-4479-A7B3-11F55184379E}">
      <dgm:prSet phldrT="[Text]"/>
      <dgm:spPr>
        <a:solidFill>
          <a:srgbClr val="A18B4B"/>
        </a:solidFill>
      </dgm:spPr>
      <dgm:t>
        <a:bodyPr/>
        <a:lstStyle/>
        <a:p>
          <a:r>
            <a:rPr lang="en-US" dirty="0"/>
            <a:t>Behavioral Blind-Spots</a:t>
          </a:r>
        </a:p>
      </dgm:t>
    </dgm:pt>
    <dgm:pt modelId="{20206F34-B5B8-4634-AC84-228FA0837823}" type="parTrans" cxnId="{9BAF254F-B6C3-41AD-86E9-2119B1D10A6B}">
      <dgm:prSet/>
      <dgm:spPr/>
      <dgm:t>
        <a:bodyPr/>
        <a:lstStyle/>
        <a:p>
          <a:endParaRPr lang="en-US"/>
        </a:p>
      </dgm:t>
    </dgm:pt>
    <dgm:pt modelId="{5EA82D70-D09E-40C5-9794-E5861E1B0A4D}" type="sibTrans" cxnId="{9BAF254F-B6C3-41AD-86E9-2119B1D10A6B}">
      <dgm:prSet/>
      <dgm:spPr/>
      <dgm:t>
        <a:bodyPr/>
        <a:lstStyle/>
        <a:p>
          <a:endParaRPr lang="en-US"/>
        </a:p>
      </dgm:t>
    </dgm:pt>
    <dgm:pt modelId="{8983A25E-6CA5-492B-93C7-8D8F023B6A82}">
      <dgm:prSet phldrT="[Text]"/>
      <dgm:spPr/>
      <dgm:t>
        <a:bodyPr/>
        <a:lstStyle/>
        <a:p>
          <a:r>
            <a:rPr lang="en-US" dirty="0"/>
            <a:t>Mis-Guided Identity</a:t>
          </a:r>
        </a:p>
      </dgm:t>
    </dgm:pt>
    <dgm:pt modelId="{CAE9A1AA-CA20-4645-B2EA-010F92577BE1}" type="parTrans" cxnId="{52B87961-3B49-4543-981A-83C3B70BDA0F}">
      <dgm:prSet/>
      <dgm:spPr/>
      <dgm:t>
        <a:bodyPr/>
        <a:lstStyle/>
        <a:p>
          <a:endParaRPr lang="en-US"/>
        </a:p>
      </dgm:t>
    </dgm:pt>
    <dgm:pt modelId="{33105D14-098F-4EA4-95E3-019DA270BA72}" type="sibTrans" cxnId="{52B87961-3B49-4543-981A-83C3B70BDA0F}">
      <dgm:prSet/>
      <dgm:spPr/>
      <dgm:t>
        <a:bodyPr/>
        <a:lstStyle/>
        <a:p>
          <a:endParaRPr lang="en-US"/>
        </a:p>
      </dgm:t>
    </dgm:pt>
    <dgm:pt modelId="{9C115674-6339-4E96-9C5A-61663C3B6519}">
      <dgm:prSet phldrT="[Text]"/>
      <dgm:spPr/>
      <dgm:t>
        <a:bodyPr/>
        <a:lstStyle/>
        <a:p>
          <a:r>
            <a:rPr lang="en-US" dirty="0"/>
            <a:t>Mis-Understood Differences</a:t>
          </a:r>
        </a:p>
      </dgm:t>
    </dgm:pt>
    <dgm:pt modelId="{B3B27D4E-67DF-48FA-998C-127EB9184B39}" type="parTrans" cxnId="{E7CC8C9D-97D5-411A-8D14-FF0AAFBFEEA0}">
      <dgm:prSet/>
      <dgm:spPr/>
      <dgm:t>
        <a:bodyPr/>
        <a:lstStyle/>
        <a:p>
          <a:endParaRPr lang="en-US"/>
        </a:p>
      </dgm:t>
    </dgm:pt>
    <dgm:pt modelId="{26FA5972-81F8-4558-9AD9-8529D32D5C5E}" type="sibTrans" cxnId="{E7CC8C9D-97D5-411A-8D14-FF0AAFBFEEA0}">
      <dgm:prSet/>
      <dgm:spPr/>
      <dgm:t>
        <a:bodyPr/>
        <a:lstStyle/>
        <a:p>
          <a:endParaRPr lang="en-US"/>
        </a:p>
      </dgm:t>
    </dgm:pt>
    <dgm:pt modelId="{497B5CD9-691B-41B5-9921-1DE78F270BAB}">
      <dgm:prSet phldrT="[Text]"/>
      <dgm:spPr/>
      <dgm:t>
        <a:bodyPr/>
        <a:lstStyle/>
        <a:p>
          <a:r>
            <a:rPr lang="en-US" dirty="0"/>
            <a:t>Mis-Managed Financial Behavior</a:t>
          </a:r>
        </a:p>
      </dgm:t>
    </dgm:pt>
    <dgm:pt modelId="{17240F3B-1844-4E86-8633-46FAC06C0F1E}" type="parTrans" cxnId="{8DB948AD-9E14-4C2B-A704-8B37BA31EBE5}">
      <dgm:prSet/>
      <dgm:spPr/>
      <dgm:t>
        <a:bodyPr/>
        <a:lstStyle/>
        <a:p>
          <a:endParaRPr lang="en-US"/>
        </a:p>
      </dgm:t>
    </dgm:pt>
    <dgm:pt modelId="{CAF8296E-BC2C-4911-86B1-5F9963E3F395}" type="sibTrans" cxnId="{8DB948AD-9E14-4C2B-A704-8B37BA31EBE5}">
      <dgm:prSet/>
      <dgm:spPr/>
      <dgm:t>
        <a:bodyPr/>
        <a:lstStyle/>
        <a:p>
          <a:endParaRPr lang="en-US"/>
        </a:p>
      </dgm:t>
    </dgm:pt>
    <dgm:pt modelId="{B736F802-F40A-4F5B-ABF9-C104D7BAFEF4}" type="pres">
      <dgm:prSet presAssocID="{CC3D4781-07CC-44CF-97B1-9F148B2189A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1491844-0A48-4937-A226-3DF0EC70275E}" type="pres">
      <dgm:prSet presAssocID="{3918C304-7EA7-4479-A7B3-11F55184379E}" presName="root1" presStyleCnt="0"/>
      <dgm:spPr/>
    </dgm:pt>
    <dgm:pt modelId="{4F62AA44-5C1C-40C2-ACFD-C6FC30C920CE}" type="pres">
      <dgm:prSet presAssocID="{3918C304-7EA7-4479-A7B3-11F55184379E}" presName="LevelOneTextNode" presStyleLbl="node0" presStyleIdx="0" presStyleCnt="1">
        <dgm:presLayoutVars>
          <dgm:chPref val="3"/>
        </dgm:presLayoutVars>
      </dgm:prSet>
      <dgm:spPr/>
    </dgm:pt>
    <dgm:pt modelId="{8BB2730B-092D-4AA0-BD77-7CE2CF7DF0C6}" type="pres">
      <dgm:prSet presAssocID="{3918C304-7EA7-4479-A7B3-11F55184379E}" presName="level2hierChild" presStyleCnt="0"/>
      <dgm:spPr/>
    </dgm:pt>
    <dgm:pt modelId="{DD81493D-C8BE-4693-900B-FD0A922958AD}" type="pres">
      <dgm:prSet presAssocID="{CAE9A1AA-CA20-4645-B2EA-010F92577BE1}" presName="conn2-1" presStyleLbl="parChTrans1D2" presStyleIdx="0" presStyleCnt="3"/>
      <dgm:spPr/>
    </dgm:pt>
    <dgm:pt modelId="{4CC86242-EB96-4BE1-91D8-88EA47C6029F}" type="pres">
      <dgm:prSet presAssocID="{CAE9A1AA-CA20-4645-B2EA-010F92577BE1}" presName="connTx" presStyleLbl="parChTrans1D2" presStyleIdx="0" presStyleCnt="3"/>
      <dgm:spPr/>
    </dgm:pt>
    <dgm:pt modelId="{A3F925FE-6DD0-4B14-8217-F66464FEA192}" type="pres">
      <dgm:prSet presAssocID="{8983A25E-6CA5-492B-93C7-8D8F023B6A82}" presName="root2" presStyleCnt="0"/>
      <dgm:spPr/>
    </dgm:pt>
    <dgm:pt modelId="{8654F568-6ED4-469D-A810-4B268B4ECA52}" type="pres">
      <dgm:prSet presAssocID="{8983A25E-6CA5-492B-93C7-8D8F023B6A82}" presName="LevelTwoTextNode" presStyleLbl="node2" presStyleIdx="0" presStyleCnt="3">
        <dgm:presLayoutVars>
          <dgm:chPref val="3"/>
        </dgm:presLayoutVars>
      </dgm:prSet>
      <dgm:spPr/>
    </dgm:pt>
    <dgm:pt modelId="{EF0E5BB1-0C20-4B01-A088-C905C9D397F4}" type="pres">
      <dgm:prSet presAssocID="{8983A25E-6CA5-492B-93C7-8D8F023B6A82}" presName="level3hierChild" presStyleCnt="0"/>
      <dgm:spPr/>
    </dgm:pt>
    <dgm:pt modelId="{30B8C62E-E3CF-425D-8B3E-3DE6705F5596}" type="pres">
      <dgm:prSet presAssocID="{B3B27D4E-67DF-48FA-998C-127EB9184B39}" presName="conn2-1" presStyleLbl="parChTrans1D2" presStyleIdx="1" presStyleCnt="3"/>
      <dgm:spPr/>
    </dgm:pt>
    <dgm:pt modelId="{ABAF9B27-0DCD-4C4B-A318-61CFE204D090}" type="pres">
      <dgm:prSet presAssocID="{B3B27D4E-67DF-48FA-998C-127EB9184B39}" presName="connTx" presStyleLbl="parChTrans1D2" presStyleIdx="1" presStyleCnt="3"/>
      <dgm:spPr/>
    </dgm:pt>
    <dgm:pt modelId="{405196F8-D43D-427C-AE3C-7F39BE8BD36A}" type="pres">
      <dgm:prSet presAssocID="{9C115674-6339-4E96-9C5A-61663C3B6519}" presName="root2" presStyleCnt="0"/>
      <dgm:spPr/>
    </dgm:pt>
    <dgm:pt modelId="{29031C88-3844-4DC1-B5D5-1CEAAF6A9252}" type="pres">
      <dgm:prSet presAssocID="{9C115674-6339-4E96-9C5A-61663C3B6519}" presName="LevelTwoTextNode" presStyleLbl="node2" presStyleIdx="1" presStyleCnt="3">
        <dgm:presLayoutVars>
          <dgm:chPref val="3"/>
        </dgm:presLayoutVars>
      </dgm:prSet>
      <dgm:spPr/>
    </dgm:pt>
    <dgm:pt modelId="{E3B417C4-4BB5-4FB0-A188-923781F66E69}" type="pres">
      <dgm:prSet presAssocID="{9C115674-6339-4E96-9C5A-61663C3B6519}" presName="level3hierChild" presStyleCnt="0"/>
      <dgm:spPr/>
    </dgm:pt>
    <dgm:pt modelId="{78A4E552-C15A-4EF3-B5BF-82389D6E7B5C}" type="pres">
      <dgm:prSet presAssocID="{17240F3B-1844-4E86-8633-46FAC06C0F1E}" presName="conn2-1" presStyleLbl="parChTrans1D2" presStyleIdx="2" presStyleCnt="3"/>
      <dgm:spPr/>
    </dgm:pt>
    <dgm:pt modelId="{7048D715-DD50-49DA-B515-0393EB0E31D3}" type="pres">
      <dgm:prSet presAssocID="{17240F3B-1844-4E86-8633-46FAC06C0F1E}" presName="connTx" presStyleLbl="parChTrans1D2" presStyleIdx="2" presStyleCnt="3"/>
      <dgm:spPr/>
    </dgm:pt>
    <dgm:pt modelId="{EE802673-556D-4C09-875E-C89221E0B4CF}" type="pres">
      <dgm:prSet presAssocID="{497B5CD9-691B-41B5-9921-1DE78F270BAB}" presName="root2" presStyleCnt="0"/>
      <dgm:spPr/>
    </dgm:pt>
    <dgm:pt modelId="{01912B51-C195-42A5-8A14-B72A9FD45056}" type="pres">
      <dgm:prSet presAssocID="{497B5CD9-691B-41B5-9921-1DE78F270BAB}" presName="LevelTwoTextNode" presStyleLbl="node2" presStyleIdx="2" presStyleCnt="3">
        <dgm:presLayoutVars>
          <dgm:chPref val="3"/>
        </dgm:presLayoutVars>
      </dgm:prSet>
      <dgm:spPr/>
    </dgm:pt>
    <dgm:pt modelId="{DCAEA294-0645-4134-8F10-AD5CEDC1981D}" type="pres">
      <dgm:prSet presAssocID="{497B5CD9-691B-41B5-9921-1DE78F270BAB}" presName="level3hierChild" presStyleCnt="0"/>
      <dgm:spPr/>
    </dgm:pt>
  </dgm:ptLst>
  <dgm:cxnLst>
    <dgm:cxn modelId="{BEF80707-8E27-4B1F-8533-95484D5557AE}" type="presOf" srcId="{B3B27D4E-67DF-48FA-998C-127EB9184B39}" destId="{ABAF9B27-0DCD-4C4B-A318-61CFE204D090}" srcOrd="1" destOrd="0" presId="urn:microsoft.com/office/officeart/2008/layout/HorizontalMultiLevelHierarchy"/>
    <dgm:cxn modelId="{3F5BDE0F-DA16-4ACC-9FDE-CF2E021C3289}" type="presOf" srcId="{8983A25E-6CA5-492B-93C7-8D8F023B6A82}" destId="{8654F568-6ED4-469D-A810-4B268B4ECA52}" srcOrd="0" destOrd="0" presId="urn:microsoft.com/office/officeart/2008/layout/HorizontalMultiLevelHierarchy"/>
    <dgm:cxn modelId="{C536E524-8ECC-4A8B-A235-80E3DE358AAB}" type="presOf" srcId="{B3B27D4E-67DF-48FA-998C-127EB9184B39}" destId="{30B8C62E-E3CF-425D-8B3E-3DE6705F5596}" srcOrd="0" destOrd="0" presId="urn:microsoft.com/office/officeart/2008/layout/HorizontalMultiLevelHierarchy"/>
    <dgm:cxn modelId="{7237D832-7F99-4FC2-A9B7-75AD2A91A663}" type="presOf" srcId="{17240F3B-1844-4E86-8633-46FAC06C0F1E}" destId="{7048D715-DD50-49DA-B515-0393EB0E31D3}" srcOrd="1" destOrd="0" presId="urn:microsoft.com/office/officeart/2008/layout/HorizontalMultiLevelHierarchy"/>
    <dgm:cxn modelId="{116E9239-38F3-4B1B-98A8-7BE17B33640D}" type="presOf" srcId="{CAE9A1AA-CA20-4645-B2EA-010F92577BE1}" destId="{4CC86242-EB96-4BE1-91D8-88EA47C6029F}" srcOrd="1" destOrd="0" presId="urn:microsoft.com/office/officeart/2008/layout/HorizontalMultiLevelHierarchy"/>
    <dgm:cxn modelId="{52B87961-3B49-4543-981A-83C3B70BDA0F}" srcId="{3918C304-7EA7-4479-A7B3-11F55184379E}" destId="{8983A25E-6CA5-492B-93C7-8D8F023B6A82}" srcOrd="0" destOrd="0" parTransId="{CAE9A1AA-CA20-4645-B2EA-010F92577BE1}" sibTransId="{33105D14-098F-4EA4-95E3-019DA270BA72}"/>
    <dgm:cxn modelId="{C50F5C47-84BD-4B9D-820D-8E02CABB8059}" type="presOf" srcId="{CC3D4781-07CC-44CF-97B1-9F148B2189A8}" destId="{B736F802-F40A-4F5B-ABF9-C104D7BAFEF4}" srcOrd="0" destOrd="0" presId="urn:microsoft.com/office/officeart/2008/layout/HorizontalMultiLevelHierarchy"/>
    <dgm:cxn modelId="{9BAF254F-B6C3-41AD-86E9-2119B1D10A6B}" srcId="{CC3D4781-07CC-44CF-97B1-9F148B2189A8}" destId="{3918C304-7EA7-4479-A7B3-11F55184379E}" srcOrd="0" destOrd="0" parTransId="{20206F34-B5B8-4634-AC84-228FA0837823}" sibTransId="{5EA82D70-D09E-40C5-9794-E5861E1B0A4D}"/>
    <dgm:cxn modelId="{8F67108E-2FD2-4E54-95FA-6D66583D9FE2}" type="presOf" srcId="{CAE9A1AA-CA20-4645-B2EA-010F92577BE1}" destId="{DD81493D-C8BE-4693-900B-FD0A922958AD}" srcOrd="0" destOrd="0" presId="urn:microsoft.com/office/officeart/2008/layout/HorizontalMultiLevelHierarchy"/>
    <dgm:cxn modelId="{D2A62A98-9BCD-4C54-A585-1FA4CF86CA58}" type="presOf" srcId="{497B5CD9-691B-41B5-9921-1DE78F270BAB}" destId="{01912B51-C195-42A5-8A14-B72A9FD45056}" srcOrd="0" destOrd="0" presId="urn:microsoft.com/office/officeart/2008/layout/HorizontalMultiLevelHierarchy"/>
    <dgm:cxn modelId="{E7CC8C9D-97D5-411A-8D14-FF0AAFBFEEA0}" srcId="{3918C304-7EA7-4479-A7B3-11F55184379E}" destId="{9C115674-6339-4E96-9C5A-61663C3B6519}" srcOrd="1" destOrd="0" parTransId="{B3B27D4E-67DF-48FA-998C-127EB9184B39}" sibTransId="{26FA5972-81F8-4558-9AD9-8529D32D5C5E}"/>
    <dgm:cxn modelId="{8DB948AD-9E14-4C2B-A704-8B37BA31EBE5}" srcId="{3918C304-7EA7-4479-A7B3-11F55184379E}" destId="{497B5CD9-691B-41B5-9921-1DE78F270BAB}" srcOrd="2" destOrd="0" parTransId="{17240F3B-1844-4E86-8633-46FAC06C0F1E}" sibTransId="{CAF8296E-BC2C-4911-86B1-5F9963E3F395}"/>
    <dgm:cxn modelId="{7CC9D2AE-87B8-40A0-8D36-B132706AD2F9}" type="presOf" srcId="{17240F3B-1844-4E86-8633-46FAC06C0F1E}" destId="{78A4E552-C15A-4EF3-B5BF-82389D6E7B5C}" srcOrd="0" destOrd="0" presId="urn:microsoft.com/office/officeart/2008/layout/HorizontalMultiLevelHierarchy"/>
    <dgm:cxn modelId="{6A75EBC5-280C-4821-9F1C-527D4E3DDC27}" type="presOf" srcId="{9C115674-6339-4E96-9C5A-61663C3B6519}" destId="{29031C88-3844-4DC1-B5D5-1CEAAF6A9252}" srcOrd="0" destOrd="0" presId="urn:microsoft.com/office/officeart/2008/layout/HorizontalMultiLevelHierarchy"/>
    <dgm:cxn modelId="{8EA229FE-D885-4431-AC1D-BAE62C07D008}" type="presOf" srcId="{3918C304-7EA7-4479-A7B3-11F55184379E}" destId="{4F62AA44-5C1C-40C2-ACFD-C6FC30C920CE}" srcOrd="0" destOrd="0" presId="urn:microsoft.com/office/officeart/2008/layout/HorizontalMultiLevelHierarchy"/>
    <dgm:cxn modelId="{DE1CCA79-F239-42CB-B271-899AEDD68687}" type="presParOf" srcId="{B736F802-F40A-4F5B-ABF9-C104D7BAFEF4}" destId="{F1491844-0A48-4937-A226-3DF0EC70275E}" srcOrd="0" destOrd="0" presId="urn:microsoft.com/office/officeart/2008/layout/HorizontalMultiLevelHierarchy"/>
    <dgm:cxn modelId="{1E79B5B3-297C-4CBC-BDF5-1D24F399590D}" type="presParOf" srcId="{F1491844-0A48-4937-A226-3DF0EC70275E}" destId="{4F62AA44-5C1C-40C2-ACFD-C6FC30C920CE}" srcOrd="0" destOrd="0" presId="urn:microsoft.com/office/officeart/2008/layout/HorizontalMultiLevelHierarchy"/>
    <dgm:cxn modelId="{3C90DFCC-D794-46FD-B24F-FAEA5AB54BAF}" type="presParOf" srcId="{F1491844-0A48-4937-A226-3DF0EC70275E}" destId="{8BB2730B-092D-4AA0-BD77-7CE2CF7DF0C6}" srcOrd="1" destOrd="0" presId="urn:microsoft.com/office/officeart/2008/layout/HorizontalMultiLevelHierarchy"/>
    <dgm:cxn modelId="{87930863-3B21-4416-ACCC-623FED785DB5}" type="presParOf" srcId="{8BB2730B-092D-4AA0-BD77-7CE2CF7DF0C6}" destId="{DD81493D-C8BE-4693-900B-FD0A922958AD}" srcOrd="0" destOrd="0" presId="urn:microsoft.com/office/officeart/2008/layout/HorizontalMultiLevelHierarchy"/>
    <dgm:cxn modelId="{E8BFD8F2-A1A8-4973-B772-EFB4AF62E915}" type="presParOf" srcId="{DD81493D-C8BE-4693-900B-FD0A922958AD}" destId="{4CC86242-EB96-4BE1-91D8-88EA47C6029F}" srcOrd="0" destOrd="0" presId="urn:microsoft.com/office/officeart/2008/layout/HorizontalMultiLevelHierarchy"/>
    <dgm:cxn modelId="{384CACB5-BA28-4882-8EC5-E95FA5E23A58}" type="presParOf" srcId="{8BB2730B-092D-4AA0-BD77-7CE2CF7DF0C6}" destId="{A3F925FE-6DD0-4B14-8217-F66464FEA192}" srcOrd="1" destOrd="0" presId="urn:microsoft.com/office/officeart/2008/layout/HorizontalMultiLevelHierarchy"/>
    <dgm:cxn modelId="{B54F0B5A-5390-4B22-A322-001F5DBCA01E}" type="presParOf" srcId="{A3F925FE-6DD0-4B14-8217-F66464FEA192}" destId="{8654F568-6ED4-469D-A810-4B268B4ECA52}" srcOrd="0" destOrd="0" presId="urn:microsoft.com/office/officeart/2008/layout/HorizontalMultiLevelHierarchy"/>
    <dgm:cxn modelId="{1016590E-56B1-4B5B-8FF7-F851E119238A}" type="presParOf" srcId="{A3F925FE-6DD0-4B14-8217-F66464FEA192}" destId="{EF0E5BB1-0C20-4B01-A088-C905C9D397F4}" srcOrd="1" destOrd="0" presId="urn:microsoft.com/office/officeart/2008/layout/HorizontalMultiLevelHierarchy"/>
    <dgm:cxn modelId="{5D5B05E8-78FF-48C6-BD62-9CA2EAC9ED8B}" type="presParOf" srcId="{8BB2730B-092D-4AA0-BD77-7CE2CF7DF0C6}" destId="{30B8C62E-E3CF-425D-8B3E-3DE6705F5596}" srcOrd="2" destOrd="0" presId="urn:microsoft.com/office/officeart/2008/layout/HorizontalMultiLevelHierarchy"/>
    <dgm:cxn modelId="{C55CEB67-3D4C-42CB-B9F2-43768326CAD5}" type="presParOf" srcId="{30B8C62E-E3CF-425D-8B3E-3DE6705F5596}" destId="{ABAF9B27-0DCD-4C4B-A318-61CFE204D090}" srcOrd="0" destOrd="0" presId="urn:microsoft.com/office/officeart/2008/layout/HorizontalMultiLevelHierarchy"/>
    <dgm:cxn modelId="{749EA9CF-EE7A-4F35-86B4-D065B20F4C1E}" type="presParOf" srcId="{8BB2730B-092D-4AA0-BD77-7CE2CF7DF0C6}" destId="{405196F8-D43D-427C-AE3C-7F39BE8BD36A}" srcOrd="3" destOrd="0" presId="urn:microsoft.com/office/officeart/2008/layout/HorizontalMultiLevelHierarchy"/>
    <dgm:cxn modelId="{01E13611-21D9-484E-A409-CB9B7ACED2C9}" type="presParOf" srcId="{405196F8-D43D-427C-AE3C-7F39BE8BD36A}" destId="{29031C88-3844-4DC1-B5D5-1CEAAF6A9252}" srcOrd="0" destOrd="0" presId="urn:microsoft.com/office/officeart/2008/layout/HorizontalMultiLevelHierarchy"/>
    <dgm:cxn modelId="{E299603C-E608-48A8-8F00-85953F1E4F5B}" type="presParOf" srcId="{405196F8-D43D-427C-AE3C-7F39BE8BD36A}" destId="{E3B417C4-4BB5-4FB0-A188-923781F66E69}" srcOrd="1" destOrd="0" presId="urn:microsoft.com/office/officeart/2008/layout/HorizontalMultiLevelHierarchy"/>
    <dgm:cxn modelId="{193C95AE-CEA5-46AE-BFF5-760AECD53BD2}" type="presParOf" srcId="{8BB2730B-092D-4AA0-BD77-7CE2CF7DF0C6}" destId="{78A4E552-C15A-4EF3-B5BF-82389D6E7B5C}" srcOrd="4" destOrd="0" presId="urn:microsoft.com/office/officeart/2008/layout/HorizontalMultiLevelHierarchy"/>
    <dgm:cxn modelId="{BB5EF301-5A50-41FD-9305-69399F232379}" type="presParOf" srcId="{78A4E552-C15A-4EF3-B5BF-82389D6E7B5C}" destId="{7048D715-DD50-49DA-B515-0393EB0E31D3}" srcOrd="0" destOrd="0" presId="urn:microsoft.com/office/officeart/2008/layout/HorizontalMultiLevelHierarchy"/>
    <dgm:cxn modelId="{284B5F8A-D482-41DF-89BE-EEBC4B161C42}" type="presParOf" srcId="{8BB2730B-092D-4AA0-BD77-7CE2CF7DF0C6}" destId="{EE802673-556D-4C09-875E-C89221E0B4CF}" srcOrd="5" destOrd="0" presId="urn:microsoft.com/office/officeart/2008/layout/HorizontalMultiLevelHierarchy"/>
    <dgm:cxn modelId="{EBF5C9E2-55B4-4A57-8B47-CF5F881F7BDC}" type="presParOf" srcId="{EE802673-556D-4C09-875E-C89221E0B4CF}" destId="{01912B51-C195-42A5-8A14-B72A9FD45056}" srcOrd="0" destOrd="0" presId="urn:microsoft.com/office/officeart/2008/layout/HorizontalMultiLevelHierarchy"/>
    <dgm:cxn modelId="{79C2D6D9-65E9-44C3-8EA6-A18A2F1088CF}" type="presParOf" srcId="{EE802673-556D-4C09-875E-C89221E0B4CF}" destId="{DCAEA294-0645-4134-8F10-AD5CEDC1981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64850B-10C2-45DB-BF25-3CEA80C91162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D7193875-5DC6-4A72-8A48-856C8F3534CA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Behavioral Biases</a:t>
          </a:r>
        </a:p>
      </dgm:t>
    </dgm:pt>
    <dgm:pt modelId="{B0945BB8-0D00-4535-A0AD-E01D10EE20D5}" type="parTrans" cxnId="{6D004E77-6F35-414A-9CC1-AD43CFBC102C}">
      <dgm:prSet/>
      <dgm:spPr/>
      <dgm:t>
        <a:bodyPr/>
        <a:lstStyle/>
        <a:p>
          <a:endParaRPr lang="en-US"/>
        </a:p>
      </dgm:t>
    </dgm:pt>
    <dgm:pt modelId="{908296E9-6021-4F65-946C-BA9714E75BEF}" type="sibTrans" cxnId="{6D004E77-6F35-414A-9CC1-AD43CFBC102C}">
      <dgm:prSet/>
      <dgm:spPr/>
      <dgm:t>
        <a:bodyPr/>
        <a:lstStyle/>
        <a:p>
          <a:endParaRPr lang="en-US"/>
        </a:p>
      </dgm:t>
    </dgm:pt>
    <dgm:pt modelId="{1518AE12-1389-46CD-B46C-D1EC41BB2407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Intensified Behavior</a:t>
          </a:r>
        </a:p>
      </dgm:t>
    </dgm:pt>
    <dgm:pt modelId="{1AAE2D4B-59DD-4BB8-8568-F23DEA363FD6}" type="parTrans" cxnId="{C72EF51E-0E8C-41E8-B2F0-D9BB90FFBD25}">
      <dgm:prSet/>
      <dgm:spPr/>
      <dgm:t>
        <a:bodyPr/>
        <a:lstStyle/>
        <a:p>
          <a:endParaRPr lang="en-US"/>
        </a:p>
      </dgm:t>
    </dgm:pt>
    <dgm:pt modelId="{76D4F319-D6F0-48A5-BE25-6A4F75501354}" type="sibTrans" cxnId="{C72EF51E-0E8C-41E8-B2F0-D9BB90FFBD25}">
      <dgm:prSet/>
      <dgm:spPr/>
      <dgm:t>
        <a:bodyPr/>
        <a:lstStyle/>
        <a:p>
          <a:endParaRPr lang="en-US"/>
        </a:p>
      </dgm:t>
    </dgm:pt>
    <dgm:pt modelId="{3FF6E9BB-EF76-4812-B0F6-3030D8F8EBC5}">
      <dgm:prSet phldrT="[Text]"/>
      <dgm:spPr>
        <a:solidFill>
          <a:srgbClr val="A18B4B"/>
        </a:solidFill>
      </dgm:spPr>
      <dgm:t>
        <a:bodyPr/>
        <a:lstStyle/>
        <a:p>
          <a:r>
            <a:rPr lang="en-US" dirty="0"/>
            <a:t>Money Attitudes</a:t>
          </a:r>
        </a:p>
      </dgm:t>
    </dgm:pt>
    <dgm:pt modelId="{A5318328-C88C-40DE-86F3-631B7B7F177E}" type="parTrans" cxnId="{5C1CFD03-8FC6-4303-BE03-AEAFF029E288}">
      <dgm:prSet/>
      <dgm:spPr/>
      <dgm:t>
        <a:bodyPr/>
        <a:lstStyle/>
        <a:p>
          <a:endParaRPr lang="en-US"/>
        </a:p>
      </dgm:t>
    </dgm:pt>
    <dgm:pt modelId="{3C9BF3AB-128A-4F0A-8605-D131194B8CD0}" type="sibTrans" cxnId="{5C1CFD03-8FC6-4303-BE03-AEAFF029E288}">
      <dgm:prSet/>
      <dgm:spPr/>
      <dgm:t>
        <a:bodyPr/>
        <a:lstStyle/>
        <a:p>
          <a:endParaRPr lang="en-US"/>
        </a:p>
      </dgm:t>
    </dgm:pt>
    <dgm:pt modelId="{510A8EBC-6DBB-421B-87F0-E65FDB4666F2}" type="pres">
      <dgm:prSet presAssocID="{E764850B-10C2-45DB-BF25-3CEA80C9116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FBB1564-B06B-4401-B0CD-FB7013440A13}" type="pres">
      <dgm:prSet presAssocID="{D7193875-5DC6-4A72-8A48-856C8F3534CA}" presName="gear1" presStyleLbl="node1" presStyleIdx="0" presStyleCnt="3">
        <dgm:presLayoutVars>
          <dgm:chMax val="1"/>
          <dgm:bulletEnabled val="1"/>
        </dgm:presLayoutVars>
      </dgm:prSet>
      <dgm:spPr/>
    </dgm:pt>
    <dgm:pt modelId="{A4ED334F-72A7-4E82-A68B-D06E5EA7CB09}" type="pres">
      <dgm:prSet presAssocID="{D7193875-5DC6-4A72-8A48-856C8F3534CA}" presName="gear1srcNode" presStyleLbl="node1" presStyleIdx="0" presStyleCnt="3"/>
      <dgm:spPr/>
    </dgm:pt>
    <dgm:pt modelId="{690D5ECD-2C7D-449D-B3A3-BDAE611CCE7B}" type="pres">
      <dgm:prSet presAssocID="{D7193875-5DC6-4A72-8A48-856C8F3534CA}" presName="gear1dstNode" presStyleLbl="node1" presStyleIdx="0" presStyleCnt="3"/>
      <dgm:spPr/>
    </dgm:pt>
    <dgm:pt modelId="{B2D7DA34-C25C-41E9-912F-FFDC21ABC688}" type="pres">
      <dgm:prSet presAssocID="{1518AE12-1389-46CD-B46C-D1EC41BB2407}" presName="gear2" presStyleLbl="node1" presStyleIdx="1" presStyleCnt="3">
        <dgm:presLayoutVars>
          <dgm:chMax val="1"/>
          <dgm:bulletEnabled val="1"/>
        </dgm:presLayoutVars>
      </dgm:prSet>
      <dgm:spPr/>
    </dgm:pt>
    <dgm:pt modelId="{6CEFAEC3-6BCC-4B4B-A41B-0FA67B577EDF}" type="pres">
      <dgm:prSet presAssocID="{1518AE12-1389-46CD-B46C-D1EC41BB2407}" presName="gear2srcNode" presStyleLbl="node1" presStyleIdx="1" presStyleCnt="3"/>
      <dgm:spPr/>
    </dgm:pt>
    <dgm:pt modelId="{B41F28B9-8891-44FA-A2E5-2C6E7D9DB1FC}" type="pres">
      <dgm:prSet presAssocID="{1518AE12-1389-46CD-B46C-D1EC41BB2407}" presName="gear2dstNode" presStyleLbl="node1" presStyleIdx="1" presStyleCnt="3"/>
      <dgm:spPr/>
    </dgm:pt>
    <dgm:pt modelId="{3781CD4A-1543-4B56-B748-30F94718458B}" type="pres">
      <dgm:prSet presAssocID="{3FF6E9BB-EF76-4812-B0F6-3030D8F8EBC5}" presName="gear3" presStyleLbl="node1" presStyleIdx="2" presStyleCnt="3"/>
      <dgm:spPr/>
    </dgm:pt>
    <dgm:pt modelId="{F023A9AB-2348-443E-92E2-E5BD3B0B24A6}" type="pres">
      <dgm:prSet presAssocID="{3FF6E9BB-EF76-4812-B0F6-3030D8F8EBC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8050FE82-AB22-41B9-89F6-5D000B856F0D}" type="pres">
      <dgm:prSet presAssocID="{3FF6E9BB-EF76-4812-B0F6-3030D8F8EBC5}" presName="gear3srcNode" presStyleLbl="node1" presStyleIdx="2" presStyleCnt="3"/>
      <dgm:spPr/>
    </dgm:pt>
    <dgm:pt modelId="{A79A5516-E52D-4251-9BD1-BF97DAE9ADD8}" type="pres">
      <dgm:prSet presAssocID="{3FF6E9BB-EF76-4812-B0F6-3030D8F8EBC5}" presName="gear3dstNode" presStyleLbl="node1" presStyleIdx="2" presStyleCnt="3"/>
      <dgm:spPr/>
    </dgm:pt>
    <dgm:pt modelId="{ABE1D156-876A-402A-A79C-9933A8858981}" type="pres">
      <dgm:prSet presAssocID="{908296E9-6021-4F65-946C-BA9714E75BEF}" presName="connector1" presStyleLbl="sibTrans2D1" presStyleIdx="0" presStyleCnt="3"/>
      <dgm:spPr/>
    </dgm:pt>
    <dgm:pt modelId="{AAAC410F-A3F5-48E3-BD54-EC7E4D1A6F8A}" type="pres">
      <dgm:prSet presAssocID="{76D4F319-D6F0-48A5-BE25-6A4F75501354}" presName="connector2" presStyleLbl="sibTrans2D1" presStyleIdx="1" presStyleCnt="3"/>
      <dgm:spPr/>
    </dgm:pt>
    <dgm:pt modelId="{61C1C396-0147-4D25-9BDC-C1F56AA762FB}" type="pres">
      <dgm:prSet presAssocID="{3C9BF3AB-128A-4F0A-8605-D131194B8CD0}" presName="connector3" presStyleLbl="sibTrans2D1" presStyleIdx="2" presStyleCnt="3"/>
      <dgm:spPr/>
    </dgm:pt>
  </dgm:ptLst>
  <dgm:cxnLst>
    <dgm:cxn modelId="{5C1CFD03-8FC6-4303-BE03-AEAFF029E288}" srcId="{E764850B-10C2-45DB-BF25-3CEA80C91162}" destId="{3FF6E9BB-EF76-4812-B0F6-3030D8F8EBC5}" srcOrd="2" destOrd="0" parTransId="{A5318328-C88C-40DE-86F3-631B7B7F177E}" sibTransId="{3C9BF3AB-128A-4F0A-8605-D131194B8CD0}"/>
    <dgm:cxn modelId="{F10EEF1B-D0F8-4C8A-9402-16509B0880D4}" type="presOf" srcId="{3FF6E9BB-EF76-4812-B0F6-3030D8F8EBC5}" destId="{8050FE82-AB22-41B9-89F6-5D000B856F0D}" srcOrd="2" destOrd="0" presId="urn:microsoft.com/office/officeart/2005/8/layout/gear1"/>
    <dgm:cxn modelId="{C72EF51E-0E8C-41E8-B2F0-D9BB90FFBD25}" srcId="{E764850B-10C2-45DB-BF25-3CEA80C91162}" destId="{1518AE12-1389-46CD-B46C-D1EC41BB2407}" srcOrd="1" destOrd="0" parTransId="{1AAE2D4B-59DD-4BB8-8568-F23DEA363FD6}" sibTransId="{76D4F319-D6F0-48A5-BE25-6A4F75501354}"/>
    <dgm:cxn modelId="{D38E6223-E6CE-43D2-9453-F9099E60245E}" type="presOf" srcId="{D7193875-5DC6-4A72-8A48-856C8F3534CA}" destId="{1FBB1564-B06B-4401-B0CD-FB7013440A13}" srcOrd="0" destOrd="0" presId="urn:microsoft.com/office/officeart/2005/8/layout/gear1"/>
    <dgm:cxn modelId="{4C48442A-A03A-4DFA-8833-9D6C268883ED}" type="presOf" srcId="{1518AE12-1389-46CD-B46C-D1EC41BB2407}" destId="{B2D7DA34-C25C-41E9-912F-FFDC21ABC688}" srcOrd="0" destOrd="0" presId="urn:microsoft.com/office/officeart/2005/8/layout/gear1"/>
    <dgm:cxn modelId="{3A41092B-81A9-440F-BD33-C8C393F8B077}" type="presOf" srcId="{1518AE12-1389-46CD-B46C-D1EC41BB2407}" destId="{B41F28B9-8891-44FA-A2E5-2C6E7D9DB1FC}" srcOrd="2" destOrd="0" presId="urn:microsoft.com/office/officeart/2005/8/layout/gear1"/>
    <dgm:cxn modelId="{D10CA040-384A-419F-9F64-BF06910ED9B4}" type="presOf" srcId="{1518AE12-1389-46CD-B46C-D1EC41BB2407}" destId="{6CEFAEC3-6BCC-4B4B-A41B-0FA67B577EDF}" srcOrd="1" destOrd="0" presId="urn:microsoft.com/office/officeart/2005/8/layout/gear1"/>
    <dgm:cxn modelId="{8CE60446-E1D6-4888-8683-FF866C5B12CD}" type="presOf" srcId="{3FF6E9BB-EF76-4812-B0F6-3030D8F8EBC5}" destId="{A79A5516-E52D-4251-9BD1-BF97DAE9ADD8}" srcOrd="3" destOrd="0" presId="urn:microsoft.com/office/officeart/2005/8/layout/gear1"/>
    <dgm:cxn modelId="{C47E856E-39CB-4743-B461-5D05A871C979}" type="presOf" srcId="{3FF6E9BB-EF76-4812-B0F6-3030D8F8EBC5}" destId="{3781CD4A-1543-4B56-B748-30F94718458B}" srcOrd="0" destOrd="0" presId="urn:microsoft.com/office/officeart/2005/8/layout/gear1"/>
    <dgm:cxn modelId="{07BA666F-3887-44B0-B8C9-46F0563C6869}" type="presOf" srcId="{D7193875-5DC6-4A72-8A48-856C8F3534CA}" destId="{690D5ECD-2C7D-449D-B3A3-BDAE611CCE7B}" srcOrd="2" destOrd="0" presId="urn:microsoft.com/office/officeart/2005/8/layout/gear1"/>
    <dgm:cxn modelId="{6D004E77-6F35-414A-9CC1-AD43CFBC102C}" srcId="{E764850B-10C2-45DB-BF25-3CEA80C91162}" destId="{D7193875-5DC6-4A72-8A48-856C8F3534CA}" srcOrd="0" destOrd="0" parTransId="{B0945BB8-0D00-4535-A0AD-E01D10EE20D5}" sibTransId="{908296E9-6021-4F65-946C-BA9714E75BEF}"/>
    <dgm:cxn modelId="{2AA5A77E-6B84-41E4-B768-D6282F1FB490}" type="presOf" srcId="{908296E9-6021-4F65-946C-BA9714E75BEF}" destId="{ABE1D156-876A-402A-A79C-9933A8858981}" srcOrd="0" destOrd="0" presId="urn:microsoft.com/office/officeart/2005/8/layout/gear1"/>
    <dgm:cxn modelId="{61F54588-06ED-465D-AFCA-D76F6A485439}" type="presOf" srcId="{76D4F319-D6F0-48A5-BE25-6A4F75501354}" destId="{AAAC410F-A3F5-48E3-BD54-EC7E4D1A6F8A}" srcOrd="0" destOrd="0" presId="urn:microsoft.com/office/officeart/2005/8/layout/gear1"/>
    <dgm:cxn modelId="{A563F695-7DB4-4207-AF5E-ECFED0C29F8B}" type="presOf" srcId="{E764850B-10C2-45DB-BF25-3CEA80C91162}" destId="{510A8EBC-6DBB-421B-87F0-E65FDB4666F2}" srcOrd="0" destOrd="0" presId="urn:microsoft.com/office/officeart/2005/8/layout/gear1"/>
    <dgm:cxn modelId="{B6181F9B-665C-4E52-9B75-76E73BF93C57}" type="presOf" srcId="{3FF6E9BB-EF76-4812-B0F6-3030D8F8EBC5}" destId="{F023A9AB-2348-443E-92E2-E5BD3B0B24A6}" srcOrd="1" destOrd="0" presId="urn:microsoft.com/office/officeart/2005/8/layout/gear1"/>
    <dgm:cxn modelId="{59B36FB7-65EE-4C3D-9FFB-8442A0452106}" type="presOf" srcId="{3C9BF3AB-128A-4F0A-8605-D131194B8CD0}" destId="{61C1C396-0147-4D25-9BDC-C1F56AA762FB}" srcOrd="0" destOrd="0" presId="urn:microsoft.com/office/officeart/2005/8/layout/gear1"/>
    <dgm:cxn modelId="{842DD6F5-1E2D-4000-8A00-EB2FC8759391}" type="presOf" srcId="{D7193875-5DC6-4A72-8A48-856C8F3534CA}" destId="{A4ED334F-72A7-4E82-A68B-D06E5EA7CB09}" srcOrd="1" destOrd="0" presId="urn:microsoft.com/office/officeart/2005/8/layout/gear1"/>
    <dgm:cxn modelId="{D983EE5F-EC4A-4751-8B6C-2B02C201A561}" type="presParOf" srcId="{510A8EBC-6DBB-421B-87F0-E65FDB4666F2}" destId="{1FBB1564-B06B-4401-B0CD-FB7013440A13}" srcOrd="0" destOrd="0" presId="urn:microsoft.com/office/officeart/2005/8/layout/gear1"/>
    <dgm:cxn modelId="{A3522334-4E4D-4C44-8AB0-143457E02CF6}" type="presParOf" srcId="{510A8EBC-6DBB-421B-87F0-E65FDB4666F2}" destId="{A4ED334F-72A7-4E82-A68B-D06E5EA7CB09}" srcOrd="1" destOrd="0" presId="urn:microsoft.com/office/officeart/2005/8/layout/gear1"/>
    <dgm:cxn modelId="{CA87C76A-9709-4619-8198-B9D4E0C33642}" type="presParOf" srcId="{510A8EBC-6DBB-421B-87F0-E65FDB4666F2}" destId="{690D5ECD-2C7D-449D-B3A3-BDAE611CCE7B}" srcOrd="2" destOrd="0" presId="urn:microsoft.com/office/officeart/2005/8/layout/gear1"/>
    <dgm:cxn modelId="{D858DCC2-89D2-411D-BBA3-2D5FEE7C2791}" type="presParOf" srcId="{510A8EBC-6DBB-421B-87F0-E65FDB4666F2}" destId="{B2D7DA34-C25C-41E9-912F-FFDC21ABC688}" srcOrd="3" destOrd="0" presId="urn:microsoft.com/office/officeart/2005/8/layout/gear1"/>
    <dgm:cxn modelId="{2207E930-2F32-45AF-B8AC-D6E8225C709A}" type="presParOf" srcId="{510A8EBC-6DBB-421B-87F0-E65FDB4666F2}" destId="{6CEFAEC3-6BCC-4B4B-A41B-0FA67B577EDF}" srcOrd="4" destOrd="0" presId="urn:microsoft.com/office/officeart/2005/8/layout/gear1"/>
    <dgm:cxn modelId="{A6962876-12D5-44F7-B510-047FD9E1D82D}" type="presParOf" srcId="{510A8EBC-6DBB-421B-87F0-E65FDB4666F2}" destId="{B41F28B9-8891-44FA-A2E5-2C6E7D9DB1FC}" srcOrd="5" destOrd="0" presId="urn:microsoft.com/office/officeart/2005/8/layout/gear1"/>
    <dgm:cxn modelId="{B8143EFA-8CE1-4235-BF01-6CDFCB0594A7}" type="presParOf" srcId="{510A8EBC-6DBB-421B-87F0-E65FDB4666F2}" destId="{3781CD4A-1543-4B56-B748-30F94718458B}" srcOrd="6" destOrd="0" presId="urn:microsoft.com/office/officeart/2005/8/layout/gear1"/>
    <dgm:cxn modelId="{00DFDCB2-8AC9-4E86-AD19-F8189C14FD23}" type="presParOf" srcId="{510A8EBC-6DBB-421B-87F0-E65FDB4666F2}" destId="{F023A9AB-2348-443E-92E2-E5BD3B0B24A6}" srcOrd="7" destOrd="0" presId="urn:microsoft.com/office/officeart/2005/8/layout/gear1"/>
    <dgm:cxn modelId="{41775B8D-80E1-4C8E-96AE-6C13F227AB99}" type="presParOf" srcId="{510A8EBC-6DBB-421B-87F0-E65FDB4666F2}" destId="{8050FE82-AB22-41B9-89F6-5D000B856F0D}" srcOrd="8" destOrd="0" presId="urn:microsoft.com/office/officeart/2005/8/layout/gear1"/>
    <dgm:cxn modelId="{F38D2FF2-6F0E-40FA-A1C1-1915EFCA9D39}" type="presParOf" srcId="{510A8EBC-6DBB-421B-87F0-E65FDB4666F2}" destId="{A79A5516-E52D-4251-9BD1-BF97DAE9ADD8}" srcOrd="9" destOrd="0" presId="urn:microsoft.com/office/officeart/2005/8/layout/gear1"/>
    <dgm:cxn modelId="{0214A73F-CD2C-4967-8558-2AD46EB4A6C3}" type="presParOf" srcId="{510A8EBC-6DBB-421B-87F0-E65FDB4666F2}" destId="{ABE1D156-876A-402A-A79C-9933A8858981}" srcOrd="10" destOrd="0" presId="urn:microsoft.com/office/officeart/2005/8/layout/gear1"/>
    <dgm:cxn modelId="{BDD90213-549A-41DE-B5DF-6069E906DCFB}" type="presParOf" srcId="{510A8EBC-6DBB-421B-87F0-E65FDB4666F2}" destId="{AAAC410F-A3F5-48E3-BD54-EC7E4D1A6F8A}" srcOrd="11" destOrd="0" presId="urn:microsoft.com/office/officeart/2005/8/layout/gear1"/>
    <dgm:cxn modelId="{13A45FDE-453F-415E-B1FF-5F2087BECAB6}" type="presParOf" srcId="{510A8EBC-6DBB-421B-87F0-E65FDB4666F2}" destId="{61C1C396-0147-4D25-9BDC-C1F56AA762F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0FC0FB-CA29-4203-9B15-C49595E11111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10D64A-574C-4662-8C37-061AFD096BE2}">
      <dgm:prSet phldrT="[Text]"/>
      <dgm:spPr/>
      <dgm:t>
        <a:bodyPr/>
        <a:lstStyle/>
        <a:p>
          <a:r>
            <a:rPr lang="en-US" dirty="0"/>
            <a:t>Prospect Theory: Losses valued 2X++ vs gain</a:t>
          </a:r>
        </a:p>
      </dgm:t>
    </dgm:pt>
    <dgm:pt modelId="{02694CA2-99EF-4E79-96D4-D940B24302B3}" type="parTrans" cxnId="{9C72B15C-77CD-4DE1-BB41-34E237CA6052}">
      <dgm:prSet/>
      <dgm:spPr/>
      <dgm:t>
        <a:bodyPr/>
        <a:lstStyle/>
        <a:p>
          <a:endParaRPr lang="en-US"/>
        </a:p>
      </dgm:t>
    </dgm:pt>
    <dgm:pt modelId="{A1F12926-AF34-451E-B85E-FF630E9A1688}" type="sibTrans" cxnId="{9C72B15C-77CD-4DE1-BB41-34E237CA6052}">
      <dgm:prSet/>
      <dgm:spPr/>
      <dgm:t>
        <a:bodyPr/>
        <a:lstStyle/>
        <a:p>
          <a:endParaRPr lang="en-US"/>
        </a:p>
      </dgm:t>
    </dgm:pt>
    <dgm:pt modelId="{D361EE7C-DEF0-4194-ACCD-7DB310796EA6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Buy</a:t>
          </a:r>
        </a:p>
      </dgm:t>
    </dgm:pt>
    <dgm:pt modelId="{07744610-4B9B-4C7C-8C57-C647C46BF1EA}" type="parTrans" cxnId="{6FB02A74-811A-423D-B650-D51ECD5C0D0C}">
      <dgm:prSet/>
      <dgm:spPr/>
      <dgm:t>
        <a:bodyPr/>
        <a:lstStyle/>
        <a:p>
          <a:endParaRPr lang="en-US"/>
        </a:p>
      </dgm:t>
    </dgm:pt>
    <dgm:pt modelId="{61DA8D62-7EC0-4EC6-85DA-17A9FD13F232}" type="sibTrans" cxnId="{6FB02A74-811A-423D-B650-D51ECD5C0D0C}">
      <dgm:prSet/>
      <dgm:spPr/>
      <dgm:t>
        <a:bodyPr/>
        <a:lstStyle/>
        <a:p>
          <a:endParaRPr lang="en-US"/>
        </a:p>
      </dgm:t>
    </dgm:pt>
    <dgm:pt modelId="{0537E484-18CC-44A2-9A24-8C0C7D218D19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Expand or Invest</a:t>
          </a:r>
        </a:p>
      </dgm:t>
    </dgm:pt>
    <dgm:pt modelId="{1318E8EC-1804-43B6-BB43-415395DC623F}" type="parTrans" cxnId="{E448852A-C999-4ADB-8508-FD971564E87D}">
      <dgm:prSet/>
      <dgm:spPr/>
      <dgm:t>
        <a:bodyPr/>
        <a:lstStyle/>
        <a:p>
          <a:endParaRPr lang="en-US"/>
        </a:p>
      </dgm:t>
    </dgm:pt>
    <dgm:pt modelId="{F72C1D82-9281-4455-8B66-140854C4639B}" type="sibTrans" cxnId="{E448852A-C999-4ADB-8508-FD971564E87D}">
      <dgm:prSet/>
      <dgm:spPr/>
      <dgm:t>
        <a:bodyPr/>
        <a:lstStyle/>
        <a:p>
          <a:endParaRPr lang="en-US"/>
        </a:p>
      </dgm:t>
    </dgm:pt>
    <dgm:pt modelId="{20046CD7-F9E6-44C0-A0F7-33BB08DFF08B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Leverage</a:t>
          </a:r>
        </a:p>
      </dgm:t>
    </dgm:pt>
    <dgm:pt modelId="{2E7BD159-7B33-4644-9F5F-EB51717630B5}" type="parTrans" cxnId="{37F3080A-E23F-4F5B-81D4-4DB58FD69514}">
      <dgm:prSet/>
      <dgm:spPr/>
      <dgm:t>
        <a:bodyPr/>
        <a:lstStyle/>
        <a:p>
          <a:endParaRPr lang="en-US"/>
        </a:p>
      </dgm:t>
    </dgm:pt>
    <dgm:pt modelId="{967277C2-FDC3-4FF2-8A62-DC47F77AD8D7}" type="sibTrans" cxnId="{37F3080A-E23F-4F5B-81D4-4DB58FD69514}">
      <dgm:prSet/>
      <dgm:spPr/>
      <dgm:t>
        <a:bodyPr/>
        <a:lstStyle/>
        <a:p>
          <a:endParaRPr lang="en-US"/>
        </a:p>
      </dgm:t>
    </dgm:pt>
    <dgm:pt modelId="{D4F7140B-E225-4766-8CFB-E233449F3D68}">
      <dgm:prSet phldrT="[Text]"/>
      <dgm:spPr>
        <a:solidFill>
          <a:srgbClr val="002060"/>
        </a:solidFill>
      </dgm:spPr>
      <dgm:t>
        <a:bodyPr/>
        <a:lstStyle/>
        <a:p>
          <a:r>
            <a:rPr lang="en-US" dirty="0"/>
            <a:t>Sell</a:t>
          </a:r>
        </a:p>
      </dgm:t>
    </dgm:pt>
    <dgm:pt modelId="{A22844A9-D6C1-47D8-A067-072C9850872F}" type="parTrans" cxnId="{5D863C72-328B-465C-9A3B-335F6204756F}">
      <dgm:prSet/>
      <dgm:spPr/>
      <dgm:t>
        <a:bodyPr/>
        <a:lstStyle/>
        <a:p>
          <a:endParaRPr lang="en-US"/>
        </a:p>
      </dgm:t>
    </dgm:pt>
    <dgm:pt modelId="{72D27849-DEC5-4CFD-9F9F-B5B7E8857F85}" type="sibTrans" cxnId="{5D863C72-328B-465C-9A3B-335F6204756F}">
      <dgm:prSet/>
      <dgm:spPr/>
      <dgm:t>
        <a:bodyPr/>
        <a:lstStyle/>
        <a:p>
          <a:endParaRPr lang="en-US"/>
        </a:p>
      </dgm:t>
    </dgm:pt>
    <dgm:pt modelId="{F6EAB7A6-1C83-4F78-8AD4-8B3D527CD17F}" type="pres">
      <dgm:prSet presAssocID="{070FC0FB-CA29-4203-9B15-C49595E1111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CE4F151-7613-4395-8BB6-265E883B1673}" type="pres">
      <dgm:prSet presAssocID="{070FC0FB-CA29-4203-9B15-C49595E11111}" presName="matrix" presStyleCnt="0"/>
      <dgm:spPr/>
    </dgm:pt>
    <dgm:pt modelId="{0FDAEE7C-018E-4574-BA49-203292606F6D}" type="pres">
      <dgm:prSet presAssocID="{070FC0FB-CA29-4203-9B15-C49595E11111}" presName="tile1" presStyleLbl="node1" presStyleIdx="0" presStyleCnt="4" custLinFactNeighborY="-224"/>
      <dgm:spPr/>
    </dgm:pt>
    <dgm:pt modelId="{75804146-954D-40AD-9E3C-2E40F38F200D}" type="pres">
      <dgm:prSet presAssocID="{070FC0FB-CA29-4203-9B15-C49595E1111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F6BB724-DC76-4570-B4F1-BCF829F708E6}" type="pres">
      <dgm:prSet presAssocID="{070FC0FB-CA29-4203-9B15-C49595E11111}" presName="tile2" presStyleLbl="node1" presStyleIdx="1" presStyleCnt="4"/>
      <dgm:spPr/>
    </dgm:pt>
    <dgm:pt modelId="{74C3B680-8726-4EAF-8338-CF03D822D110}" type="pres">
      <dgm:prSet presAssocID="{070FC0FB-CA29-4203-9B15-C49595E1111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6A8976B-05F0-4900-9454-4EBD3E4A0BBA}" type="pres">
      <dgm:prSet presAssocID="{070FC0FB-CA29-4203-9B15-C49595E11111}" presName="tile3" presStyleLbl="node1" presStyleIdx="2" presStyleCnt="4"/>
      <dgm:spPr/>
    </dgm:pt>
    <dgm:pt modelId="{A24ACF1C-7F04-41A2-B21F-7A05512F3220}" type="pres">
      <dgm:prSet presAssocID="{070FC0FB-CA29-4203-9B15-C49595E1111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639B4B0-4AB6-4593-857C-55000B6C9EA2}" type="pres">
      <dgm:prSet presAssocID="{070FC0FB-CA29-4203-9B15-C49595E11111}" presName="tile4" presStyleLbl="node1" presStyleIdx="3" presStyleCnt="4"/>
      <dgm:spPr/>
    </dgm:pt>
    <dgm:pt modelId="{87657440-D9CC-4D3D-B480-58B594D1F99F}" type="pres">
      <dgm:prSet presAssocID="{070FC0FB-CA29-4203-9B15-C49595E1111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C379B03D-926E-46A2-8072-F12EC2CCD275}" type="pres">
      <dgm:prSet presAssocID="{070FC0FB-CA29-4203-9B15-C49595E1111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7C4E2D04-DD83-488F-8EA5-7958E6718C3B}" type="presOf" srcId="{20046CD7-F9E6-44C0-A0F7-33BB08DFF08B}" destId="{A24ACF1C-7F04-41A2-B21F-7A05512F3220}" srcOrd="1" destOrd="0" presId="urn:microsoft.com/office/officeart/2005/8/layout/matrix1"/>
    <dgm:cxn modelId="{B6246D09-243B-421B-98F6-FFBD9BDA7243}" type="presOf" srcId="{0537E484-18CC-44A2-9A24-8C0C7D218D19}" destId="{74C3B680-8726-4EAF-8338-CF03D822D110}" srcOrd="1" destOrd="0" presId="urn:microsoft.com/office/officeart/2005/8/layout/matrix1"/>
    <dgm:cxn modelId="{37F3080A-E23F-4F5B-81D4-4DB58FD69514}" srcId="{B510D64A-574C-4662-8C37-061AFD096BE2}" destId="{20046CD7-F9E6-44C0-A0F7-33BB08DFF08B}" srcOrd="2" destOrd="0" parTransId="{2E7BD159-7B33-4644-9F5F-EB51717630B5}" sibTransId="{967277C2-FDC3-4FF2-8A62-DC47F77AD8D7}"/>
    <dgm:cxn modelId="{E692B415-7B70-4945-AEC0-79E5064FE80C}" type="presOf" srcId="{B510D64A-574C-4662-8C37-061AFD096BE2}" destId="{C379B03D-926E-46A2-8072-F12EC2CCD275}" srcOrd="0" destOrd="0" presId="urn:microsoft.com/office/officeart/2005/8/layout/matrix1"/>
    <dgm:cxn modelId="{E448852A-C999-4ADB-8508-FD971564E87D}" srcId="{B510D64A-574C-4662-8C37-061AFD096BE2}" destId="{0537E484-18CC-44A2-9A24-8C0C7D218D19}" srcOrd="1" destOrd="0" parTransId="{1318E8EC-1804-43B6-BB43-415395DC623F}" sibTransId="{F72C1D82-9281-4455-8B66-140854C4639B}"/>
    <dgm:cxn modelId="{EAA5913C-264A-4388-A07E-0B112B2D69C4}" type="presOf" srcId="{20046CD7-F9E6-44C0-A0F7-33BB08DFF08B}" destId="{56A8976B-05F0-4900-9454-4EBD3E4A0BBA}" srcOrd="0" destOrd="0" presId="urn:microsoft.com/office/officeart/2005/8/layout/matrix1"/>
    <dgm:cxn modelId="{9C72B15C-77CD-4DE1-BB41-34E237CA6052}" srcId="{070FC0FB-CA29-4203-9B15-C49595E11111}" destId="{B510D64A-574C-4662-8C37-061AFD096BE2}" srcOrd="0" destOrd="0" parTransId="{02694CA2-99EF-4E79-96D4-D940B24302B3}" sibTransId="{A1F12926-AF34-451E-B85E-FF630E9A1688}"/>
    <dgm:cxn modelId="{ABA58F5F-6168-4AE6-9674-1148B7D2C8DE}" type="presOf" srcId="{D361EE7C-DEF0-4194-ACCD-7DB310796EA6}" destId="{0FDAEE7C-018E-4574-BA49-203292606F6D}" srcOrd="0" destOrd="0" presId="urn:microsoft.com/office/officeart/2005/8/layout/matrix1"/>
    <dgm:cxn modelId="{D600D34A-CD5C-4759-AB38-55F2A940A842}" type="presOf" srcId="{0537E484-18CC-44A2-9A24-8C0C7D218D19}" destId="{DF6BB724-DC76-4570-B4F1-BCF829F708E6}" srcOrd="0" destOrd="0" presId="urn:microsoft.com/office/officeart/2005/8/layout/matrix1"/>
    <dgm:cxn modelId="{712F206B-4B6A-4454-8E77-45548ED0E09B}" type="presOf" srcId="{070FC0FB-CA29-4203-9B15-C49595E11111}" destId="{F6EAB7A6-1C83-4F78-8AD4-8B3D527CD17F}" srcOrd="0" destOrd="0" presId="urn:microsoft.com/office/officeart/2005/8/layout/matrix1"/>
    <dgm:cxn modelId="{5D863C72-328B-465C-9A3B-335F6204756F}" srcId="{B510D64A-574C-4662-8C37-061AFD096BE2}" destId="{D4F7140B-E225-4766-8CFB-E233449F3D68}" srcOrd="3" destOrd="0" parTransId="{A22844A9-D6C1-47D8-A067-072C9850872F}" sibTransId="{72D27849-DEC5-4CFD-9F9F-B5B7E8857F85}"/>
    <dgm:cxn modelId="{6FB02A74-811A-423D-B650-D51ECD5C0D0C}" srcId="{B510D64A-574C-4662-8C37-061AFD096BE2}" destId="{D361EE7C-DEF0-4194-ACCD-7DB310796EA6}" srcOrd="0" destOrd="0" parTransId="{07744610-4B9B-4C7C-8C57-C647C46BF1EA}" sibTransId="{61DA8D62-7EC0-4EC6-85DA-17A9FD13F232}"/>
    <dgm:cxn modelId="{B68949A3-C384-4CEC-BA07-0C844DDB5782}" type="presOf" srcId="{D4F7140B-E225-4766-8CFB-E233449F3D68}" destId="{B639B4B0-4AB6-4593-857C-55000B6C9EA2}" srcOrd="0" destOrd="0" presId="urn:microsoft.com/office/officeart/2005/8/layout/matrix1"/>
    <dgm:cxn modelId="{94EFD6D5-24D9-4CDD-BC27-47524C34BC42}" type="presOf" srcId="{D361EE7C-DEF0-4194-ACCD-7DB310796EA6}" destId="{75804146-954D-40AD-9E3C-2E40F38F200D}" srcOrd="1" destOrd="0" presId="urn:microsoft.com/office/officeart/2005/8/layout/matrix1"/>
    <dgm:cxn modelId="{9531C1FA-8F71-45E6-935C-09CBA5C9D696}" type="presOf" srcId="{D4F7140B-E225-4766-8CFB-E233449F3D68}" destId="{87657440-D9CC-4D3D-B480-58B594D1F99F}" srcOrd="1" destOrd="0" presId="urn:microsoft.com/office/officeart/2005/8/layout/matrix1"/>
    <dgm:cxn modelId="{CF8DE2EF-E6F3-4FEF-A14C-E0B8F8B8D8D2}" type="presParOf" srcId="{F6EAB7A6-1C83-4F78-8AD4-8B3D527CD17F}" destId="{5CE4F151-7613-4395-8BB6-265E883B1673}" srcOrd="0" destOrd="0" presId="urn:microsoft.com/office/officeart/2005/8/layout/matrix1"/>
    <dgm:cxn modelId="{61B5A760-7270-41F5-A71C-EE69EBB88EAD}" type="presParOf" srcId="{5CE4F151-7613-4395-8BB6-265E883B1673}" destId="{0FDAEE7C-018E-4574-BA49-203292606F6D}" srcOrd="0" destOrd="0" presId="urn:microsoft.com/office/officeart/2005/8/layout/matrix1"/>
    <dgm:cxn modelId="{B0E2BB67-5EC5-4155-B412-CC91E52887E5}" type="presParOf" srcId="{5CE4F151-7613-4395-8BB6-265E883B1673}" destId="{75804146-954D-40AD-9E3C-2E40F38F200D}" srcOrd="1" destOrd="0" presId="urn:microsoft.com/office/officeart/2005/8/layout/matrix1"/>
    <dgm:cxn modelId="{031C898B-325B-4406-BEED-F62D6B3204FE}" type="presParOf" srcId="{5CE4F151-7613-4395-8BB6-265E883B1673}" destId="{DF6BB724-DC76-4570-B4F1-BCF829F708E6}" srcOrd="2" destOrd="0" presId="urn:microsoft.com/office/officeart/2005/8/layout/matrix1"/>
    <dgm:cxn modelId="{EED44F74-AB06-45DA-AD8F-28D01882BF43}" type="presParOf" srcId="{5CE4F151-7613-4395-8BB6-265E883B1673}" destId="{74C3B680-8726-4EAF-8338-CF03D822D110}" srcOrd="3" destOrd="0" presId="urn:microsoft.com/office/officeart/2005/8/layout/matrix1"/>
    <dgm:cxn modelId="{A5C4B578-295E-4C72-BDDF-09C3E9B4C0C4}" type="presParOf" srcId="{5CE4F151-7613-4395-8BB6-265E883B1673}" destId="{56A8976B-05F0-4900-9454-4EBD3E4A0BBA}" srcOrd="4" destOrd="0" presId="urn:microsoft.com/office/officeart/2005/8/layout/matrix1"/>
    <dgm:cxn modelId="{594F7477-19D8-4BDB-B61F-FAEA81FA83AF}" type="presParOf" srcId="{5CE4F151-7613-4395-8BB6-265E883B1673}" destId="{A24ACF1C-7F04-41A2-B21F-7A05512F3220}" srcOrd="5" destOrd="0" presId="urn:microsoft.com/office/officeart/2005/8/layout/matrix1"/>
    <dgm:cxn modelId="{9320A8AC-E4B1-47E5-9026-F632027D2254}" type="presParOf" srcId="{5CE4F151-7613-4395-8BB6-265E883B1673}" destId="{B639B4B0-4AB6-4593-857C-55000B6C9EA2}" srcOrd="6" destOrd="0" presId="urn:microsoft.com/office/officeart/2005/8/layout/matrix1"/>
    <dgm:cxn modelId="{2590DCA6-90C4-4125-974D-EF788D5EA4D0}" type="presParOf" srcId="{5CE4F151-7613-4395-8BB6-265E883B1673}" destId="{87657440-D9CC-4D3D-B480-58B594D1F99F}" srcOrd="7" destOrd="0" presId="urn:microsoft.com/office/officeart/2005/8/layout/matrix1"/>
    <dgm:cxn modelId="{32E94B34-CA8F-48CA-9B56-093C441327EC}" type="presParOf" srcId="{F6EAB7A6-1C83-4F78-8AD4-8B3D527CD17F}" destId="{C379B03D-926E-46A2-8072-F12EC2CCD27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4E552-C15A-4EF3-B5BF-82389D6E7B5C}">
      <dsp:nvSpPr>
        <dsp:cNvPr id="0" name=""/>
        <dsp:cNvSpPr/>
      </dsp:nvSpPr>
      <dsp:spPr>
        <a:xfrm>
          <a:off x="2731729" y="2388266"/>
          <a:ext cx="595346" cy="1134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7673" y="0"/>
              </a:lnTo>
              <a:lnTo>
                <a:pt x="297673" y="1134426"/>
              </a:lnTo>
              <a:lnTo>
                <a:pt x="595346" y="113442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7374" y="2923450"/>
        <a:ext cx="64057" cy="64057"/>
      </dsp:txXfrm>
    </dsp:sp>
    <dsp:sp modelId="{30B8C62E-E3CF-425D-8B3E-3DE6705F5596}">
      <dsp:nvSpPr>
        <dsp:cNvPr id="0" name=""/>
        <dsp:cNvSpPr/>
      </dsp:nvSpPr>
      <dsp:spPr>
        <a:xfrm>
          <a:off x="2731729" y="2342546"/>
          <a:ext cx="5953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95346" y="4572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014519" y="2373382"/>
        <a:ext cx="29767" cy="29767"/>
      </dsp:txXfrm>
    </dsp:sp>
    <dsp:sp modelId="{DD81493D-C8BE-4693-900B-FD0A922958AD}">
      <dsp:nvSpPr>
        <dsp:cNvPr id="0" name=""/>
        <dsp:cNvSpPr/>
      </dsp:nvSpPr>
      <dsp:spPr>
        <a:xfrm>
          <a:off x="2731729" y="1253839"/>
          <a:ext cx="595346" cy="1134426"/>
        </a:xfrm>
        <a:custGeom>
          <a:avLst/>
          <a:gdLst/>
          <a:ahLst/>
          <a:cxnLst/>
          <a:rect l="0" t="0" r="0" b="0"/>
          <a:pathLst>
            <a:path>
              <a:moveTo>
                <a:pt x="0" y="1134426"/>
              </a:moveTo>
              <a:lnTo>
                <a:pt x="297673" y="1134426"/>
              </a:lnTo>
              <a:lnTo>
                <a:pt x="297673" y="0"/>
              </a:lnTo>
              <a:lnTo>
                <a:pt x="595346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97374" y="1789023"/>
        <a:ext cx="64057" cy="64057"/>
      </dsp:txXfrm>
    </dsp:sp>
    <dsp:sp modelId="{4F62AA44-5C1C-40C2-ACFD-C6FC30C920CE}">
      <dsp:nvSpPr>
        <dsp:cNvPr id="0" name=""/>
        <dsp:cNvSpPr/>
      </dsp:nvSpPr>
      <dsp:spPr>
        <a:xfrm rot="16200000">
          <a:off x="-110306" y="1934495"/>
          <a:ext cx="4776532" cy="907541"/>
        </a:xfrm>
        <a:prstGeom prst="rect">
          <a:avLst/>
        </a:prstGeom>
        <a:solidFill>
          <a:srgbClr val="A18B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Behavioral Blind-Spots</a:t>
          </a:r>
        </a:p>
      </dsp:txBody>
      <dsp:txXfrm>
        <a:off x="-110306" y="1934495"/>
        <a:ext cx="4776532" cy="907541"/>
      </dsp:txXfrm>
    </dsp:sp>
    <dsp:sp modelId="{8654F568-6ED4-469D-A810-4B268B4ECA52}">
      <dsp:nvSpPr>
        <dsp:cNvPr id="0" name=""/>
        <dsp:cNvSpPr/>
      </dsp:nvSpPr>
      <dsp:spPr>
        <a:xfrm>
          <a:off x="3327076" y="800069"/>
          <a:ext cx="2976734" cy="907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Mis-Guided Identity</a:t>
          </a:r>
        </a:p>
      </dsp:txBody>
      <dsp:txXfrm>
        <a:off x="3327076" y="800069"/>
        <a:ext cx="2976734" cy="907541"/>
      </dsp:txXfrm>
    </dsp:sp>
    <dsp:sp modelId="{29031C88-3844-4DC1-B5D5-1CEAAF6A9252}">
      <dsp:nvSpPr>
        <dsp:cNvPr id="0" name=""/>
        <dsp:cNvSpPr/>
      </dsp:nvSpPr>
      <dsp:spPr>
        <a:xfrm>
          <a:off x="3327076" y="1934495"/>
          <a:ext cx="2976734" cy="907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Mis-Understood Differences</a:t>
          </a:r>
        </a:p>
      </dsp:txBody>
      <dsp:txXfrm>
        <a:off x="3327076" y="1934495"/>
        <a:ext cx="2976734" cy="907541"/>
      </dsp:txXfrm>
    </dsp:sp>
    <dsp:sp modelId="{01912B51-C195-42A5-8A14-B72A9FD45056}">
      <dsp:nvSpPr>
        <dsp:cNvPr id="0" name=""/>
        <dsp:cNvSpPr/>
      </dsp:nvSpPr>
      <dsp:spPr>
        <a:xfrm>
          <a:off x="3327076" y="3068921"/>
          <a:ext cx="2976734" cy="90754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Mis-Managed Financial Behavior</a:t>
          </a:r>
        </a:p>
      </dsp:txBody>
      <dsp:txXfrm>
        <a:off x="3327076" y="3068921"/>
        <a:ext cx="2976734" cy="9075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BB1564-B06B-4401-B0CD-FB7013440A13}">
      <dsp:nvSpPr>
        <dsp:cNvPr id="0" name=""/>
        <dsp:cNvSpPr/>
      </dsp:nvSpPr>
      <dsp:spPr>
        <a:xfrm>
          <a:off x="3793066" y="2438400"/>
          <a:ext cx="2980266" cy="2980266"/>
        </a:xfrm>
        <a:prstGeom prst="gear9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Behavioral Biases</a:t>
          </a:r>
        </a:p>
      </dsp:txBody>
      <dsp:txXfrm>
        <a:off x="4392232" y="3136513"/>
        <a:ext cx="1781934" cy="1531918"/>
      </dsp:txXfrm>
    </dsp:sp>
    <dsp:sp modelId="{B2D7DA34-C25C-41E9-912F-FFDC21ABC688}">
      <dsp:nvSpPr>
        <dsp:cNvPr id="0" name=""/>
        <dsp:cNvSpPr/>
      </dsp:nvSpPr>
      <dsp:spPr>
        <a:xfrm>
          <a:off x="2059093" y="1733973"/>
          <a:ext cx="2167466" cy="2167466"/>
        </a:xfrm>
        <a:prstGeom prst="gear6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bg1"/>
              </a:solidFill>
            </a:rPr>
            <a:t>Intensified Behavior</a:t>
          </a:r>
        </a:p>
      </dsp:txBody>
      <dsp:txXfrm>
        <a:off x="2604759" y="2282937"/>
        <a:ext cx="1076134" cy="1069538"/>
      </dsp:txXfrm>
    </dsp:sp>
    <dsp:sp modelId="{3781CD4A-1543-4B56-B748-30F94718458B}">
      <dsp:nvSpPr>
        <dsp:cNvPr id="0" name=""/>
        <dsp:cNvSpPr/>
      </dsp:nvSpPr>
      <dsp:spPr>
        <a:xfrm rot="20700000">
          <a:off x="3273095" y="238642"/>
          <a:ext cx="2123675" cy="2123675"/>
        </a:xfrm>
        <a:prstGeom prst="gear6">
          <a:avLst/>
        </a:prstGeom>
        <a:solidFill>
          <a:srgbClr val="A18B4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Money Attitudes</a:t>
          </a:r>
        </a:p>
      </dsp:txBody>
      <dsp:txXfrm rot="-20700000">
        <a:off x="3738879" y="704426"/>
        <a:ext cx="1192106" cy="1192106"/>
      </dsp:txXfrm>
    </dsp:sp>
    <dsp:sp modelId="{ABE1D156-876A-402A-A79C-9933A8858981}">
      <dsp:nvSpPr>
        <dsp:cNvPr id="0" name=""/>
        <dsp:cNvSpPr/>
      </dsp:nvSpPr>
      <dsp:spPr>
        <a:xfrm>
          <a:off x="3577577" y="1980864"/>
          <a:ext cx="3814741" cy="3814741"/>
        </a:xfrm>
        <a:prstGeom prst="circularArrow">
          <a:avLst>
            <a:gd name="adj1" fmla="val 4688"/>
            <a:gd name="adj2" fmla="val 299029"/>
            <a:gd name="adj3" fmla="val 2539295"/>
            <a:gd name="adj4" fmla="val 15812321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AC410F-A3F5-48E3-BD54-EC7E4D1A6F8A}">
      <dsp:nvSpPr>
        <dsp:cNvPr id="0" name=""/>
        <dsp:cNvSpPr/>
      </dsp:nvSpPr>
      <dsp:spPr>
        <a:xfrm>
          <a:off x="1675238" y="1249140"/>
          <a:ext cx="2771648" cy="277164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C1C396-0147-4D25-9BDC-C1F56AA762FB}">
      <dsp:nvSpPr>
        <dsp:cNvPr id="0" name=""/>
        <dsp:cNvSpPr/>
      </dsp:nvSpPr>
      <dsp:spPr>
        <a:xfrm>
          <a:off x="2781867" y="-231776"/>
          <a:ext cx="2988394" cy="298839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DAEE7C-018E-4574-BA49-203292606F6D}">
      <dsp:nvSpPr>
        <dsp:cNvPr id="0" name=""/>
        <dsp:cNvSpPr/>
      </dsp:nvSpPr>
      <dsp:spPr>
        <a:xfrm rot="16200000">
          <a:off x="714785" y="-714785"/>
          <a:ext cx="2476997" cy="3906567"/>
        </a:xfrm>
        <a:prstGeom prst="round1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Buy</a:t>
          </a:r>
        </a:p>
      </dsp:txBody>
      <dsp:txXfrm rot="5400000">
        <a:off x="-1" y="1"/>
        <a:ext cx="3906567" cy="1857747"/>
      </dsp:txXfrm>
    </dsp:sp>
    <dsp:sp modelId="{DF6BB724-DC76-4570-B4F1-BCF829F708E6}">
      <dsp:nvSpPr>
        <dsp:cNvPr id="0" name=""/>
        <dsp:cNvSpPr/>
      </dsp:nvSpPr>
      <dsp:spPr>
        <a:xfrm>
          <a:off x="3906567" y="0"/>
          <a:ext cx="3906567" cy="2476997"/>
        </a:xfrm>
        <a:prstGeom prst="round1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Expand or Invest</a:t>
          </a:r>
        </a:p>
      </dsp:txBody>
      <dsp:txXfrm>
        <a:off x="3906567" y="0"/>
        <a:ext cx="3906567" cy="1857747"/>
      </dsp:txXfrm>
    </dsp:sp>
    <dsp:sp modelId="{56A8976B-05F0-4900-9454-4EBD3E4A0BBA}">
      <dsp:nvSpPr>
        <dsp:cNvPr id="0" name=""/>
        <dsp:cNvSpPr/>
      </dsp:nvSpPr>
      <dsp:spPr>
        <a:xfrm rot="10800000">
          <a:off x="0" y="2476997"/>
          <a:ext cx="3906567" cy="2476997"/>
        </a:xfrm>
        <a:prstGeom prst="round1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Leverage</a:t>
          </a:r>
        </a:p>
      </dsp:txBody>
      <dsp:txXfrm rot="10800000">
        <a:off x="0" y="3096246"/>
        <a:ext cx="3906567" cy="1857747"/>
      </dsp:txXfrm>
    </dsp:sp>
    <dsp:sp modelId="{B639B4B0-4AB6-4593-857C-55000B6C9EA2}">
      <dsp:nvSpPr>
        <dsp:cNvPr id="0" name=""/>
        <dsp:cNvSpPr/>
      </dsp:nvSpPr>
      <dsp:spPr>
        <a:xfrm rot="5400000">
          <a:off x="4621352" y="1762211"/>
          <a:ext cx="2476997" cy="3906567"/>
        </a:xfrm>
        <a:prstGeom prst="round1Rect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Sell</a:t>
          </a:r>
        </a:p>
      </dsp:txBody>
      <dsp:txXfrm rot="-5400000">
        <a:off x="3906567" y="3096246"/>
        <a:ext cx="3906567" cy="1857747"/>
      </dsp:txXfrm>
    </dsp:sp>
    <dsp:sp modelId="{C379B03D-926E-46A2-8072-F12EC2CCD275}">
      <dsp:nvSpPr>
        <dsp:cNvPr id="0" name=""/>
        <dsp:cNvSpPr/>
      </dsp:nvSpPr>
      <dsp:spPr>
        <a:xfrm>
          <a:off x="2734597" y="1857747"/>
          <a:ext cx="2343940" cy="123849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Prospect Theory: Losses valued 2X++ vs gain</a:t>
          </a:r>
        </a:p>
      </dsp:txBody>
      <dsp:txXfrm>
        <a:off x="2795055" y="1918205"/>
        <a:ext cx="2223024" cy="1117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svg"/><Relationship Id="rId1" Type="http://schemas.openxmlformats.org/officeDocument/2006/relationships/image" Target="../media/image4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0.36266</cdr:x>
      <cdr:y>0.76362</cdr:y>
    </cdr:from>
    <cdr:to>
      <cdr:x>0.46727</cdr:x>
      <cdr:y>0.83241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453A728-2780-42D9-8369-630C8147C6F9}"/>
            </a:ext>
          </a:extLst>
        </cdr:cNvPr>
        <cdr:cNvSpPr txBox="1"/>
      </cdr:nvSpPr>
      <cdr:spPr>
        <a:xfrm xmlns:a="http://schemas.openxmlformats.org/drawingml/2006/main">
          <a:off x="3057085" y="4042278"/>
          <a:ext cx="881823" cy="364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>
              <a:effectLst/>
            </a:rPr>
            <a:t>Sarah</a:t>
          </a:r>
          <a:endParaRPr lang="en-US" sz="1800" dirty="0"/>
        </a:p>
      </cdr:txBody>
    </cdr:sp>
  </cdr:relSizeAnchor>
  <cdr:relSizeAnchor xmlns:cdr="http://schemas.openxmlformats.org/drawingml/2006/chartDrawing">
    <cdr:from>
      <cdr:x>0.55812</cdr:x>
      <cdr:y>0.74756</cdr:y>
    </cdr:from>
    <cdr:to>
      <cdr:x>0.66659</cdr:x>
      <cdr:y>0.79971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A653A9E-B45A-4081-948A-03150EE8E15B}"/>
            </a:ext>
          </a:extLst>
        </cdr:cNvPr>
        <cdr:cNvSpPr txBox="1"/>
      </cdr:nvSpPr>
      <cdr:spPr>
        <a:xfrm xmlns:a="http://schemas.openxmlformats.org/drawingml/2006/main">
          <a:off x="4704707" y="3957226"/>
          <a:ext cx="914361" cy="2760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800" dirty="0"/>
            <a:t>Mary </a:t>
          </a:r>
        </a:p>
      </cdr:txBody>
    </cdr:sp>
  </cdr:relSizeAnchor>
  <cdr:relSizeAnchor xmlns:cdr="http://schemas.openxmlformats.org/drawingml/2006/chartDrawing">
    <cdr:from>
      <cdr:x>0.41951</cdr:x>
      <cdr:y>0</cdr:y>
    </cdr:from>
    <cdr:to>
      <cdr:x>0.57372</cdr:x>
      <cdr:y>0.47863</cdr:y>
    </cdr:to>
    <cdr:sp macro="" textlink="">
      <cdr:nvSpPr>
        <cdr:cNvPr id="4" name="TextBox 29">
          <a:extLst xmlns:a="http://schemas.openxmlformats.org/drawingml/2006/main">
            <a:ext uri="{FF2B5EF4-FFF2-40B4-BE49-F238E27FC236}">
              <a16:creationId xmlns:a16="http://schemas.microsoft.com/office/drawing/2014/main" id="{5C7D04E6-E988-4BC1-9A68-D1EB7DCD41F1}"/>
            </a:ext>
          </a:extLst>
        </cdr:cNvPr>
        <cdr:cNvSpPr txBox="1"/>
      </cdr:nvSpPr>
      <cdr:spPr>
        <a:xfrm xmlns:a="http://schemas.openxmlformats.org/drawingml/2006/main">
          <a:off x="3536338" y="0"/>
          <a:ext cx="1299908" cy="255454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Fast Paced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0.69638</cdr:x>
      <cdr:y>0.79867</cdr:y>
    </cdr:from>
    <cdr:to>
      <cdr:x>1</cdr:x>
      <cdr:y>0.9324</cdr:y>
    </cdr:to>
    <cdr:sp macro="" textlink="">
      <cdr:nvSpPr>
        <cdr:cNvPr id="5" name="TextBox 29">
          <a:extLst xmlns:a="http://schemas.openxmlformats.org/drawingml/2006/main">
            <a:ext uri="{FF2B5EF4-FFF2-40B4-BE49-F238E27FC236}">
              <a16:creationId xmlns:a16="http://schemas.microsoft.com/office/drawing/2014/main" id="{5C7D04E6-E988-4BC1-9A68-D1EB7DCD41F1}"/>
            </a:ext>
          </a:extLst>
        </cdr:cNvPr>
        <cdr:cNvSpPr txBox="1"/>
      </cdr:nvSpPr>
      <cdr:spPr>
        <a:xfrm xmlns:a="http://schemas.openxmlformats.org/drawingml/2006/main" flipH="1">
          <a:off x="5870195" y="4227813"/>
          <a:ext cx="2559429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>
              <a:solidFill>
                <a:prstClr val="white"/>
              </a:solidFill>
              <a:latin typeface="Calibri"/>
            </a:rPr>
            <a:t>High Biz Stability</a:t>
          </a:r>
          <a:endParaRPr lang="en-US" sz="2000" b="1" noProof="0" dirty="0">
            <a:solidFill>
              <a:prstClr val="white"/>
            </a:solidFill>
            <a:latin typeface="Calibri"/>
          </a:endParaRP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noProof="0" dirty="0">
              <a:solidFill>
                <a:prstClr val="white"/>
              </a:solidFill>
              <a:latin typeface="Calibri"/>
            </a:rPr>
            <a:t>High Caution</a:t>
          </a:r>
          <a:r>
            <a:rPr kumimoji="0" 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 </a:t>
          </a: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0.39357</cdr:x>
      <cdr:y>0.92442</cdr:y>
    </cdr:from>
    <cdr:to>
      <cdr:x>0.6972</cdr:x>
      <cdr:y>1</cdr:y>
    </cdr:to>
    <cdr:sp macro="" textlink="">
      <cdr:nvSpPr>
        <cdr:cNvPr id="7" name="TextBox 29">
          <a:extLst xmlns:a="http://schemas.openxmlformats.org/drawingml/2006/main">
            <a:ext uri="{FF2B5EF4-FFF2-40B4-BE49-F238E27FC236}">
              <a16:creationId xmlns:a16="http://schemas.microsoft.com/office/drawing/2014/main" id="{E27C2C54-B4EB-4CA8-923B-6838123951BF}"/>
            </a:ext>
          </a:extLst>
        </cdr:cNvPr>
        <cdr:cNvSpPr txBox="1"/>
      </cdr:nvSpPr>
      <cdr:spPr>
        <a:xfrm xmlns:a="http://schemas.openxmlformats.org/drawingml/2006/main" flipH="1">
          <a:off x="3317684" y="4894166"/>
          <a:ext cx="255942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>
              <a:solidFill>
                <a:prstClr val="white"/>
              </a:solidFill>
              <a:latin typeface="Calibri"/>
            </a:rPr>
            <a:t>Moves 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Carefully</a:t>
          </a:r>
          <a:r>
            <a:rPr kumimoji="0" 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 </a:t>
          </a: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0.39357</cdr:x>
      <cdr:y>0.92442</cdr:y>
    </cdr:from>
    <cdr:to>
      <cdr:x>0.6972</cdr:x>
      <cdr:y>1</cdr:y>
    </cdr:to>
    <cdr:sp macro="" textlink="">
      <cdr:nvSpPr>
        <cdr:cNvPr id="8" name="TextBox 29">
          <a:extLst xmlns:a="http://schemas.openxmlformats.org/drawingml/2006/main">
            <a:ext uri="{FF2B5EF4-FFF2-40B4-BE49-F238E27FC236}">
              <a16:creationId xmlns:a16="http://schemas.microsoft.com/office/drawing/2014/main" id="{E27C2C54-B4EB-4CA8-923B-6838123951BF}"/>
            </a:ext>
          </a:extLst>
        </cdr:cNvPr>
        <cdr:cNvSpPr txBox="1"/>
      </cdr:nvSpPr>
      <cdr:spPr>
        <a:xfrm xmlns:a="http://schemas.openxmlformats.org/drawingml/2006/main" flipH="1">
          <a:off x="3317684" y="4894166"/>
          <a:ext cx="2559429" cy="40011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dirty="0">
              <a:solidFill>
                <a:prstClr val="white"/>
              </a:solidFill>
              <a:latin typeface="Calibri"/>
            </a:rPr>
            <a:t>Moves </a:t>
          </a:r>
          <a:r>
            <a: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Carefully</a:t>
          </a:r>
          <a:r>
            <a:rPr kumimoji="0" 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 </a:t>
          </a: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0.72964</cdr:x>
      <cdr:y>0.22189</cdr:y>
    </cdr:from>
    <cdr:to>
      <cdr:x>1</cdr:x>
      <cdr:y>0.35561</cdr:y>
    </cdr:to>
    <cdr:sp macro="" textlink="">
      <cdr:nvSpPr>
        <cdr:cNvPr id="9" name="TextBox 29">
          <a:extLst xmlns:a="http://schemas.openxmlformats.org/drawingml/2006/main">
            <a:ext uri="{FF2B5EF4-FFF2-40B4-BE49-F238E27FC236}">
              <a16:creationId xmlns:a16="http://schemas.microsoft.com/office/drawing/2014/main" id="{4B6FB1C8-55C5-4793-A380-23E07F0434BD}"/>
            </a:ext>
          </a:extLst>
        </cdr:cNvPr>
        <cdr:cNvSpPr txBox="1"/>
      </cdr:nvSpPr>
      <cdr:spPr>
        <a:xfrm xmlns:a="http://schemas.openxmlformats.org/drawingml/2006/main" flipH="1">
          <a:off x="6150553" y="1174565"/>
          <a:ext cx="2279070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noProof="0" dirty="0">
              <a:solidFill>
                <a:prstClr val="white"/>
              </a:solidFill>
              <a:latin typeface="Calibri"/>
            </a:rPr>
            <a:t>Higher Spending           High Innovation</a:t>
          </a:r>
          <a:r>
            <a:rPr kumimoji="0" lang="en-US" sz="2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rPr>
            <a:t> </a:t>
          </a:r>
          <a:endParaRPr kumimoji="0" lang="en-US" sz="2000" b="1" i="0" u="none" strike="noStrike" kern="1200" cap="none" spc="0" normalizeH="0" baseline="0" noProof="0" dirty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0.60362</cdr:x>
      <cdr:y>0.20878</cdr:y>
    </cdr:from>
    <cdr:to>
      <cdr:x>0.66004</cdr:x>
      <cdr:y>0.31389</cdr:y>
    </cdr:to>
    <cdr:pic>
      <cdr:nvPicPr>
        <cdr:cNvPr id="10" name="Graphic 13" descr="User">
          <a:extLst xmlns:a="http://schemas.openxmlformats.org/drawingml/2006/main">
            <a:ext uri="{FF2B5EF4-FFF2-40B4-BE49-F238E27FC236}">
              <a16:creationId xmlns:a16="http://schemas.microsoft.com/office/drawing/2014/main" id="{CFD2362D-C0C0-4A6E-BE6B-D78684608A74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  <a:ext uri="{96DAC541-7B7A-43D3-8B79-37D633B846F1}">
              <asvg:svgBlip xmlns:asvg="http://schemas.microsoft.com/office/drawing/2016/SVG/main" r:embed="rId2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088291" y="1105191"/>
          <a:ext cx="475612" cy="556387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D8189FED-663C-445A-8BA2-9A7757E64490}" type="datetimeFigureOut">
              <a:rPr lang="en-PH" smtClean="0"/>
              <a:t>05/05/2021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A4817EF2-C34C-4C51-9AED-1443CB58588D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40267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03936A6E-2E37-4799-B07E-A8E49AE7E584}" type="datetimeFigureOut">
              <a:rPr lang="en-US" smtClean="0"/>
              <a:t>5/5/2021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66BE9CB1-200E-4CD2-A1CD-8342E616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3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458" indent="-462458">
              <a:lnSpc>
                <a:spcPct val="85000"/>
              </a:lnSpc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Case Studies: Digital Advice &amp; Intergenerational Wealth Transfer</a:t>
            </a:r>
          </a:p>
          <a:p>
            <a:pPr marL="462458" indent="-462458">
              <a:lnSpc>
                <a:spcPct val="85000"/>
              </a:lnSpc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Organizational Transformation</a:t>
            </a:r>
          </a:p>
          <a:p>
            <a:pPr marL="462458" indent="-462458">
              <a:lnSpc>
                <a:spcPct val="85000"/>
              </a:lnSpc>
              <a:buFont typeface="+mj-lt"/>
              <a:buAutoNum type="arabicPeriod"/>
            </a:pPr>
            <a:r>
              <a:rPr lang="en-US" dirty="0">
                <a:solidFill>
                  <a:srgbClr val="333333"/>
                </a:solidFill>
                <a:cs typeface="Segoe UI Light" panose="020B0502040204020203" pitchFamily="34" charset="0"/>
              </a:rPr>
              <a:t>Big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73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Differences need to be understood so people feel understood, accepted and respected</a:t>
            </a:r>
          </a:p>
          <a:p>
            <a:r>
              <a:rPr lang="en-US" dirty="0"/>
              <a:t>Emotions are the devil of returns and relationships</a:t>
            </a:r>
          </a:p>
          <a:p>
            <a:r>
              <a:rPr lang="en-US" dirty="0"/>
              <a:t>Misguided talents lead to cancers and lack of productivity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BE9CB1-200E-4CD2-A1CD-8342E616B4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4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 behavior of each person</a:t>
            </a:r>
          </a:p>
          <a:p>
            <a:r>
              <a:rPr lang="en-US" dirty="0"/>
              <a:t>10 style groups for plotting: 4 quadrants</a:t>
            </a:r>
          </a:p>
          <a:p>
            <a:r>
              <a:rPr lang="en-US" dirty="0"/>
              <a:t>Detailed View in the Appendix – give you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4916">
              <a:defRPr/>
            </a:pPr>
            <a:fld id="{66BE9CB1-200E-4CD2-A1CD-8342E616B446}" type="slidenum">
              <a:rPr lang="en-US">
                <a:solidFill>
                  <a:prstClr val="black"/>
                </a:solidFill>
                <a:latin typeface="Calibri"/>
              </a:rPr>
              <a:pPr defTabSz="924916">
                <a:defRPr/>
              </a:pPr>
              <a:t>19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5137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5.wdp"/><Relationship Id="rId1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microsoft.com/office/2007/relationships/hdphoto" Target="../media/hdphoto7.wdp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7.png"/><Relationship Id="rId19" Type="http://schemas.microsoft.com/office/2007/relationships/hdphoto" Target="../media/hdphoto8.wdp"/><Relationship Id="rId4" Type="http://schemas.openxmlformats.org/officeDocument/2006/relationships/image" Target="../media/image4.png"/><Relationship Id="rId9" Type="http://schemas.microsoft.com/office/2007/relationships/hdphoto" Target="../media/hdphoto3.wdp"/><Relationship Id="rId1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Customizab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0B92BBD-FF03-4F4E-AB1B-763EE27F67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52684" y="306736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A34ED92B-9DB3-40C7-8423-EE11BADE8AE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764" y="3820893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DAFA4EC4-B959-4CFA-AE3A-DFCCE613AE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52684" y="458602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972C0ACF-8511-48A9-8CB9-02EF4BE77E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91" y="5338797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0" name="Picture Placeholder 19">
            <a:extLst>
              <a:ext uri="{FF2B5EF4-FFF2-40B4-BE49-F238E27FC236}">
                <a16:creationId xmlns:a16="http://schemas.microsoft.com/office/drawing/2014/main" id="{47634C30-6A8B-43D7-8360-E622EC7DF56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60551" y="748792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1" name="Picture Placeholder 19">
            <a:extLst>
              <a:ext uri="{FF2B5EF4-FFF2-40B4-BE49-F238E27FC236}">
                <a16:creationId xmlns:a16="http://schemas.microsoft.com/office/drawing/2014/main" id="{542C2242-420A-4AB7-9813-5FE0B072224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20244" y="0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68E35B1F-825F-4A6A-A752-AB1A10F1323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460551" y="2267456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86F6244F-BA3D-40BF-B756-A709B4640C9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13471" y="1517904"/>
            <a:ext cx="1719072" cy="1517904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8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A92096-4965-4AF2-AD63-5C223BA450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E6F441D-9DFF-4E70-BF93-2BA79805EB83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910A48FA-FB1A-4196-97B6-DCA0DDAB3E9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776719-C5FD-45E7-AAE7-5ABF4997A1CC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6B7244-7101-4E2A-B169-1722663F0466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601021-4262-4CE5-949B-8A84E786DBC6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15B4C7-92B0-4689-B5F4-C140C521D101}"/>
              </a:ext>
            </a:extLst>
          </p:cNvPr>
          <p:cNvSpPr txBox="1"/>
          <p:nvPr userDrawn="1"/>
        </p:nvSpPr>
        <p:spPr>
          <a:xfrm>
            <a:off x="494727" y="4245880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D3A467-F227-4A18-9571-87F60C0194D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E2D153-1F5C-48BD-A287-D7093FE25520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5046D-1374-4B9C-84B2-072A2603D8E8}"/>
              </a:ext>
            </a:extLst>
          </p:cNvPr>
          <p:cNvSpPr txBox="1"/>
          <p:nvPr userDrawn="1"/>
        </p:nvSpPr>
        <p:spPr>
          <a:xfrm>
            <a:off x="494727" y="479159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A03C1BD-3460-45C7-B328-8245CF5F13A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8D3E82D-5DAE-4197-A15A-5833F35E7CBA}"/>
              </a:ext>
            </a:extLst>
          </p:cNvPr>
          <p:cNvSpPr txBox="1"/>
          <p:nvPr userDrawn="1"/>
        </p:nvSpPr>
        <p:spPr>
          <a:xfrm>
            <a:off x="494727" y="517448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 Tolerance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ACAF5A4-06AB-41E8-8E4F-C855ADC1DDA7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183BD69-9DA8-45B7-AD8B-C7EAD23418BA}"/>
              </a:ext>
            </a:extLst>
          </p:cNvPr>
          <p:cNvSpPr txBox="1"/>
          <p:nvPr userDrawn="1"/>
        </p:nvSpPr>
        <p:spPr>
          <a:xfrm>
            <a:off x="494727" y="5543176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92A460-0C86-4D50-9AA4-4C3CA0FF7AA4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319EF6-6756-4C4A-A162-08AF540FB426}"/>
              </a:ext>
            </a:extLst>
          </p:cNvPr>
          <p:cNvSpPr txBox="1"/>
          <p:nvPr userDrawn="1"/>
        </p:nvSpPr>
        <p:spPr>
          <a:xfrm>
            <a:off x="4616680" y="4403693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6A99366-29B3-4708-8B74-4C0238900DC5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52C1362-48A5-4A6F-BC9E-B088083751A8}"/>
              </a:ext>
            </a:extLst>
          </p:cNvPr>
          <p:cNvSpPr txBox="1"/>
          <p:nvPr userDrawn="1"/>
        </p:nvSpPr>
        <p:spPr>
          <a:xfrm>
            <a:off x="4616680" y="4788770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3ECDFD-546E-4928-B3FD-59779D7898E9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23D3443-CFED-443E-9819-A751F9366AAC}"/>
              </a:ext>
            </a:extLst>
          </p:cNvPr>
          <p:cNvSpPr txBox="1"/>
          <p:nvPr userDrawn="1"/>
        </p:nvSpPr>
        <p:spPr>
          <a:xfrm>
            <a:off x="4616680" y="517165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AD9F8-F312-45A0-934B-04A656538753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E4BB78E2-A0A4-4D02-BED2-E0DE5DA91CF0}"/>
              </a:ext>
            </a:extLst>
          </p:cNvPr>
          <p:cNvSpPr/>
          <p:nvPr userDrawn="1"/>
        </p:nvSpPr>
        <p:spPr>
          <a:xfrm>
            <a:off x="0" y="553205"/>
            <a:ext cx="6971548" cy="4617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2800" b="1" spc="-100" dirty="0">
                <a:solidFill>
                  <a:srgbClr val="7F7F7F"/>
                </a:solidFill>
                <a:cs typeface="Segoe UI Light" panose="020B0502040204020203" pitchFamily="34" charset="0"/>
              </a:rPr>
              <a:t>Universally Applicable Behavioral Insights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9E0ECBBA-BC13-47FF-8FCB-6397AD71DAEC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F527057-FC2F-480F-8860-420D743062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695E48E0-7E0C-4E6E-99F2-F2587BB7F01A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A54F4A7-D037-45BA-BA91-06681012463A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Predictive Results Usable for the Long Term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74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Iceber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634BA5-53AA-4EDB-A6D3-B4FBB492F7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714"/>
          <a:stretch/>
        </p:blipFill>
        <p:spPr>
          <a:xfrm>
            <a:off x="6612217" y="-1"/>
            <a:ext cx="5579784" cy="68579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FCD069-DF80-4E10-A034-88AA659517A6}"/>
              </a:ext>
            </a:extLst>
          </p:cNvPr>
          <p:cNvSpPr/>
          <p:nvPr userDrawn="1"/>
        </p:nvSpPr>
        <p:spPr>
          <a:xfrm>
            <a:off x="0" y="0"/>
            <a:ext cx="6612219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26FCEEB4-4AAB-41A5-8740-E4E3FC15FD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1531020"/>
            <a:ext cx="6612219" cy="532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92F8B1F-5E9F-4D93-B8DA-A7C4A9C2C90F}"/>
              </a:ext>
            </a:extLst>
          </p:cNvPr>
          <p:cNvSpPr/>
          <p:nvPr userDrawn="1"/>
        </p:nvSpPr>
        <p:spPr>
          <a:xfrm>
            <a:off x="1614312" y="6296605"/>
            <a:ext cx="2797050" cy="426798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A539D-C1C8-47CF-90DE-A8268E0D8F3C}"/>
              </a:ext>
            </a:extLst>
          </p:cNvPr>
          <p:cNvSpPr/>
          <p:nvPr userDrawn="1"/>
        </p:nvSpPr>
        <p:spPr>
          <a:xfrm>
            <a:off x="0" y="0"/>
            <a:ext cx="6612219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2AA298-2575-4FD3-AA8B-C78DFA575507}"/>
              </a:ext>
            </a:extLst>
          </p:cNvPr>
          <p:cNvSpPr txBox="1"/>
          <p:nvPr userDrawn="1"/>
        </p:nvSpPr>
        <p:spPr>
          <a:xfrm>
            <a:off x="566956" y="2127500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260D65-51BD-424C-BBC0-BA39F0782910}"/>
              </a:ext>
            </a:extLst>
          </p:cNvPr>
          <p:cNvCxnSpPr>
            <a:cxnSpLocks/>
          </p:cNvCxnSpPr>
          <p:nvPr userDrawn="1"/>
        </p:nvCxnSpPr>
        <p:spPr>
          <a:xfrm>
            <a:off x="566956" y="4671775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7AE8EF-6C5D-4145-8CF2-FC2F6622B579}"/>
              </a:ext>
            </a:extLst>
          </p:cNvPr>
          <p:cNvSpPr txBox="1"/>
          <p:nvPr userDrawn="1"/>
        </p:nvSpPr>
        <p:spPr>
          <a:xfrm>
            <a:off x="494727" y="3637953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NATURAL BEHAVIOR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C8202-734C-4CA3-A27E-98D3E15137F1}"/>
              </a:ext>
            </a:extLst>
          </p:cNvPr>
          <p:cNvCxnSpPr>
            <a:cxnSpLocks/>
          </p:cNvCxnSpPr>
          <p:nvPr userDrawn="1"/>
        </p:nvCxnSpPr>
        <p:spPr>
          <a:xfrm>
            <a:off x="566956" y="5056852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30AC0B-1106-47EE-9B57-63947767D3A3}"/>
              </a:ext>
            </a:extLst>
          </p:cNvPr>
          <p:cNvCxnSpPr>
            <a:cxnSpLocks/>
          </p:cNvCxnSpPr>
          <p:nvPr userDrawn="1"/>
        </p:nvCxnSpPr>
        <p:spPr>
          <a:xfrm>
            <a:off x="566956" y="5452093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89B3763-FFF2-4B83-99CE-B6542C0BA7FD}"/>
              </a:ext>
            </a:extLst>
          </p:cNvPr>
          <p:cNvCxnSpPr>
            <a:cxnSpLocks/>
          </p:cNvCxnSpPr>
          <p:nvPr userDrawn="1"/>
        </p:nvCxnSpPr>
        <p:spPr>
          <a:xfrm>
            <a:off x="566956" y="5808432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82EDED-EE59-4496-8601-DDC7969D2777}"/>
              </a:ext>
            </a:extLst>
          </p:cNvPr>
          <p:cNvCxnSpPr>
            <a:cxnSpLocks/>
          </p:cNvCxnSpPr>
          <p:nvPr userDrawn="1"/>
        </p:nvCxnSpPr>
        <p:spPr>
          <a:xfrm>
            <a:off x="4442508" y="4681306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C85E58-3859-4D41-A6FE-DE5BD7666E24}"/>
              </a:ext>
            </a:extLst>
          </p:cNvPr>
          <p:cNvCxnSpPr>
            <a:cxnSpLocks/>
          </p:cNvCxnSpPr>
          <p:nvPr userDrawn="1"/>
        </p:nvCxnSpPr>
        <p:spPr>
          <a:xfrm>
            <a:off x="4294188" y="5054026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F595727-1590-4E1B-88F4-322EFD285CBE}"/>
              </a:ext>
            </a:extLst>
          </p:cNvPr>
          <p:cNvCxnSpPr>
            <a:cxnSpLocks/>
          </p:cNvCxnSpPr>
          <p:nvPr userDrawn="1"/>
        </p:nvCxnSpPr>
        <p:spPr>
          <a:xfrm>
            <a:off x="4086833" y="5436910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576C1E1-911D-489C-BDAA-B956C58EABB1}"/>
              </a:ext>
            </a:extLst>
          </p:cNvPr>
          <p:cNvSpPr/>
          <p:nvPr userDrawn="1"/>
        </p:nvSpPr>
        <p:spPr>
          <a:xfrm>
            <a:off x="6612219" y="0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71276EB-B61E-418F-9BD6-6806A8E2ADE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072892E3-ED63-4A7C-8A1B-35FB4A6B38E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91590371-CA43-4C42-A287-AEE34CFAD1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33850" y="4640194"/>
            <a:ext cx="4204361" cy="36933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en-US" sz="1800" kern="1200" dirty="0" smtClean="0">
                <a:solidFill>
                  <a:srgbClr val="208BAC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Add Subtitle text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D04B6DA-AAD1-40AE-ADB9-CC1986AA34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16438"/>
            <a:ext cx="6612216" cy="4617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800" b="1" kern="1200" spc="-100" dirty="0" smtClean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Title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F51F31D9-7A75-4B80-AA35-A6D707F3BB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6956" y="4451192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0FBAD148-B814-4A19-BDA2-8DD106F7B4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6956" y="4836268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8" name="Text Placeholder 35">
            <a:extLst>
              <a:ext uri="{FF2B5EF4-FFF2-40B4-BE49-F238E27FC236}">
                <a16:creationId xmlns:a16="http://schemas.microsoft.com/office/drawing/2014/main" id="{EED9CF0F-944B-47D9-BE5D-4EFBD25147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6956" y="5231491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9" name="Text Placeholder 35">
            <a:extLst>
              <a:ext uri="{FF2B5EF4-FFF2-40B4-BE49-F238E27FC236}">
                <a16:creationId xmlns:a16="http://schemas.microsoft.com/office/drawing/2014/main" id="{EE866626-0B2B-4A7F-B1F6-F06290D8CD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6956" y="5597533"/>
            <a:ext cx="1595120" cy="209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0" name="Text Placeholder 35">
            <a:extLst>
              <a:ext uri="{FF2B5EF4-FFF2-40B4-BE49-F238E27FC236}">
                <a16:creationId xmlns:a16="http://schemas.microsoft.com/office/drawing/2014/main" id="{83D6A62B-3BD8-4AC3-86A9-CFD144616F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49182" y="446655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1" name="Text Placeholder 35">
            <a:extLst>
              <a:ext uri="{FF2B5EF4-FFF2-40B4-BE49-F238E27FC236}">
                <a16:creationId xmlns:a16="http://schemas.microsoft.com/office/drawing/2014/main" id="{94929E7C-011E-4388-AB12-CEF52C923A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49182" y="4824860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2" name="Text Placeholder 35">
            <a:extLst>
              <a:ext uri="{FF2B5EF4-FFF2-40B4-BE49-F238E27FC236}">
                <a16:creationId xmlns:a16="http://schemas.microsoft.com/office/drawing/2014/main" id="{27B181FA-A7DD-4F20-A62A-1D289C420F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49182" y="5210251"/>
            <a:ext cx="1595120" cy="2095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896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581525" y="1634155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133182" y="2425771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BD48B5F-F494-4D55-A61E-3DAFE31657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04BF081A-982F-4980-8F09-A8EC471001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2776975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black cent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907823" y="1448821"/>
            <a:ext cx="8069096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946278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2 Larg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31629" y="1448821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E3A82-F2EE-41F8-8D8A-377B008CBB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3842" y="1455158"/>
            <a:ext cx="5376530" cy="481413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8FA5370-D348-42C0-9B08-9750162D84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2A568F79-0D63-4CAB-95F9-C53BF50046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40190746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B523B89-EA21-4021-BC88-3273113A08C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580308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&amp; dash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11963" y="258763"/>
            <a:ext cx="5145087" cy="609917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511040" y="293762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511040" y="2370673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499610" y="4486939"/>
            <a:ext cx="2133600" cy="1870635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60400" y="1968500"/>
            <a:ext cx="2882900" cy="1444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625123" y="415290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451778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3 Ph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514988" y="9244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373379" y="848221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4439038" y="1467346"/>
            <a:ext cx="3295650" cy="522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989135" y="2258962"/>
            <a:ext cx="2192337" cy="4021138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730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2"/>
          </p:nvPr>
        </p:nvSpPr>
        <p:spPr>
          <a:xfrm flipH="1">
            <a:off x="6921123" y="1671587"/>
            <a:ext cx="2185988" cy="4105275"/>
          </a:xfrm>
          <a:custGeom>
            <a:avLst/>
            <a:gdLst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4095750 h 4095750"/>
              <a:gd name="connsiteX3" fmla="*/ 0 w 1819275"/>
              <a:gd name="connsiteY3" fmla="*/ 4095750 h 4095750"/>
              <a:gd name="connsiteX4" fmla="*/ 0 w 1819275"/>
              <a:gd name="connsiteY4" fmla="*/ 0 h 4095750"/>
              <a:gd name="connsiteX0" fmla="*/ 0 w 1819275"/>
              <a:gd name="connsiteY0" fmla="*/ 0 h 4095750"/>
              <a:gd name="connsiteX1" fmla="*/ 1819275 w 1819275"/>
              <a:gd name="connsiteY1" fmla="*/ 0 h 4095750"/>
              <a:gd name="connsiteX2" fmla="*/ 1819275 w 1819275"/>
              <a:gd name="connsiteY2" fmla="*/ 314324 h 4095750"/>
              <a:gd name="connsiteX3" fmla="*/ 1819275 w 1819275"/>
              <a:gd name="connsiteY3" fmla="*/ 4095750 h 4095750"/>
              <a:gd name="connsiteX4" fmla="*/ 0 w 1819275"/>
              <a:gd name="connsiteY4" fmla="*/ 4095750 h 4095750"/>
              <a:gd name="connsiteX5" fmla="*/ 0 w 1819275"/>
              <a:gd name="connsiteY5" fmla="*/ 0 h 4095750"/>
              <a:gd name="connsiteX0" fmla="*/ 0 w 2185987"/>
              <a:gd name="connsiteY0" fmla="*/ 100013 h 4195763"/>
              <a:gd name="connsiteX1" fmla="*/ 2185987 w 2185987"/>
              <a:gd name="connsiteY1" fmla="*/ 0 h 4195763"/>
              <a:gd name="connsiteX2" fmla="*/ 1819275 w 2185987"/>
              <a:gd name="connsiteY2" fmla="*/ 414337 h 4195763"/>
              <a:gd name="connsiteX3" fmla="*/ 1819275 w 2185987"/>
              <a:gd name="connsiteY3" fmla="*/ 4195763 h 4195763"/>
              <a:gd name="connsiteX4" fmla="*/ 0 w 2185987"/>
              <a:gd name="connsiteY4" fmla="*/ 4195763 h 4195763"/>
              <a:gd name="connsiteX5" fmla="*/ 0 w 2185987"/>
              <a:gd name="connsiteY5" fmla="*/ 100013 h 4195763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1819275 w 2185987"/>
              <a:gd name="connsiteY2" fmla="*/ 323849 h 4105275"/>
              <a:gd name="connsiteX3" fmla="*/ 1819275 w 2185987"/>
              <a:gd name="connsiteY3" fmla="*/ 4105275 h 4105275"/>
              <a:gd name="connsiteX4" fmla="*/ 0 w 2185987"/>
              <a:gd name="connsiteY4" fmla="*/ 4105275 h 4105275"/>
              <a:gd name="connsiteX5" fmla="*/ 0 w 2185987"/>
              <a:gd name="connsiteY5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38363 w 2185987"/>
              <a:gd name="connsiteY2" fmla="*/ 47625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95513"/>
              <a:gd name="connsiteY0" fmla="*/ 9525 h 4105275"/>
              <a:gd name="connsiteX1" fmla="*/ 2185987 w 2195513"/>
              <a:gd name="connsiteY1" fmla="*/ 0 h 4105275"/>
              <a:gd name="connsiteX2" fmla="*/ 2195513 w 2195513"/>
              <a:gd name="connsiteY2" fmla="*/ 57150 h 4105275"/>
              <a:gd name="connsiteX3" fmla="*/ 1819275 w 2195513"/>
              <a:gd name="connsiteY3" fmla="*/ 323849 h 4105275"/>
              <a:gd name="connsiteX4" fmla="*/ 1819275 w 2195513"/>
              <a:gd name="connsiteY4" fmla="*/ 4105275 h 4105275"/>
              <a:gd name="connsiteX5" fmla="*/ 0 w 2195513"/>
              <a:gd name="connsiteY5" fmla="*/ 4105275 h 4105275"/>
              <a:gd name="connsiteX6" fmla="*/ 0 w 2195513"/>
              <a:gd name="connsiteY6" fmla="*/ 9525 h 4105275"/>
              <a:gd name="connsiteX0" fmla="*/ 0 w 2185987"/>
              <a:gd name="connsiteY0" fmla="*/ 9525 h 4105275"/>
              <a:gd name="connsiteX1" fmla="*/ 2185987 w 2185987"/>
              <a:gd name="connsiteY1" fmla="*/ 0 h 4105275"/>
              <a:gd name="connsiteX2" fmla="*/ 2128838 w 2185987"/>
              <a:gd name="connsiteY2" fmla="*/ 57150 h 4105275"/>
              <a:gd name="connsiteX3" fmla="*/ 1819275 w 2185987"/>
              <a:gd name="connsiteY3" fmla="*/ 323849 h 4105275"/>
              <a:gd name="connsiteX4" fmla="*/ 1819275 w 2185987"/>
              <a:gd name="connsiteY4" fmla="*/ 4105275 h 4105275"/>
              <a:gd name="connsiteX5" fmla="*/ 0 w 2185987"/>
              <a:gd name="connsiteY5" fmla="*/ 4105275 h 4105275"/>
              <a:gd name="connsiteX6" fmla="*/ 0 w 2185987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  <a:gd name="connsiteX0" fmla="*/ 0 w 2185988"/>
              <a:gd name="connsiteY0" fmla="*/ 9525 h 4105275"/>
              <a:gd name="connsiteX1" fmla="*/ 2185987 w 2185988"/>
              <a:gd name="connsiteY1" fmla="*/ 0 h 4105275"/>
              <a:gd name="connsiteX2" fmla="*/ 2185988 w 2185988"/>
              <a:gd name="connsiteY2" fmla="*/ 60325 h 4105275"/>
              <a:gd name="connsiteX3" fmla="*/ 1819275 w 2185988"/>
              <a:gd name="connsiteY3" fmla="*/ 323849 h 4105275"/>
              <a:gd name="connsiteX4" fmla="*/ 1819275 w 2185988"/>
              <a:gd name="connsiteY4" fmla="*/ 4105275 h 4105275"/>
              <a:gd name="connsiteX5" fmla="*/ 0 w 2185988"/>
              <a:gd name="connsiteY5" fmla="*/ 4105275 h 4105275"/>
              <a:gd name="connsiteX6" fmla="*/ 0 w 2185988"/>
              <a:gd name="connsiteY6" fmla="*/ 9525 h 410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85988" h="4105275">
                <a:moveTo>
                  <a:pt x="0" y="9525"/>
                </a:moveTo>
                <a:lnTo>
                  <a:pt x="2185987" y="0"/>
                </a:lnTo>
                <a:cubicBezTo>
                  <a:pt x="2185987" y="20108"/>
                  <a:pt x="2185988" y="40217"/>
                  <a:pt x="2185988" y="60325"/>
                </a:cubicBezTo>
                <a:cubicBezTo>
                  <a:pt x="1855788" y="53975"/>
                  <a:pt x="1835151" y="301624"/>
                  <a:pt x="1819275" y="323849"/>
                </a:cubicBezTo>
                <a:lnTo>
                  <a:pt x="1819275" y="4105275"/>
                </a:lnTo>
                <a:lnTo>
                  <a:pt x="0" y="4105275"/>
                </a:lnTo>
                <a:lnTo>
                  <a:pt x="0" y="9525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D6EF8C-14D9-43AB-AB75-0FE958CFBF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C1ADB98B-C96E-48B3-92DD-BD4120FFE1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</p:spTree>
    <p:extLst>
      <p:ext uri="{BB962C8B-B14F-4D97-AF65-F5344CB8AC3E}">
        <p14:creationId xmlns:p14="http://schemas.microsoft.com/office/powerpoint/2010/main" val="11893515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with vertic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1711309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234545" y="3611027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323438" y="-15875"/>
            <a:ext cx="4870403" cy="68738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1123604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u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41" y="1051136"/>
            <a:ext cx="6641556" cy="3899528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457962" y="1295400"/>
            <a:ext cx="5026766" cy="3163953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26766" h="3163953">
                <a:moveTo>
                  <a:pt x="0" y="0"/>
                </a:moveTo>
                <a:lnTo>
                  <a:pt x="5026766" y="0"/>
                </a:lnTo>
                <a:lnTo>
                  <a:pt x="5015266" y="687309"/>
                </a:lnTo>
                <a:cubicBezTo>
                  <a:pt x="5026552" y="675489"/>
                  <a:pt x="3354018" y="708158"/>
                  <a:pt x="3349428" y="714469"/>
                </a:cubicBezTo>
                <a:cubicBezTo>
                  <a:pt x="3224345" y="764633"/>
                  <a:pt x="3204819" y="802414"/>
                  <a:pt x="3204316" y="1045443"/>
                </a:cubicBezTo>
                <a:cubicBezTo>
                  <a:pt x="3210008" y="1746755"/>
                  <a:pt x="3190299" y="2454418"/>
                  <a:pt x="3186466" y="3158905"/>
                </a:cubicBezTo>
                <a:lnTo>
                  <a:pt x="0" y="3163953"/>
                </a:ln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880" y="1981955"/>
            <a:ext cx="6641556" cy="3899528"/>
          </a:xfrm>
          <a:prstGeom prst="rect">
            <a:avLst/>
          </a:prstGeom>
          <a:effectLst/>
        </p:spPr>
      </p:pic>
      <p:sp>
        <p:nvSpPr>
          <p:cNvPr id="1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4851501" y="2226219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3F62283-FF48-4929-8608-4D29C8C85C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64775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PH" dirty="0"/>
              <a:t>Human Performance Acceleration</a:t>
            </a:r>
            <a:br>
              <a:rPr lang="en-PH" dirty="0"/>
            </a:br>
            <a:r>
              <a:rPr lang="en-US" dirty="0"/>
              <a:t>Using Behavioral Insights Since 2001</a:t>
            </a:r>
            <a:r>
              <a:rPr lang="en-PH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  <p:pic>
        <p:nvPicPr>
          <p:cNvPr id="12" name="Picture Placeholder 11" descr="A hand holding a cellphone&#10;&#10;Description automatically generated">
            <a:extLst>
              <a:ext uri="{FF2B5EF4-FFF2-40B4-BE49-F238E27FC236}">
                <a16:creationId xmlns:a16="http://schemas.microsoft.com/office/drawing/2014/main" id="{30A3D6A9-8D6F-4C16-B88D-A68E128BC1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0" b="5930"/>
          <a:stretch>
            <a:fillRect/>
          </a:stretch>
        </p:blipFill>
        <p:spPr>
          <a:xfrm>
            <a:off x="1361229" y="4589311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4" name="Picture Placeholder 13" descr="A picture containing indoor, table, floor, wooden&#10;&#10;Description automatically generated">
            <a:extLst>
              <a:ext uri="{FF2B5EF4-FFF2-40B4-BE49-F238E27FC236}">
                <a16:creationId xmlns:a16="http://schemas.microsoft.com/office/drawing/2014/main" id="{1F565BE0-714C-4304-8FDF-7F511368DD9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77" r="12177"/>
          <a:stretch>
            <a:fillRect/>
          </a:stretch>
        </p:blipFill>
        <p:spPr>
          <a:xfrm>
            <a:off x="1361229" y="3073465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6" name="Picture Placeholder 15" descr="A picture containing person, floor, skating, ground&#10;&#10;Description automatically generated">
            <a:extLst>
              <a:ext uri="{FF2B5EF4-FFF2-40B4-BE49-F238E27FC236}">
                <a16:creationId xmlns:a16="http://schemas.microsoft.com/office/drawing/2014/main" id="{33B89D09-D48E-4772-A40B-8306F483CE5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0" y="3831389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7" name="Picture Placeholder 17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D73A3B28-D626-43AB-9949-BB91CF2CB43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48" r="12048"/>
          <a:stretch>
            <a:fillRect/>
          </a:stretch>
        </p:blipFill>
        <p:spPr>
          <a:xfrm>
            <a:off x="5179" y="5347234"/>
            <a:ext cx="1718669" cy="1515845"/>
          </a:xfrm>
          <a:prstGeom prst="hexagon">
            <a:avLst/>
          </a:prstGeom>
          <a:solidFill>
            <a:schemeClr val="bg1"/>
          </a:solidFill>
        </p:spPr>
      </p:pic>
      <p:pic>
        <p:nvPicPr>
          <p:cNvPr id="18" name="Picture Placeholder 19" descr="A group of people standing in front of a window&#10;&#10;Description automatically generated">
            <a:extLst>
              <a:ext uri="{FF2B5EF4-FFF2-40B4-BE49-F238E27FC236}">
                <a16:creationId xmlns:a16="http://schemas.microsoft.com/office/drawing/2014/main" id="{70F939B6-C0C2-4707-89AB-B322A3DAECE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00" r="12800"/>
          <a:stretch>
            <a:fillRect/>
          </a:stretch>
        </p:blipFill>
        <p:spPr>
          <a:xfrm>
            <a:off x="9034548" y="0"/>
            <a:ext cx="1718669" cy="1515845"/>
          </a:xfrm>
          <a:prstGeom prst="hexagon">
            <a:avLst/>
          </a:prstGeom>
        </p:spPr>
      </p:pic>
      <p:pic>
        <p:nvPicPr>
          <p:cNvPr id="19" name="Picture Placeholder 21" descr="A person sitting at a table&#10;&#10;Description automatically generated">
            <a:extLst>
              <a:ext uri="{FF2B5EF4-FFF2-40B4-BE49-F238E27FC236}">
                <a16:creationId xmlns:a16="http://schemas.microsoft.com/office/drawing/2014/main" id="{4375A522-BF31-4FD0-9281-DA7B4B69AE5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10369773" y="2310467"/>
            <a:ext cx="1718669" cy="1515845"/>
          </a:xfrm>
          <a:prstGeom prst="hexagon">
            <a:avLst/>
          </a:prstGeom>
        </p:spPr>
      </p:pic>
      <p:pic>
        <p:nvPicPr>
          <p:cNvPr id="20" name="Picture Placeholder 23" descr="A person sitting in front of a computer&#10;&#10;Description automatically generated">
            <a:extLst>
              <a:ext uri="{FF2B5EF4-FFF2-40B4-BE49-F238E27FC236}">
                <a16:creationId xmlns:a16="http://schemas.microsoft.com/office/drawing/2014/main" id="{AB9B8BF7-966E-49A5-A322-B95DDAF6AC1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05" r="12205"/>
          <a:stretch>
            <a:fillRect/>
          </a:stretch>
        </p:blipFill>
        <p:spPr>
          <a:xfrm>
            <a:off x="9034547" y="1515844"/>
            <a:ext cx="1718669" cy="1515845"/>
          </a:xfrm>
          <a:prstGeom prst="hexagon">
            <a:avLst/>
          </a:prstGeom>
        </p:spPr>
      </p:pic>
      <p:pic>
        <p:nvPicPr>
          <p:cNvPr id="21" name="Picture Placeholder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FD9A52C-8EB8-4A2A-A1D0-10CCC4507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" t="5821" r="-20" b="14263"/>
          <a:stretch/>
        </p:blipFill>
        <p:spPr>
          <a:xfrm>
            <a:off x="10379934" y="757922"/>
            <a:ext cx="1718669" cy="1515845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261691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and Compu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649" y="1026059"/>
            <a:ext cx="7602506" cy="4463741"/>
          </a:xfrm>
          <a:prstGeom prst="rect">
            <a:avLst/>
          </a:prstGeom>
          <a:effectLst/>
        </p:spPr>
      </p:pic>
      <p:sp>
        <p:nvSpPr>
          <p:cNvPr id="14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668863" y="1332533"/>
            <a:ext cx="4006755" cy="3641422"/>
          </a:xfrm>
          <a:custGeom>
            <a:avLst/>
            <a:gdLst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26766 w 5026766"/>
              <a:gd name="connsiteY2" fmla="*/ 3163953 h 3163953"/>
              <a:gd name="connsiteX3" fmla="*/ 0 w 5026766"/>
              <a:gd name="connsiteY3" fmla="*/ 3163953 h 3163953"/>
              <a:gd name="connsiteX4" fmla="*/ 0 w 5026766"/>
              <a:gd name="connsiteY4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0 w 5026766"/>
              <a:gd name="connsiteY4" fmla="*/ 3163953 h 3163953"/>
              <a:gd name="connsiteX5" fmla="*/ 0 w 5026766"/>
              <a:gd name="connsiteY5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5026766 w 5026766"/>
              <a:gd name="connsiteY3" fmla="*/ 316395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19796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494284 w 5026766"/>
              <a:gd name="connsiteY3" fmla="*/ 614881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19796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349428 w 5026766"/>
              <a:gd name="connsiteY3" fmla="*/ 714469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5015266 w 5026766"/>
              <a:gd name="connsiteY2" fmla="*/ 687309 h 3163953"/>
              <a:gd name="connsiteX3" fmla="*/ 3547156 w 5026766"/>
              <a:gd name="connsiteY3" fmla="*/ 682833 h 3163953"/>
              <a:gd name="connsiteX4" fmla="*/ 3204316 w 5026766"/>
              <a:gd name="connsiteY4" fmla="*/ 1045443 h 3163953"/>
              <a:gd name="connsiteX5" fmla="*/ 3186466 w 5026766"/>
              <a:gd name="connsiteY5" fmla="*/ 3158905 h 3163953"/>
              <a:gd name="connsiteX6" fmla="*/ 0 w 5026766"/>
              <a:gd name="connsiteY6" fmla="*/ 3163953 h 3163953"/>
              <a:gd name="connsiteX7" fmla="*/ 0 w 5026766"/>
              <a:gd name="connsiteY7" fmla="*/ 0 h 3163953"/>
              <a:gd name="connsiteX0" fmla="*/ 0 w 5026766"/>
              <a:gd name="connsiteY0" fmla="*/ 0 h 3163953"/>
              <a:gd name="connsiteX1" fmla="*/ 5026766 w 5026766"/>
              <a:gd name="connsiteY1" fmla="*/ 0 h 3163953"/>
              <a:gd name="connsiteX2" fmla="*/ 3547156 w 5026766"/>
              <a:gd name="connsiteY2" fmla="*/ 682833 h 3163953"/>
              <a:gd name="connsiteX3" fmla="*/ 3204316 w 5026766"/>
              <a:gd name="connsiteY3" fmla="*/ 1045443 h 3163953"/>
              <a:gd name="connsiteX4" fmla="*/ 3186466 w 5026766"/>
              <a:gd name="connsiteY4" fmla="*/ 3158905 h 3163953"/>
              <a:gd name="connsiteX5" fmla="*/ 0 w 5026766"/>
              <a:gd name="connsiteY5" fmla="*/ 3163953 h 3163953"/>
              <a:gd name="connsiteX6" fmla="*/ 0 w 5026766"/>
              <a:gd name="connsiteY6" fmla="*/ 0 h 3163953"/>
              <a:gd name="connsiteX0" fmla="*/ 0 w 3547156"/>
              <a:gd name="connsiteY0" fmla="*/ 7909 h 3171862"/>
              <a:gd name="connsiteX1" fmla="*/ 3500306 w 3547156"/>
              <a:gd name="connsiteY1" fmla="*/ 0 h 3171862"/>
              <a:gd name="connsiteX2" fmla="*/ 3547156 w 3547156"/>
              <a:gd name="connsiteY2" fmla="*/ 690742 h 3171862"/>
              <a:gd name="connsiteX3" fmla="*/ 3204316 w 3547156"/>
              <a:gd name="connsiteY3" fmla="*/ 1053352 h 3171862"/>
              <a:gd name="connsiteX4" fmla="*/ 3186466 w 3547156"/>
              <a:gd name="connsiteY4" fmla="*/ 3166814 h 3171862"/>
              <a:gd name="connsiteX5" fmla="*/ 0 w 3547156"/>
              <a:gd name="connsiteY5" fmla="*/ 3171862 h 3171862"/>
              <a:gd name="connsiteX6" fmla="*/ 0 w 354715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25114 w 3500306"/>
              <a:gd name="connsiteY2" fmla="*/ 685195 h 3171862"/>
              <a:gd name="connsiteX3" fmla="*/ 3204316 w 3500306"/>
              <a:gd name="connsiteY3" fmla="*/ 1053352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204316 w 3500306"/>
              <a:gd name="connsiteY4" fmla="*/ 1053352 h 3171862"/>
              <a:gd name="connsiteX5" fmla="*/ 3186466 w 3500306"/>
              <a:gd name="connsiteY5" fmla="*/ 3166814 h 3171862"/>
              <a:gd name="connsiteX6" fmla="*/ 0 w 3500306"/>
              <a:gd name="connsiteY6" fmla="*/ 3171862 h 3171862"/>
              <a:gd name="connsiteX7" fmla="*/ 0 w 3500306"/>
              <a:gd name="connsiteY7" fmla="*/ 7909 h 3171862"/>
              <a:gd name="connsiteX0" fmla="*/ 0 w 3508640"/>
              <a:gd name="connsiteY0" fmla="*/ 7909 h 3171862"/>
              <a:gd name="connsiteX1" fmla="*/ 3500306 w 3508640"/>
              <a:gd name="connsiteY1" fmla="*/ 0 h 3171862"/>
              <a:gd name="connsiteX2" fmla="*/ 3410004 w 3508640"/>
              <a:gd name="connsiteY2" fmla="*/ 206098 h 3171862"/>
              <a:gd name="connsiteX3" fmla="*/ 3425114 w 3508640"/>
              <a:gd name="connsiteY3" fmla="*/ 685195 h 3171862"/>
              <a:gd name="connsiteX4" fmla="*/ 3186466 w 3508640"/>
              <a:gd name="connsiteY4" fmla="*/ 3166814 h 3171862"/>
              <a:gd name="connsiteX5" fmla="*/ 0 w 3508640"/>
              <a:gd name="connsiteY5" fmla="*/ 3171862 h 3171862"/>
              <a:gd name="connsiteX6" fmla="*/ 0 w 3508640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1862"/>
              <a:gd name="connsiteX1" fmla="*/ 3500306 w 3500306"/>
              <a:gd name="connsiteY1" fmla="*/ 0 h 3171862"/>
              <a:gd name="connsiteX2" fmla="*/ 3410004 w 3500306"/>
              <a:gd name="connsiteY2" fmla="*/ 206098 h 3171862"/>
              <a:gd name="connsiteX3" fmla="*/ 3425114 w 3500306"/>
              <a:gd name="connsiteY3" fmla="*/ 685195 h 3171862"/>
              <a:gd name="connsiteX4" fmla="*/ 3186466 w 3500306"/>
              <a:gd name="connsiteY4" fmla="*/ 3166814 h 3171862"/>
              <a:gd name="connsiteX5" fmla="*/ 0 w 3500306"/>
              <a:gd name="connsiteY5" fmla="*/ 3171862 h 3171862"/>
              <a:gd name="connsiteX6" fmla="*/ 0 w 3500306"/>
              <a:gd name="connsiteY6" fmla="*/ 7909 h 3171862"/>
              <a:gd name="connsiteX0" fmla="*/ 0 w 3500306"/>
              <a:gd name="connsiteY0" fmla="*/ 7909 h 3177447"/>
              <a:gd name="connsiteX1" fmla="*/ 3500306 w 3500306"/>
              <a:gd name="connsiteY1" fmla="*/ 0 h 3177447"/>
              <a:gd name="connsiteX2" fmla="*/ 3410004 w 3500306"/>
              <a:gd name="connsiteY2" fmla="*/ 206098 h 3177447"/>
              <a:gd name="connsiteX3" fmla="*/ 3425114 w 3500306"/>
              <a:gd name="connsiteY3" fmla="*/ 685195 h 3177447"/>
              <a:gd name="connsiteX4" fmla="*/ 3198948 w 3500306"/>
              <a:gd name="connsiteY4" fmla="*/ 3175135 h 3177447"/>
              <a:gd name="connsiteX5" fmla="*/ 0 w 3500306"/>
              <a:gd name="connsiteY5" fmla="*/ 3171862 h 3177447"/>
              <a:gd name="connsiteX6" fmla="*/ 0 w 3500306"/>
              <a:gd name="connsiteY6" fmla="*/ 7909 h 3177447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  <a:gd name="connsiteX0" fmla="*/ 0 w 3500306"/>
              <a:gd name="connsiteY0" fmla="*/ 7909 h 3181150"/>
              <a:gd name="connsiteX1" fmla="*/ 3500306 w 3500306"/>
              <a:gd name="connsiteY1" fmla="*/ 0 h 3181150"/>
              <a:gd name="connsiteX2" fmla="*/ 3410004 w 3500306"/>
              <a:gd name="connsiteY2" fmla="*/ 206098 h 3181150"/>
              <a:gd name="connsiteX3" fmla="*/ 3425114 w 3500306"/>
              <a:gd name="connsiteY3" fmla="*/ 685195 h 3181150"/>
              <a:gd name="connsiteX4" fmla="*/ 3440258 w 3500306"/>
              <a:gd name="connsiteY4" fmla="*/ 3179295 h 3181150"/>
              <a:gd name="connsiteX5" fmla="*/ 0 w 3500306"/>
              <a:gd name="connsiteY5" fmla="*/ 3171862 h 3181150"/>
              <a:gd name="connsiteX6" fmla="*/ 0 w 3500306"/>
              <a:gd name="connsiteY6" fmla="*/ 7909 h 318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00306" h="3181150">
                <a:moveTo>
                  <a:pt x="0" y="7909"/>
                </a:moveTo>
                <a:lnTo>
                  <a:pt x="3500306" y="0"/>
                </a:lnTo>
                <a:cubicBezTo>
                  <a:pt x="3494244" y="48359"/>
                  <a:pt x="3453511" y="-17003"/>
                  <a:pt x="3410004" y="206098"/>
                </a:cubicBezTo>
                <a:lnTo>
                  <a:pt x="3425114" y="685195"/>
                </a:lnTo>
                <a:cubicBezTo>
                  <a:pt x="3387858" y="1178648"/>
                  <a:pt x="3417542" y="3191997"/>
                  <a:pt x="3440258" y="3179295"/>
                </a:cubicBezTo>
                <a:cubicBezTo>
                  <a:pt x="3415460" y="3186525"/>
                  <a:pt x="1062155" y="3170179"/>
                  <a:pt x="0" y="3171862"/>
                </a:cubicBezTo>
                <a:lnTo>
                  <a:pt x="0" y="7909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pic>
        <p:nvPicPr>
          <p:cNvPr id="11" name="Picture 4" descr="Image result for phone with blank screen">
            <a:extLst>
              <a:ext uri="{FF2B5EF4-FFF2-40B4-BE49-F238E27FC236}">
                <a16:creationId xmlns:a16="http://schemas.microsoft.com/office/drawing/2014/main" id="{982509A1-4A33-4A69-91A1-938284A3CCB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6179644" y="1026059"/>
            <a:ext cx="2945288" cy="4668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64755" y="1663566"/>
            <a:ext cx="1972251" cy="3668925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C5C367D-C27F-4DDE-B4B6-328A432DBA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819041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and Gold with 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E75F2A69-8AF4-4265-847B-83ED687837C4}"/>
              </a:ext>
            </a:extLst>
          </p:cNvPr>
          <p:cNvSpPr/>
          <p:nvPr userDrawn="1"/>
        </p:nvSpPr>
        <p:spPr>
          <a:xfrm rot="10800000" flipH="1">
            <a:off x="0" y="-16329"/>
            <a:ext cx="8137003" cy="3104446"/>
          </a:xfrm>
          <a:prstGeom prst="rtTriangle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1D4C6A04-8000-450F-BD70-ECDA68A7BE4B}"/>
              </a:ext>
            </a:extLst>
          </p:cNvPr>
          <p:cNvSpPr/>
          <p:nvPr userDrawn="1"/>
        </p:nvSpPr>
        <p:spPr>
          <a:xfrm flipH="1">
            <a:off x="6728177" y="4773430"/>
            <a:ext cx="5463822" cy="2084569"/>
          </a:xfrm>
          <a:prstGeom prst="rtTriangle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D0174C-401C-49A5-94B3-9CCEACD4B6CC}"/>
              </a:ext>
            </a:extLst>
          </p:cNvPr>
          <p:cNvCxnSpPr>
            <a:cxnSpLocks/>
          </p:cNvCxnSpPr>
          <p:nvPr userDrawn="1"/>
        </p:nvCxnSpPr>
        <p:spPr>
          <a:xfrm flipV="1">
            <a:off x="6062133" y="4559094"/>
            <a:ext cx="6129867" cy="2298906"/>
          </a:xfrm>
          <a:prstGeom prst="line">
            <a:avLst/>
          </a:prstGeom>
          <a:ln>
            <a:solidFill>
              <a:srgbClr val="A18B4B">
                <a:alpha val="3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520825" y="941388"/>
            <a:ext cx="4210050" cy="4283075"/>
          </a:xfrm>
          <a:prstGeom prst="rect">
            <a:avLst/>
          </a:prstGeom>
          <a:pattFill prst="pct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9DF2D1F7-6414-4AA7-942F-51B83581F8B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67662" y="1849332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AA6FA9B-BD86-436C-909A-64A8CFEC20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67662" y="3749050"/>
            <a:ext cx="2987675" cy="1185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/>
            </a:lvl1pPr>
          </a:lstStyle>
          <a:p>
            <a:pPr lvl="0"/>
            <a:r>
              <a:rPr lang="en-US" dirty="0"/>
              <a:t>Sample 1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10549701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Change Picture for background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715963" y="4408488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5" hasCustomPrompt="1"/>
          </p:nvPr>
        </p:nvSpPr>
        <p:spPr>
          <a:xfrm>
            <a:off x="9007428" y="722219"/>
            <a:ext cx="2833687" cy="1557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91931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060702" y="0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8049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05898 w 9131298"/>
              <a:gd name="connsiteY2" fmla="*/ 4322391 h 6860721"/>
              <a:gd name="connsiteX3" fmla="*/ 6500410 w 9131298"/>
              <a:gd name="connsiteY3" fmla="*/ 6860721 h 6860721"/>
              <a:gd name="connsiteX4" fmla="*/ 0 w 9131298"/>
              <a:gd name="connsiteY4" fmla="*/ 6860721 h 6860721"/>
              <a:gd name="connsiteX5" fmla="*/ 6879039 w 9131298"/>
              <a:gd name="connsiteY5" fmla="*/ 0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05898" y="4322391"/>
                </a:lnTo>
                <a:lnTo>
                  <a:pt x="6500410" y="6860721"/>
                </a:lnTo>
                <a:lnTo>
                  <a:pt x="0" y="6860721"/>
                </a:lnTo>
                <a:lnTo>
                  <a:pt x="6879039" y="0"/>
                </a:lnTo>
                <a:close/>
              </a:path>
            </a:pathLst>
          </a:cu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Change photo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092E83-3F68-467E-8680-3C5B8ECC4F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E04F00-2E52-45B5-A014-E71DEFA5FB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62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679370" y="0"/>
            <a:ext cx="8512629" cy="6858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523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and large pictu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69573" y="1581150"/>
            <a:ext cx="6864702" cy="4681806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PH" dirty="0"/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975600" y="2139950"/>
            <a:ext cx="2882900" cy="1444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TITLE 1</a:t>
            </a:r>
            <a:endParaRPr lang="en-PH" dirty="0"/>
          </a:p>
        </p:txBody>
      </p:sp>
      <p:sp>
        <p:nvSpPr>
          <p:cNvPr id="13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7940323" y="4324351"/>
            <a:ext cx="2882900" cy="520700"/>
          </a:xfrm>
          <a:prstGeom prst="rect">
            <a:avLst/>
          </a:prstGeom>
        </p:spPr>
        <p:txBody>
          <a:bodyPr/>
          <a:lstStyle>
            <a:lvl1pPr>
              <a:defRPr sz="1400" baseline="0"/>
            </a:lvl1pPr>
          </a:lstStyle>
          <a:p>
            <a:pPr lvl="0"/>
            <a:r>
              <a:rPr lang="en-US" dirty="0"/>
              <a:t>sample</a:t>
            </a:r>
            <a:endParaRPr lang="en-PH" dirty="0"/>
          </a:p>
        </p:txBody>
      </p:sp>
      <p:sp>
        <p:nvSpPr>
          <p:cNvPr id="14" name="Title 8">
            <a:extLst>
              <a:ext uri="{FF2B5EF4-FFF2-40B4-BE49-F238E27FC236}">
                <a16:creationId xmlns:a16="http://schemas.microsoft.com/office/drawing/2014/main" id="{922BCE7B-244C-4089-9C59-BD81009141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9800" y="355600"/>
            <a:ext cx="8104625" cy="8540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5000"/>
              </a:lnSpc>
            </a:pPr>
            <a:r>
              <a:rPr lang="en-US" sz="3200" b="1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Title 1: </a:t>
            </a:r>
            <a:r>
              <a:rPr lang="en-US" sz="3200" spc="-100" dirty="0">
                <a:solidFill>
                  <a:srgbClr val="7F7F7F"/>
                </a:solidFill>
                <a:latin typeface="+mn-lt"/>
                <a:ea typeface="+mn-ea"/>
                <a:cs typeface="Segoe UI Light" panose="020B0502040204020203" pitchFamily="34" charset="0"/>
              </a:rPr>
              <a:t>One</a:t>
            </a:r>
          </a:p>
        </p:txBody>
      </p:sp>
    </p:spTree>
    <p:extLst>
      <p:ext uri="{BB962C8B-B14F-4D97-AF65-F5344CB8AC3E}">
        <p14:creationId xmlns:p14="http://schemas.microsoft.com/office/powerpoint/2010/main" val="28843914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D22B356D-F506-4D57-8014-394F4BAFCB33}"/>
              </a:ext>
            </a:extLst>
          </p:cNvPr>
          <p:cNvSpPr/>
          <p:nvPr userDrawn="1"/>
        </p:nvSpPr>
        <p:spPr>
          <a:xfrm rot="5400000">
            <a:off x="4831080" y="1356360"/>
            <a:ext cx="6858000" cy="414528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7FDD73-AF14-400B-9B0A-B541BAA636EC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5B0C227-13F8-4C27-8D60-004A00AC115F}"/>
              </a:ext>
            </a:extLst>
          </p:cNvPr>
          <p:cNvSpPr/>
          <p:nvPr userDrawn="1"/>
        </p:nvSpPr>
        <p:spPr>
          <a:xfrm>
            <a:off x="1075096" y="2933918"/>
            <a:ext cx="404015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94208F3-B8B1-4B96-8AB3-B5599FD882AB}"/>
              </a:ext>
            </a:extLst>
          </p:cNvPr>
          <p:cNvGrpSpPr/>
          <p:nvPr userDrawn="1"/>
        </p:nvGrpSpPr>
        <p:grpSpPr>
          <a:xfrm>
            <a:off x="834517" y="5220451"/>
            <a:ext cx="136022" cy="90681"/>
            <a:chOff x="7892136" y="5451839"/>
            <a:chExt cx="240011" cy="160007"/>
          </a:xfrm>
        </p:grpSpPr>
        <p:sp>
          <p:nvSpPr>
            <p:cNvPr id="6" name="Shape 1151">
              <a:extLst>
                <a:ext uri="{FF2B5EF4-FFF2-40B4-BE49-F238E27FC236}">
                  <a16:creationId xmlns:a16="http://schemas.microsoft.com/office/drawing/2014/main" id="{5302D897-CABC-4B39-B19B-5D57FCF48564}"/>
                </a:ext>
              </a:extLst>
            </p:cNvPr>
            <p:cNvSpPr/>
            <p:nvPr/>
          </p:nvSpPr>
          <p:spPr>
            <a:xfrm>
              <a:off x="7892136" y="5451839"/>
              <a:ext cx="240011" cy="1600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13" y="103186"/>
                  </a:moveTo>
                  <a:lnTo>
                    <a:pt x="118947" y="109699"/>
                  </a:lnTo>
                  <a:lnTo>
                    <a:pt x="116582" y="114986"/>
                  </a:lnTo>
                  <a:lnTo>
                    <a:pt x="113060" y="118534"/>
                  </a:lnTo>
                  <a:lnTo>
                    <a:pt x="108725" y="119831"/>
                  </a:lnTo>
                  <a:lnTo>
                    <a:pt x="10702" y="119831"/>
                  </a:lnTo>
                  <a:lnTo>
                    <a:pt x="6372" y="118534"/>
                  </a:lnTo>
                  <a:lnTo>
                    <a:pt x="2989" y="114986"/>
                  </a:lnTo>
                  <a:lnTo>
                    <a:pt x="786" y="109699"/>
                  </a:lnTo>
                  <a:lnTo>
                    <a:pt x="0" y="103186"/>
                  </a:lnTo>
                  <a:lnTo>
                    <a:pt x="0" y="16630"/>
                  </a:lnTo>
                  <a:lnTo>
                    <a:pt x="792" y="9826"/>
                  </a:lnTo>
                  <a:lnTo>
                    <a:pt x="3035" y="4576"/>
                  </a:lnTo>
                  <a:lnTo>
                    <a:pt x="6529" y="1196"/>
                  </a:lnTo>
                  <a:lnTo>
                    <a:pt x="11074" y="0"/>
                  </a:lnTo>
                  <a:lnTo>
                    <a:pt x="108725" y="0"/>
                  </a:lnTo>
                  <a:lnTo>
                    <a:pt x="113267" y="1196"/>
                  </a:lnTo>
                  <a:lnTo>
                    <a:pt x="116766" y="4576"/>
                  </a:lnTo>
                  <a:lnTo>
                    <a:pt x="119016" y="9826"/>
                  </a:lnTo>
                  <a:lnTo>
                    <a:pt x="119813" y="16630"/>
                  </a:lnTo>
                  <a:lnTo>
                    <a:pt x="119813" y="103186"/>
                  </a:lnTo>
                  <a:close/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Shape 1152">
              <a:extLst>
                <a:ext uri="{FF2B5EF4-FFF2-40B4-BE49-F238E27FC236}">
                  <a16:creationId xmlns:a16="http://schemas.microsoft.com/office/drawing/2014/main" id="{ADD118F8-2FBE-4953-9215-038826A6962C}"/>
                </a:ext>
              </a:extLst>
            </p:cNvPr>
            <p:cNvSpPr/>
            <p:nvPr/>
          </p:nvSpPr>
          <p:spPr>
            <a:xfrm>
              <a:off x="7898039" y="5458177"/>
              <a:ext cx="228087" cy="8692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888" y="0"/>
                  </a:moveTo>
                  <a:lnTo>
                    <a:pt x="62274" y="119866"/>
                  </a:lnTo>
                  <a:lnTo>
                    <a:pt x="0" y="0"/>
                  </a:lnTo>
                </a:path>
              </a:pathLst>
            </a:custGeom>
            <a:noFill/>
            <a:ln w="20800" cap="flat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endParaRPr sz="109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E00F3BC-30A9-48E7-ACC0-2C5859961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6389" y="5433829"/>
            <a:ext cx="152277" cy="1522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892B02-B3D1-469B-8DB2-2083F4E1EC97}"/>
              </a:ext>
            </a:extLst>
          </p:cNvPr>
          <p:cNvSpPr txBox="1"/>
          <p:nvPr userDrawn="1"/>
        </p:nvSpPr>
        <p:spPr>
          <a:xfrm>
            <a:off x="1075096" y="2132892"/>
            <a:ext cx="2785704" cy="555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AU" sz="4400" b="1" dirty="0">
                <a:solidFill>
                  <a:srgbClr val="978246"/>
                </a:solidFill>
                <a:cs typeface="Calibri" panose="020F0502020204030204" pitchFamily="34" charset="0"/>
              </a:rPr>
              <a:t>Contact Us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6245DB1-A4C7-41EA-99E5-289903D01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0702" y="3"/>
            <a:ext cx="9131298" cy="6860721"/>
          </a:xfrm>
          <a:custGeom>
            <a:avLst/>
            <a:gdLst>
              <a:gd name="connsiteX0" fmla="*/ 6879039 w 9131298"/>
              <a:gd name="connsiteY0" fmla="*/ 0 h 6860721"/>
              <a:gd name="connsiteX1" fmla="*/ 9131298 w 9131298"/>
              <a:gd name="connsiteY1" fmla="*/ 0 h 6860721"/>
              <a:gd name="connsiteX2" fmla="*/ 9131298 w 9131298"/>
              <a:gd name="connsiteY2" fmla="*/ 5490791 h 6860721"/>
              <a:gd name="connsiteX3" fmla="*/ 7757710 w 9131298"/>
              <a:gd name="connsiteY3" fmla="*/ 6860721 h 6860721"/>
              <a:gd name="connsiteX4" fmla="*/ 0 w 9131298"/>
              <a:gd name="connsiteY4" fmla="*/ 6860721 h 6860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31298" h="6860721">
                <a:moveTo>
                  <a:pt x="6879039" y="0"/>
                </a:moveTo>
                <a:lnTo>
                  <a:pt x="9131298" y="0"/>
                </a:lnTo>
                <a:lnTo>
                  <a:pt x="9131298" y="5490791"/>
                </a:lnTo>
                <a:lnTo>
                  <a:pt x="7757710" y="6860721"/>
                </a:lnTo>
                <a:lnTo>
                  <a:pt x="0" y="6860721"/>
                </a:ln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8DB9EB-34CD-4A3B-8071-5853A97C5C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95" y="106604"/>
            <a:ext cx="5766868" cy="17948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C1960C-0C63-4193-85D3-45A51475C5F4}"/>
              </a:ext>
            </a:extLst>
          </p:cNvPr>
          <p:cNvSpPr txBox="1"/>
          <p:nvPr userDrawn="1"/>
        </p:nvSpPr>
        <p:spPr>
          <a:xfrm>
            <a:off x="978665" y="3225446"/>
            <a:ext cx="462292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For more information about DNA Behavior:</a:t>
            </a:r>
          </a:p>
          <a:p>
            <a:endParaRPr lang="en-US" sz="700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Contact:                                          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DNA Behavior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3372 Peachtree Rd. 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Suite 115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Atlanta, GA 30326</a:t>
            </a:r>
          </a:p>
          <a:p>
            <a:r>
              <a:rPr lang="en-US" sz="1400" dirty="0">
                <a:solidFill>
                  <a:schemeClr val="bg1">
                    <a:lumMod val="95000"/>
                  </a:schemeClr>
                </a:solidFill>
              </a:rPr>
              <a:t>(866) 791-8992</a:t>
            </a:r>
          </a:p>
          <a:p>
            <a:endParaRPr lang="en-US" sz="14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inquiries@dnabehavior.com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</a:rPr>
              <a:t>www.dnabehavior.com</a:t>
            </a:r>
          </a:p>
          <a:p>
            <a:endParaRPr lang="id-ID" sz="1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0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E4FF7897-762C-47AC-AE0B-97B091C796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88087" y="-28956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F1AAA221-A650-400D-91EB-CB270A15F86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404312" y="1008888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3" name="Picture Placeholder 19">
            <a:extLst>
              <a:ext uri="{FF2B5EF4-FFF2-40B4-BE49-F238E27FC236}">
                <a16:creationId xmlns:a16="http://schemas.microsoft.com/office/drawing/2014/main" id="{D60BD047-2424-43CE-9A56-EDD79B7AD24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3327" y="2307336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A953235D-027C-4E08-9C8C-F56B156CF7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394152" y="3605784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4AF4E121-52CA-462A-A6E6-E90C4349195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82853" y="1846099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25FB82C5-7428-4E79-A889-CA22DF0F705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88449" y="3140780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B7045CAA-2658-4648-8745-87901BC28D1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482853" y="4442995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C2763053-6586-4289-9D59-6BFA2B53E8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9039" y="5741443"/>
            <a:ext cx="2944368" cy="2596896"/>
          </a:xfrm>
          <a:prstGeom prst="hexagon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502273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86755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240" y="874255"/>
            <a:ext cx="4299457" cy="429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80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Title Page with n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0E52D0-3E25-4412-80BD-C648C4D8CACD}"/>
              </a:ext>
            </a:extLst>
          </p:cNvPr>
          <p:cNvSpPr/>
          <p:nvPr userDrawn="1"/>
        </p:nvSpPr>
        <p:spPr>
          <a:xfrm>
            <a:off x="4062750" y="4428376"/>
            <a:ext cx="40664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PH" sz="2000" dirty="0">
                <a:solidFill>
                  <a:srgbClr val="333333"/>
                </a:solidFill>
              </a:rPr>
              <a:t>Human Performance Acceleration</a:t>
            </a:r>
            <a:br>
              <a:rPr lang="en-PH" sz="2000" dirty="0">
                <a:solidFill>
                  <a:srgbClr val="333333"/>
                </a:solidFill>
              </a:rPr>
            </a:br>
            <a:r>
              <a:rPr lang="en-US" sz="2000" dirty="0">
                <a:solidFill>
                  <a:srgbClr val="333333"/>
                </a:solidFill>
              </a:rPr>
              <a:t>Using Behavioral Insights Since 2001</a:t>
            </a:r>
            <a:r>
              <a:rPr lang="en-PH" sz="2000" dirty="0">
                <a:solidFill>
                  <a:srgbClr val="333333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376484" y="4273199"/>
            <a:ext cx="3482970" cy="0"/>
          </a:xfrm>
          <a:prstGeom prst="line">
            <a:avLst/>
          </a:prstGeom>
          <a:ln>
            <a:solidFill>
              <a:srgbClr val="A18B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F0980A51-AEA5-4CDA-9068-864683198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14" y="1476176"/>
            <a:ext cx="3013970" cy="301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621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Case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34FA0EC1-68C1-4005-9B99-F39E35A42B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</p:spPr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43878-C2A7-40E9-92DE-37006B852478}"/>
              </a:ext>
            </a:extLst>
          </p:cNvPr>
          <p:cNvSpPr/>
          <p:nvPr userDrawn="1"/>
        </p:nvSpPr>
        <p:spPr>
          <a:xfrm>
            <a:off x="832918" y="4236944"/>
            <a:ext cx="986827" cy="45719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7" name="Picture Placeholder 29">
            <a:extLst>
              <a:ext uri="{FF2B5EF4-FFF2-40B4-BE49-F238E27FC236}">
                <a16:creationId xmlns:a16="http://schemas.microsoft.com/office/drawing/2014/main" id="{29706197-9D68-4251-B076-8C01F116023F}"/>
              </a:ext>
            </a:extLst>
          </p:cNvPr>
          <p:cNvSpPr txBox="1">
            <a:spLocks/>
          </p:cNvSpPr>
          <p:nvPr userDrawn="1"/>
        </p:nvSpPr>
        <p:spPr>
          <a:xfrm>
            <a:off x="-42531" y="-60338"/>
            <a:ext cx="4962968" cy="6960866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026687"/>
              <a:gd name="connsiteY0" fmla="*/ 0 h 6858000"/>
              <a:gd name="connsiteX1" fmla="*/ 2220716 w 5026687"/>
              <a:gd name="connsiteY1" fmla="*/ 1498 h 6858000"/>
              <a:gd name="connsiteX2" fmla="*/ 5026687 w 5026687"/>
              <a:gd name="connsiteY2" fmla="*/ 3373669 h 6858000"/>
              <a:gd name="connsiteX3" fmla="*/ 2229492 w 5026687"/>
              <a:gd name="connsiteY3" fmla="*/ 6858000 h 6858000"/>
              <a:gd name="connsiteX4" fmla="*/ 0 w 5026687"/>
              <a:gd name="connsiteY4" fmla="*/ 6858000 h 6858000"/>
              <a:gd name="connsiteX5" fmla="*/ 0 w 5026687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26687" h="6858000">
                <a:moveTo>
                  <a:pt x="0" y="0"/>
                </a:moveTo>
                <a:lnTo>
                  <a:pt x="2220716" y="1498"/>
                </a:lnTo>
                <a:cubicBezTo>
                  <a:pt x="2203593" y="-32749"/>
                  <a:pt x="5002713" y="3346271"/>
                  <a:pt x="5026687" y="3373669"/>
                </a:cubicBezTo>
                <a:lnTo>
                  <a:pt x="222949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6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PH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PH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8FB4F8-0720-4A99-ADC1-8865C33AD669}"/>
              </a:ext>
            </a:extLst>
          </p:cNvPr>
          <p:cNvSpPr/>
          <p:nvPr userDrawn="1"/>
        </p:nvSpPr>
        <p:spPr>
          <a:xfrm>
            <a:off x="765533" y="3783040"/>
            <a:ext cx="1600719" cy="10522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B8031F-B12D-4047-94BE-B0C2E343CDD8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B36BE58-5926-4071-A529-7E33FCFB324D}"/>
              </a:ext>
            </a:extLst>
          </p:cNvPr>
          <p:cNvSpPr/>
          <p:nvPr userDrawn="1"/>
        </p:nvSpPr>
        <p:spPr>
          <a:xfrm>
            <a:off x="11117389" y="1402198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DE8D8E2-A2D6-41F1-AF3C-89EE99AE34E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5533" y="2331411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89CA65D-86A7-435E-AA96-84F9E591D11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65532" y="3057225"/>
            <a:ext cx="3932555" cy="670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1">
                <a:solidFill>
                  <a:srgbClr val="978246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630206-B5B7-4E7B-811E-4C78825999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FE8EDEA-E946-499F-AF0E-80748A3B6E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3632" y="880545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8770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withou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DE90A7E-7AD4-4ED6-8910-972EF44954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ain link fence&#10;&#10;Description automatically generated">
            <a:extLst>
              <a:ext uri="{FF2B5EF4-FFF2-40B4-BE49-F238E27FC236}">
                <a16:creationId xmlns:a16="http://schemas.microsoft.com/office/drawing/2014/main" id="{45ADDB49-1C70-44FC-BCF8-B5FCC6AA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9" name="Picture 8" descr="A chain link fence&#10;&#10;Description automatically generated">
            <a:extLst>
              <a:ext uri="{FF2B5EF4-FFF2-40B4-BE49-F238E27FC236}">
                <a16:creationId xmlns:a16="http://schemas.microsoft.com/office/drawing/2014/main" id="{C7E78C9A-321D-4332-9E45-7FCF595931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2"/>
          <a:stretch/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531C12C-8456-4EC3-AEFE-0410453C3D8C}"/>
              </a:ext>
            </a:extLst>
          </p:cNvPr>
          <p:cNvCxnSpPr>
            <a:cxnSpLocks/>
          </p:cNvCxnSpPr>
          <p:nvPr userDrawn="1"/>
        </p:nvCxnSpPr>
        <p:spPr>
          <a:xfrm>
            <a:off x="4193604" y="4445919"/>
            <a:ext cx="3482970" cy="0"/>
          </a:xfrm>
          <a:prstGeom prst="line">
            <a:avLst/>
          </a:prstGeom>
          <a:ln w="34925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4626A9-A9B2-4836-B61F-9FF3A00E8C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20160" y="4653598"/>
            <a:ext cx="455168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3F8CF2-9DA3-4C86-BD95-2CE429DD582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15" y="1180189"/>
            <a:ext cx="3369570" cy="336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6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Case Resul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5A9F996F-03D3-4BE0-B2FA-CBECCAA8BC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974" r="14974"/>
          <a:stretch>
            <a:fillRect/>
          </a:stretch>
        </p:blipFill>
        <p:spPr>
          <a:xfrm>
            <a:off x="8420100" y="3429000"/>
            <a:ext cx="3759200" cy="3429000"/>
          </a:xfrm>
          <a:prstGeom prst="rect">
            <a:avLst/>
          </a:prstGeom>
        </p:spPr>
      </p:pic>
      <p:pic>
        <p:nvPicPr>
          <p:cNvPr id="4" name="Picture Placeholder 1">
            <a:extLst>
              <a:ext uri="{FF2B5EF4-FFF2-40B4-BE49-F238E27FC236}">
                <a16:creationId xmlns:a16="http://schemas.microsoft.com/office/drawing/2014/main" id="{B7490B00-0166-46C4-A50A-B05DCA2EB4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12274" r="12274"/>
          <a:stretch>
            <a:fillRect/>
          </a:stretch>
        </p:blipFill>
        <p:spPr>
          <a:xfrm>
            <a:off x="4673600" y="0"/>
            <a:ext cx="3759200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3D586D-F6AA-4D8F-91DA-719EA44DD7BA}"/>
              </a:ext>
            </a:extLst>
          </p:cNvPr>
          <p:cNvSpPr/>
          <p:nvPr userDrawn="1"/>
        </p:nvSpPr>
        <p:spPr>
          <a:xfrm>
            <a:off x="4673600" y="0"/>
            <a:ext cx="3759200" cy="3444424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D2461F-5B65-4727-B9F5-48CCE9A067EA}"/>
              </a:ext>
            </a:extLst>
          </p:cNvPr>
          <p:cNvSpPr/>
          <p:nvPr userDrawn="1"/>
        </p:nvSpPr>
        <p:spPr>
          <a:xfrm>
            <a:off x="8432800" y="3429000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pic>
        <p:nvPicPr>
          <p:cNvPr id="8" name="Picture Placeholder 5">
            <a:extLst>
              <a:ext uri="{FF2B5EF4-FFF2-40B4-BE49-F238E27FC236}">
                <a16:creationId xmlns:a16="http://schemas.microsoft.com/office/drawing/2014/main" id="{AA16D5D3-ADC7-4812-9F54-674FCB93BA2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15766" r="15766"/>
          <a:stretch>
            <a:fillRect/>
          </a:stretch>
        </p:blipFill>
        <p:spPr>
          <a:xfrm>
            <a:off x="4673600" y="3429000"/>
            <a:ext cx="3759200" cy="3429000"/>
          </a:xfrm>
          <a:prstGeom prst="rect">
            <a:avLst/>
          </a:prstGeom>
        </p:spPr>
      </p:pic>
      <p:pic>
        <p:nvPicPr>
          <p:cNvPr id="9" name="Picture Placeholder 3">
            <a:extLst>
              <a:ext uri="{FF2B5EF4-FFF2-40B4-BE49-F238E27FC236}">
                <a16:creationId xmlns:a16="http://schemas.microsoft.com/office/drawing/2014/main" id="{74D8B9BA-A856-4DE4-B1D7-2EB882BEC38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13770" r="13770"/>
          <a:stretch>
            <a:fillRect/>
          </a:stretch>
        </p:blipFill>
        <p:spPr>
          <a:xfrm>
            <a:off x="8432800" y="0"/>
            <a:ext cx="3759200" cy="3429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63F908-D017-40EC-9F71-0E05E27A8234}"/>
              </a:ext>
            </a:extLst>
          </p:cNvPr>
          <p:cNvSpPr/>
          <p:nvPr userDrawn="1"/>
        </p:nvSpPr>
        <p:spPr>
          <a:xfrm>
            <a:off x="8426695" y="15424"/>
            <a:ext cx="3759200" cy="3429000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114F3-734E-4C4B-A848-FDF3C91C6AA3}"/>
              </a:ext>
            </a:extLst>
          </p:cNvPr>
          <p:cNvSpPr/>
          <p:nvPr userDrawn="1"/>
        </p:nvSpPr>
        <p:spPr>
          <a:xfrm>
            <a:off x="4673600" y="3398152"/>
            <a:ext cx="3759200" cy="3459848"/>
          </a:xfrm>
          <a:prstGeom prst="rect">
            <a:avLst/>
          </a:prstGeom>
          <a:solidFill>
            <a:srgbClr val="333333">
              <a:alpha val="84000"/>
            </a:srgb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A9B2381-C488-4B60-B32A-9186EB7E0C50}"/>
              </a:ext>
            </a:extLst>
          </p:cNvPr>
          <p:cNvCxnSpPr/>
          <p:nvPr userDrawn="1"/>
        </p:nvCxnSpPr>
        <p:spPr>
          <a:xfrm>
            <a:off x="4673600" y="3429000"/>
            <a:ext cx="7518400" cy="0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F081CF5-2667-4183-B0AC-4DFDB136D838}"/>
              </a:ext>
            </a:extLst>
          </p:cNvPr>
          <p:cNvCxnSpPr/>
          <p:nvPr userDrawn="1"/>
        </p:nvCxnSpPr>
        <p:spPr>
          <a:xfrm>
            <a:off x="8420100" y="15424"/>
            <a:ext cx="0" cy="6842576"/>
          </a:xfrm>
          <a:prstGeom prst="line">
            <a:avLst/>
          </a:prstGeom>
          <a:ln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id="{E9A3CE63-56B3-42F5-8724-FAA2FC00340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0F9571CC-F4AA-40DE-82A4-9BCF5B6535EE}"/>
              </a:ext>
            </a:extLst>
          </p:cNvPr>
          <p:cNvSpPr/>
          <p:nvPr userDrawn="1"/>
        </p:nvSpPr>
        <p:spPr>
          <a:xfrm>
            <a:off x="641867" y="2036499"/>
            <a:ext cx="514350" cy="57150"/>
          </a:xfrm>
          <a:prstGeom prst="rect">
            <a:avLst/>
          </a:prstGeom>
          <a:solidFill>
            <a:srgbClr val="A18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US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6897D2C4-889F-40E4-A3F0-553D6F16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3629" y="2528307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/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7" name="Text Placeholder 16">
            <a:extLst>
              <a:ext uri="{FF2B5EF4-FFF2-40B4-BE49-F238E27FC236}">
                <a16:creationId xmlns:a16="http://schemas.microsoft.com/office/drawing/2014/main" id="{A8F3E204-5FD5-4861-AED6-CE18C8A412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630" y="1514846"/>
            <a:ext cx="2830639" cy="52165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DBC54CB6-7EF1-4015-B17F-D22130FCC2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4363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A17AA58F-917D-4AF5-B4D4-97D69EA1AA1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37881" y="1894006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14E3D370-1DA1-45FD-AAD3-5FEF43F92D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3937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66F15785-A585-40BB-9125-6769D6A8E58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33628" y="5262355"/>
            <a:ext cx="2830639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body text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47702529-6B8E-4986-8DDA-8076C6A787D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65520" y="585022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5" name="Picture Placeholder 43">
            <a:extLst>
              <a:ext uri="{FF2B5EF4-FFF2-40B4-BE49-F238E27FC236}">
                <a16:creationId xmlns:a16="http://schemas.microsoft.com/office/drawing/2014/main" id="{C6DBE598-5141-48C0-A784-2DEBB604908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27920" y="631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6" name="Picture Placeholder 43">
            <a:extLst>
              <a:ext uri="{FF2B5EF4-FFF2-40B4-BE49-F238E27FC236}">
                <a16:creationId xmlns:a16="http://schemas.microsoft.com/office/drawing/2014/main" id="{1EEA881C-C511-4E26-A4B5-4EC596E5D0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65520" y="4060154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7" name="Picture Placeholder 43">
            <a:extLst>
              <a:ext uri="{FF2B5EF4-FFF2-40B4-BE49-F238E27FC236}">
                <a16:creationId xmlns:a16="http://schemas.microsoft.com/office/drawing/2014/main" id="{C4FE94D1-1BA3-4638-94D8-DB36F9F3A4E4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027920" y="4106286"/>
            <a:ext cx="914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43133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14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64098C-0360-4067-9F07-7CFB2D828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2988CA-A462-4DCB-914F-B14E61E9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03703E-9762-4D16-A20E-012A86EB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9054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3D123E-DAA2-438E-93E5-0D1182E1E4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83781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184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33"/>
          <p:cNvSpPr>
            <a:spLocks noGrp="1"/>
          </p:cNvSpPr>
          <p:nvPr>
            <p:ph type="pic" sz="quarter" idx="28" hasCustomPrompt="1"/>
          </p:nvPr>
        </p:nvSpPr>
        <p:spPr>
          <a:xfrm>
            <a:off x="2" y="2"/>
            <a:ext cx="12191998" cy="6857999"/>
          </a:xfrm>
          <a:custGeom>
            <a:avLst/>
            <a:gdLst>
              <a:gd name="connsiteX0" fmla="*/ 1395973 w 12191998"/>
              <a:gd name="connsiteY0" fmla="*/ 5726098 h 6857999"/>
              <a:gd name="connsiteX1" fmla="*/ 2527874 w 12191998"/>
              <a:gd name="connsiteY1" fmla="*/ 6857999 h 6857999"/>
              <a:gd name="connsiteX2" fmla="*/ 264073 w 12191998"/>
              <a:gd name="connsiteY2" fmla="*/ 6857999 h 6857999"/>
              <a:gd name="connsiteX3" fmla="*/ 0 w 12191998"/>
              <a:gd name="connsiteY3" fmla="*/ 4309549 h 6857999"/>
              <a:gd name="connsiteX4" fmla="*/ 1359403 w 12191998"/>
              <a:gd name="connsiteY4" fmla="*/ 5668953 h 6857999"/>
              <a:gd name="connsiteX5" fmla="*/ 170359 w 12191998"/>
              <a:gd name="connsiteY5" fmla="*/ 6857999 h 6857999"/>
              <a:gd name="connsiteX6" fmla="*/ 0 w 12191998"/>
              <a:gd name="connsiteY6" fmla="*/ 6857999 h 6857999"/>
              <a:gd name="connsiteX7" fmla="*/ 2793314 w 12191998"/>
              <a:gd name="connsiteY7" fmla="*/ 4308861 h 6857999"/>
              <a:gd name="connsiteX8" fmla="*/ 4153404 w 12191998"/>
              <a:gd name="connsiteY8" fmla="*/ 5668952 h 6857999"/>
              <a:gd name="connsiteX9" fmla="*/ 2964359 w 12191998"/>
              <a:gd name="connsiteY9" fmla="*/ 6857999 h 6857999"/>
              <a:gd name="connsiteX10" fmla="*/ 2622270 w 12191998"/>
              <a:gd name="connsiteY10" fmla="*/ 6857999 h 6857999"/>
              <a:gd name="connsiteX11" fmla="*/ 1433223 w 12191998"/>
              <a:gd name="connsiteY11" fmla="*/ 5668952 h 6857999"/>
              <a:gd name="connsiteX12" fmla="*/ 4190658 w 12191998"/>
              <a:gd name="connsiteY12" fmla="*/ 2891624 h 6857999"/>
              <a:gd name="connsiteX13" fmla="*/ 5550749 w 12191998"/>
              <a:gd name="connsiteY13" fmla="*/ 4251715 h 6857999"/>
              <a:gd name="connsiteX14" fmla="*/ 4190658 w 12191998"/>
              <a:gd name="connsiteY14" fmla="*/ 5611806 h 6857999"/>
              <a:gd name="connsiteX15" fmla="*/ 2830567 w 12191998"/>
              <a:gd name="connsiteY15" fmla="*/ 4251715 h 6857999"/>
              <a:gd name="connsiteX16" fmla="*/ 1396657 w 12191998"/>
              <a:gd name="connsiteY16" fmla="*/ 2891624 h 6857999"/>
              <a:gd name="connsiteX17" fmla="*/ 2756747 w 12191998"/>
              <a:gd name="connsiteY17" fmla="*/ 4251715 h 6857999"/>
              <a:gd name="connsiteX18" fmla="*/ 1396657 w 12191998"/>
              <a:gd name="connsiteY18" fmla="*/ 5611806 h 6857999"/>
              <a:gd name="connsiteX19" fmla="*/ 36566 w 12191998"/>
              <a:gd name="connsiteY19" fmla="*/ 4251715 h 6857999"/>
              <a:gd name="connsiteX20" fmla="*/ 5588001 w 12191998"/>
              <a:gd name="connsiteY20" fmla="*/ 1474386 h 6857999"/>
              <a:gd name="connsiteX21" fmla="*/ 6948090 w 12191998"/>
              <a:gd name="connsiteY21" fmla="*/ 2834478 h 6857999"/>
              <a:gd name="connsiteX22" fmla="*/ 5588001 w 12191998"/>
              <a:gd name="connsiteY22" fmla="*/ 4194567 h 6857999"/>
              <a:gd name="connsiteX23" fmla="*/ 4227911 w 12191998"/>
              <a:gd name="connsiteY23" fmla="*/ 2834478 h 6857999"/>
              <a:gd name="connsiteX24" fmla="*/ 0 w 12191998"/>
              <a:gd name="connsiteY24" fmla="*/ 1474386 h 6857999"/>
              <a:gd name="connsiteX25" fmla="*/ 1360090 w 12191998"/>
              <a:gd name="connsiteY25" fmla="*/ 2834478 h 6857999"/>
              <a:gd name="connsiteX26" fmla="*/ 0 w 12191998"/>
              <a:gd name="connsiteY26" fmla="*/ 4194567 h 6857999"/>
              <a:gd name="connsiteX27" fmla="*/ 0 w 12191998"/>
              <a:gd name="connsiteY27" fmla="*/ 4194567 h 6857999"/>
              <a:gd name="connsiteX28" fmla="*/ 0 w 12191998"/>
              <a:gd name="connsiteY28" fmla="*/ 1474387 h 6857999"/>
              <a:gd name="connsiteX29" fmla="*/ 8382001 w 12191998"/>
              <a:gd name="connsiteY29" fmla="*/ 1474385 h 6857999"/>
              <a:gd name="connsiteX30" fmla="*/ 9742091 w 12191998"/>
              <a:gd name="connsiteY30" fmla="*/ 2834476 h 6857999"/>
              <a:gd name="connsiteX31" fmla="*/ 8382001 w 12191998"/>
              <a:gd name="connsiteY31" fmla="*/ 4194566 h 6857999"/>
              <a:gd name="connsiteX32" fmla="*/ 7021910 w 12191998"/>
              <a:gd name="connsiteY32" fmla="*/ 2834476 h 6857999"/>
              <a:gd name="connsiteX33" fmla="*/ 6984658 w 12191998"/>
              <a:gd name="connsiteY33" fmla="*/ 57148 h 6857999"/>
              <a:gd name="connsiteX34" fmla="*/ 8344748 w 12191998"/>
              <a:gd name="connsiteY34" fmla="*/ 1417239 h 6857999"/>
              <a:gd name="connsiteX35" fmla="*/ 6984658 w 12191998"/>
              <a:gd name="connsiteY35" fmla="*/ 2777331 h 6857999"/>
              <a:gd name="connsiteX36" fmla="*/ 5624568 w 12191998"/>
              <a:gd name="connsiteY36" fmla="*/ 1417239 h 6857999"/>
              <a:gd name="connsiteX37" fmla="*/ 9778659 w 12191998"/>
              <a:gd name="connsiteY37" fmla="*/ 57145 h 6857999"/>
              <a:gd name="connsiteX38" fmla="*/ 11138749 w 12191998"/>
              <a:gd name="connsiteY38" fmla="*/ 1417236 h 6857999"/>
              <a:gd name="connsiteX39" fmla="*/ 9778659 w 12191998"/>
              <a:gd name="connsiteY39" fmla="*/ 2777327 h 6857999"/>
              <a:gd name="connsiteX40" fmla="*/ 8418568 w 12191998"/>
              <a:gd name="connsiteY40" fmla="*/ 1417236 h 6857999"/>
              <a:gd name="connsiteX41" fmla="*/ 9816598 w 12191998"/>
              <a:gd name="connsiteY41" fmla="*/ 0 h 6857999"/>
              <a:gd name="connsiteX42" fmla="*/ 12191998 w 12191998"/>
              <a:gd name="connsiteY42" fmla="*/ 0 h 6857999"/>
              <a:gd name="connsiteX43" fmla="*/ 12191998 w 12191998"/>
              <a:gd name="connsiteY43" fmla="*/ 344777 h 6857999"/>
              <a:gd name="connsiteX44" fmla="*/ 11176687 w 12191998"/>
              <a:gd name="connsiteY44" fmla="*/ 1360088 h 6857999"/>
              <a:gd name="connsiteX45" fmla="*/ 7021911 w 12191998"/>
              <a:gd name="connsiteY45" fmla="*/ 0 h 6857999"/>
              <a:gd name="connsiteX46" fmla="*/ 9742091 w 12191998"/>
              <a:gd name="connsiteY46" fmla="*/ 0 h 6857999"/>
              <a:gd name="connsiteX47" fmla="*/ 8382001 w 12191998"/>
              <a:gd name="connsiteY47" fmla="*/ 1360089 h 6857999"/>
              <a:gd name="connsiteX48" fmla="*/ 4227912 w 12191998"/>
              <a:gd name="connsiteY48" fmla="*/ 0 h 6857999"/>
              <a:gd name="connsiteX49" fmla="*/ 6948090 w 12191998"/>
              <a:gd name="connsiteY49" fmla="*/ 0 h 6857999"/>
              <a:gd name="connsiteX50" fmla="*/ 6948090 w 12191998"/>
              <a:gd name="connsiteY50" fmla="*/ 0 h 6857999"/>
              <a:gd name="connsiteX51" fmla="*/ 5588001 w 12191998"/>
              <a:gd name="connsiteY51" fmla="*/ 1360090 h 6857999"/>
              <a:gd name="connsiteX52" fmla="*/ 4227912 w 12191998"/>
              <a:gd name="connsiteY52" fmla="*/ 0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1998" h="6857999">
                <a:moveTo>
                  <a:pt x="1395973" y="5726098"/>
                </a:moveTo>
                <a:lnTo>
                  <a:pt x="2527874" y="6857999"/>
                </a:lnTo>
                <a:lnTo>
                  <a:pt x="264073" y="6857999"/>
                </a:lnTo>
                <a:close/>
                <a:moveTo>
                  <a:pt x="0" y="4309549"/>
                </a:moveTo>
                <a:lnTo>
                  <a:pt x="1359403" y="5668953"/>
                </a:lnTo>
                <a:lnTo>
                  <a:pt x="170359" y="6857999"/>
                </a:lnTo>
                <a:lnTo>
                  <a:pt x="0" y="6857999"/>
                </a:lnTo>
                <a:close/>
                <a:moveTo>
                  <a:pt x="2793314" y="4308861"/>
                </a:moveTo>
                <a:lnTo>
                  <a:pt x="4153404" y="5668952"/>
                </a:lnTo>
                <a:lnTo>
                  <a:pt x="2964359" y="6857999"/>
                </a:lnTo>
                <a:lnTo>
                  <a:pt x="2622270" y="6857999"/>
                </a:lnTo>
                <a:lnTo>
                  <a:pt x="1433223" y="5668952"/>
                </a:lnTo>
                <a:close/>
                <a:moveTo>
                  <a:pt x="4190658" y="2891624"/>
                </a:moveTo>
                <a:lnTo>
                  <a:pt x="5550749" y="4251715"/>
                </a:lnTo>
                <a:lnTo>
                  <a:pt x="4190658" y="5611806"/>
                </a:lnTo>
                <a:lnTo>
                  <a:pt x="2830567" y="4251715"/>
                </a:lnTo>
                <a:close/>
                <a:moveTo>
                  <a:pt x="1396657" y="2891624"/>
                </a:moveTo>
                <a:lnTo>
                  <a:pt x="2756747" y="4251715"/>
                </a:lnTo>
                <a:lnTo>
                  <a:pt x="1396657" y="5611806"/>
                </a:lnTo>
                <a:lnTo>
                  <a:pt x="36566" y="4251715"/>
                </a:lnTo>
                <a:close/>
                <a:moveTo>
                  <a:pt x="5588001" y="1474386"/>
                </a:moveTo>
                <a:lnTo>
                  <a:pt x="6948090" y="2834478"/>
                </a:lnTo>
                <a:lnTo>
                  <a:pt x="5588001" y="4194567"/>
                </a:lnTo>
                <a:lnTo>
                  <a:pt x="4227911" y="2834478"/>
                </a:lnTo>
                <a:close/>
                <a:moveTo>
                  <a:pt x="0" y="1474386"/>
                </a:moveTo>
                <a:lnTo>
                  <a:pt x="1360090" y="2834478"/>
                </a:lnTo>
                <a:lnTo>
                  <a:pt x="0" y="4194567"/>
                </a:lnTo>
                <a:lnTo>
                  <a:pt x="0" y="4194567"/>
                </a:lnTo>
                <a:lnTo>
                  <a:pt x="0" y="1474387"/>
                </a:lnTo>
                <a:close/>
                <a:moveTo>
                  <a:pt x="8382001" y="1474385"/>
                </a:moveTo>
                <a:lnTo>
                  <a:pt x="9742091" y="2834476"/>
                </a:lnTo>
                <a:lnTo>
                  <a:pt x="8382001" y="4194566"/>
                </a:lnTo>
                <a:lnTo>
                  <a:pt x="7021910" y="2834476"/>
                </a:lnTo>
                <a:close/>
                <a:moveTo>
                  <a:pt x="6984658" y="57148"/>
                </a:moveTo>
                <a:lnTo>
                  <a:pt x="8344748" y="1417239"/>
                </a:lnTo>
                <a:lnTo>
                  <a:pt x="6984658" y="2777331"/>
                </a:lnTo>
                <a:lnTo>
                  <a:pt x="5624568" y="1417239"/>
                </a:lnTo>
                <a:close/>
                <a:moveTo>
                  <a:pt x="9778659" y="57145"/>
                </a:moveTo>
                <a:lnTo>
                  <a:pt x="11138749" y="1417236"/>
                </a:lnTo>
                <a:lnTo>
                  <a:pt x="9778659" y="2777327"/>
                </a:lnTo>
                <a:lnTo>
                  <a:pt x="8418568" y="1417236"/>
                </a:lnTo>
                <a:close/>
                <a:moveTo>
                  <a:pt x="9816598" y="0"/>
                </a:moveTo>
                <a:lnTo>
                  <a:pt x="12191998" y="0"/>
                </a:lnTo>
                <a:lnTo>
                  <a:pt x="12191998" y="344777"/>
                </a:lnTo>
                <a:lnTo>
                  <a:pt x="11176687" y="1360088"/>
                </a:lnTo>
                <a:close/>
                <a:moveTo>
                  <a:pt x="7021911" y="0"/>
                </a:moveTo>
                <a:lnTo>
                  <a:pt x="9742091" y="0"/>
                </a:lnTo>
                <a:lnTo>
                  <a:pt x="8382001" y="1360089"/>
                </a:lnTo>
                <a:close/>
                <a:moveTo>
                  <a:pt x="4227912" y="0"/>
                </a:moveTo>
                <a:lnTo>
                  <a:pt x="6948090" y="0"/>
                </a:lnTo>
                <a:lnTo>
                  <a:pt x="6948090" y="0"/>
                </a:lnTo>
                <a:lnTo>
                  <a:pt x="5588001" y="1360090"/>
                </a:lnTo>
                <a:lnTo>
                  <a:pt x="4227912" y="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Freeform: Shape 38"/>
          <p:cNvSpPr/>
          <p:nvPr userDrawn="1"/>
        </p:nvSpPr>
        <p:spPr>
          <a:xfrm rot="2700000">
            <a:off x="-41885" y="-897571"/>
            <a:ext cx="4948137" cy="3928507"/>
          </a:xfrm>
          <a:custGeom>
            <a:avLst/>
            <a:gdLst>
              <a:gd name="connsiteX0" fmla="*/ 0 w 4948137"/>
              <a:gd name="connsiteY0" fmla="*/ 2929809 h 3928507"/>
              <a:gd name="connsiteX1" fmla="*/ 2929810 w 4948137"/>
              <a:gd name="connsiteY1" fmla="*/ 0 h 3928507"/>
              <a:gd name="connsiteX2" fmla="*/ 4948137 w 4948137"/>
              <a:gd name="connsiteY2" fmla="*/ 0 h 3928507"/>
              <a:gd name="connsiteX3" fmla="*/ 4948137 w 4948137"/>
              <a:gd name="connsiteY3" fmla="*/ 3928507 h 3928507"/>
              <a:gd name="connsiteX4" fmla="*/ 998698 w 4948137"/>
              <a:gd name="connsiteY4" fmla="*/ 3928507 h 3928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8137" h="3928507">
                <a:moveTo>
                  <a:pt x="0" y="2929809"/>
                </a:moveTo>
                <a:lnTo>
                  <a:pt x="2929810" y="0"/>
                </a:lnTo>
                <a:lnTo>
                  <a:pt x="4948137" y="0"/>
                </a:lnTo>
                <a:lnTo>
                  <a:pt x="4948137" y="3928507"/>
                </a:lnTo>
                <a:lnTo>
                  <a:pt x="998698" y="3928507"/>
                </a:lnTo>
                <a:close/>
              </a:path>
            </a:pathLst>
          </a:custGeom>
          <a:solidFill>
            <a:srgbClr val="0004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66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4EF61D57-BA8E-48A0-B8EF-B76A617DA179}"/>
              </a:ext>
            </a:extLst>
          </p:cNvPr>
          <p:cNvSpPr/>
          <p:nvPr userDrawn="1"/>
        </p:nvSpPr>
        <p:spPr>
          <a:xfrm rot="5400000">
            <a:off x="4140200" y="2047240"/>
            <a:ext cx="6858000" cy="2763520"/>
          </a:xfrm>
          <a:prstGeom prst="rtTriangle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D17367-54C8-4891-B562-2CD44B4B0FF1}"/>
              </a:ext>
            </a:extLst>
          </p:cNvPr>
          <p:cNvSpPr/>
          <p:nvPr userDrawn="1"/>
        </p:nvSpPr>
        <p:spPr>
          <a:xfrm>
            <a:off x="0" y="0"/>
            <a:ext cx="6187440" cy="6858000"/>
          </a:xfrm>
          <a:prstGeom prst="rect">
            <a:avLst/>
          </a:prstGeom>
          <a:solidFill>
            <a:srgbClr val="3132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07" y="1887002"/>
            <a:ext cx="6641556" cy="3899528"/>
          </a:xfrm>
          <a:prstGeom prst="rect">
            <a:avLst/>
          </a:prstGeom>
          <a:effectLst/>
        </p:spPr>
      </p:pic>
      <p:sp>
        <p:nvSpPr>
          <p:cNvPr id="6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666128" y="2131266"/>
            <a:ext cx="5026766" cy="3163953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+mn-lt"/>
                <a:ea typeface="Source Sans Pro" charset="0"/>
                <a:cs typeface="Source Sans Pro" charset="0"/>
              </a:defRPr>
            </a:lvl1pPr>
          </a:lstStyle>
          <a:p>
            <a:r>
              <a:rPr lang="en-US" dirty="0"/>
              <a:t>Drag &amp; Drop Image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7849085" y="5426678"/>
            <a:ext cx="660400" cy="1389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54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otted map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94D6AD19-226E-41A1-8315-480B9AC400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08175" y="244475"/>
            <a:ext cx="8059738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783732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hevron Picture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7805"/>
            <a:ext cx="8801101" cy="6875805"/>
          </a:xfrm>
          <a:custGeom>
            <a:avLst/>
            <a:gdLst>
              <a:gd name="connsiteX0" fmla="*/ 0 w 5640512"/>
              <a:gd name="connsiteY0" fmla="*/ 0 h 6858000"/>
              <a:gd name="connsiteX1" fmla="*/ 5640512 w 5640512"/>
              <a:gd name="connsiteY1" fmla="*/ 0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5640512"/>
              <a:gd name="connsiteY0" fmla="*/ 0 h 6858000"/>
              <a:gd name="connsiteX1" fmla="*/ 2239766 w 5640512"/>
              <a:gd name="connsiteY1" fmla="*/ 20548 h 6858000"/>
              <a:gd name="connsiteX2" fmla="*/ 5640512 w 5640512"/>
              <a:gd name="connsiteY2" fmla="*/ 6858000 h 6858000"/>
              <a:gd name="connsiteX3" fmla="*/ 0 w 5640512"/>
              <a:gd name="connsiteY3" fmla="*/ 6858000 h 6858000"/>
              <a:gd name="connsiteX4" fmla="*/ 0 w 5640512"/>
              <a:gd name="connsiteY4" fmla="*/ 0 h 6858000"/>
              <a:gd name="connsiteX0" fmla="*/ 0 w 2270589"/>
              <a:gd name="connsiteY0" fmla="*/ 0 h 6858000"/>
              <a:gd name="connsiteX1" fmla="*/ 2239766 w 2270589"/>
              <a:gd name="connsiteY1" fmla="*/ 20548 h 6858000"/>
              <a:gd name="connsiteX2" fmla="*/ 2270589 w 2270589"/>
              <a:gd name="connsiteY2" fmla="*/ 6816903 h 6858000"/>
              <a:gd name="connsiteX3" fmla="*/ 0 w 2270589"/>
              <a:gd name="connsiteY3" fmla="*/ 6858000 h 6858000"/>
              <a:gd name="connsiteX4" fmla="*/ 0 w 2270589"/>
              <a:gd name="connsiteY4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70589 w 5548046"/>
              <a:gd name="connsiteY3" fmla="*/ 6816903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0 h 7114854"/>
              <a:gd name="connsiteX1" fmla="*/ 2239766 w 5548046"/>
              <a:gd name="connsiteY1" fmla="*/ 20548 h 7114854"/>
              <a:gd name="connsiteX2" fmla="*/ 5548046 w 5548046"/>
              <a:gd name="connsiteY2" fmla="*/ 3421294 h 7114854"/>
              <a:gd name="connsiteX3" fmla="*/ 2547991 w 5548046"/>
              <a:gd name="connsiteY3" fmla="*/ 7114854 h 7114854"/>
              <a:gd name="connsiteX4" fmla="*/ 0 w 5548046"/>
              <a:gd name="connsiteY4" fmla="*/ 6858000 h 7114854"/>
              <a:gd name="connsiteX5" fmla="*/ 0 w 5548046"/>
              <a:gd name="connsiteY5" fmla="*/ 0 h 7114854"/>
              <a:gd name="connsiteX0" fmla="*/ 0 w 5548046"/>
              <a:gd name="connsiteY0" fmla="*/ 0 h 6858000"/>
              <a:gd name="connsiteX1" fmla="*/ 2239766 w 5548046"/>
              <a:gd name="connsiteY1" fmla="*/ 2054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5548046"/>
              <a:gd name="connsiteY0" fmla="*/ 198768 h 7056768"/>
              <a:gd name="connsiteX1" fmla="*/ 2249291 w 5548046"/>
              <a:gd name="connsiteY1" fmla="*/ 241 h 7056768"/>
              <a:gd name="connsiteX2" fmla="*/ 5548046 w 5548046"/>
              <a:gd name="connsiteY2" fmla="*/ 3620062 h 7056768"/>
              <a:gd name="connsiteX3" fmla="*/ 2229492 w 5548046"/>
              <a:gd name="connsiteY3" fmla="*/ 7056768 h 7056768"/>
              <a:gd name="connsiteX4" fmla="*/ 0 w 5548046"/>
              <a:gd name="connsiteY4" fmla="*/ 7056768 h 7056768"/>
              <a:gd name="connsiteX5" fmla="*/ 0 w 5548046"/>
              <a:gd name="connsiteY5" fmla="*/ 198768 h 7056768"/>
              <a:gd name="connsiteX0" fmla="*/ 0 w 5548046"/>
              <a:gd name="connsiteY0" fmla="*/ 0 h 6858000"/>
              <a:gd name="connsiteX1" fmla="*/ 2220716 w 5548046"/>
              <a:gd name="connsiteY1" fmla="*/ 1498 h 6858000"/>
              <a:gd name="connsiteX2" fmla="*/ 5548046 w 5548046"/>
              <a:gd name="connsiteY2" fmla="*/ 3421294 h 6858000"/>
              <a:gd name="connsiteX3" fmla="*/ 2229492 w 5548046"/>
              <a:gd name="connsiteY3" fmla="*/ 6858000 h 6858000"/>
              <a:gd name="connsiteX4" fmla="*/ 0 w 5548046"/>
              <a:gd name="connsiteY4" fmla="*/ 6858000 h 6858000"/>
              <a:gd name="connsiteX5" fmla="*/ 0 w 5548046"/>
              <a:gd name="connsiteY5" fmla="*/ 0 h 6858000"/>
              <a:gd name="connsiteX0" fmla="*/ 0 w 9338996"/>
              <a:gd name="connsiteY0" fmla="*/ 0 h 6858000"/>
              <a:gd name="connsiteX1" fmla="*/ 2220716 w 9338996"/>
              <a:gd name="connsiteY1" fmla="*/ 1498 h 6858000"/>
              <a:gd name="connsiteX2" fmla="*/ 9338996 w 9338996"/>
              <a:gd name="connsiteY2" fmla="*/ 3516544 h 6858000"/>
              <a:gd name="connsiteX3" fmla="*/ 2229492 w 9338996"/>
              <a:gd name="connsiteY3" fmla="*/ 6858000 h 6858000"/>
              <a:gd name="connsiteX4" fmla="*/ 0 w 9338996"/>
              <a:gd name="connsiteY4" fmla="*/ 6858000 h 6858000"/>
              <a:gd name="connsiteX5" fmla="*/ 0 w 9338996"/>
              <a:gd name="connsiteY5" fmla="*/ 0 h 6858000"/>
              <a:gd name="connsiteX0" fmla="*/ 0 w 9338996"/>
              <a:gd name="connsiteY0" fmla="*/ 8274 h 6866274"/>
              <a:gd name="connsiteX1" fmla="*/ 6221216 w 9338996"/>
              <a:gd name="connsiteY1" fmla="*/ 247 h 6866274"/>
              <a:gd name="connsiteX2" fmla="*/ 9338996 w 9338996"/>
              <a:gd name="connsiteY2" fmla="*/ 3524818 h 6866274"/>
              <a:gd name="connsiteX3" fmla="*/ 2229492 w 9338996"/>
              <a:gd name="connsiteY3" fmla="*/ 6866274 h 6866274"/>
              <a:gd name="connsiteX4" fmla="*/ 0 w 9338996"/>
              <a:gd name="connsiteY4" fmla="*/ 6866274 h 6866274"/>
              <a:gd name="connsiteX5" fmla="*/ 0 w 9338996"/>
              <a:gd name="connsiteY5" fmla="*/ 8274 h 6866274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553842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338996"/>
              <a:gd name="connsiteY0" fmla="*/ 8274 h 6875799"/>
              <a:gd name="connsiteX1" fmla="*/ 6221216 w 9338996"/>
              <a:gd name="connsiteY1" fmla="*/ 247 h 6875799"/>
              <a:gd name="connsiteX2" fmla="*/ 9338996 w 9338996"/>
              <a:gd name="connsiteY2" fmla="*/ 3524818 h 6875799"/>
              <a:gd name="connsiteX3" fmla="*/ 6353817 w 9338996"/>
              <a:gd name="connsiteY3" fmla="*/ 6875799 h 6875799"/>
              <a:gd name="connsiteX4" fmla="*/ 0 w 9338996"/>
              <a:gd name="connsiteY4" fmla="*/ 6866274 h 6875799"/>
              <a:gd name="connsiteX5" fmla="*/ 0 w 9338996"/>
              <a:gd name="connsiteY5" fmla="*/ 8274 h 6875799"/>
              <a:gd name="connsiteX0" fmla="*/ 0 w 9024671"/>
              <a:gd name="connsiteY0" fmla="*/ 8280 h 6875805"/>
              <a:gd name="connsiteX1" fmla="*/ 6221216 w 9024671"/>
              <a:gd name="connsiteY1" fmla="*/ 253 h 6875805"/>
              <a:gd name="connsiteX2" fmla="*/ 9024671 w 9024671"/>
              <a:gd name="connsiteY2" fmla="*/ 3439099 h 6875805"/>
              <a:gd name="connsiteX3" fmla="*/ 6353817 w 9024671"/>
              <a:gd name="connsiteY3" fmla="*/ 6875805 h 6875805"/>
              <a:gd name="connsiteX4" fmla="*/ 0 w 9024671"/>
              <a:gd name="connsiteY4" fmla="*/ 6866280 h 6875805"/>
              <a:gd name="connsiteX5" fmla="*/ 0 w 9024671"/>
              <a:gd name="connsiteY5" fmla="*/ 8280 h 6875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24671" h="6875805">
                <a:moveTo>
                  <a:pt x="0" y="8280"/>
                </a:moveTo>
                <a:lnTo>
                  <a:pt x="6221216" y="253"/>
                </a:lnTo>
                <a:cubicBezTo>
                  <a:pt x="6204093" y="-33994"/>
                  <a:pt x="9000697" y="3411701"/>
                  <a:pt x="9024671" y="3439099"/>
                </a:cubicBezTo>
                <a:lnTo>
                  <a:pt x="6353817" y="6875805"/>
                </a:lnTo>
                <a:lnTo>
                  <a:pt x="0" y="6866280"/>
                </a:lnTo>
                <a:lnTo>
                  <a:pt x="0" y="8280"/>
                </a:lnTo>
                <a:close/>
              </a:path>
            </a:pathLst>
          </a:custGeom>
          <a:pattFill prst="pct5">
            <a:fgClr>
              <a:schemeClr val="tx1">
                <a:lumMod val="65000"/>
                <a:lumOff val="35000"/>
              </a:schemeClr>
            </a:fgClr>
            <a:bgClr>
              <a:schemeClr val="bg1"/>
            </a:bgClr>
          </a:pattFill>
        </p:spPr>
        <p:txBody>
          <a:bodyPr/>
          <a:lstStyle>
            <a:lvl1pPr marL="228600" marR="0" indent="-22860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aseline="0"/>
            </a:lvl1pPr>
          </a:lstStyle>
          <a:p>
            <a:r>
              <a:rPr lang="en-PH" dirty="0"/>
              <a:t>Change picture, and move to the left most portion of the slide</a:t>
            </a:r>
          </a:p>
          <a:p>
            <a:endParaRPr lang="en-PH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97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2387600" y="4724400"/>
            <a:ext cx="7645400" cy="990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00"/>
            </a:lvl1pPr>
          </a:lstStyle>
          <a:p>
            <a:pPr lvl="0"/>
            <a:r>
              <a:rPr lang="en-US" dirty="0"/>
              <a:t>Title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2273191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15"/>
            <a:ext cx="12192000" cy="4065588"/>
          </a:xfrm>
          <a:prstGeom prst="rect">
            <a:avLst/>
          </a:prstGeom>
          <a:pattFill prst="pct5">
            <a:fgClr>
              <a:schemeClr val="bg1">
                <a:lumMod val="50000"/>
              </a:schemeClr>
            </a:fgClr>
            <a:bgClr>
              <a:schemeClr val="bg1"/>
            </a:bgClr>
          </a:pattFill>
        </p:spPr>
        <p:txBody>
          <a:bodyPr/>
          <a:lstStyle>
            <a:lvl1pPr>
              <a:defRPr baseline="0"/>
            </a:lvl1pPr>
          </a:lstStyle>
          <a:p>
            <a:r>
              <a:rPr lang="en-PH" dirty="0"/>
              <a:t>Place desired photo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B77B9F-5DBD-4AE0-B8BF-8711A8964C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4130040" y="4724400"/>
            <a:ext cx="5902960" cy="1538556"/>
          </a:xfrm>
          <a:prstGeom prst="rect">
            <a:avLst/>
          </a:prstGeom>
        </p:spPr>
        <p:txBody>
          <a:bodyPr/>
          <a:lstStyle>
            <a:lvl1pPr marL="742950" indent="-742950" algn="l">
              <a:buFont typeface="+mj-lt"/>
              <a:buAutoNum type="arabicPeriod"/>
              <a:defRPr sz="2400"/>
            </a:lvl1pPr>
          </a:lstStyle>
          <a:p>
            <a:pPr lvl="0"/>
            <a:r>
              <a:rPr lang="en-US" dirty="0"/>
              <a:t>Agenda 1</a:t>
            </a:r>
          </a:p>
          <a:p>
            <a:pPr lvl="0"/>
            <a:r>
              <a:rPr lang="en-US" dirty="0"/>
              <a:t>Agenda 2</a:t>
            </a:r>
          </a:p>
          <a:p>
            <a:pPr lvl="0"/>
            <a:r>
              <a:rPr lang="en-US" dirty="0"/>
              <a:t>Agenda 3</a:t>
            </a:r>
            <a:endParaRPr lang="en-PH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DF8BE6-4F46-4EDA-A008-3CB70CB1515D}"/>
              </a:ext>
            </a:extLst>
          </p:cNvPr>
          <p:cNvSpPr/>
          <p:nvPr userDrawn="1"/>
        </p:nvSpPr>
        <p:spPr>
          <a:xfrm>
            <a:off x="0" y="-215"/>
            <a:ext cx="12192000" cy="4065588"/>
          </a:xfrm>
          <a:prstGeom prst="rect">
            <a:avLst/>
          </a:prstGeom>
          <a:solidFill>
            <a:srgbClr val="333333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1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3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ttern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8E6775-7604-43E8-BC17-2FE990F080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4545" y="244475"/>
            <a:ext cx="11722910" cy="6873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1F3E2F52-17A3-45BE-A592-DDFC9C699E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4544" y="1014413"/>
            <a:ext cx="11722909" cy="3336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978246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Sample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193D44-6A6A-4E1F-8F6A-FCDEE043FD62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758EC6-273B-4EE3-8AEF-3A30F4AB15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100D3EF-B7C4-4BDC-A895-23B9DC50DFE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082675" y="1921608"/>
            <a:ext cx="10164763" cy="38623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938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eberg Slide with 91%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618288" y="0"/>
            <a:ext cx="5573712" cy="6858000"/>
          </a:xfrm>
          <a:prstGeom prst="rect">
            <a:avLst/>
          </a:prstGeom>
          <a:pattFill prst="pct5">
            <a:fgClr>
              <a:srgbClr val="333333"/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530350"/>
            <a:ext cx="6611938" cy="5327650"/>
          </a:xfrm>
          <a:prstGeom prst="rect">
            <a:avLst/>
          </a:prstGeom>
          <a:pattFill prst="pct5">
            <a:fgClr>
              <a:schemeClr val="bg2">
                <a:lumMod val="75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en-P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B10F0B-BBCE-45AC-B126-D60922F9A557}"/>
              </a:ext>
            </a:extLst>
          </p:cNvPr>
          <p:cNvSpPr/>
          <p:nvPr userDrawn="1"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BEEC1D10-2A71-459C-8EDA-5345930AB818}"/>
              </a:ext>
            </a:extLst>
          </p:cNvPr>
          <p:cNvSpPr/>
          <p:nvPr userDrawn="1"/>
        </p:nvSpPr>
        <p:spPr>
          <a:xfrm>
            <a:off x="6612218" y="-11033"/>
            <a:ext cx="5579782" cy="6869033"/>
          </a:xfrm>
          <a:custGeom>
            <a:avLst/>
            <a:gdLst/>
            <a:ahLst/>
            <a:cxnLst/>
            <a:rect l="l" t="t" r="r" b="b"/>
            <a:pathLst>
              <a:path w="5579782" h="6857998">
                <a:moveTo>
                  <a:pt x="4721069" y="3850392"/>
                </a:moveTo>
                <a:cubicBezTo>
                  <a:pt x="4764820" y="3851496"/>
                  <a:pt x="4800368" y="3870112"/>
                  <a:pt x="4827714" y="3906238"/>
                </a:cubicBezTo>
                <a:cubicBezTo>
                  <a:pt x="4855058" y="3942365"/>
                  <a:pt x="4869151" y="3989377"/>
                  <a:pt x="4869992" y="4047274"/>
                </a:cubicBezTo>
                <a:lnTo>
                  <a:pt x="4869992" y="4052322"/>
                </a:lnTo>
                <a:cubicBezTo>
                  <a:pt x="4869256" y="4109010"/>
                  <a:pt x="4855584" y="4155285"/>
                  <a:pt x="4828976" y="4191149"/>
                </a:cubicBezTo>
                <a:cubicBezTo>
                  <a:pt x="4802367" y="4227013"/>
                  <a:pt x="4767240" y="4245523"/>
                  <a:pt x="4723594" y="4246680"/>
                </a:cubicBezTo>
                <a:cubicBezTo>
                  <a:pt x="4680946" y="4245418"/>
                  <a:pt x="4645714" y="4226487"/>
                  <a:pt x="4617896" y="4189887"/>
                </a:cubicBezTo>
                <a:cubicBezTo>
                  <a:pt x="4590078" y="4153287"/>
                  <a:pt x="4575669" y="4106591"/>
                  <a:pt x="4574670" y="4049798"/>
                </a:cubicBezTo>
                <a:lnTo>
                  <a:pt x="4574670" y="4044750"/>
                </a:lnTo>
                <a:cubicBezTo>
                  <a:pt x="4575090" y="3986958"/>
                  <a:pt x="4588132" y="3940367"/>
                  <a:pt x="4613794" y="3904976"/>
                </a:cubicBezTo>
                <a:cubicBezTo>
                  <a:pt x="4639456" y="3869586"/>
                  <a:pt x="4675214" y="3851391"/>
                  <a:pt x="4721069" y="3850392"/>
                </a:cubicBezTo>
                <a:close/>
                <a:moveTo>
                  <a:pt x="4723594" y="3572738"/>
                </a:moveTo>
                <a:cubicBezTo>
                  <a:pt x="4583084" y="3576262"/>
                  <a:pt x="4472232" y="3622853"/>
                  <a:pt x="4391040" y="3712512"/>
                </a:cubicBezTo>
                <a:cubicBezTo>
                  <a:pt x="4309847" y="3802171"/>
                  <a:pt x="4268410" y="3913758"/>
                  <a:pt x="4266727" y="4047274"/>
                </a:cubicBezTo>
                <a:lnTo>
                  <a:pt x="4266727" y="4052322"/>
                </a:lnTo>
                <a:cubicBezTo>
                  <a:pt x="4268620" y="4184628"/>
                  <a:pt x="4310268" y="4295479"/>
                  <a:pt x="4391671" y="4384875"/>
                </a:cubicBezTo>
                <a:cubicBezTo>
                  <a:pt x="4473074" y="4474271"/>
                  <a:pt x="4582874" y="4520758"/>
                  <a:pt x="4721069" y="4524333"/>
                </a:cubicBezTo>
                <a:cubicBezTo>
                  <a:pt x="4859370" y="4520652"/>
                  <a:pt x="4969590" y="4473746"/>
                  <a:pt x="5051730" y="4383613"/>
                </a:cubicBezTo>
                <a:cubicBezTo>
                  <a:pt x="5133869" y="4293481"/>
                  <a:pt x="5175938" y="4182209"/>
                  <a:pt x="5177936" y="4049798"/>
                </a:cubicBezTo>
                <a:lnTo>
                  <a:pt x="5177936" y="4044750"/>
                </a:lnTo>
                <a:cubicBezTo>
                  <a:pt x="5176200" y="3911339"/>
                  <a:pt x="5134868" y="3800173"/>
                  <a:pt x="5053938" y="3711250"/>
                </a:cubicBezTo>
                <a:cubicBezTo>
                  <a:pt x="4973008" y="3622327"/>
                  <a:pt x="4862894" y="3576156"/>
                  <a:pt x="4723594" y="3572738"/>
                </a:cubicBezTo>
                <a:close/>
                <a:moveTo>
                  <a:pt x="1179579" y="3078010"/>
                </a:moveTo>
                <a:cubicBezTo>
                  <a:pt x="1257459" y="3079482"/>
                  <a:pt x="1318774" y="3102410"/>
                  <a:pt x="1363525" y="3146792"/>
                </a:cubicBezTo>
                <a:cubicBezTo>
                  <a:pt x="1408276" y="3191175"/>
                  <a:pt x="1431098" y="3248178"/>
                  <a:pt x="1431992" y="3317802"/>
                </a:cubicBezTo>
                <a:lnTo>
                  <a:pt x="1431992" y="3322850"/>
                </a:lnTo>
                <a:cubicBezTo>
                  <a:pt x="1431308" y="3388740"/>
                  <a:pt x="1409327" y="3443114"/>
                  <a:pt x="1366049" y="3485971"/>
                </a:cubicBezTo>
                <a:cubicBezTo>
                  <a:pt x="1322771" y="3528829"/>
                  <a:pt x="1262297" y="3551020"/>
                  <a:pt x="1184628" y="3552545"/>
                </a:cubicBezTo>
                <a:cubicBezTo>
                  <a:pt x="1106748" y="3551231"/>
                  <a:pt x="1045433" y="3529250"/>
                  <a:pt x="1000682" y="3486603"/>
                </a:cubicBezTo>
                <a:cubicBezTo>
                  <a:pt x="955931" y="3443955"/>
                  <a:pt x="933109" y="3388530"/>
                  <a:pt x="932215" y="3320326"/>
                </a:cubicBezTo>
                <a:lnTo>
                  <a:pt x="932215" y="3315278"/>
                </a:lnTo>
                <a:cubicBezTo>
                  <a:pt x="932899" y="3245759"/>
                  <a:pt x="954880" y="3189177"/>
                  <a:pt x="998158" y="3145530"/>
                </a:cubicBezTo>
                <a:cubicBezTo>
                  <a:pt x="1041436" y="3101884"/>
                  <a:pt x="1101910" y="3079377"/>
                  <a:pt x="1179579" y="3078010"/>
                </a:cubicBezTo>
                <a:close/>
                <a:moveTo>
                  <a:pt x="3539779" y="2984617"/>
                </a:moveTo>
                <a:cubicBezTo>
                  <a:pt x="3583530" y="2985879"/>
                  <a:pt x="3619078" y="3004810"/>
                  <a:pt x="3646423" y="3041410"/>
                </a:cubicBezTo>
                <a:cubicBezTo>
                  <a:pt x="3673768" y="3078010"/>
                  <a:pt x="3687861" y="3124706"/>
                  <a:pt x="3688702" y="3181499"/>
                </a:cubicBezTo>
                <a:lnTo>
                  <a:pt x="3688702" y="3186547"/>
                </a:lnTo>
                <a:cubicBezTo>
                  <a:pt x="3687966" y="3243235"/>
                  <a:pt x="3674294" y="3289511"/>
                  <a:pt x="3647685" y="3325374"/>
                </a:cubicBezTo>
                <a:cubicBezTo>
                  <a:pt x="3621076" y="3361238"/>
                  <a:pt x="3585949" y="3379748"/>
                  <a:pt x="3542303" y="3380905"/>
                </a:cubicBezTo>
                <a:cubicBezTo>
                  <a:pt x="3499656" y="3379801"/>
                  <a:pt x="3464423" y="3361185"/>
                  <a:pt x="3436605" y="3325059"/>
                </a:cubicBezTo>
                <a:cubicBezTo>
                  <a:pt x="3408787" y="3288932"/>
                  <a:pt x="3394378" y="3241920"/>
                  <a:pt x="3393380" y="3184023"/>
                </a:cubicBezTo>
                <a:lnTo>
                  <a:pt x="3393380" y="3178975"/>
                </a:lnTo>
                <a:cubicBezTo>
                  <a:pt x="3393958" y="3122287"/>
                  <a:pt x="3407315" y="3076011"/>
                  <a:pt x="3433450" y="3040148"/>
                </a:cubicBezTo>
                <a:cubicBezTo>
                  <a:pt x="3459585" y="3004284"/>
                  <a:pt x="3495028" y="2985774"/>
                  <a:pt x="3539779" y="2984617"/>
                </a:cubicBezTo>
                <a:close/>
                <a:moveTo>
                  <a:pt x="4642822" y="2732205"/>
                </a:moveTo>
                <a:lnTo>
                  <a:pt x="3279794" y="4499092"/>
                </a:lnTo>
                <a:lnTo>
                  <a:pt x="3620551" y="4499092"/>
                </a:lnTo>
                <a:lnTo>
                  <a:pt x="4983579" y="2732205"/>
                </a:lnTo>
                <a:close/>
                <a:moveTo>
                  <a:pt x="2506030" y="2719584"/>
                </a:moveTo>
                <a:lnTo>
                  <a:pt x="1988585" y="2865983"/>
                </a:lnTo>
                <a:lnTo>
                  <a:pt x="2081978" y="3244602"/>
                </a:lnTo>
                <a:lnTo>
                  <a:pt x="2379825" y="3176451"/>
                </a:lnTo>
                <a:lnTo>
                  <a:pt x="2379825" y="4499092"/>
                </a:lnTo>
                <a:lnTo>
                  <a:pt x="2861932" y="4499092"/>
                </a:lnTo>
                <a:lnTo>
                  <a:pt x="2861932" y="2719584"/>
                </a:lnTo>
                <a:close/>
                <a:moveTo>
                  <a:pt x="3542303" y="2706963"/>
                </a:moveTo>
                <a:cubicBezTo>
                  <a:pt x="3401793" y="2710487"/>
                  <a:pt x="3290942" y="2757078"/>
                  <a:pt x="3209750" y="2846737"/>
                </a:cubicBezTo>
                <a:cubicBezTo>
                  <a:pt x="3128556" y="2936396"/>
                  <a:pt x="3087119" y="3047983"/>
                  <a:pt x="3085436" y="3181499"/>
                </a:cubicBezTo>
                <a:lnTo>
                  <a:pt x="3085436" y="3186547"/>
                </a:lnTo>
                <a:cubicBezTo>
                  <a:pt x="3087330" y="3319958"/>
                  <a:pt x="3128978" y="3431124"/>
                  <a:pt x="3210380" y="3520047"/>
                </a:cubicBezTo>
                <a:cubicBezTo>
                  <a:pt x="3291784" y="3608970"/>
                  <a:pt x="3401583" y="3655141"/>
                  <a:pt x="3539779" y="3658558"/>
                </a:cubicBezTo>
                <a:cubicBezTo>
                  <a:pt x="3678080" y="3655035"/>
                  <a:pt x="3788300" y="3608444"/>
                  <a:pt x="3870439" y="3518785"/>
                </a:cubicBezTo>
                <a:cubicBezTo>
                  <a:pt x="3952578" y="3429126"/>
                  <a:pt x="3994647" y="3317539"/>
                  <a:pt x="3996646" y="3184023"/>
                </a:cubicBezTo>
                <a:lnTo>
                  <a:pt x="3996646" y="3178975"/>
                </a:lnTo>
                <a:cubicBezTo>
                  <a:pt x="3994910" y="3046669"/>
                  <a:pt x="3953578" y="2935818"/>
                  <a:pt x="3872648" y="2846421"/>
                </a:cubicBezTo>
                <a:cubicBezTo>
                  <a:pt x="3791718" y="2757025"/>
                  <a:pt x="3681603" y="2710539"/>
                  <a:pt x="3542303" y="2706963"/>
                </a:cubicBezTo>
                <a:close/>
                <a:moveTo>
                  <a:pt x="1161910" y="2696867"/>
                </a:moveTo>
                <a:cubicBezTo>
                  <a:pt x="955879" y="2699233"/>
                  <a:pt x="788024" y="2757604"/>
                  <a:pt x="658348" y="2871978"/>
                </a:cubicBezTo>
                <a:cubicBezTo>
                  <a:pt x="528671" y="2986353"/>
                  <a:pt x="461781" y="3142533"/>
                  <a:pt x="457680" y="3340519"/>
                </a:cubicBezTo>
                <a:lnTo>
                  <a:pt x="457680" y="3345567"/>
                </a:lnTo>
                <a:cubicBezTo>
                  <a:pt x="460940" y="3520100"/>
                  <a:pt x="516891" y="3656297"/>
                  <a:pt x="625534" y="3754160"/>
                </a:cubicBezTo>
                <a:cubicBezTo>
                  <a:pt x="734177" y="3852022"/>
                  <a:pt x="875948" y="3901769"/>
                  <a:pt x="1050849" y="3903399"/>
                </a:cubicBezTo>
                <a:cubicBezTo>
                  <a:pt x="1129202" y="3902768"/>
                  <a:pt x="1199667" y="3889516"/>
                  <a:pt x="1262244" y="3863644"/>
                </a:cubicBezTo>
                <a:cubicBezTo>
                  <a:pt x="1324822" y="3837771"/>
                  <a:pt x="1378880" y="3803065"/>
                  <a:pt x="1424419" y="3759524"/>
                </a:cubicBezTo>
                <a:cubicBezTo>
                  <a:pt x="1413219" y="3874266"/>
                  <a:pt x="1380090" y="3964083"/>
                  <a:pt x="1325032" y="4028974"/>
                </a:cubicBezTo>
                <a:cubicBezTo>
                  <a:pt x="1269975" y="4093865"/>
                  <a:pt x="1192042" y="4126889"/>
                  <a:pt x="1091235" y="4128046"/>
                </a:cubicBezTo>
                <a:cubicBezTo>
                  <a:pt x="1021191" y="4128151"/>
                  <a:pt x="955563" y="4116582"/>
                  <a:pt x="894353" y="4093339"/>
                </a:cubicBezTo>
                <a:cubicBezTo>
                  <a:pt x="833143" y="4070096"/>
                  <a:pt x="772564" y="4034548"/>
                  <a:pt x="712616" y="3986695"/>
                </a:cubicBezTo>
                <a:lnTo>
                  <a:pt x="482921" y="4324927"/>
                </a:lnTo>
                <a:cubicBezTo>
                  <a:pt x="562851" y="4388872"/>
                  <a:pt x="652879" y="4439565"/>
                  <a:pt x="753002" y="4477006"/>
                </a:cubicBezTo>
                <a:cubicBezTo>
                  <a:pt x="853126" y="4514447"/>
                  <a:pt x="968394" y="4533588"/>
                  <a:pt x="1098807" y="4534430"/>
                </a:cubicBezTo>
                <a:cubicBezTo>
                  <a:pt x="1275777" y="4533137"/>
                  <a:pt x="1424980" y="4491972"/>
                  <a:pt x="1546419" y="4410935"/>
                </a:cubicBezTo>
                <a:cubicBezTo>
                  <a:pt x="1667857" y="4329898"/>
                  <a:pt x="1759848" y="4216748"/>
                  <a:pt x="1822390" y="4071487"/>
                </a:cubicBezTo>
                <a:cubicBezTo>
                  <a:pt x="1884932" y="3926225"/>
                  <a:pt x="1916344" y="3756610"/>
                  <a:pt x="1916624" y="3562642"/>
                </a:cubicBezTo>
                <a:lnTo>
                  <a:pt x="1916624" y="3557594"/>
                </a:lnTo>
                <a:cubicBezTo>
                  <a:pt x="1915835" y="3395787"/>
                  <a:pt x="1896588" y="3261903"/>
                  <a:pt x="1858884" y="3155942"/>
                </a:cubicBezTo>
                <a:cubicBezTo>
                  <a:pt x="1821180" y="3049982"/>
                  <a:pt x="1769751" y="2965949"/>
                  <a:pt x="1704597" y="2903845"/>
                </a:cubicBezTo>
                <a:cubicBezTo>
                  <a:pt x="1639549" y="2836693"/>
                  <a:pt x="1564561" y="2785474"/>
                  <a:pt x="1479635" y="2750189"/>
                </a:cubicBezTo>
                <a:cubicBezTo>
                  <a:pt x="1394708" y="2714904"/>
                  <a:pt x="1288800" y="2697130"/>
                  <a:pt x="1161910" y="2696867"/>
                </a:cubicBezTo>
                <a:close/>
                <a:moveTo>
                  <a:pt x="0" y="0"/>
                </a:moveTo>
                <a:lnTo>
                  <a:pt x="5579782" y="0"/>
                </a:lnTo>
                <a:lnTo>
                  <a:pt x="5579782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5FA1EF-EFFC-46EE-A8B9-0960ACDA0B8C}"/>
              </a:ext>
            </a:extLst>
          </p:cNvPr>
          <p:cNvSpPr/>
          <p:nvPr userDrawn="1"/>
        </p:nvSpPr>
        <p:spPr>
          <a:xfrm>
            <a:off x="7106946" y="4604104"/>
            <a:ext cx="45811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208BAC"/>
                </a:solidFill>
              </a:rPr>
              <a:t>Subtitle Text</a:t>
            </a:r>
            <a:endParaRPr lang="en-US" dirty="0">
              <a:solidFill>
                <a:srgbClr val="208BA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-11046"/>
            <a:ext cx="6612218" cy="153504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/>
            </a:lvl1pPr>
          </a:lstStyle>
          <a:p>
            <a:pPr lvl="0"/>
            <a:r>
              <a:rPr lang="en-US" dirty="0"/>
              <a:t>Text</a:t>
            </a:r>
            <a:endParaRPr lang="en-PH" dirty="0"/>
          </a:p>
        </p:txBody>
      </p:sp>
    </p:spTree>
    <p:extLst>
      <p:ext uri="{BB962C8B-B14F-4D97-AF65-F5344CB8AC3E}">
        <p14:creationId xmlns:p14="http://schemas.microsoft.com/office/powerpoint/2010/main" val="3044387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5B0097F0-FD28-4120-93DF-DFCB90A16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47"/>
          <a:stretch/>
        </p:blipFill>
        <p:spPr>
          <a:xfrm>
            <a:off x="6858000" y="0"/>
            <a:ext cx="5339148" cy="6858000"/>
          </a:xfrm>
          <a:prstGeom prst="rect">
            <a:avLst/>
          </a:prstGeom>
        </p:spPr>
      </p:pic>
      <p:pic>
        <p:nvPicPr>
          <p:cNvPr id="3" name="Picture 2" descr="A picture containing floor, next&#10;&#10;Description automatically generated">
            <a:extLst>
              <a:ext uri="{FF2B5EF4-FFF2-40B4-BE49-F238E27FC236}">
                <a16:creationId xmlns:a16="http://schemas.microsoft.com/office/drawing/2014/main" id="{2C206DCB-1841-443F-AA1F-0C34C095DE8E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5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685" r:id="rId3"/>
    <p:sldLayoutId id="2147483661" r:id="rId4"/>
    <p:sldLayoutId id="2147483655" r:id="rId5"/>
    <p:sldLayoutId id="2147483707" r:id="rId6"/>
    <p:sldLayoutId id="2147483670" r:id="rId7"/>
    <p:sldLayoutId id="2147483711" r:id="rId8"/>
    <p:sldLayoutId id="2147483681" r:id="rId9"/>
    <p:sldLayoutId id="2147483686" r:id="rId10"/>
    <p:sldLayoutId id="2147483687" r:id="rId11"/>
    <p:sldLayoutId id="2147483676" r:id="rId12"/>
    <p:sldLayoutId id="2147483671" r:id="rId13"/>
    <p:sldLayoutId id="2147483688" r:id="rId14"/>
    <p:sldLayoutId id="2147483680" r:id="rId15"/>
    <p:sldLayoutId id="2147483673" r:id="rId16"/>
    <p:sldLayoutId id="2147483672" r:id="rId17"/>
    <p:sldLayoutId id="2147483677" r:id="rId18"/>
    <p:sldLayoutId id="2147483678" r:id="rId19"/>
    <p:sldLayoutId id="2147483679" r:id="rId20"/>
    <p:sldLayoutId id="2147483674" r:id="rId21"/>
    <p:sldLayoutId id="2147483675" r:id="rId22"/>
    <p:sldLayoutId id="2147483682" r:id="rId23"/>
    <p:sldLayoutId id="2147483694" r:id="rId24"/>
    <p:sldLayoutId id="2147483696" r:id="rId25"/>
    <p:sldLayoutId id="2147483712" r:id="rId26"/>
    <p:sldLayoutId id="2147483684" r:id="rId27"/>
    <p:sldLayoutId id="2147483690" r:id="rId28"/>
    <p:sldLayoutId id="2147483710" r:id="rId29"/>
    <p:sldLayoutId id="2147483709" r:id="rId30"/>
    <p:sldLayoutId id="2147483714" r:id="rId31"/>
    <p:sldLayoutId id="2147483726" r:id="rId32"/>
    <p:sldLayoutId id="2147483730" r:id="rId33"/>
    <p:sldLayoutId id="2147483731" r:id="rId34"/>
    <p:sldLayoutId id="2147483735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png"/><Relationship Id="rId4" Type="http://schemas.microsoft.com/office/2007/relationships/hdphoto" Target="../media/hdphoto10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3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5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5.png"/><Relationship Id="rId5" Type="http://schemas.openxmlformats.org/officeDocument/2006/relationships/image" Target="../media/image12.png"/><Relationship Id="rId4" Type="http://schemas.openxmlformats.org/officeDocument/2006/relationships/hyperlink" Target="mailto:Inquiries@dnabehavior.com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F72F411-1415-47C6-9257-E0694128F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937" y="505714"/>
            <a:ext cx="3292125" cy="5846571"/>
          </a:xfrm>
          <a:prstGeom prst="rect">
            <a:avLst/>
          </a:prstGeom>
        </p:spPr>
      </p:pic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6356B70B-B87A-4E32-A6D6-3149B054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443485" y="331212"/>
            <a:ext cx="3295106" cy="5841242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8202531-2FD5-4F14-9C89-6D5101867323}"/>
              </a:ext>
            </a:extLst>
          </p:cNvPr>
          <p:cNvGrpSpPr/>
          <p:nvPr/>
        </p:nvGrpSpPr>
        <p:grpSpPr>
          <a:xfrm>
            <a:off x="7374741" y="331212"/>
            <a:ext cx="363850" cy="318446"/>
            <a:chOff x="2569485" y="4937447"/>
            <a:chExt cx="464344" cy="406400"/>
          </a:xfrm>
          <a:solidFill>
            <a:schemeClr val="bg1"/>
          </a:solidFill>
        </p:grpSpPr>
        <p:sp>
          <p:nvSpPr>
            <p:cNvPr id="5" name="AutoShape 103">
              <a:extLst>
                <a:ext uri="{FF2B5EF4-FFF2-40B4-BE49-F238E27FC236}">
                  <a16:creationId xmlns:a16="http://schemas.microsoft.com/office/drawing/2014/main" id="{810AC46C-5C33-41E2-B9AE-A7DA962DD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2510" y="5009678"/>
              <a:ext cx="166688" cy="10953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660" y="0"/>
                  </a:moveTo>
                  <a:cubicBezTo>
                    <a:pt x="9461" y="0"/>
                    <a:pt x="0" y="9233"/>
                    <a:pt x="0" y="20160"/>
                  </a:cubicBezTo>
                  <a:cubicBezTo>
                    <a:pt x="0" y="20954"/>
                    <a:pt x="420" y="21600"/>
                    <a:pt x="939" y="21600"/>
                  </a:cubicBezTo>
                  <a:cubicBezTo>
                    <a:pt x="1457" y="21600"/>
                    <a:pt x="1878" y="20954"/>
                    <a:pt x="1878" y="20160"/>
                  </a:cubicBezTo>
                  <a:cubicBezTo>
                    <a:pt x="1878" y="10956"/>
                    <a:pt x="10655" y="2880"/>
                    <a:pt x="20660" y="2880"/>
                  </a:cubicBezTo>
                  <a:cubicBezTo>
                    <a:pt x="21179" y="2880"/>
                    <a:pt x="21600" y="2234"/>
                    <a:pt x="21600" y="1440"/>
                  </a:cubicBezTo>
                  <a:cubicBezTo>
                    <a:pt x="21600" y="645"/>
                    <a:pt x="21179" y="0"/>
                    <a:pt x="2066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  <p:sp>
          <p:nvSpPr>
            <p:cNvPr id="6" name="AutoShape 104">
              <a:extLst>
                <a:ext uri="{FF2B5EF4-FFF2-40B4-BE49-F238E27FC236}">
                  <a16:creationId xmlns:a16="http://schemas.microsoft.com/office/drawing/2014/main" id="{B6F35CDC-A967-42B8-B464-989F4DEC3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69485" y="4937447"/>
              <a:ext cx="464344" cy="40640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0" y="16971"/>
                  </a:moveTo>
                  <a:cubicBezTo>
                    <a:pt x="10181" y="16971"/>
                    <a:pt x="9546" y="16918"/>
                    <a:pt x="8912" y="16811"/>
                  </a:cubicBezTo>
                  <a:cubicBezTo>
                    <a:pt x="8847" y="16800"/>
                    <a:pt x="8781" y="16794"/>
                    <a:pt x="8716" y="16794"/>
                  </a:cubicBezTo>
                  <a:cubicBezTo>
                    <a:pt x="8315" y="16794"/>
                    <a:pt x="7931" y="16999"/>
                    <a:pt x="7673" y="17359"/>
                  </a:cubicBezTo>
                  <a:cubicBezTo>
                    <a:pt x="7384" y="17761"/>
                    <a:pt x="6563" y="18657"/>
                    <a:pt x="5591" y="19318"/>
                  </a:cubicBezTo>
                  <a:cubicBezTo>
                    <a:pt x="5854" y="18628"/>
                    <a:pt x="6060" y="17853"/>
                    <a:pt x="6074" y="17056"/>
                  </a:cubicBezTo>
                  <a:cubicBezTo>
                    <a:pt x="6078" y="17006"/>
                    <a:pt x="6080" y="16956"/>
                    <a:pt x="6080" y="16914"/>
                  </a:cubicBezTo>
                  <a:cubicBezTo>
                    <a:pt x="6080" y="16334"/>
                    <a:pt x="5796" y="15803"/>
                    <a:pt x="5344" y="15540"/>
                  </a:cubicBezTo>
                  <a:cubicBezTo>
                    <a:pt x="2843" y="14080"/>
                    <a:pt x="1349" y="11731"/>
                    <a:pt x="1349" y="9257"/>
                  </a:cubicBezTo>
                  <a:cubicBezTo>
                    <a:pt x="1349" y="5003"/>
                    <a:pt x="5588" y="1542"/>
                    <a:pt x="10800" y="1542"/>
                  </a:cubicBezTo>
                  <a:cubicBezTo>
                    <a:pt x="16011" y="1542"/>
                    <a:pt x="20249" y="5003"/>
                    <a:pt x="20249" y="9257"/>
                  </a:cubicBezTo>
                  <a:cubicBezTo>
                    <a:pt x="20249" y="13510"/>
                    <a:pt x="16011" y="16971"/>
                    <a:pt x="10800" y="16971"/>
                  </a:cubicBezTo>
                  <a:moveTo>
                    <a:pt x="10800" y="0"/>
                  </a:moveTo>
                  <a:cubicBezTo>
                    <a:pt x="4835" y="0"/>
                    <a:pt x="0" y="4144"/>
                    <a:pt x="0" y="9257"/>
                  </a:cubicBezTo>
                  <a:cubicBezTo>
                    <a:pt x="0" y="12440"/>
                    <a:pt x="1875" y="15248"/>
                    <a:pt x="4730" y="16914"/>
                  </a:cubicBezTo>
                  <a:cubicBezTo>
                    <a:pt x="4730" y="16935"/>
                    <a:pt x="4724" y="16949"/>
                    <a:pt x="4724" y="16971"/>
                  </a:cubicBezTo>
                  <a:cubicBezTo>
                    <a:pt x="4724" y="18354"/>
                    <a:pt x="3821" y="19843"/>
                    <a:pt x="3423" y="20625"/>
                  </a:cubicBezTo>
                  <a:lnTo>
                    <a:pt x="3425" y="20625"/>
                  </a:lnTo>
                  <a:cubicBezTo>
                    <a:pt x="3393" y="20709"/>
                    <a:pt x="3374" y="20802"/>
                    <a:pt x="3374" y="20900"/>
                  </a:cubicBezTo>
                  <a:cubicBezTo>
                    <a:pt x="3374" y="21287"/>
                    <a:pt x="3648" y="21600"/>
                    <a:pt x="3986" y="21600"/>
                  </a:cubicBezTo>
                  <a:cubicBezTo>
                    <a:pt x="4049" y="21600"/>
                    <a:pt x="4161" y="21580"/>
                    <a:pt x="4158" y="21590"/>
                  </a:cubicBezTo>
                  <a:cubicBezTo>
                    <a:pt x="6268" y="21195"/>
                    <a:pt x="8255" y="18979"/>
                    <a:pt x="8716" y="18338"/>
                  </a:cubicBezTo>
                  <a:cubicBezTo>
                    <a:pt x="9391" y="18451"/>
                    <a:pt x="10086" y="18514"/>
                    <a:pt x="10800" y="18514"/>
                  </a:cubicBezTo>
                  <a:cubicBezTo>
                    <a:pt x="16764" y="18514"/>
                    <a:pt x="21600" y="14369"/>
                    <a:pt x="21600" y="9257"/>
                  </a:cubicBezTo>
                  <a:cubicBezTo>
                    <a:pt x="21600" y="4144"/>
                    <a:pt x="16764" y="0"/>
                    <a:pt x="10800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22860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5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sym typeface="Gill Sans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245C450-C9FF-4A80-992B-75BC8F91C59A}"/>
              </a:ext>
            </a:extLst>
          </p:cNvPr>
          <p:cNvSpPr/>
          <p:nvPr/>
        </p:nvSpPr>
        <p:spPr>
          <a:xfrm>
            <a:off x="737094" y="4800600"/>
            <a:ext cx="514350" cy="47625"/>
          </a:xfrm>
          <a:prstGeom prst="rect">
            <a:avLst/>
          </a:prstGeom>
          <a:solidFill>
            <a:srgbClr val="9782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12602-223C-4FEF-AE00-D007F1BF7B09}"/>
              </a:ext>
            </a:extLst>
          </p:cNvPr>
          <p:cNvSpPr/>
          <p:nvPr/>
        </p:nvSpPr>
        <p:spPr>
          <a:xfrm>
            <a:off x="8354264" y="2170417"/>
            <a:ext cx="310064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333333"/>
                </a:solidFill>
                <a:cs typeface="Segoe UI" panose="020B0502040204020203" pitchFamily="34" charset="0"/>
              </a:rPr>
              <a:t>Hugh </a:t>
            </a:r>
            <a:r>
              <a:rPr lang="en-US" sz="2000" b="1" dirty="0">
                <a:solidFill>
                  <a:srgbClr val="333333"/>
                </a:solidFill>
              </a:rPr>
              <a:t>advocates 80% of human performance comes from living your identity,  managing human differences and recognizing the emotional impulses of decision-making</a:t>
            </a:r>
          </a:p>
          <a:p>
            <a:pPr>
              <a:lnSpc>
                <a:spcPct val="120000"/>
              </a:lnSpc>
            </a:pP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  <a:cs typeface="Segoe UI" panose="020B0502040204020203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C263ED-91E0-46EE-868A-B2E3ECF609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64" t="23210" r="33895" b="53908"/>
          <a:stretch/>
        </p:blipFill>
        <p:spPr>
          <a:xfrm>
            <a:off x="8248908" y="1154696"/>
            <a:ext cx="989046" cy="84675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94E0FCF-AB7C-4626-85BC-63F478D72CF1}"/>
              </a:ext>
            </a:extLst>
          </p:cNvPr>
          <p:cNvSpPr/>
          <p:nvPr/>
        </p:nvSpPr>
        <p:spPr>
          <a:xfrm>
            <a:off x="639533" y="1647508"/>
            <a:ext cx="37773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333333"/>
                </a:solidFill>
                <a:cs typeface="Segoe UI Light" panose="020B0502040204020203" pitchFamily="34" charset="0"/>
              </a:rPr>
              <a:t>Hugh Massie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8876254-30AC-465C-AF3F-9D00F50038DF}"/>
              </a:ext>
            </a:extLst>
          </p:cNvPr>
          <p:cNvSpPr/>
          <p:nvPr/>
        </p:nvSpPr>
        <p:spPr>
          <a:xfrm>
            <a:off x="586855" y="2352317"/>
            <a:ext cx="37773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78246"/>
                </a:solidFill>
                <a:cs typeface="Segoe UI Light" panose="020B0502040204020203" pitchFamily="34" charset="0"/>
              </a:rPr>
              <a:t>Reformed Accountant who has become an Identity Trailblazer</a:t>
            </a:r>
          </a:p>
          <a:p>
            <a:endParaRPr lang="en-US" b="1" dirty="0">
              <a:solidFill>
                <a:srgbClr val="978246"/>
              </a:solidFill>
              <a:cs typeface="Segoe UI Light" panose="020B0502040204020203" pitchFamily="34" charset="0"/>
            </a:endParaRPr>
          </a:p>
          <a:p>
            <a:r>
              <a:rPr lang="en-US" b="1" dirty="0">
                <a:solidFill>
                  <a:srgbClr val="978246"/>
                </a:solidFill>
                <a:cs typeface="Segoe UI Light" panose="020B0502040204020203" pitchFamily="34" charset="0"/>
              </a:rPr>
              <a:t>Chairman and Founder of DNA Behavior International</a:t>
            </a:r>
          </a:p>
          <a:p>
            <a:endParaRPr lang="en-US" b="1" dirty="0">
              <a:solidFill>
                <a:srgbClr val="978246"/>
              </a:solidFill>
              <a:cs typeface="Segoe UI Light" panose="020B0502040204020203" pitchFamily="34" charset="0"/>
            </a:endParaRPr>
          </a:p>
          <a:p>
            <a:r>
              <a:rPr lang="en-US" b="1" dirty="0">
                <a:solidFill>
                  <a:srgbClr val="978246"/>
                </a:solidFill>
                <a:cs typeface="Segoe UI Light" panose="020B0502040204020203" pitchFamily="34" charset="0"/>
              </a:rPr>
              <a:t>The Behavior and Money Insights Company</a:t>
            </a:r>
          </a:p>
        </p:txBody>
      </p:sp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ABE3DC45-1269-4178-92D8-4FB5C9EE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96" r="31196"/>
          <a:stretch>
            <a:fillRect/>
          </a:stretch>
        </p:blipFill>
        <p:spPr>
          <a:xfrm>
            <a:off x="4595885" y="483612"/>
            <a:ext cx="3295106" cy="5841242"/>
          </a:xfrm>
        </p:spPr>
      </p:pic>
    </p:spTree>
    <p:extLst>
      <p:ext uri="{BB962C8B-B14F-4D97-AF65-F5344CB8AC3E}">
        <p14:creationId xmlns:p14="http://schemas.microsoft.com/office/powerpoint/2010/main" val="85123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631B4297-9689-4EC6-B373-5DF8EB975FB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r="1195"/>
          <a:stretch>
            <a:fillRect/>
          </a:stretch>
        </p:blipFill>
        <p:spPr>
          <a:xfrm>
            <a:off x="2440960" y="0"/>
            <a:ext cx="10036175" cy="6858000"/>
          </a:xfrm>
          <a:custGeom>
            <a:avLst/>
            <a:gdLst>
              <a:gd name="connsiteX0" fmla="*/ 0 w 10034901"/>
              <a:gd name="connsiteY0" fmla="*/ 0 h 6857999"/>
              <a:gd name="connsiteX1" fmla="*/ 10034901 w 10034901"/>
              <a:gd name="connsiteY1" fmla="*/ 0 h 6857999"/>
              <a:gd name="connsiteX2" fmla="*/ 10034901 w 10034901"/>
              <a:gd name="connsiteY2" fmla="*/ 6857999 h 6857999"/>
              <a:gd name="connsiteX3" fmla="*/ 6857999 w 1003490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4901" h="6857999">
                <a:moveTo>
                  <a:pt x="0" y="0"/>
                </a:moveTo>
                <a:lnTo>
                  <a:pt x="10034901" y="0"/>
                </a:lnTo>
                <a:lnTo>
                  <a:pt x="10034901" y="6857999"/>
                </a:lnTo>
                <a:lnTo>
                  <a:pt x="6857999" y="6857999"/>
                </a:lnTo>
                <a:close/>
              </a:path>
            </a:pathLst>
          </a:custGeom>
        </p:spPr>
      </p:pic>
      <p:sp>
        <p:nvSpPr>
          <p:cNvPr id="17" name="Right Triangle 16"/>
          <p:cNvSpPr/>
          <p:nvPr/>
        </p:nvSpPr>
        <p:spPr>
          <a:xfrm rot="10800000">
            <a:off x="9485962" y="2"/>
            <a:ext cx="2991173" cy="2991173"/>
          </a:xfrm>
          <a:prstGeom prst="rtTriangle">
            <a:avLst/>
          </a:prstGeom>
          <a:solidFill>
            <a:srgbClr val="0003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D7BEE-74C1-42BB-BB58-73D4F0D32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BB89552E-117A-4209-9C6E-C240B8399C83}"/>
              </a:ext>
            </a:extLst>
          </p:cNvPr>
          <p:cNvSpPr txBox="1">
            <a:spLocks/>
          </p:cNvSpPr>
          <p:nvPr/>
        </p:nvSpPr>
        <p:spPr>
          <a:xfrm>
            <a:off x="1917986" y="3742418"/>
            <a:ext cx="4258542" cy="220490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spc="-150" dirty="0">
                <a:solidFill>
                  <a:srgbClr val="000336"/>
                </a:solidFill>
                <a:latin typeface="+mn-lt"/>
              </a:rPr>
              <a:t>Leader Decision-Making:</a:t>
            </a:r>
          </a:p>
          <a:p>
            <a:pPr>
              <a:lnSpc>
                <a:spcPct val="100000"/>
              </a:lnSpc>
            </a:pPr>
            <a:r>
              <a:rPr lang="en-US" sz="3600" b="1" spc="-150" dirty="0">
                <a:solidFill>
                  <a:srgbClr val="000336"/>
                </a:solidFill>
                <a:latin typeface="+mn-lt"/>
              </a:rPr>
              <a:t>Discovering Your Identity and Financial Behavior Style – Financial DNA®</a:t>
            </a:r>
          </a:p>
        </p:txBody>
      </p:sp>
    </p:spTree>
    <p:extLst>
      <p:ext uri="{BB962C8B-B14F-4D97-AF65-F5344CB8AC3E}">
        <p14:creationId xmlns:p14="http://schemas.microsoft.com/office/powerpoint/2010/main" val="3378709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C6D8B8-D63F-4176-8399-062D8BF482E1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F5709B-3AE6-4677-881E-91FAD27861E3}"/>
              </a:ext>
            </a:extLst>
          </p:cNvPr>
          <p:cNvSpPr/>
          <p:nvPr/>
        </p:nvSpPr>
        <p:spPr>
          <a:xfrm>
            <a:off x="0" y="0"/>
            <a:ext cx="6815790" cy="2741733"/>
          </a:xfrm>
          <a:prstGeom prst="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" descr="https://static1.squarespace.com/static/59006a571b631bf3f5ffc01a/590b350515d5dba8afdaffc0/5912c04015cf7dde1df0dde0/1510593665281/iceberg.png?format=2500w">
            <a:extLst>
              <a:ext uri="{FF2B5EF4-FFF2-40B4-BE49-F238E27FC236}">
                <a16:creationId xmlns:a16="http://schemas.microsoft.com/office/drawing/2014/main" id="{E469F73B-2D17-42A0-A8D5-D87D0BFD6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13831"/>
          <a:stretch>
            <a:fillRect/>
          </a:stretch>
        </p:blipFill>
        <p:spPr bwMode="auto">
          <a:xfrm>
            <a:off x="0" y="2368089"/>
            <a:ext cx="5583059" cy="4497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0DF642-B625-4571-915E-02BAE9E16A11}"/>
              </a:ext>
            </a:extLst>
          </p:cNvPr>
          <p:cNvSpPr/>
          <p:nvPr/>
        </p:nvSpPr>
        <p:spPr>
          <a:xfrm>
            <a:off x="1835035" y="2500723"/>
            <a:ext cx="1853905" cy="374263"/>
          </a:xfrm>
          <a:prstGeom prst="roundRect">
            <a:avLst/>
          </a:prstGeom>
          <a:solidFill>
            <a:srgbClr val="F0F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F1D4FE-6FF1-4BC4-86BA-C070E02CF16B}"/>
              </a:ext>
            </a:extLst>
          </p:cNvPr>
          <p:cNvSpPr/>
          <p:nvPr/>
        </p:nvSpPr>
        <p:spPr>
          <a:xfrm>
            <a:off x="1614312" y="6296605"/>
            <a:ext cx="2184647" cy="374263"/>
          </a:xfrm>
          <a:prstGeom prst="roundRect">
            <a:avLst/>
          </a:prstGeom>
          <a:gradFill flip="none" rotWithShape="1">
            <a:gsLst>
              <a:gs pos="0">
                <a:srgbClr val="228DAE"/>
              </a:gs>
              <a:gs pos="100000">
                <a:srgbClr val="0C7C9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B86916-412D-41E2-9BEC-3C93CE38FA47}"/>
              </a:ext>
            </a:extLst>
          </p:cNvPr>
          <p:cNvSpPr/>
          <p:nvPr/>
        </p:nvSpPr>
        <p:spPr>
          <a:xfrm>
            <a:off x="0" y="0"/>
            <a:ext cx="6815790" cy="2162432"/>
          </a:xfrm>
          <a:prstGeom prst="rect">
            <a:avLst/>
          </a:prstGeom>
          <a:gradFill>
            <a:gsLst>
              <a:gs pos="33000">
                <a:schemeClr val="bg1"/>
              </a:gs>
              <a:gs pos="100000">
                <a:srgbClr val="F0F9F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09DF3F-50AE-4D98-A230-C86EB55C22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11245"/>
          <a:stretch/>
        </p:blipFill>
        <p:spPr>
          <a:xfrm>
            <a:off x="5583059" y="-1258"/>
            <a:ext cx="4053802" cy="685925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9E51B2-6FC1-4131-90F7-C384F194C63A}"/>
              </a:ext>
            </a:extLst>
          </p:cNvPr>
          <p:cNvSpPr txBox="1"/>
          <p:nvPr/>
        </p:nvSpPr>
        <p:spPr>
          <a:xfrm>
            <a:off x="420587" y="2607921"/>
            <a:ext cx="3030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C7C9D"/>
                </a:solidFill>
              </a:rPr>
              <a:t>LEARNED SITUATIONAL BEHAVIOR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92DB2E-44E5-4786-9C8D-2AF721990F71}"/>
              </a:ext>
            </a:extLst>
          </p:cNvPr>
          <p:cNvSpPr txBox="1"/>
          <p:nvPr/>
        </p:nvSpPr>
        <p:spPr>
          <a:xfrm>
            <a:off x="420587" y="4550895"/>
            <a:ext cx="15324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Automatic </a:t>
            </a:r>
          </a:p>
          <a:p>
            <a:r>
              <a:rPr lang="en-US" sz="1100" b="1" dirty="0">
                <a:solidFill>
                  <a:schemeClr val="bg1"/>
                </a:solidFill>
              </a:rPr>
              <a:t>Behavior Biases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72114A1-B380-4B03-BCE0-08497B147480}"/>
              </a:ext>
            </a:extLst>
          </p:cNvPr>
          <p:cNvCxnSpPr>
            <a:cxnSpLocks/>
          </p:cNvCxnSpPr>
          <p:nvPr/>
        </p:nvCxnSpPr>
        <p:spPr>
          <a:xfrm>
            <a:off x="492816" y="497679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1B7A5F37-E933-43A8-9391-8C2642E20865}"/>
              </a:ext>
            </a:extLst>
          </p:cNvPr>
          <p:cNvSpPr txBox="1"/>
          <p:nvPr/>
        </p:nvSpPr>
        <p:spPr>
          <a:xfrm>
            <a:off x="377280" y="3997489"/>
            <a:ext cx="3030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NATURAL BEHAVIOR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056CF6-E65E-4915-B703-0DD91B972D84}"/>
              </a:ext>
            </a:extLst>
          </p:cNvPr>
          <p:cNvSpPr txBox="1"/>
          <p:nvPr/>
        </p:nvSpPr>
        <p:spPr>
          <a:xfrm>
            <a:off x="420587" y="509661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Talents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EEB70EBE-44FC-4147-9222-9AA40F0ECE3F}"/>
              </a:ext>
            </a:extLst>
          </p:cNvPr>
          <p:cNvCxnSpPr>
            <a:cxnSpLocks/>
          </p:cNvCxnSpPr>
          <p:nvPr/>
        </p:nvCxnSpPr>
        <p:spPr>
          <a:xfrm>
            <a:off x="492816" y="5361867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CC02537A-1CD7-4AAE-86B8-AEF7A353A0F1}"/>
              </a:ext>
            </a:extLst>
          </p:cNvPr>
          <p:cNvSpPr txBox="1"/>
          <p:nvPr/>
        </p:nvSpPr>
        <p:spPr>
          <a:xfrm>
            <a:off x="420587" y="5390765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Leadership Style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DAFB027E-F2B2-4F8C-B591-DAC582F74647}"/>
              </a:ext>
            </a:extLst>
          </p:cNvPr>
          <p:cNvCxnSpPr>
            <a:cxnSpLocks/>
          </p:cNvCxnSpPr>
          <p:nvPr/>
        </p:nvCxnSpPr>
        <p:spPr>
          <a:xfrm>
            <a:off x="492816" y="5757108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1FFDCD3-EBEB-41EB-8521-F8196B1684AB}"/>
              </a:ext>
            </a:extLst>
          </p:cNvPr>
          <p:cNvSpPr txBox="1"/>
          <p:nvPr/>
        </p:nvSpPr>
        <p:spPr>
          <a:xfrm>
            <a:off x="420587" y="5848191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Risk-Taking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2EFDECB-CFCA-4F24-B365-E949EBC12F15}"/>
              </a:ext>
            </a:extLst>
          </p:cNvPr>
          <p:cNvCxnSpPr>
            <a:cxnSpLocks/>
          </p:cNvCxnSpPr>
          <p:nvPr/>
        </p:nvCxnSpPr>
        <p:spPr>
          <a:xfrm>
            <a:off x="492816" y="6113447"/>
            <a:ext cx="2299811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4FFF190-8AEF-47D9-9433-D5A263DC45AB}"/>
              </a:ext>
            </a:extLst>
          </p:cNvPr>
          <p:cNvSpPr txBox="1"/>
          <p:nvPr/>
        </p:nvSpPr>
        <p:spPr>
          <a:xfrm>
            <a:off x="3537243" y="4808767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Communication Style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2A5393BC-49F5-4CC2-8133-B95E1ECEB326}"/>
              </a:ext>
            </a:extLst>
          </p:cNvPr>
          <p:cNvCxnSpPr>
            <a:cxnSpLocks/>
          </p:cNvCxnSpPr>
          <p:nvPr/>
        </p:nvCxnSpPr>
        <p:spPr>
          <a:xfrm>
            <a:off x="3363071" y="5086380"/>
            <a:ext cx="170664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54C34608-AE79-4BC3-8CBC-99DC1890A7F0}"/>
              </a:ext>
            </a:extLst>
          </p:cNvPr>
          <p:cNvSpPr txBox="1"/>
          <p:nvPr/>
        </p:nvSpPr>
        <p:spPr>
          <a:xfrm>
            <a:off x="3537243" y="5193844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Learning Style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ACC67FB2-0503-48B4-AECE-17C49A1FBF4B}"/>
              </a:ext>
            </a:extLst>
          </p:cNvPr>
          <p:cNvCxnSpPr>
            <a:cxnSpLocks/>
          </p:cNvCxnSpPr>
          <p:nvPr/>
        </p:nvCxnSpPr>
        <p:spPr>
          <a:xfrm>
            <a:off x="3214751" y="5459100"/>
            <a:ext cx="1854968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1B1883C0-E630-4A09-A03B-F869640DC248}"/>
              </a:ext>
            </a:extLst>
          </p:cNvPr>
          <p:cNvSpPr txBox="1"/>
          <p:nvPr/>
        </p:nvSpPr>
        <p:spPr>
          <a:xfrm>
            <a:off x="3537243" y="5576728"/>
            <a:ext cx="15324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>
                <a:solidFill>
                  <a:schemeClr val="bg1"/>
                </a:solidFill>
              </a:rPr>
              <a:t>Decision-Making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958079B-CB2E-42B8-A69B-0AB005A01518}"/>
              </a:ext>
            </a:extLst>
          </p:cNvPr>
          <p:cNvCxnSpPr>
            <a:cxnSpLocks/>
          </p:cNvCxnSpPr>
          <p:nvPr/>
        </p:nvCxnSpPr>
        <p:spPr>
          <a:xfrm>
            <a:off x="3007396" y="5841984"/>
            <a:ext cx="2062323" cy="0"/>
          </a:xfrm>
          <a:prstGeom prst="line">
            <a:avLst/>
          </a:prstGeom>
          <a:ln>
            <a:solidFill>
              <a:schemeClr val="bg1">
                <a:alpha val="6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C0995D3-8533-43E6-B1AB-5DD13DBFFC42}"/>
              </a:ext>
            </a:extLst>
          </p:cNvPr>
          <p:cNvSpPr/>
          <p:nvPr/>
        </p:nvSpPr>
        <p:spPr>
          <a:xfrm>
            <a:off x="420587" y="640903"/>
            <a:ext cx="4785397" cy="88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3000" b="1" dirty="0">
                <a:solidFill>
                  <a:srgbClr val="000336"/>
                </a:solidFill>
                <a:cs typeface="Segoe UI Light" panose="020B0502040204020203" pitchFamily="34" charset="0"/>
              </a:rPr>
              <a:t>DNA Behavior is Quicker &amp; 91% More Reliable Method 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C79B9BC5-7FF1-40FF-91C0-C0801B20328F}"/>
              </a:ext>
            </a:extLst>
          </p:cNvPr>
          <p:cNvSpPr/>
          <p:nvPr/>
        </p:nvSpPr>
        <p:spPr>
          <a:xfrm>
            <a:off x="420587" y="1531019"/>
            <a:ext cx="64770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65000"/>
                  </a:schemeClr>
                </a:solidFill>
                <a:cs typeface="Segoe UI Light" panose="020B0502040204020203" pitchFamily="34" charset="0"/>
              </a:rPr>
              <a:t>Universally Applicable Insights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126E66-458D-43D4-87EF-18B2003CCF5B}"/>
              </a:ext>
            </a:extLst>
          </p:cNvPr>
          <p:cNvSpPr/>
          <p:nvPr/>
        </p:nvSpPr>
        <p:spPr>
          <a:xfrm>
            <a:off x="9636861" y="-1258"/>
            <a:ext cx="2555139" cy="6859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F578162-97AC-4B97-8047-C67C6A608DB1}"/>
              </a:ext>
            </a:extLst>
          </p:cNvPr>
          <p:cNvCxnSpPr/>
          <p:nvPr/>
        </p:nvCxnSpPr>
        <p:spPr>
          <a:xfrm>
            <a:off x="9636861" y="3997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D64EE43-0301-4234-9D88-1FA96824B53E}"/>
              </a:ext>
            </a:extLst>
          </p:cNvPr>
          <p:cNvCxnSpPr/>
          <p:nvPr/>
        </p:nvCxnSpPr>
        <p:spPr>
          <a:xfrm>
            <a:off x="9660402" y="1582489"/>
            <a:ext cx="2555139" cy="0"/>
          </a:xfrm>
          <a:prstGeom prst="line">
            <a:avLst/>
          </a:prstGeom>
          <a:ln>
            <a:solidFill>
              <a:schemeClr val="bg1">
                <a:lumMod val="8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A65A5D41-21B3-4894-BD89-942D26A9227C}"/>
              </a:ext>
            </a:extLst>
          </p:cNvPr>
          <p:cNvSpPr/>
          <p:nvPr/>
        </p:nvSpPr>
        <p:spPr>
          <a:xfrm>
            <a:off x="9927096" y="659288"/>
            <a:ext cx="2109216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DNA Natural Behavior Discovery (10 to 12 Mins)</a:t>
            </a:r>
          </a:p>
          <a:p>
            <a:endParaRPr lang="en-US" sz="6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Completed by each individual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0F69741-5A1D-4458-8D12-92875E480A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488" y="6409442"/>
            <a:ext cx="1681260" cy="5228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3C7CA28-E2DF-456D-883F-4EDD27535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7407" y="3996497"/>
            <a:ext cx="1764618" cy="220221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BAD53F-EFD8-4EAF-A57D-0DABAE7673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166" y="1669697"/>
            <a:ext cx="1789859" cy="2144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72947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EBE16B1-01E8-4612-98AC-136E6D3E7446}"/>
              </a:ext>
            </a:extLst>
          </p:cNvPr>
          <p:cNvSpPr/>
          <p:nvPr/>
        </p:nvSpPr>
        <p:spPr>
          <a:xfrm>
            <a:off x="1557801" y="1761067"/>
            <a:ext cx="9076399" cy="4437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95300" dist="38100" algn="l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ACE8ED9-0C27-4F8B-818A-7E8B1F6C75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3" t="616" r="1756" b="2619"/>
          <a:stretch/>
        </p:blipFill>
        <p:spPr>
          <a:xfrm>
            <a:off x="2529324" y="2078160"/>
            <a:ext cx="7133352" cy="3800996"/>
          </a:xfrm>
          <a:prstGeom prst="rect">
            <a:avLst/>
          </a:prstGeom>
        </p:spPr>
      </p:pic>
      <p:sp>
        <p:nvSpPr>
          <p:cNvPr id="23" name="Text Box 6">
            <a:extLst>
              <a:ext uri="{FF2B5EF4-FFF2-40B4-BE49-F238E27FC236}">
                <a16:creationId xmlns:a16="http://schemas.microsoft.com/office/drawing/2014/main" id="{B5FDDE0F-5545-43DD-AB6F-515B64E2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6563" y="1872804"/>
            <a:ext cx="215608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Risk Taker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Strategic Goal Setting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Growth Focused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25AD"/>
                </a:solidFill>
                <a:latin typeface="Calibri" panose="020F0502020204030204" pitchFamily="34" charset="0"/>
                <a:cs typeface="Arial" charset="0"/>
              </a:rPr>
              <a:t>Over Extends</a:t>
            </a:r>
          </a:p>
        </p:txBody>
      </p:sp>
      <p:sp>
        <p:nvSpPr>
          <p:cNvPr id="24" name="Text Box 7">
            <a:extLst>
              <a:ext uri="{FF2B5EF4-FFF2-40B4-BE49-F238E27FC236}">
                <a16:creationId xmlns:a16="http://schemas.microsoft.com/office/drawing/2014/main" id="{F21950DB-F2E4-473C-8E0B-FCE6BCA9F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41" y="1872804"/>
            <a:ext cx="1823428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Spender/Low Fiscal Control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Public Recognition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Shiny Object Syndrome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EB8B2D"/>
                </a:solidFill>
                <a:latin typeface="Calibri" panose="020F0502020204030204" pitchFamily="34" charset="0"/>
                <a:cs typeface="Arial" charset="0"/>
              </a:rPr>
              <a:t>Over Innovates 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3261A65-CC5A-4497-9408-0D46B8BEE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9341" y="5212418"/>
            <a:ext cx="185959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Cautious/Security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Business Stability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Holds on Too Long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Seeks Guarantees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238600"/>
                </a:solidFill>
                <a:latin typeface="Calibri" panose="020F0502020204030204" pitchFamily="34" charset="0"/>
                <a:cs typeface="Arial" charset="0"/>
              </a:rPr>
              <a:t>Tactical/Local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2386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5026E3F2-0F4E-4E74-8EE7-69FA99A82F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803" y="5253515"/>
            <a:ext cx="185959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27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Saver/Disciplined                         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Paralysis by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High Information Need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Fear of Not Enough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4F4F4F"/>
                </a:solidFill>
                <a:latin typeface="Calibri" panose="020F0502020204030204" pitchFamily="34" charset="0"/>
                <a:cs typeface="Arial" charset="0"/>
              </a:rPr>
              <a:t>Not Intuitive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9136CA0-B6B7-4BA0-8B89-356169DDF558}"/>
              </a:ext>
            </a:extLst>
          </p:cNvPr>
          <p:cNvSpPr/>
          <p:nvPr/>
        </p:nvSpPr>
        <p:spPr>
          <a:xfrm>
            <a:off x="2605785" y="1045417"/>
            <a:ext cx="7133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10 Unique Decision-Making Styles Connected to Natural Behavior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D85AADA-B4FF-47BF-990C-69BECAE96490}"/>
              </a:ext>
            </a:extLst>
          </p:cNvPr>
          <p:cNvSpPr/>
          <p:nvPr/>
        </p:nvSpPr>
        <p:spPr>
          <a:xfrm>
            <a:off x="208006" y="425849"/>
            <a:ext cx="117759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000336"/>
                </a:solidFill>
                <a:cs typeface="Segoe UI Light" panose="020B0502040204020203" pitchFamily="34" charset="0"/>
              </a:rPr>
              <a:t>Overall Unique Decision-Making Style Summary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198C46-630C-4617-8911-3766E3F89C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80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A115050B-2239-485B-809C-5A0AFFC03F18}"/>
              </a:ext>
            </a:extLst>
          </p:cNvPr>
          <p:cNvSpPr/>
          <p:nvPr/>
        </p:nvSpPr>
        <p:spPr>
          <a:xfrm>
            <a:off x="2346866" y="1072180"/>
            <a:ext cx="74982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978246"/>
                </a:solidFill>
                <a:cs typeface="Segoe UI Light" panose="020B0502040204020203" pitchFamily="34" charset="0"/>
              </a:rPr>
              <a:t>Are the gains more than 2X++ the risk-adjusted loss potential?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433E9B-E8DE-4003-8124-7F190D3F9A1D}"/>
              </a:ext>
            </a:extLst>
          </p:cNvPr>
          <p:cNvSpPr/>
          <p:nvPr/>
        </p:nvSpPr>
        <p:spPr>
          <a:xfrm>
            <a:off x="863600" y="425849"/>
            <a:ext cx="10464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000336"/>
                </a:solidFill>
                <a:cs typeface="Segoe UI Light" panose="020B0502040204020203" pitchFamily="34" charset="0"/>
              </a:rPr>
              <a:t>Evaluating Opportunity Risk using Prospect Theory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82855A7-E7FF-4A14-9183-B0815F3F258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E801406A-35C9-4DB5-95C0-ED4868D5628A}"/>
              </a:ext>
            </a:extLst>
          </p:cNvPr>
          <p:cNvGraphicFramePr/>
          <p:nvPr/>
        </p:nvGraphicFramePr>
        <p:xfrm>
          <a:off x="2032000" y="1472291"/>
          <a:ext cx="7813135" cy="49539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59896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620859" y="1115695"/>
            <a:ext cx="704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Influencer – Sports Car Innovator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488092" y="140981"/>
            <a:ext cx="1332058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Mike Tudor’s DNA Behavior Mapping – 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Expanding A Business Unit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/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A0BD48-02A6-460C-92E0-87C51B1966D8}"/>
              </a:ext>
            </a:extLst>
          </p:cNvPr>
          <p:cNvGraphicFramePr>
            <a:graphicFrameLocks noGrp="1"/>
          </p:cNvGraphicFramePr>
          <p:nvPr/>
        </p:nvGraphicFramePr>
        <p:xfrm>
          <a:off x="5896329" y="3671771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35DD038-A31F-40AC-AAB8-A7118370C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025" y="1846637"/>
            <a:ext cx="7554204" cy="21301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080052-FBFF-4CBB-8808-6082D31CD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039" y="3886113"/>
            <a:ext cx="7434261" cy="1648581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2AA65BDA-9785-45E0-BEB9-DC7321B2F753}"/>
              </a:ext>
            </a:extLst>
          </p:cNvPr>
          <p:cNvSpPr/>
          <p:nvPr/>
        </p:nvSpPr>
        <p:spPr>
          <a:xfrm>
            <a:off x="10192629" y="4411376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27C3EB-DFDC-4830-98CA-692B6871C541}"/>
              </a:ext>
            </a:extLst>
          </p:cNvPr>
          <p:cNvSpPr txBox="1"/>
          <p:nvPr/>
        </p:nvSpPr>
        <p:spPr>
          <a:xfrm>
            <a:off x="9905998" y="4710403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Confidence Bias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B6EBA38B-D1B9-43A2-A513-120329048589}"/>
              </a:ext>
            </a:extLst>
          </p:cNvPr>
          <p:cNvSpPr/>
          <p:nvPr/>
        </p:nvSpPr>
        <p:spPr>
          <a:xfrm>
            <a:off x="884067" y="3060968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70DF0C-6E06-4E34-9E9D-E77C8E9F0B99}"/>
              </a:ext>
            </a:extLst>
          </p:cNvPr>
          <p:cNvSpPr txBox="1"/>
          <p:nvPr/>
        </p:nvSpPr>
        <p:spPr>
          <a:xfrm>
            <a:off x="842084" y="3293674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Instinctive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0B5F21-73A2-43C5-BDF5-F36698905CA2}"/>
              </a:ext>
            </a:extLst>
          </p:cNvPr>
          <p:cNvSpPr txBox="1"/>
          <p:nvPr/>
        </p:nvSpPr>
        <p:spPr>
          <a:xfrm>
            <a:off x="842083" y="2586338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Trades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E4651D29-A3A7-411C-AA7E-FF9D0950789A}"/>
              </a:ext>
            </a:extLst>
          </p:cNvPr>
          <p:cNvSpPr/>
          <p:nvPr/>
        </p:nvSpPr>
        <p:spPr>
          <a:xfrm>
            <a:off x="10192629" y="2446624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9B7B6B-DF0F-47BF-94DE-C8A4635D94A3}"/>
              </a:ext>
            </a:extLst>
          </p:cNvPr>
          <p:cNvSpPr txBox="1"/>
          <p:nvPr/>
        </p:nvSpPr>
        <p:spPr>
          <a:xfrm>
            <a:off x="10327737" y="2681367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Spends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EEF3E6-E94E-4F34-A83F-59127EBED2B5}"/>
              </a:ext>
            </a:extLst>
          </p:cNvPr>
          <p:cNvSpPr txBox="1"/>
          <p:nvPr/>
        </p:nvSpPr>
        <p:spPr>
          <a:xfrm>
            <a:off x="10327736" y="1941483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Follows Herd</a:t>
            </a:r>
          </a:p>
        </p:txBody>
      </p:sp>
    </p:spTree>
    <p:extLst>
      <p:ext uri="{BB962C8B-B14F-4D97-AF65-F5344CB8AC3E}">
        <p14:creationId xmlns:p14="http://schemas.microsoft.com/office/powerpoint/2010/main" val="1337237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620859" y="1115695"/>
            <a:ext cx="704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Initiator – Building Hospitality Experiences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488092" y="140981"/>
            <a:ext cx="1332058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Jack Sun’s DNA Behavior Mapping – 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Buying A Business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/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A0BD48-02A6-460C-92E0-87C51B1966D8}"/>
              </a:ext>
            </a:extLst>
          </p:cNvPr>
          <p:cNvGraphicFramePr>
            <a:graphicFrameLocks noGrp="1"/>
          </p:cNvGraphicFramePr>
          <p:nvPr/>
        </p:nvGraphicFramePr>
        <p:xfrm>
          <a:off x="5896329" y="3671771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A056B65-1C10-4671-A54A-3E2CDBAC1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59" y="1770904"/>
            <a:ext cx="7466116" cy="2303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5153C-B3E5-4DC8-9332-ACFCE9D4C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859" y="3960874"/>
            <a:ext cx="7542316" cy="1781431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04924BFA-C1F1-4C7C-A77D-FA54EA4C2DB1}"/>
              </a:ext>
            </a:extLst>
          </p:cNvPr>
          <p:cNvSpPr/>
          <p:nvPr/>
        </p:nvSpPr>
        <p:spPr>
          <a:xfrm>
            <a:off x="10163175" y="2122774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951CB-E2EE-4CED-9D0D-1112E15E5296}"/>
              </a:ext>
            </a:extLst>
          </p:cNvPr>
          <p:cNvSpPr txBox="1"/>
          <p:nvPr/>
        </p:nvSpPr>
        <p:spPr>
          <a:xfrm>
            <a:off x="10086975" y="1722664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Consolidated View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FEF5E378-6B75-41D8-93EF-51D1724F4492}"/>
              </a:ext>
            </a:extLst>
          </p:cNvPr>
          <p:cNvSpPr/>
          <p:nvPr/>
        </p:nvSpPr>
        <p:spPr>
          <a:xfrm>
            <a:off x="10188654" y="4544727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5F2009-E2AD-47CB-8E15-D691B29E67DA}"/>
              </a:ext>
            </a:extLst>
          </p:cNvPr>
          <p:cNvSpPr txBox="1"/>
          <p:nvPr/>
        </p:nvSpPr>
        <p:spPr>
          <a:xfrm>
            <a:off x="10163175" y="4719432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Confidence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78593C-C668-47A5-9A5E-162DC205800F}"/>
              </a:ext>
            </a:extLst>
          </p:cNvPr>
          <p:cNvSpPr txBox="1"/>
          <p:nvPr/>
        </p:nvSpPr>
        <p:spPr>
          <a:xfrm>
            <a:off x="10183104" y="4231970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Optimism Bias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57F390C7-8ED2-4FBC-B7AA-7C5F6AC20F94}"/>
              </a:ext>
            </a:extLst>
          </p:cNvPr>
          <p:cNvSpPr/>
          <p:nvPr/>
        </p:nvSpPr>
        <p:spPr>
          <a:xfrm>
            <a:off x="776104" y="5010332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E2B85-EC8C-4812-AD39-366974D6FE47}"/>
              </a:ext>
            </a:extLst>
          </p:cNvPr>
          <p:cNvSpPr txBox="1"/>
          <p:nvPr/>
        </p:nvSpPr>
        <p:spPr>
          <a:xfrm>
            <a:off x="438150" y="5203654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Benchmark Bias</a:t>
            </a: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828578A6-3400-4CB4-9B2F-DFEAA9D7E316}"/>
              </a:ext>
            </a:extLst>
          </p:cNvPr>
          <p:cNvSpPr/>
          <p:nvPr/>
        </p:nvSpPr>
        <p:spPr>
          <a:xfrm>
            <a:off x="975945" y="2836814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731830C-87E2-4723-BA8E-AD187FDEAE46}"/>
              </a:ext>
            </a:extLst>
          </p:cNvPr>
          <p:cNvSpPr txBox="1"/>
          <p:nvPr/>
        </p:nvSpPr>
        <p:spPr>
          <a:xfrm>
            <a:off x="790207" y="2452181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Trades</a:t>
            </a:r>
          </a:p>
        </p:txBody>
      </p:sp>
    </p:spTree>
    <p:extLst>
      <p:ext uri="{BB962C8B-B14F-4D97-AF65-F5344CB8AC3E}">
        <p14:creationId xmlns:p14="http://schemas.microsoft.com/office/powerpoint/2010/main" val="33172997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2620859" y="1172763"/>
            <a:ext cx="7040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Relationship Builder – Designer of Innovative Accounting Software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488092" y="186567"/>
            <a:ext cx="1332058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Craig Moon’s DNA Behavior Mapping – </a:t>
            </a:r>
          </a:p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Business Restructure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/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A0BD48-02A6-460C-92E0-87C51B1966D8}"/>
              </a:ext>
            </a:extLst>
          </p:cNvPr>
          <p:cNvGraphicFramePr>
            <a:graphicFrameLocks noGrp="1"/>
          </p:cNvGraphicFramePr>
          <p:nvPr/>
        </p:nvGraphicFramePr>
        <p:xfrm>
          <a:off x="5896329" y="3671771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62D9E7D-E23D-4132-98EB-C2E511F7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858" y="1759592"/>
            <a:ext cx="6951767" cy="2232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62811-E32E-4119-A129-58EE6A15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5550" y="3883677"/>
            <a:ext cx="7040899" cy="1650205"/>
          </a:xfrm>
          <a:prstGeom prst="rect">
            <a:avLst/>
          </a:prstGeom>
        </p:spPr>
      </p:pic>
      <p:sp>
        <p:nvSpPr>
          <p:cNvPr id="8" name="Arrow: Left 7">
            <a:extLst>
              <a:ext uri="{FF2B5EF4-FFF2-40B4-BE49-F238E27FC236}">
                <a16:creationId xmlns:a16="http://schemas.microsoft.com/office/drawing/2014/main" id="{07DD0275-C74D-4751-8F39-AE2ADCAE7AAB}"/>
              </a:ext>
            </a:extLst>
          </p:cNvPr>
          <p:cNvSpPr/>
          <p:nvPr/>
        </p:nvSpPr>
        <p:spPr>
          <a:xfrm>
            <a:off x="9771420" y="4999937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0E7D17-C40D-443C-9BE5-E3A7E6DA9977}"/>
              </a:ext>
            </a:extLst>
          </p:cNvPr>
          <p:cNvSpPr txBox="1"/>
          <p:nvPr/>
        </p:nvSpPr>
        <p:spPr>
          <a:xfrm>
            <a:off x="9771420" y="5203654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Newness Bias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CB062946-4F5E-4BC4-815D-17DE30DB4680}"/>
              </a:ext>
            </a:extLst>
          </p:cNvPr>
          <p:cNvSpPr/>
          <p:nvPr/>
        </p:nvSpPr>
        <p:spPr>
          <a:xfrm>
            <a:off x="9663156" y="277376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E753AEB3-8114-4B5B-BBE9-85690E09DEDD}"/>
              </a:ext>
            </a:extLst>
          </p:cNvPr>
          <p:cNvSpPr/>
          <p:nvPr/>
        </p:nvSpPr>
        <p:spPr>
          <a:xfrm>
            <a:off x="871170" y="2112914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57A541-2078-4AF0-B6D2-D43C76F687AC}"/>
              </a:ext>
            </a:extLst>
          </p:cNvPr>
          <p:cNvSpPr txBox="1"/>
          <p:nvPr/>
        </p:nvSpPr>
        <p:spPr>
          <a:xfrm>
            <a:off x="784933" y="1691832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Fear of Regret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9EC0D6CA-63D0-43C3-88DC-C90A4C264F87}"/>
              </a:ext>
            </a:extLst>
          </p:cNvPr>
          <p:cNvSpPr/>
          <p:nvPr/>
        </p:nvSpPr>
        <p:spPr>
          <a:xfrm>
            <a:off x="784933" y="4585052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79F361-A9E9-476F-AFD9-6ED55F38FE5A}"/>
              </a:ext>
            </a:extLst>
          </p:cNvPr>
          <p:cNvSpPr txBox="1"/>
          <p:nvPr/>
        </p:nvSpPr>
        <p:spPr>
          <a:xfrm>
            <a:off x="685432" y="4255363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Risk Averse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28851E-4168-40C8-920B-C48BB1F86F09}"/>
              </a:ext>
            </a:extLst>
          </p:cNvPr>
          <p:cNvSpPr txBox="1"/>
          <p:nvPr/>
        </p:nvSpPr>
        <p:spPr>
          <a:xfrm>
            <a:off x="9771419" y="2397102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Loss Aversion</a:t>
            </a:r>
          </a:p>
        </p:txBody>
      </p:sp>
    </p:spTree>
    <p:extLst>
      <p:ext uri="{BB962C8B-B14F-4D97-AF65-F5344CB8AC3E}">
        <p14:creationId xmlns:p14="http://schemas.microsoft.com/office/powerpoint/2010/main" val="2009365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5863248" y="4801382"/>
            <a:ext cx="63287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cs typeface="Segoe UI" panose="020B0502040204020203" pitchFamily="34" charset="0"/>
              </a:rPr>
              <a:t>Financial Behavior Influence on Group Decision-Making</a:t>
            </a:r>
            <a:br>
              <a:rPr lang="en-US" sz="3600" b="1" dirty="0">
                <a:cs typeface="Segoe UI" panose="020B0502040204020203" pitchFamily="34" charset="0"/>
              </a:rPr>
            </a:br>
            <a:br>
              <a:rPr lang="en-US" sz="3600" b="1" dirty="0">
                <a:cs typeface="Segoe UI" panose="020B0502040204020203" pitchFamily="34" charset="0"/>
              </a:rPr>
            </a:br>
            <a:endParaRPr lang="en-US" sz="3600" b="1" dirty="0">
              <a:cs typeface="Segoe UI" panose="020B05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248530" y="3410465"/>
            <a:ext cx="1291504" cy="976922"/>
            <a:chOff x="10421525" y="3547751"/>
            <a:chExt cx="1291504" cy="976922"/>
          </a:xfrm>
        </p:grpSpPr>
        <p:grpSp>
          <p:nvGrpSpPr>
            <p:cNvPr id="39" name="Group 38"/>
            <p:cNvGrpSpPr/>
            <p:nvPr/>
          </p:nvGrpSpPr>
          <p:grpSpPr>
            <a:xfrm>
              <a:off x="10744356" y="3556000"/>
              <a:ext cx="968673" cy="968673"/>
              <a:chOff x="8216107" y="2577307"/>
              <a:chExt cx="464344" cy="464344"/>
            </a:xfrm>
            <a:solidFill>
              <a:schemeClr val="accent1"/>
            </a:solidFill>
          </p:grpSpPr>
          <p:sp>
            <p:nvSpPr>
              <p:cNvPr id="40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solidFill>
                <a:srgbClr val="0004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1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2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3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10421525" y="3547751"/>
              <a:ext cx="473512" cy="473512"/>
              <a:chOff x="8216107" y="2577307"/>
              <a:chExt cx="464344" cy="464344"/>
            </a:xfrm>
            <a:solidFill>
              <a:schemeClr val="bg1">
                <a:lumMod val="85000"/>
              </a:schemeClr>
            </a:solidFill>
          </p:grpSpPr>
          <p:sp>
            <p:nvSpPr>
              <p:cNvPr id="45" name="AutoShape 52"/>
              <p:cNvSpPr>
                <a:spLocks/>
              </p:cNvSpPr>
              <p:nvPr/>
            </p:nvSpPr>
            <p:spPr bwMode="auto">
              <a:xfrm>
                <a:off x="8216107" y="2577307"/>
                <a:ext cx="464344" cy="464344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6" name="AutoShape 53"/>
              <p:cNvSpPr>
                <a:spLocks/>
              </p:cNvSpPr>
              <p:nvPr/>
            </p:nvSpPr>
            <p:spPr bwMode="auto">
              <a:xfrm>
                <a:off x="8390732" y="2736850"/>
                <a:ext cx="125413" cy="130175"/>
              </a:xfrm>
              <a:custGeom>
                <a:avLst/>
                <a:gdLst>
                  <a:gd name="T0" fmla="+- 0 10801 59"/>
                  <a:gd name="T1" fmla="*/ T0 w 21484"/>
                  <a:gd name="T2" fmla="+- 0 10799 41"/>
                  <a:gd name="T3" fmla="*/ 10799 h 21516"/>
                  <a:gd name="T4" fmla="+- 0 10801 59"/>
                  <a:gd name="T5" fmla="*/ T4 w 21484"/>
                  <a:gd name="T6" fmla="+- 0 10799 41"/>
                  <a:gd name="T7" fmla="*/ 10799 h 21516"/>
                  <a:gd name="T8" fmla="+- 0 10801 59"/>
                  <a:gd name="T9" fmla="*/ T8 w 21484"/>
                  <a:gd name="T10" fmla="+- 0 10799 41"/>
                  <a:gd name="T11" fmla="*/ 10799 h 21516"/>
                  <a:gd name="T12" fmla="+- 0 10801 59"/>
                  <a:gd name="T13" fmla="*/ T12 w 21484"/>
                  <a:gd name="T14" fmla="+- 0 10799 41"/>
                  <a:gd name="T15" fmla="*/ 10799 h 2151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84" h="21516">
                    <a:moveTo>
                      <a:pt x="17511" y="14987"/>
                    </a:moveTo>
                    <a:cubicBezTo>
                      <a:pt x="17287" y="15384"/>
                      <a:pt x="17032" y="15740"/>
                      <a:pt x="16731" y="16049"/>
                    </a:cubicBezTo>
                    <a:cubicBezTo>
                      <a:pt x="15340" y="14692"/>
                      <a:pt x="13947" y="13205"/>
                      <a:pt x="12559" y="11675"/>
                    </a:cubicBezTo>
                    <a:cubicBezTo>
                      <a:pt x="12912" y="11521"/>
                      <a:pt x="13287" y="11362"/>
                      <a:pt x="13689" y="11198"/>
                    </a:cubicBezTo>
                    <a:cubicBezTo>
                      <a:pt x="14092" y="11034"/>
                      <a:pt x="14494" y="10927"/>
                      <a:pt x="14895" y="10861"/>
                    </a:cubicBezTo>
                    <a:cubicBezTo>
                      <a:pt x="15308" y="10801"/>
                      <a:pt x="15715" y="10819"/>
                      <a:pt x="16122" y="10913"/>
                    </a:cubicBezTo>
                    <a:cubicBezTo>
                      <a:pt x="16527" y="11011"/>
                      <a:pt x="16909" y="11222"/>
                      <a:pt x="17262" y="11554"/>
                    </a:cubicBezTo>
                    <a:cubicBezTo>
                      <a:pt x="17612" y="11890"/>
                      <a:pt x="17835" y="12244"/>
                      <a:pt x="17923" y="12620"/>
                    </a:cubicBezTo>
                    <a:cubicBezTo>
                      <a:pt x="18020" y="13004"/>
                      <a:pt x="18025" y="13392"/>
                      <a:pt x="17958" y="13789"/>
                    </a:cubicBezTo>
                    <a:cubicBezTo>
                      <a:pt x="17883" y="14187"/>
                      <a:pt x="17738" y="14585"/>
                      <a:pt x="17511" y="14987"/>
                    </a:cubicBezTo>
                    <a:moveTo>
                      <a:pt x="5799" y="10193"/>
                    </a:moveTo>
                    <a:cubicBezTo>
                      <a:pt x="5096" y="10221"/>
                      <a:pt x="4482" y="9996"/>
                      <a:pt x="3946" y="9496"/>
                    </a:cubicBezTo>
                    <a:cubicBezTo>
                      <a:pt x="3717" y="9285"/>
                      <a:pt x="3558" y="9028"/>
                      <a:pt x="3461" y="8724"/>
                    </a:cubicBezTo>
                    <a:cubicBezTo>
                      <a:pt x="3359" y="8420"/>
                      <a:pt x="3326" y="8088"/>
                      <a:pt x="3366" y="7723"/>
                    </a:cubicBezTo>
                    <a:cubicBezTo>
                      <a:pt x="3397" y="7363"/>
                      <a:pt x="3509" y="6989"/>
                      <a:pt x="3703" y="6610"/>
                    </a:cubicBezTo>
                    <a:cubicBezTo>
                      <a:pt x="3889" y="6231"/>
                      <a:pt x="4160" y="5852"/>
                      <a:pt x="4510" y="5487"/>
                    </a:cubicBezTo>
                    <a:cubicBezTo>
                      <a:pt x="5768" y="6694"/>
                      <a:pt x="7022" y="8018"/>
                      <a:pt x="8282" y="9388"/>
                    </a:cubicBezTo>
                    <a:cubicBezTo>
                      <a:pt x="7330" y="9893"/>
                      <a:pt x="6501" y="10164"/>
                      <a:pt x="5799" y="10193"/>
                    </a:cubicBezTo>
                    <a:moveTo>
                      <a:pt x="19678" y="8570"/>
                    </a:moveTo>
                    <a:cubicBezTo>
                      <a:pt x="18868" y="7915"/>
                      <a:pt x="18055" y="7470"/>
                      <a:pt x="17235" y="7250"/>
                    </a:cubicBezTo>
                    <a:cubicBezTo>
                      <a:pt x="16421" y="7031"/>
                      <a:pt x="15603" y="6942"/>
                      <a:pt x="14779" y="6998"/>
                    </a:cubicBezTo>
                    <a:cubicBezTo>
                      <a:pt x="13964" y="7059"/>
                      <a:pt x="13130" y="7236"/>
                      <a:pt x="12296" y="7545"/>
                    </a:cubicBezTo>
                    <a:cubicBezTo>
                      <a:pt x="11462" y="7859"/>
                      <a:pt x="10625" y="8200"/>
                      <a:pt x="9782" y="8593"/>
                    </a:cubicBezTo>
                    <a:cubicBezTo>
                      <a:pt x="8448" y="7115"/>
                      <a:pt x="7114" y="5658"/>
                      <a:pt x="5778" y="4299"/>
                    </a:cubicBezTo>
                    <a:cubicBezTo>
                      <a:pt x="6382" y="3775"/>
                      <a:pt x="6963" y="3509"/>
                      <a:pt x="7526" y="3490"/>
                    </a:cubicBezTo>
                    <a:cubicBezTo>
                      <a:pt x="8088" y="3467"/>
                      <a:pt x="8631" y="3523"/>
                      <a:pt x="9145" y="3649"/>
                    </a:cubicBezTo>
                    <a:cubicBezTo>
                      <a:pt x="9669" y="3775"/>
                      <a:pt x="10149" y="3883"/>
                      <a:pt x="10590" y="3967"/>
                    </a:cubicBezTo>
                    <a:cubicBezTo>
                      <a:pt x="11038" y="4051"/>
                      <a:pt x="11424" y="3958"/>
                      <a:pt x="11765" y="3682"/>
                    </a:cubicBezTo>
                    <a:cubicBezTo>
                      <a:pt x="12123" y="3382"/>
                      <a:pt x="12321" y="2994"/>
                      <a:pt x="12351" y="2526"/>
                    </a:cubicBezTo>
                    <a:cubicBezTo>
                      <a:pt x="12376" y="2054"/>
                      <a:pt x="12189" y="1596"/>
                      <a:pt x="11782" y="1147"/>
                    </a:cubicBezTo>
                    <a:cubicBezTo>
                      <a:pt x="11258" y="569"/>
                      <a:pt x="10630" y="216"/>
                      <a:pt x="9872" y="85"/>
                    </a:cubicBezTo>
                    <a:cubicBezTo>
                      <a:pt x="9126" y="-41"/>
                      <a:pt x="8358" y="-30"/>
                      <a:pt x="7564" y="136"/>
                    </a:cubicBezTo>
                    <a:cubicBezTo>
                      <a:pt x="6780" y="309"/>
                      <a:pt x="6032" y="595"/>
                      <a:pt x="5324" y="997"/>
                    </a:cubicBezTo>
                    <a:cubicBezTo>
                      <a:pt x="4617" y="1399"/>
                      <a:pt x="4048" y="1811"/>
                      <a:pt x="3626" y="2213"/>
                    </a:cubicBezTo>
                    <a:cubicBezTo>
                      <a:pt x="3464" y="2066"/>
                      <a:pt x="3302" y="1918"/>
                      <a:pt x="3141" y="1773"/>
                    </a:cubicBezTo>
                    <a:cubicBezTo>
                      <a:pt x="2963" y="1614"/>
                      <a:pt x="2739" y="1530"/>
                      <a:pt x="2471" y="1535"/>
                    </a:cubicBezTo>
                    <a:cubicBezTo>
                      <a:pt x="2200" y="1535"/>
                      <a:pt x="1977" y="1647"/>
                      <a:pt x="1793" y="1853"/>
                    </a:cubicBezTo>
                    <a:cubicBezTo>
                      <a:pt x="1615" y="2054"/>
                      <a:pt x="1530" y="2288"/>
                      <a:pt x="1565" y="2536"/>
                    </a:cubicBezTo>
                    <a:cubicBezTo>
                      <a:pt x="1589" y="2793"/>
                      <a:pt x="1696" y="2989"/>
                      <a:pt x="1880" y="3139"/>
                    </a:cubicBezTo>
                    <a:cubicBezTo>
                      <a:pt x="2044" y="3270"/>
                      <a:pt x="2203" y="3401"/>
                      <a:pt x="2364" y="3537"/>
                    </a:cubicBezTo>
                    <a:cubicBezTo>
                      <a:pt x="1731" y="4276"/>
                      <a:pt x="1207" y="5094"/>
                      <a:pt x="795" y="5957"/>
                    </a:cubicBezTo>
                    <a:cubicBezTo>
                      <a:pt x="378" y="6820"/>
                      <a:pt x="130" y="7676"/>
                      <a:pt x="37" y="8509"/>
                    </a:cubicBezTo>
                    <a:cubicBezTo>
                      <a:pt x="-59" y="9346"/>
                      <a:pt x="33" y="10113"/>
                      <a:pt x="298" y="10824"/>
                    </a:cubicBezTo>
                    <a:cubicBezTo>
                      <a:pt x="566" y="11540"/>
                      <a:pt x="1056" y="12148"/>
                      <a:pt x="1774" y="12723"/>
                    </a:cubicBezTo>
                    <a:cubicBezTo>
                      <a:pt x="2942" y="13658"/>
                      <a:pt x="4321" y="14056"/>
                      <a:pt x="5915" y="13967"/>
                    </a:cubicBezTo>
                    <a:cubicBezTo>
                      <a:pt x="7507" y="13874"/>
                      <a:pt x="9223" y="13415"/>
                      <a:pt x="11064" y="12461"/>
                    </a:cubicBezTo>
                    <a:cubicBezTo>
                      <a:pt x="12532" y="14093"/>
                      <a:pt x="14002" y="15716"/>
                      <a:pt x="15470" y="17223"/>
                    </a:cubicBezTo>
                    <a:cubicBezTo>
                      <a:pt x="14849" y="17728"/>
                      <a:pt x="14305" y="18018"/>
                      <a:pt x="13826" y="18111"/>
                    </a:cubicBezTo>
                    <a:cubicBezTo>
                      <a:pt x="13344" y="18210"/>
                      <a:pt x="12917" y="18200"/>
                      <a:pt x="12530" y="18088"/>
                    </a:cubicBezTo>
                    <a:cubicBezTo>
                      <a:pt x="12142" y="17971"/>
                      <a:pt x="11782" y="17803"/>
                      <a:pt x="11455" y="17587"/>
                    </a:cubicBezTo>
                    <a:cubicBezTo>
                      <a:pt x="11125" y="17368"/>
                      <a:pt x="10799" y="17181"/>
                      <a:pt x="10474" y="17026"/>
                    </a:cubicBezTo>
                    <a:cubicBezTo>
                      <a:pt x="10154" y="16872"/>
                      <a:pt x="9823" y="16788"/>
                      <a:pt x="9486" y="16783"/>
                    </a:cubicBezTo>
                    <a:cubicBezTo>
                      <a:pt x="9145" y="16778"/>
                      <a:pt x="8785" y="16937"/>
                      <a:pt x="8388" y="17265"/>
                    </a:cubicBezTo>
                    <a:cubicBezTo>
                      <a:pt x="7981" y="17606"/>
                      <a:pt x="7777" y="18004"/>
                      <a:pt x="7777" y="18453"/>
                    </a:cubicBezTo>
                    <a:cubicBezTo>
                      <a:pt x="7777" y="18897"/>
                      <a:pt x="7991" y="19351"/>
                      <a:pt x="8408" y="19809"/>
                    </a:cubicBezTo>
                    <a:cubicBezTo>
                      <a:pt x="8830" y="20268"/>
                      <a:pt x="9379" y="20651"/>
                      <a:pt x="10042" y="20955"/>
                    </a:cubicBezTo>
                    <a:cubicBezTo>
                      <a:pt x="10708" y="21259"/>
                      <a:pt x="11455" y="21451"/>
                      <a:pt x="12279" y="21502"/>
                    </a:cubicBezTo>
                    <a:cubicBezTo>
                      <a:pt x="13103" y="21559"/>
                      <a:pt x="13970" y="21437"/>
                      <a:pt x="14886" y="21109"/>
                    </a:cubicBezTo>
                    <a:cubicBezTo>
                      <a:pt x="15807" y="20787"/>
                      <a:pt x="16721" y="20202"/>
                      <a:pt x="17617" y="19332"/>
                    </a:cubicBezTo>
                    <a:cubicBezTo>
                      <a:pt x="18051" y="19739"/>
                      <a:pt x="18489" y="20127"/>
                      <a:pt x="18921" y="20501"/>
                    </a:cubicBezTo>
                    <a:cubicBezTo>
                      <a:pt x="19107" y="20656"/>
                      <a:pt x="19328" y="20731"/>
                      <a:pt x="19601" y="20712"/>
                    </a:cubicBezTo>
                    <a:cubicBezTo>
                      <a:pt x="19861" y="20703"/>
                      <a:pt x="20090" y="20586"/>
                      <a:pt x="20269" y="20375"/>
                    </a:cubicBezTo>
                    <a:cubicBezTo>
                      <a:pt x="20455" y="20160"/>
                      <a:pt x="20532" y="19921"/>
                      <a:pt x="20503" y="19674"/>
                    </a:cubicBezTo>
                    <a:cubicBezTo>
                      <a:pt x="20477" y="19421"/>
                      <a:pt x="20371" y="19229"/>
                      <a:pt x="20192" y="19089"/>
                    </a:cubicBezTo>
                    <a:cubicBezTo>
                      <a:pt x="19755" y="18752"/>
                      <a:pt x="19321" y="18397"/>
                      <a:pt x="18884" y="18022"/>
                    </a:cubicBezTo>
                    <a:cubicBezTo>
                      <a:pt x="19626" y="17143"/>
                      <a:pt x="20221" y="16217"/>
                      <a:pt x="20664" y="15300"/>
                    </a:cubicBezTo>
                    <a:cubicBezTo>
                      <a:pt x="21103" y="14379"/>
                      <a:pt x="21367" y="13490"/>
                      <a:pt x="21453" y="12667"/>
                    </a:cubicBezTo>
                    <a:cubicBezTo>
                      <a:pt x="21540" y="11839"/>
                      <a:pt x="21439" y="11091"/>
                      <a:pt x="21159" y="10412"/>
                    </a:cubicBezTo>
                    <a:cubicBezTo>
                      <a:pt x="20880" y="9725"/>
                      <a:pt x="20386" y="9135"/>
                      <a:pt x="19678" y="857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7" name="AutoShape 54"/>
              <p:cNvSpPr>
                <a:spLocks/>
              </p:cNvSpPr>
              <p:nvPr/>
            </p:nvSpPr>
            <p:spPr bwMode="auto">
              <a:xfrm>
                <a:off x="8375650" y="2896394"/>
                <a:ext cx="70644" cy="73819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  <p:sp>
            <p:nvSpPr>
              <p:cNvPr id="48" name="AutoShape 55"/>
              <p:cNvSpPr>
                <a:spLocks/>
              </p:cNvSpPr>
              <p:nvPr/>
            </p:nvSpPr>
            <p:spPr bwMode="auto">
              <a:xfrm>
                <a:off x="8448675" y="2649538"/>
                <a:ext cx="71438" cy="74613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22860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5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panose="020F0502020204030204" pitchFamily="34" charset="0"/>
                  <a:sym typeface="Gill Sans" charset="0"/>
                </a:endParaRPr>
              </a:p>
            </p:txBody>
          </p:sp>
        </p:grp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CC390DD-848B-464C-B4CE-12607A63E2F0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4" b="7834"/>
          <a:stretch>
            <a:fillRect/>
          </a:stretch>
        </p:blipFill>
        <p:spPr/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F1F882-E9D8-4DB3-BA72-6E5B76BB13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2114" y="6506503"/>
            <a:ext cx="1485900" cy="2386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1B6212-824E-4220-B811-E008B84E8645}"/>
              </a:ext>
            </a:extLst>
          </p:cNvPr>
          <p:cNvSpPr txBox="1"/>
          <p:nvPr/>
        </p:nvSpPr>
        <p:spPr>
          <a:xfrm>
            <a:off x="1408386" y="809297"/>
            <a:ext cx="23227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Managing Differences</a:t>
            </a:r>
          </a:p>
        </p:txBody>
      </p:sp>
    </p:spTree>
    <p:extLst>
      <p:ext uri="{BB962C8B-B14F-4D97-AF65-F5344CB8AC3E}">
        <p14:creationId xmlns:p14="http://schemas.microsoft.com/office/powerpoint/2010/main" val="140983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E2AF3FB7-5739-408D-9CD1-060E9885A2DC}"/>
              </a:ext>
            </a:extLst>
          </p:cNvPr>
          <p:cNvSpPr/>
          <p:nvPr/>
        </p:nvSpPr>
        <p:spPr>
          <a:xfrm>
            <a:off x="1765738" y="931029"/>
            <a:ext cx="86710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A18B4B"/>
                </a:solidFill>
                <a:cs typeface="Segoe UI Light" panose="020B0502040204020203" pitchFamily="34" charset="0"/>
              </a:rPr>
              <a:t>Comparison of John Jameson (Community Builder) and Judy Rankin (Strategist)  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51F3AB2-C5CC-40AD-BF3E-16E59F167DB9}"/>
              </a:ext>
            </a:extLst>
          </p:cNvPr>
          <p:cNvSpPr/>
          <p:nvPr/>
        </p:nvSpPr>
        <p:spPr>
          <a:xfrm>
            <a:off x="-518984" y="340098"/>
            <a:ext cx="1332058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cs typeface="Segoe UI Light" panose="020B0502040204020203" pitchFamily="34" charset="0"/>
              </a:rPr>
              <a:t>Business Partners Taking On Expansion Capital 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27ADAC-B76A-436A-9EBD-2F5F6FEEB916}"/>
              </a:ext>
            </a:extLst>
          </p:cNvPr>
          <p:cNvGraphicFramePr>
            <a:graphicFrameLocks noGrp="1"/>
          </p:cNvGraphicFramePr>
          <p:nvPr/>
        </p:nvGraphicFramePr>
        <p:xfrm>
          <a:off x="5916258" y="3922807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79430262-3D99-46B2-B0AC-837252E32BA2}"/>
              </a:ext>
            </a:extLst>
          </p:cNvPr>
          <p:cNvSpPr txBox="1"/>
          <p:nvPr/>
        </p:nvSpPr>
        <p:spPr>
          <a:xfrm>
            <a:off x="5288368" y="2738880"/>
            <a:ext cx="2119491" cy="915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chemeClr val="bg1"/>
                </a:solidFill>
                <a:latin typeface="Calibri"/>
              </a:rPr>
              <a:t>DNA Unique Style: Engager</a:t>
            </a:r>
          </a:p>
          <a:p>
            <a:endParaRPr lang="en-US" sz="400" dirty="0">
              <a:solidFill>
                <a:schemeClr val="bg1"/>
              </a:solidFill>
              <a:latin typeface="Calibri"/>
            </a:endParaRPr>
          </a:p>
          <a:p>
            <a:r>
              <a:rPr lang="en-US" sz="1200" dirty="0">
                <a:solidFill>
                  <a:schemeClr val="bg1"/>
                </a:solidFill>
                <a:latin typeface="Calibri"/>
              </a:rPr>
              <a:t>Behavioral Biases: 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Herd Follower</a:t>
            </a:r>
          </a:p>
          <a:p>
            <a:pPr marL="257175" indent="-257175">
              <a:buFontTx/>
              <a:buAutoNum type="arabicPeriod"/>
            </a:pPr>
            <a:r>
              <a:rPr lang="en-US" sz="1200" dirty="0">
                <a:solidFill>
                  <a:schemeClr val="bg1"/>
                </a:solidFill>
                <a:latin typeface="Calibri"/>
              </a:rPr>
              <a:t>Instinctive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FA0BD48-02A6-460C-92E0-87C51B1966D8}"/>
              </a:ext>
            </a:extLst>
          </p:cNvPr>
          <p:cNvGraphicFramePr>
            <a:graphicFrameLocks noGrp="1"/>
          </p:cNvGraphicFramePr>
          <p:nvPr/>
        </p:nvGraphicFramePr>
        <p:xfrm>
          <a:off x="5896329" y="3671771"/>
          <a:ext cx="2325962" cy="2561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25962">
                  <a:extLst>
                    <a:ext uri="{9D8B030D-6E8A-4147-A177-3AD203B41FA5}">
                      <a16:colId xmlns:a16="http://schemas.microsoft.com/office/drawing/2014/main" val="3424603529"/>
                    </a:ext>
                  </a:extLst>
                </a:gridCol>
              </a:tblGrid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Risk behavior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25221678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relationship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34050214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planning management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67740435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Wealth building motivation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17342690"/>
                  </a:ext>
                </a:extLst>
              </a:tr>
              <a:tr h="512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Financial emotional intelligence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98347071"/>
                  </a:ext>
                </a:extLst>
              </a:tr>
            </a:tbl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319BA6CE-1422-4750-B5C0-730EB195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513" y="1521960"/>
            <a:ext cx="5029200" cy="4757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B059CDCD-D73F-4B11-B903-8F6D699DC18E}"/>
              </a:ext>
            </a:extLst>
          </p:cNvPr>
          <p:cNvSpPr/>
          <p:nvPr/>
        </p:nvSpPr>
        <p:spPr>
          <a:xfrm>
            <a:off x="9550946" y="5203654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4117B9-67B8-4D1C-9237-5202E3DD79B8}"/>
              </a:ext>
            </a:extLst>
          </p:cNvPr>
          <p:cNvSpPr txBox="1"/>
          <p:nvPr/>
        </p:nvSpPr>
        <p:spPr>
          <a:xfrm>
            <a:off x="9503321" y="3045644"/>
            <a:ext cx="18669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Judy: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Goal drive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Risk taker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Reflective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 Expansion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4E2A3256-8747-4BD6-BE6C-8409CE659542}"/>
              </a:ext>
            </a:extLst>
          </p:cNvPr>
          <p:cNvSpPr/>
          <p:nvPr/>
        </p:nvSpPr>
        <p:spPr>
          <a:xfrm>
            <a:off x="9503321" y="257445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3DFC6-A217-4402-B03F-3C23DF979F24}"/>
              </a:ext>
            </a:extLst>
          </p:cNvPr>
          <p:cNvSpPr txBox="1"/>
          <p:nvPr/>
        </p:nvSpPr>
        <p:spPr>
          <a:xfrm>
            <a:off x="1346744" y="3172329"/>
            <a:ext cx="20638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Cautious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Relationship driven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Connective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Expansion Fear 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1CF66221-2A27-4A20-90B0-7CFE86B8E72A}"/>
              </a:ext>
            </a:extLst>
          </p:cNvPr>
          <p:cNvSpPr/>
          <p:nvPr/>
        </p:nvSpPr>
        <p:spPr>
          <a:xfrm>
            <a:off x="1369513" y="2629670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3713BFEA-5482-448D-B669-CE9F0A21DB00}"/>
              </a:ext>
            </a:extLst>
          </p:cNvPr>
          <p:cNvSpPr/>
          <p:nvPr/>
        </p:nvSpPr>
        <p:spPr>
          <a:xfrm>
            <a:off x="1369513" y="5418684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542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CD12797-783D-4E27-9993-201EDFE13A0C}"/>
              </a:ext>
            </a:extLst>
          </p:cNvPr>
          <p:cNvSpPr/>
          <p:nvPr/>
        </p:nvSpPr>
        <p:spPr>
          <a:xfrm>
            <a:off x="1524000" y="0"/>
            <a:ext cx="4572000" cy="6857999"/>
          </a:xfrm>
          <a:prstGeom prst="rect">
            <a:avLst/>
          </a:prstGeom>
          <a:solidFill>
            <a:srgbClr val="333333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FF8F24-2017-409B-8AA0-BAF0AEE07F64}"/>
              </a:ext>
            </a:extLst>
          </p:cNvPr>
          <p:cNvSpPr/>
          <p:nvPr/>
        </p:nvSpPr>
        <p:spPr>
          <a:xfrm>
            <a:off x="6096000" y="0"/>
            <a:ext cx="4572000" cy="6857999"/>
          </a:xfrm>
          <a:prstGeom prst="rect">
            <a:avLst/>
          </a:prstGeom>
          <a:solidFill>
            <a:srgbClr val="33333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D98114-EB38-439F-A268-6346820AF856}"/>
              </a:ext>
            </a:extLst>
          </p:cNvPr>
          <p:cNvSpPr/>
          <p:nvPr/>
        </p:nvSpPr>
        <p:spPr>
          <a:xfrm>
            <a:off x="1524000" y="0"/>
            <a:ext cx="9144000" cy="3483977"/>
          </a:xfrm>
          <a:prstGeom prst="rect">
            <a:avLst/>
          </a:prstGeom>
          <a:solidFill>
            <a:srgbClr val="00336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4C84A34-A12E-4033-B433-FBC81ADEF1CF}"/>
              </a:ext>
            </a:extLst>
          </p:cNvPr>
          <p:cNvSpPr/>
          <p:nvPr/>
        </p:nvSpPr>
        <p:spPr>
          <a:xfrm>
            <a:off x="1524000" y="3501358"/>
            <a:ext cx="9144000" cy="3356641"/>
          </a:xfrm>
          <a:prstGeom prst="rect">
            <a:avLst/>
          </a:prstGeom>
          <a:solidFill>
            <a:srgbClr val="003366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E03EF7C-554F-4CF4-BBD8-B13715F00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36550"/>
              </p:ext>
            </p:extLst>
          </p:nvPr>
        </p:nvGraphicFramePr>
        <p:xfrm>
          <a:off x="1890246" y="782225"/>
          <a:ext cx="8429624" cy="5293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Graphic 13" descr="User">
            <a:extLst>
              <a:ext uri="{FF2B5EF4-FFF2-40B4-BE49-F238E27FC236}">
                <a16:creationId xmlns:a16="http://schemas.microsoft.com/office/drawing/2014/main" id="{CFD2362D-C0C0-4A6E-BE6B-D78684608A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8405" y="1741988"/>
            <a:ext cx="475612" cy="5563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257B01-CB2E-4AC0-9175-F1230798FCEA}"/>
              </a:ext>
            </a:extLst>
          </p:cNvPr>
          <p:cNvSpPr txBox="1"/>
          <p:nvPr/>
        </p:nvSpPr>
        <p:spPr>
          <a:xfrm>
            <a:off x="6620870" y="2307449"/>
            <a:ext cx="824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Helen/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Jenny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E69387-99DA-4758-80E9-481E6FD9A76C}"/>
              </a:ext>
            </a:extLst>
          </p:cNvPr>
          <p:cNvSpPr txBox="1"/>
          <p:nvPr/>
        </p:nvSpPr>
        <p:spPr>
          <a:xfrm>
            <a:off x="4259793" y="2996625"/>
            <a:ext cx="735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Peter </a:t>
            </a:r>
          </a:p>
        </p:txBody>
      </p:sp>
      <p:pic>
        <p:nvPicPr>
          <p:cNvPr id="21" name="Graphic 20" descr="User">
            <a:extLst>
              <a:ext uri="{FF2B5EF4-FFF2-40B4-BE49-F238E27FC236}">
                <a16:creationId xmlns:a16="http://schemas.microsoft.com/office/drawing/2014/main" id="{F7565A4B-55F0-40B6-96CE-B692445DC9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26696" y="1771673"/>
            <a:ext cx="475612" cy="55638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C593018-9AD4-4D5E-A6F2-6782F2EC4641}"/>
              </a:ext>
            </a:extLst>
          </p:cNvPr>
          <p:cNvSpPr txBox="1"/>
          <p:nvPr/>
        </p:nvSpPr>
        <p:spPr>
          <a:xfrm>
            <a:off x="5012477" y="2193325"/>
            <a:ext cx="8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Chris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Calibri"/>
              </a:rPr>
              <a:t>Leader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Graphic 23" descr="User">
            <a:extLst>
              <a:ext uri="{FF2B5EF4-FFF2-40B4-BE49-F238E27FC236}">
                <a16:creationId xmlns:a16="http://schemas.microsoft.com/office/drawing/2014/main" id="{4F9ADB51-E736-4822-A13E-E7D9542CCF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60322" y="2567603"/>
            <a:ext cx="475612" cy="5945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378539-66D6-4D6D-B62E-12D53ECA9D70}"/>
              </a:ext>
            </a:extLst>
          </p:cNvPr>
          <p:cNvSpPr txBox="1"/>
          <p:nvPr/>
        </p:nvSpPr>
        <p:spPr>
          <a:xfrm>
            <a:off x="5755155" y="2063025"/>
            <a:ext cx="699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dirty="0"/>
              <a:t>Mike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7D04E6-E988-4BC1-9A68-D1EB7DCD41F1}"/>
              </a:ext>
            </a:extLst>
          </p:cNvPr>
          <p:cNvSpPr txBox="1"/>
          <p:nvPr/>
        </p:nvSpPr>
        <p:spPr>
          <a:xfrm>
            <a:off x="1640256" y="2084674"/>
            <a:ext cx="251094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High Business Growth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/>
              </a:rPr>
              <a:t>High Bold Decisions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 Financial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Management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9142AB-1847-47E2-9B36-BDC54A4453D0}"/>
              </a:ext>
            </a:extLst>
          </p:cNvPr>
          <p:cNvSpPr txBox="1"/>
          <p:nvPr/>
        </p:nvSpPr>
        <p:spPr>
          <a:xfrm rot="5400000">
            <a:off x="5289607" y="-628982"/>
            <a:ext cx="161031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Relationships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Results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1CD02CFF-7FD4-42F3-8796-06A746CF06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1236" y="6179302"/>
            <a:ext cx="12191999" cy="687388"/>
          </a:xfrm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The Coddington Team</a:t>
            </a:r>
          </a:p>
        </p:txBody>
      </p:sp>
      <p:pic>
        <p:nvPicPr>
          <p:cNvPr id="26" name="Graphic 25" descr="User">
            <a:extLst>
              <a:ext uri="{FF2B5EF4-FFF2-40B4-BE49-F238E27FC236}">
                <a16:creationId xmlns:a16="http://schemas.microsoft.com/office/drawing/2014/main" id="{49336850-0EC7-4D4E-BE4F-13F77DF11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23268" y="1481959"/>
            <a:ext cx="499368" cy="584177"/>
          </a:xfrm>
          <a:prstGeom prst="rect">
            <a:avLst/>
          </a:prstGeom>
        </p:spPr>
      </p:pic>
      <p:pic>
        <p:nvPicPr>
          <p:cNvPr id="29" name="Graphic 28" descr="User">
            <a:extLst>
              <a:ext uri="{FF2B5EF4-FFF2-40B4-BE49-F238E27FC236}">
                <a16:creationId xmlns:a16="http://schemas.microsoft.com/office/drawing/2014/main" id="{5A4FD585-D3F1-4238-8942-82D847DE55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88902" y="4275252"/>
            <a:ext cx="475612" cy="556387"/>
          </a:xfrm>
          <a:prstGeom prst="rect">
            <a:avLst/>
          </a:prstGeom>
        </p:spPr>
      </p:pic>
      <p:pic>
        <p:nvPicPr>
          <p:cNvPr id="27" name="Graphic 26" descr="User">
            <a:extLst>
              <a:ext uri="{FF2B5EF4-FFF2-40B4-BE49-F238E27FC236}">
                <a16:creationId xmlns:a16="http://schemas.microsoft.com/office/drawing/2014/main" id="{71360FDC-A4AE-45F0-B6F1-D54F39D85E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1061" y="4183638"/>
            <a:ext cx="475612" cy="55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8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FEF75EF-0060-4C48-968C-FC171BE386E1}"/>
              </a:ext>
            </a:extLst>
          </p:cNvPr>
          <p:cNvSpPr/>
          <p:nvPr/>
        </p:nvSpPr>
        <p:spPr>
          <a:xfrm>
            <a:off x="2183500" y="5521862"/>
            <a:ext cx="7824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A18B4B"/>
                </a:solidFill>
              </a:rPr>
              <a:t>Leveraging Financial Behavior Insights for Responsible Decision-Making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BAB02-49C4-4A83-B5DD-5D3F6E7904FE}"/>
              </a:ext>
            </a:extLst>
          </p:cNvPr>
          <p:cNvSpPr txBox="1"/>
          <p:nvPr/>
        </p:nvSpPr>
        <p:spPr>
          <a:xfrm>
            <a:off x="1376856" y="4659941"/>
            <a:ext cx="10047890" cy="6056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AU" sz="4800" b="1" dirty="0" err="1">
                <a:solidFill>
                  <a:srgbClr val="333333"/>
                </a:solidFill>
                <a:cs typeface="Calibri" panose="020F0502020204030204" pitchFamily="34" charset="0"/>
              </a:rPr>
              <a:t>Behaviorally</a:t>
            </a:r>
            <a:r>
              <a:rPr lang="en-AU" sz="4800" b="1" dirty="0">
                <a:solidFill>
                  <a:srgbClr val="333333"/>
                </a:solidFill>
                <a:cs typeface="Calibri" panose="020F0502020204030204" pitchFamily="34" charset="0"/>
              </a:rPr>
              <a:t> SMART Business Decisions</a:t>
            </a:r>
          </a:p>
        </p:txBody>
      </p:sp>
      <p:pic>
        <p:nvPicPr>
          <p:cNvPr id="9" name="Picture Placeholder 8" descr="A picture containing text, person, family&#10;&#10;Description automatically generated">
            <a:extLst>
              <a:ext uri="{FF2B5EF4-FFF2-40B4-BE49-F238E27FC236}">
                <a16:creationId xmlns:a16="http://schemas.microsoft.com/office/drawing/2014/main" id="{DE57B067-2AF9-42D5-8CF8-B457A6998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23" b="23323"/>
          <a:stretch>
            <a:fillRect/>
          </a:stretch>
        </p:blipFill>
        <p:spPr>
          <a:xfrm>
            <a:off x="0" y="0"/>
            <a:ext cx="12192000" cy="406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27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9FB050-A906-434E-83DD-3DA1F3185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460"/>
            <a:ext cx="12192000" cy="4840224"/>
          </a:xfrm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ABE3292-6F26-4D95-A264-C51F8BDC7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6" name="Rectangle 25"/>
          <p:cNvSpPr/>
          <p:nvPr/>
        </p:nvSpPr>
        <p:spPr>
          <a:xfrm>
            <a:off x="7562417" y="1082638"/>
            <a:ext cx="439503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00" dirty="0"/>
              <a:t>DNA Behavior – Contact Us</a:t>
            </a:r>
          </a:p>
          <a:p>
            <a:endParaRPr lang="en-US" sz="2800" b="1" spc="-100" dirty="0"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r>
              <a:rPr lang="en-US" sz="2800" b="1" spc="-100" dirty="0">
                <a:latin typeface="Calibri" panose="020F0502020204030204" pitchFamily="34" charset="0"/>
                <a:cs typeface="Segoe UI Light" panose="020B0502040204020203" pitchFamily="34" charset="0"/>
              </a:rPr>
              <a:t>3372 Peachtree Rd, Suite 115</a:t>
            </a:r>
          </a:p>
          <a:p>
            <a:r>
              <a:rPr lang="en-US" sz="2800" b="1" spc="-100" dirty="0">
                <a:latin typeface="Calibri" panose="020F0502020204030204" pitchFamily="34" charset="0"/>
                <a:cs typeface="Segoe UI Light" panose="020B0502040204020203" pitchFamily="34" charset="0"/>
              </a:rPr>
              <a:t>Atlanta GA 30326</a:t>
            </a:r>
          </a:p>
          <a:p>
            <a:r>
              <a:rPr lang="en-US" sz="2800" b="1" spc="-100" dirty="0">
                <a:latin typeface="Calibri" panose="020F0502020204030204" pitchFamily="34" charset="0"/>
                <a:cs typeface="Segoe UI Light" panose="020B0502040204020203" pitchFamily="34" charset="0"/>
              </a:rPr>
              <a:t>Tel: 1866 791 8992</a:t>
            </a:r>
          </a:p>
          <a:p>
            <a:r>
              <a:rPr lang="en-US" sz="2800" b="1" spc="-100" dirty="0">
                <a:latin typeface="Calibri" panose="020F0502020204030204" pitchFamily="34" charset="0"/>
                <a:cs typeface="Segoe UI Light" panose="020B0502040204020203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Inquiries@dnabehavior.com</a:t>
            </a:r>
            <a:endParaRPr lang="en-US" sz="2800" b="1" spc="-100" dirty="0">
              <a:latin typeface="Calibri" panose="020F0502020204030204" pitchFamily="34" charset="0"/>
              <a:cs typeface="Segoe UI Light" panose="020B0502040204020203" pitchFamily="34" charset="0"/>
            </a:endParaRPr>
          </a:p>
          <a:p>
            <a:r>
              <a:rPr lang="en-US" sz="2800" b="1" spc="-100" dirty="0">
                <a:latin typeface="Calibri" panose="020F0502020204030204" pitchFamily="34" charset="0"/>
                <a:cs typeface="Segoe UI Light" panose="020B0502040204020203" pitchFamily="34" charset="0"/>
              </a:rPr>
              <a:t>www.dnabehavior.com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4C23B2-986F-4295-AE9D-C361258590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195" y="6262956"/>
            <a:ext cx="1681260" cy="522852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EEF6A6AB-6447-47E6-B5EF-4B54F4B9D540}"/>
              </a:ext>
            </a:extLst>
          </p:cNvPr>
          <p:cNvSpPr/>
          <p:nvPr/>
        </p:nvSpPr>
        <p:spPr>
          <a:xfrm>
            <a:off x="234545" y="6357574"/>
            <a:ext cx="1673278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400" dirty="0">
                <a:solidFill>
                  <a:schemeClr val="bg1">
                    <a:lumMod val="65000"/>
                  </a:schemeClr>
                </a:solidFill>
                <a:latin typeface="+mj-lt"/>
                <a:cs typeface="Segoe UI Light" panose="020B0502040204020203" pitchFamily="34" charset="0"/>
              </a:rPr>
              <a:t>dnabehavior.com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3F7CE2-1641-4F75-8C77-AA7D91FEF7D3}"/>
              </a:ext>
            </a:extLst>
          </p:cNvPr>
          <p:cNvSpPr txBox="1"/>
          <p:nvPr/>
        </p:nvSpPr>
        <p:spPr>
          <a:xfrm>
            <a:off x="1766509" y="5988242"/>
            <a:ext cx="368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</a:rPr>
              <a:t>Now available on Amazon.com</a:t>
            </a:r>
          </a:p>
        </p:txBody>
      </p:sp>
      <p:pic>
        <p:nvPicPr>
          <p:cNvPr id="6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8B9FA9EA-9A56-4186-8738-2E0157D25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152" y="-371672"/>
            <a:ext cx="9993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8F7F942-2AD9-4C8A-B339-25D411696B88}"/>
              </a:ext>
            </a:extLst>
          </p:cNvPr>
          <p:cNvGrpSpPr/>
          <p:nvPr/>
        </p:nvGrpSpPr>
        <p:grpSpPr>
          <a:xfrm>
            <a:off x="5676289" y="2174932"/>
            <a:ext cx="5026766" cy="3253534"/>
            <a:chOff x="1796068" y="1562781"/>
            <a:chExt cx="7740119" cy="479515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D33E66-EF05-4473-9875-581DBD94D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96068" y="1562781"/>
              <a:ext cx="7740119" cy="286686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B139324-0542-47EE-8E22-CE2F304EF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9631"/>
            <a:stretch/>
          </p:blipFill>
          <p:spPr>
            <a:xfrm>
              <a:off x="1796069" y="4429643"/>
              <a:ext cx="7725220" cy="192829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F7804798-F08B-4B52-B41E-05337A6B74C5}"/>
              </a:ext>
            </a:extLst>
          </p:cNvPr>
          <p:cNvSpPr/>
          <p:nvPr/>
        </p:nvSpPr>
        <p:spPr>
          <a:xfrm>
            <a:off x="634727" y="2326084"/>
            <a:ext cx="37645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Discover Your Financial DNA® -  </a:t>
            </a:r>
          </a:p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cs typeface="Segoe UI Light" panose="020B0502040204020203" pitchFamily="34" charset="0"/>
              </a:rPr>
              <a:t>Financial Personality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DCEB22-2695-4D50-99CC-8FB6E63B0561}"/>
              </a:ext>
            </a:extLst>
          </p:cNvPr>
          <p:cNvSpPr/>
          <p:nvPr/>
        </p:nvSpPr>
        <p:spPr>
          <a:xfrm>
            <a:off x="634727" y="986664"/>
            <a:ext cx="481103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cs typeface="Segoe UI Light" panose="020B0502040204020203" pitchFamily="34" charset="0"/>
              </a:rPr>
              <a:t>Think Twice Before You Wreck Yourself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5BEBDD-A5D9-4F75-AD97-F5595C11EA95}"/>
              </a:ext>
            </a:extLst>
          </p:cNvPr>
          <p:cNvSpPr/>
          <p:nvPr/>
        </p:nvSpPr>
        <p:spPr>
          <a:xfrm>
            <a:off x="634727" y="3719999"/>
            <a:ext cx="64496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+mj-lt"/>
                <a:cs typeface="Segoe UI Light" panose="020B0502040204020203" pitchFamily="34" charset="0"/>
              </a:rPr>
              <a:t>www.financialdna.com/start-a-free-trial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0404C0-81BB-4A0E-96F1-61693BAF8C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20" y="6426284"/>
            <a:ext cx="1485900" cy="238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0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4559F-C6A8-4C5C-8E43-F224BA5FB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Hugh Massie Moment In Business Decision-Making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FBED-69F8-40A3-AC02-4C51A265A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37031"/>
            <a:ext cx="11722909" cy="333617"/>
          </a:xfrm>
        </p:spPr>
        <p:txBody>
          <a:bodyPr/>
          <a:lstStyle/>
          <a:p>
            <a:r>
              <a:rPr lang="en-US" sz="2000" dirty="0"/>
              <a:t>Understanding People Before Numbers</a:t>
            </a:r>
          </a:p>
        </p:txBody>
      </p:sp>
      <p:pic>
        <p:nvPicPr>
          <p:cNvPr id="6" name="Picture 5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8A79000-AFC5-443E-BDA2-49D572467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338" y="1354753"/>
            <a:ext cx="8967322" cy="48105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791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4559F-C6A8-4C5C-8E43-F224BA5FB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Hugh Massie’s Leadership Behavior DNA Mapping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FBED-69F8-40A3-AC02-4C51A265A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37031"/>
            <a:ext cx="11722909" cy="333617"/>
          </a:xfrm>
        </p:spPr>
        <p:txBody>
          <a:bodyPr/>
          <a:lstStyle/>
          <a:p>
            <a:r>
              <a:rPr lang="en-US" sz="2000" dirty="0"/>
              <a:t>Identity Trailblazer and Behavioral Finance Insights Pioneer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8C0622-B169-4B52-BFC4-48B636BD7E0B}"/>
              </a:ext>
            </a:extLst>
          </p:cNvPr>
          <p:cNvSpPr txBox="1"/>
          <p:nvPr/>
        </p:nvSpPr>
        <p:spPr>
          <a:xfrm>
            <a:off x="9063036" y="3893401"/>
            <a:ext cx="3152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Pursues Competitive Goals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DEE16F-5C55-4827-AF48-B09013AB293F}"/>
              </a:ext>
            </a:extLst>
          </p:cNvPr>
          <p:cNvSpPr txBox="1"/>
          <p:nvPr/>
        </p:nvSpPr>
        <p:spPr>
          <a:xfrm>
            <a:off x="386945" y="3291622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Discerning Approach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6BE0E79-F071-4477-BEB8-F9E418AECC6F}"/>
              </a:ext>
            </a:extLst>
          </p:cNvPr>
          <p:cNvSpPr/>
          <p:nvPr/>
        </p:nvSpPr>
        <p:spPr>
          <a:xfrm>
            <a:off x="1691870" y="2723901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BC0142-A774-48A9-93DC-422DA59DB64F}"/>
              </a:ext>
            </a:extLst>
          </p:cNvPr>
          <p:cNvSpPr/>
          <p:nvPr/>
        </p:nvSpPr>
        <p:spPr>
          <a:xfrm>
            <a:off x="9191624" y="4293511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1E2A1-8E8A-4414-8B90-6B3F2FFA3079}"/>
              </a:ext>
            </a:extLst>
          </p:cNvPr>
          <p:cNvSpPr txBox="1"/>
          <p:nvPr/>
        </p:nvSpPr>
        <p:spPr>
          <a:xfrm>
            <a:off x="9191624" y="1763204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 Converts Vision to Reality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D98A753-F439-4CAF-B883-B650208B1A10}"/>
              </a:ext>
            </a:extLst>
          </p:cNvPr>
          <p:cNvSpPr/>
          <p:nvPr/>
        </p:nvSpPr>
        <p:spPr>
          <a:xfrm>
            <a:off x="9191624" y="215749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81319-C45E-41C4-A3FE-8DDEBFC34CBF}"/>
              </a:ext>
            </a:extLst>
          </p:cNvPr>
          <p:cNvSpPr txBox="1"/>
          <p:nvPr/>
        </p:nvSpPr>
        <p:spPr>
          <a:xfrm>
            <a:off x="386945" y="2479754"/>
            <a:ext cx="2124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Initiates Quick Action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E2B940DB-5DD3-4080-8837-7EF9992B804F}"/>
              </a:ext>
            </a:extLst>
          </p:cNvPr>
          <p:cNvSpPr/>
          <p:nvPr/>
        </p:nvSpPr>
        <p:spPr>
          <a:xfrm>
            <a:off x="1691870" y="3213368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B1BBF-C649-489F-A5A1-D7CDB72D38C3}"/>
              </a:ext>
            </a:extLst>
          </p:cNvPr>
          <p:cNvSpPr txBox="1"/>
          <p:nvPr/>
        </p:nvSpPr>
        <p:spPr>
          <a:xfrm>
            <a:off x="9191624" y="4749283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Bold Decision-Maker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F93D4F73-0F15-4CA0-B0AF-69577C454603}"/>
              </a:ext>
            </a:extLst>
          </p:cNvPr>
          <p:cNvSpPr/>
          <p:nvPr/>
        </p:nvSpPr>
        <p:spPr>
          <a:xfrm>
            <a:off x="9191624" y="464742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F963E84-356B-4B1F-8030-CA2A8D9C3835}"/>
              </a:ext>
            </a:extLst>
          </p:cNvPr>
          <p:cNvSpPr/>
          <p:nvPr/>
        </p:nvSpPr>
        <p:spPr>
          <a:xfrm>
            <a:off x="1691870" y="2353387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3CF845E-D443-4B6E-AB88-F99077F079EF}"/>
              </a:ext>
            </a:extLst>
          </p:cNvPr>
          <p:cNvSpPr txBox="1"/>
          <p:nvPr/>
        </p:nvSpPr>
        <p:spPr>
          <a:xfrm>
            <a:off x="386945" y="1776094"/>
            <a:ext cx="2833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Reflective on Opportunities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4A68449-BCA6-4D08-BDE2-158ADD793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730" y="1776094"/>
            <a:ext cx="5563278" cy="20413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9EE8FAA-A4C6-457D-9188-8F82CCC9A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066" y="3745932"/>
            <a:ext cx="5469942" cy="22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64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C4559F-C6A8-4C5C-8E43-F224BA5FBB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Hugh Massie’s Financial Behavior Mapping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3FBED-69F8-40A3-AC02-4C51A265A1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545" y="837031"/>
            <a:ext cx="11722909" cy="333617"/>
          </a:xfrm>
        </p:spPr>
        <p:txBody>
          <a:bodyPr/>
          <a:lstStyle/>
          <a:p>
            <a:r>
              <a:rPr lang="en-US" sz="2000" dirty="0"/>
              <a:t>Identity Trailblazer and Behavioral Finance Insights Pioneer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C05949-0C81-451E-8434-B57E834F2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360" y="1785585"/>
            <a:ext cx="5563278" cy="204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8290C5-036A-4CB5-8DC3-D82F9C11F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696" y="3644076"/>
            <a:ext cx="5469942" cy="2210415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D6BE0E79-F071-4477-BEB8-F9E418AECC6F}"/>
              </a:ext>
            </a:extLst>
          </p:cNvPr>
          <p:cNvSpPr/>
          <p:nvPr/>
        </p:nvSpPr>
        <p:spPr>
          <a:xfrm>
            <a:off x="1682345" y="2656815"/>
            <a:ext cx="1314450" cy="218419"/>
          </a:xfrm>
          <a:prstGeom prst="righ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20BC0142-A774-48A9-93DC-422DA59DB64F}"/>
              </a:ext>
            </a:extLst>
          </p:cNvPr>
          <p:cNvSpPr/>
          <p:nvPr/>
        </p:nvSpPr>
        <p:spPr>
          <a:xfrm>
            <a:off x="9191624" y="4190590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1E2A1-8E8A-4414-8B90-6B3F2FFA3079}"/>
              </a:ext>
            </a:extLst>
          </p:cNvPr>
          <p:cNvSpPr txBox="1"/>
          <p:nvPr/>
        </p:nvSpPr>
        <p:spPr>
          <a:xfrm>
            <a:off x="9191624" y="1763204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Takes a Consolidated View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1D98A753-F439-4CAF-B883-B650208B1A10}"/>
              </a:ext>
            </a:extLst>
          </p:cNvPr>
          <p:cNvSpPr/>
          <p:nvPr/>
        </p:nvSpPr>
        <p:spPr>
          <a:xfrm>
            <a:off x="9191624" y="215749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481319-C45E-41C4-A3FE-8DDEBFC34CBF}"/>
              </a:ext>
            </a:extLst>
          </p:cNvPr>
          <p:cNvSpPr txBox="1"/>
          <p:nvPr/>
        </p:nvSpPr>
        <p:spPr>
          <a:xfrm>
            <a:off x="453620" y="2321236"/>
            <a:ext cx="2609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Trading Bias</a:t>
            </a:r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F93D4F73-0F15-4CA0-B0AF-69577C454603}"/>
              </a:ext>
            </a:extLst>
          </p:cNvPr>
          <p:cNvSpPr/>
          <p:nvPr/>
        </p:nvSpPr>
        <p:spPr>
          <a:xfrm>
            <a:off x="9191624" y="4633315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383B6F30-E9F7-438A-A9DA-654EBC20CB3E}"/>
              </a:ext>
            </a:extLst>
          </p:cNvPr>
          <p:cNvSpPr/>
          <p:nvPr/>
        </p:nvSpPr>
        <p:spPr>
          <a:xfrm>
            <a:off x="9191625" y="2979743"/>
            <a:ext cx="1771650" cy="203717"/>
          </a:xfrm>
          <a:prstGeom prst="leftArrow">
            <a:avLst/>
          </a:prstGeom>
          <a:solidFill>
            <a:srgbClr val="C00000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532C40-0E10-4B01-ACCC-7883FFBEAE21}"/>
              </a:ext>
            </a:extLst>
          </p:cNvPr>
          <p:cNvSpPr txBox="1"/>
          <p:nvPr/>
        </p:nvSpPr>
        <p:spPr>
          <a:xfrm>
            <a:off x="9191625" y="2593555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Financially Practical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960204-CCAD-4254-90DD-1C542002730A}"/>
              </a:ext>
            </a:extLst>
          </p:cNvPr>
          <p:cNvSpPr txBox="1"/>
          <p:nvPr/>
        </p:nvSpPr>
        <p:spPr>
          <a:xfrm>
            <a:off x="9077324" y="3848726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Optimism Bias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4F7B6A8-6A16-40EC-8C65-3B6EB4C3E1F3}"/>
              </a:ext>
            </a:extLst>
          </p:cNvPr>
          <p:cNvSpPr txBox="1"/>
          <p:nvPr/>
        </p:nvSpPr>
        <p:spPr>
          <a:xfrm>
            <a:off x="9191623" y="4759371"/>
            <a:ext cx="3000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Confidence Bias</a:t>
            </a:r>
          </a:p>
        </p:txBody>
      </p:sp>
    </p:spTree>
    <p:extLst>
      <p:ext uri="{BB962C8B-B14F-4D97-AF65-F5344CB8AC3E}">
        <p14:creationId xmlns:p14="http://schemas.microsoft.com/office/powerpoint/2010/main" val="87864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FA220-8E1A-4FE6-8833-AC418846E9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20BF1E-FB0C-4605-AE5A-30EB0EA420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Leadership Is Critical</a:t>
            </a: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D5579AEC-77D0-4C53-9DD2-4F02C8603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808162"/>
            <a:ext cx="5905500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FFA077-D609-4BBB-88DF-3186961ED1B8}"/>
              </a:ext>
            </a:extLst>
          </p:cNvPr>
          <p:cNvSpPr txBox="1"/>
          <p:nvPr/>
        </p:nvSpPr>
        <p:spPr>
          <a:xfrm>
            <a:off x="7591972" y="2676284"/>
            <a:ext cx="3783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Choosing the Wrong People to Lead is the No 1 Risk for Businesses – Warren Buffet, 2021</a:t>
            </a:r>
          </a:p>
        </p:txBody>
      </p:sp>
    </p:spTree>
    <p:extLst>
      <p:ext uri="{BB962C8B-B14F-4D97-AF65-F5344CB8AC3E}">
        <p14:creationId xmlns:p14="http://schemas.microsoft.com/office/powerpoint/2010/main" val="3110185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777704-CF4B-4A21-A319-138040A145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“Five Table Stakes” Requirements for All Leaders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3EAF24-1440-4F1F-8AAF-4FFCFFBF0A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How Do These Attributes Get Played Out in Responsible Decision-Making When Money Is Involved?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DC1EE-1C7C-4CE8-88C0-6DDA7C47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5" y="1774756"/>
            <a:ext cx="11835766" cy="4382932"/>
          </a:xfrm>
          <a:prstGeom prst="rect">
            <a:avLst/>
          </a:prstGeom>
        </p:spPr>
      </p:pic>
      <p:sp>
        <p:nvSpPr>
          <p:cNvPr id="4" name="Hexagon 3">
            <a:extLst>
              <a:ext uri="{FF2B5EF4-FFF2-40B4-BE49-F238E27FC236}">
                <a16:creationId xmlns:a16="http://schemas.microsoft.com/office/drawing/2014/main" id="{92308581-DAAD-407E-B177-39E7DB3112F5}"/>
              </a:ext>
            </a:extLst>
          </p:cNvPr>
          <p:cNvSpPr/>
          <p:nvPr/>
        </p:nvSpPr>
        <p:spPr>
          <a:xfrm>
            <a:off x="4011469" y="4148882"/>
            <a:ext cx="960263" cy="792607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>
            <a:extLst>
              <a:ext uri="{FF2B5EF4-FFF2-40B4-BE49-F238E27FC236}">
                <a16:creationId xmlns:a16="http://schemas.microsoft.com/office/drawing/2014/main" id="{D1F5B878-ADF5-46CA-BD40-97BC3A915659}"/>
              </a:ext>
            </a:extLst>
          </p:cNvPr>
          <p:cNvSpPr/>
          <p:nvPr/>
        </p:nvSpPr>
        <p:spPr>
          <a:xfrm>
            <a:off x="4754892" y="3725290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1431CF8-C5D6-4831-B8BC-281FF1E39FE1}"/>
              </a:ext>
            </a:extLst>
          </p:cNvPr>
          <p:cNvSpPr/>
          <p:nvPr/>
        </p:nvSpPr>
        <p:spPr>
          <a:xfrm>
            <a:off x="5470077" y="3310560"/>
            <a:ext cx="960263" cy="829460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85F60B3C-3804-47B6-99B6-339CBB7A8A9D}"/>
              </a:ext>
            </a:extLst>
          </p:cNvPr>
          <p:cNvSpPr/>
          <p:nvPr/>
        </p:nvSpPr>
        <p:spPr>
          <a:xfrm>
            <a:off x="6187394" y="3776725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539B3704-5071-4E2D-819C-7B3E25875C6D}"/>
              </a:ext>
            </a:extLst>
          </p:cNvPr>
          <p:cNvSpPr/>
          <p:nvPr/>
        </p:nvSpPr>
        <p:spPr>
          <a:xfrm>
            <a:off x="7623850" y="3789428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B944BF6D-25F6-4CA5-B176-20DFEEFA6BAE}"/>
              </a:ext>
            </a:extLst>
          </p:cNvPr>
          <p:cNvSpPr/>
          <p:nvPr/>
        </p:nvSpPr>
        <p:spPr>
          <a:xfrm>
            <a:off x="6925887" y="3349999"/>
            <a:ext cx="913201" cy="798883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98514A8A-D4BB-43F6-82BE-E3FF68E2A608}"/>
              </a:ext>
            </a:extLst>
          </p:cNvPr>
          <p:cNvSpPr/>
          <p:nvPr/>
        </p:nvSpPr>
        <p:spPr>
          <a:xfrm>
            <a:off x="8356879" y="4188571"/>
            <a:ext cx="960263" cy="781178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3890466-FBB8-4B27-A7C4-F265FF3F9AE7}"/>
              </a:ext>
            </a:extLst>
          </p:cNvPr>
          <p:cNvSpPr/>
          <p:nvPr/>
        </p:nvSpPr>
        <p:spPr>
          <a:xfrm>
            <a:off x="9089908" y="4606743"/>
            <a:ext cx="960262" cy="800709"/>
          </a:xfrm>
          <a:prstGeom prst="hexagon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2FB6AB-1CC8-4A9F-9CF3-8B3CAF4F642F}"/>
              </a:ext>
            </a:extLst>
          </p:cNvPr>
          <p:cNvSpPr txBox="1"/>
          <p:nvPr/>
        </p:nvSpPr>
        <p:spPr>
          <a:xfrm>
            <a:off x="4263166" y="4188571"/>
            <a:ext cx="109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Character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EEA5DB-1051-4B76-A9B4-34A57BCAEC04}"/>
              </a:ext>
            </a:extLst>
          </p:cNvPr>
          <p:cNvSpPr txBox="1"/>
          <p:nvPr/>
        </p:nvSpPr>
        <p:spPr>
          <a:xfrm>
            <a:off x="5135735" y="3750463"/>
            <a:ext cx="9602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Courage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B4269F-16C7-4D57-AB7A-B7DE1F2E57E5}"/>
              </a:ext>
            </a:extLst>
          </p:cNvPr>
          <p:cNvSpPr txBox="1"/>
          <p:nvPr/>
        </p:nvSpPr>
        <p:spPr>
          <a:xfrm>
            <a:off x="6329754" y="3819239"/>
            <a:ext cx="1255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Confidence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C4E155-8AAF-4D01-A37C-1932F08D5BCA}"/>
              </a:ext>
            </a:extLst>
          </p:cNvPr>
          <p:cNvSpPr txBox="1"/>
          <p:nvPr/>
        </p:nvSpPr>
        <p:spPr>
          <a:xfrm>
            <a:off x="8510826" y="4606743"/>
            <a:ext cx="147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Collaboration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56BB06-5C42-43FF-BA22-2828A056F1F1}"/>
              </a:ext>
            </a:extLst>
          </p:cNvPr>
          <p:cNvSpPr txBox="1"/>
          <p:nvPr/>
        </p:nvSpPr>
        <p:spPr>
          <a:xfrm>
            <a:off x="7880686" y="4141457"/>
            <a:ext cx="1271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Connection</a:t>
            </a:r>
          </a:p>
        </p:txBody>
      </p:sp>
    </p:spTree>
    <p:extLst>
      <p:ext uri="{BB962C8B-B14F-4D97-AF65-F5344CB8AC3E}">
        <p14:creationId xmlns:p14="http://schemas.microsoft.com/office/powerpoint/2010/main" val="1992815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B85806-6CD5-4E09-A831-918B00B2F8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3 Primary Forces Destroying Business Decisions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AD1A2-181E-4CBA-A1EC-DC3CFCF1363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Behavioral Triggers at the Epicenter of Every Business Decision and Problem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8BE22DD-294D-4510-9B6B-FAAD8F9D39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3810105"/>
              </p:ext>
            </p:extLst>
          </p:nvPr>
        </p:nvGraphicFramePr>
        <p:xfrm>
          <a:off x="2031998" y="1511253"/>
          <a:ext cx="8128000" cy="47765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516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0116A18-6A0B-42DA-BFC8-4B10F8B95F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333333"/>
                </a:solidFill>
              </a:rPr>
              <a:t>Mastering the Energy of Money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FF5BC-A70A-4C7B-87A4-D3CB28BD0C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000" dirty="0"/>
              <a:t>Behavior and Money are Completely Inter-Connected Impacting Every Decision and the Flow                                       of Money Reflects Behavioral Styles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6DFE269-A9AC-4531-862E-99E22CA917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5260848"/>
              </p:ext>
            </p:extLst>
          </p:nvPr>
        </p:nvGraphicFramePr>
        <p:xfrm>
          <a:off x="1532242" y="14393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49441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NA Brand">
      <a:dk1>
        <a:srgbClr val="000000"/>
      </a:dk1>
      <a:lt1>
        <a:sysClr val="window" lastClr="FFFFFF"/>
      </a:lt1>
      <a:dk2>
        <a:srgbClr val="333333"/>
      </a:dk2>
      <a:lt2>
        <a:srgbClr val="A18B4B"/>
      </a:lt2>
      <a:accent1>
        <a:srgbClr val="F2F2F2"/>
      </a:accent1>
      <a:accent2>
        <a:srgbClr val="A6A5A5"/>
      </a:accent2>
      <a:accent3>
        <a:srgbClr val="EFAC35"/>
      </a:accent3>
      <a:accent4>
        <a:srgbClr val="003366"/>
      </a:accent4>
      <a:accent5>
        <a:srgbClr val="226895"/>
      </a:accent5>
      <a:accent6>
        <a:srgbClr val="339966"/>
      </a:accent6>
      <a:hlink>
        <a:srgbClr val="6ED088"/>
      </a:hlink>
      <a:folHlink>
        <a:srgbClr val="4F1F69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333333">
            <a:alpha val="86000"/>
          </a:srgb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19467</TotalTime>
  <Words>797</Words>
  <Application>Microsoft Office PowerPoint</Application>
  <PresentationFormat>Widescreen</PresentationFormat>
  <Paragraphs>239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Sanmi</dc:creator>
  <cp:lastModifiedBy>Hugh Massie</cp:lastModifiedBy>
  <cp:revision>555</cp:revision>
  <cp:lastPrinted>2021-05-04T12:53:46Z</cp:lastPrinted>
  <dcterms:created xsi:type="dcterms:W3CDTF">2018-10-14T12:07:14Z</dcterms:created>
  <dcterms:modified xsi:type="dcterms:W3CDTF">2021-05-05T19:24:03Z</dcterms:modified>
</cp:coreProperties>
</file>