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0" r:id="rId3"/>
    <p:sldId id="291" r:id="rId4"/>
    <p:sldId id="277" r:id="rId5"/>
    <p:sldId id="293" r:id="rId6"/>
    <p:sldId id="263" r:id="rId7"/>
    <p:sldId id="264" r:id="rId8"/>
    <p:sldId id="278" r:id="rId9"/>
    <p:sldId id="294" r:id="rId10"/>
    <p:sldId id="266" r:id="rId11"/>
    <p:sldId id="281" r:id="rId12"/>
    <p:sldId id="282" r:id="rId13"/>
    <p:sldId id="279" r:id="rId14"/>
    <p:sldId id="269" r:id="rId15"/>
    <p:sldId id="271" r:id="rId16"/>
    <p:sldId id="272" r:id="rId17"/>
    <p:sldId id="295" r:id="rId18"/>
    <p:sldId id="296" r:id="rId19"/>
    <p:sldId id="298" r:id="rId20"/>
    <p:sldId id="299" r:id="rId21"/>
    <p:sldId id="300" r:id="rId22"/>
    <p:sldId id="301" r:id="rId23"/>
    <p:sldId id="302" r:id="rId24"/>
    <p:sldId id="307" r:id="rId25"/>
    <p:sldId id="304" r:id="rId26"/>
    <p:sldId id="305" r:id="rId27"/>
    <p:sldId id="306" r:id="rId28"/>
    <p:sldId id="308" r:id="rId29"/>
    <p:sldId id="303" r:id="rId30"/>
    <p:sldId id="273" r:id="rId31"/>
    <p:sldId id="270"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F2F2F2"/>
    <a:srgbClr val="FBFBFB"/>
    <a:srgbClr val="F8F8F8"/>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9"/>
    <p:restoredTop sz="94707"/>
  </p:normalViewPr>
  <p:slideViewPr>
    <p:cSldViewPr>
      <p:cViewPr varScale="1">
        <p:scale>
          <a:sx n="62" d="100"/>
          <a:sy n="62" d="100"/>
        </p:scale>
        <p:origin x="1412" y="56"/>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93FDC-F93C-4235-BC3A-C973EEC7535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AU"/>
        </a:p>
      </dgm:t>
    </dgm:pt>
    <dgm:pt modelId="{D746D8AC-EA38-44DA-8EEF-DB8DD65E287A}">
      <dgm:prSet phldrT="[Text]" custT="1"/>
      <dgm:spPr/>
      <dgm:t>
        <a:bodyPr lIns="0" rIns="0"/>
        <a:lstStyle/>
        <a:p>
          <a:r>
            <a:rPr lang="en-AU" sz="1000" dirty="0">
              <a:latin typeface="Calibri" panose="020F0502020204030204" pitchFamily="34" charset="0"/>
              <a:cs typeface="Arial" pitchFamily="34" charset="0"/>
            </a:rPr>
            <a:t>Sales Conversion</a:t>
          </a:r>
        </a:p>
        <a:p>
          <a:r>
            <a:rPr lang="en-AU" sz="1000" dirty="0">
              <a:latin typeface="Calibri" panose="020F0502020204030204" pitchFamily="34" charset="0"/>
              <a:cs typeface="Arial" pitchFamily="34" charset="0"/>
            </a:rPr>
            <a:t>?</a:t>
          </a:r>
        </a:p>
      </dgm:t>
    </dgm:pt>
    <dgm:pt modelId="{86C2344A-5047-4952-B82D-10150560D38A}" type="parTrans" cxnId="{05794417-88C5-408E-8922-E2592F98DA9E}">
      <dgm:prSet/>
      <dgm:spPr/>
      <dgm:t>
        <a:bodyPr/>
        <a:lstStyle/>
        <a:p>
          <a:endParaRPr lang="en-AU"/>
        </a:p>
      </dgm:t>
    </dgm:pt>
    <dgm:pt modelId="{0CE1F710-D425-46B4-8C05-252C2D005E51}" type="sibTrans" cxnId="{05794417-88C5-408E-8922-E2592F98DA9E}">
      <dgm:prSet/>
      <dgm:spPr/>
      <dgm:t>
        <a:bodyPr/>
        <a:lstStyle/>
        <a:p>
          <a:endParaRPr lang="en-AU"/>
        </a:p>
      </dgm:t>
    </dgm:pt>
    <dgm:pt modelId="{4DA321EC-D486-4F58-B22E-E58169CAC552}">
      <dgm:prSet phldrT="[Text]" custT="1"/>
      <dgm:spPr/>
      <dgm:t>
        <a:bodyPr lIns="0" rIns="0"/>
        <a:lstStyle/>
        <a:p>
          <a:r>
            <a:rPr lang="en-AU" sz="1000" dirty="0">
              <a:latin typeface="Calibri" panose="020F0502020204030204" pitchFamily="34" charset="0"/>
              <a:cs typeface="Arial" pitchFamily="34" charset="0"/>
            </a:rPr>
            <a:t>Client Engagement</a:t>
          </a:r>
        </a:p>
        <a:p>
          <a:r>
            <a:rPr lang="en-AU" sz="1000" dirty="0">
              <a:latin typeface="Calibri" panose="020F0502020204030204" pitchFamily="34" charset="0"/>
              <a:cs typeface="Arial" pitchFamily="34" charset="0"/>
            </a:rPr>
            <a:t>?</a:t>
          </a:r>
        </a:p>
      </dgm:t>
    </dgm:pt>
    <dgm:pt modelId="{54B46331-83D5-4496-96AA-BE937FEA9AFA}" type="parTrans" cxnId="{584E3514-A21F-4789-9CD3-6E401F1D12DF}">
      <dgm:prSet/>
      <dgm:spPr/>
      <dgm:t>
        <a:bodyPr/>
        <a:lstStyle/>
        <a:p>
          <a:endParaRPr lang="en-AU"/>
        </a:p>
      </dgm:t>
    </dgm:pt>
    <dgm:pt modelId="{780856FE-FF50-4D6A-ACB2-77A435690336}" type="sibTrans" cxnId="{584E3514-A21F-4789-9CD3-6E401F1D12DF}">
      <dgm:prSet/>
      <dgm:spPr/>
      <dgm:t>
        <a:bodyPr/>
        <a:lstStyle/>
        <a:p>
          <a:endParaRPr lang="en-AU"/>
        </a:p>
      </dgm:t>
    </dgm:pt>
    <dgm:pt modelId="{B2375D8E-06E5-46B1-A0B6-525F8BEAF86D}">
      <dgm:prSet phldrT="[Text]" custT="1"/>
      <dgm:spPr/>
      <dgm:t>
        <a:bodyPr lIns="0" rIns="0"/>
        <a:lstStyle/>
        <a:p>
          <a:r>
            <a:rPr lang="en-AU" sz="1000" dirty="0">
              <a:latin typeface="Calibri" panose="020F0502020204030204" pitchFamily="34" charset="0"/>
              <a:cs typeface="Arial" pitchFamily="34" charset="0"/>
            </a:rPr>
            <a:t>Sales Team Productivity</a:t>
          </a:r>
        </a:p>
        <a:p>
          <a:r>
            <a:rPr lang="en-AU" sz="1000" dirty="0">
              <a:latin typeface="Calibri" panose="020F0502020204030204" pitchFamily="34" charset="0"/>
              <a:cs typeface="Arial" pitchFamily="34" charset="0"/>
            </a:rPr>
            <a:t>?</a:t>
          </a:r>
        </a:p>
      </dgm:t>
    </dgm:pt>
    <dgm:pt modelId="{EEDFDFFB-E91F-4044-BE37-7EB994C7C86E}" type="parTrans" cxnId="{86AF1643-C77C-47EB-B877-8B2DCBF8D9D7}">
      <dgm:prSet/>
      <dgm:spPr/>
      <dgm:t>
        <a:bodyPr/>
        <a:lstStyle/>
        <a:p>
          <a:endParaRPr lang="en-AU"/>
        </a:p>
      </dgm:t>
    </dgm:pt>
    <dgm:pt modelId="{701E0A16-5CA9-483F-834E-3F55A50EB752}" type="sibTrans" cxnId="{86AF1643-C77C-47EB-B877-8B2DCBF8D9D7}">
      <dgm:prSet/>
      <dgm:spPr/>
      <dgm:t>
        <a:bodyPr/>
        <a:lstStyle/>
        <a:p>
          <a:endParaRPr lang="en-AU"/>
        </a:p>
      </dgm:t>
    </dgm:pt>
    <dgm:pt modelId="{485C6730-B1F9-4AAE-A166-4670949363E2}">
      <dgm:prSet phldrT="[Text]" custT="1"/>
      <dgm:spPr/>
      <dgm:t>
        <a:bodyPr lIns="0" rIns="0"/>
        <a:lstStyle/>
        <a:p>
          <a:r>
            <a:rPr lang="en-AU" sz="1000" dirty="0">
              <a:latin typeface="Calibri" panose="020F0502020204030204" pitchFamily="34" charset="0"/>
              <a:cs typeface="Arial" pitchFamily="34" charset="0"/>
            </a:rPr>
            <a:t>Operational Execution</a:t>
          </a:r>
        </a:p>
        <a:p>
          <a:r>
            <a:rPr lang="en-AU" sz="1000" dirty="0">
              <a:latin typeface="Calibri" panose="020F0502020204030204" pitchFamily="34" charset="0"/>
              <a:cs typeface="Arial" pitchFamily="34" charset="0"/>
            </a:rPr>
            <a:t>?</a:t>
          </a:r>
        </a:p>
      </dgm:t>
    </dgm:pt>
    <dgm:pt modelId="{86D070D2-22E6-438B-A518-F49F16656E96}" type="parTrans" cxnId="{E40140C6-ABC7-4916-9003-E51B2AA39B66}">
      <dgm:prSet/>
      <dgm:spPr/>
      <dgm:t>
        <a:bodyPr/>
        <a:lstStyle/>
        <a:p>
          <a:endParaRPr lang="en-AU"/>
        </a:p>
      </dgm:t>
    </dgm:pt>
    <dgm:pt modelId="{ED6FC694-120A-460C-86B0-4E32E48C5F1D}" type="sibTrans" cxnId="{E40140C6-ABC7-4916-9003-E51B2AA39B66}">
      <dgm:prSet/>
      <dgm:spPr/>
      <dgm:t>
        <a:bodyPr/>
        <a:lstStyle/>
        <a:p>
          <a:endParaRPr lang="en-AU"/>
        </a:p>
      </dgm:t>
    </dgm:pt>
    <dgm:pt modelId="{C1C04930-923B-4B08-BF53-D7F56ABF7B46}" type="pres">
      <dgm:prSet presAssocID="{B4F93FDC-F93C-4235-BC3A-C973EEC7535F}" presName="composite" presStyleCnt="0">
        <dgm:presLayoutVars>
          <dgm:chMax val="5"/>
          <dgm:dir/>
          <dgm:animLvl val="ctr"/>
          <dgm:resizeHandles val="exact"/>
        </dgm:presLayoutVars>
      </dgm:prSet>
      <dgm:spPr/>
    </dgm:pt>
    <dgm:pt modelId="{C5200CE4-F936-477E-8DF2-DC3B8E27EB4B}" type="pres">
      <dgm:prSet presAssocID="{B4F93FDC-F93C-4235-BC3A-C973EEC7535F}" presName="cycle" presStyleCnt="0"/>
      <dgm:spPr/>
    </dgm:pt>
    <dgm:pt modelId="{552AB02D-9E82-4CB9-A015-AEEE087FB1C8}" type="pres">
      <dgm:prSet presAssocID="{B4F93FDC-F93C-4235-BC3A-C973EEC7535F}" presName="centerShape" presStyleCnt="0"/>
      <dgm:spPr/>
    </dgm:pt>
    <dgm:pt modelId="{FC4907B1-A7FE-41EC-9785-ECA6BFEC66CA}" type="pres">
      <dgm:prSet presAssocID="{B4F93FDC-F93C-4235-BC3A-C973EEC7535F}" presName="connSite" presStyleLbl="node1" presStyleIdx="0" presStyleCnt="5"/>
      <dgm:spPr/>
    </dgm:pt>
    <dgm:pt modelId="{66979613-1A1F-4922-B105-C6A1998D30DC}" type="pres">
      <dgm:prSet presAssocID="{B4F93FDC-F93C-4235-BC3A-C973EEC7535F}" presName="visible" presStyleLbl="node1" presStyleIdx="0" presStyleCnt="5" custLinFactNeighborX="8095" custLinFactNeighborY="888"/>
      <dgm:spPr/>
    </dgm:pt>
    <dgm:pt modelId="{135322EC-A11F-41B8-9A87-A42D9ADDB50D}" type="pres">
      <dgm:prSet presAssocID="{86C2344A-5047-4952-B82D-10150560D38A}" presName="Name25" presStyleLbl="parChTrans1D1" presStyleIdx="0" presStyleCnt="4"/>
      <dgm:spPr/>
    </dgm:pt>
    <dgm:pt modelId="{9F87CE2C-7A56-446C-A10E-7989373E5E2A}" type="pres">
      <dgm:prSet presAssocID="{D746D8AC-EA38-44DA-8EEF-DB8DD65E287A}" presName="node" presStyleCnt="0"/>
      <dgm:spPr/>
    </dgm:pt>
    <dgm:pt modelId="{D7D007E9-9F8C-4353-BCB3-B91F89E7C8A1}" type="pres">
      <dgm:prSet presAssocID="{D746D8AC-EA38-44DA-8EEF-DB8DD65E287A}" presName="parentNode" presStyleLbl="node1" presStyleIdx="1" presStyleCnt="5" custScaleX="118173" custScaleY="118076">
        <dgm:presLayoutVars>
          <dgm:chMax val="1"/>
          <dgm:bulletEnabled val="1"/>
        </dgm:presLayoutVars>
      </dgm:prSet>
      <dgm:spPr/>
    </dgm:pt>
    <dgm:pt modelId="{366D8DCB-94EC-435D-B182-BBA396799670}" type="pres">
      <dgm:prSet presAssocID="{D746D8AC-EA38-44DA-8EEF-DB8DD65E287A}" presName="childNode" presStyleLbl="revTx" presStyleIdx="0" presStyleCnt="0">
        <dgm:presLayoutVars>
          <dgm:bulletEnabled val="1"/>
        </dgm:presLayoutVars>
      </dgm:prSet>
      <dgm:spPr/>
    </dgm:pt>
    <dgm:pt modelId="{F93950F1-BE3C-4BE3-B133-DC8910712802}" type="pres">
      <dgm:prSet presAssocID="{54B46331-83D5-4496-96AA-BE937FEA9AFA}" presName="Name25" presStyleLbl="parChTrans1D1" presStyleIdx="1" presStyleCnt="4"/>
      <dgm:spPr/>
    </dgm:pt>
    <dgm:pt modelId="{5519E5A6-74AE-49C1-B6C1-944188F68E46}" type="pres">
      <dgm:prSet presAssocID="{4DA321EC-D486-4F58-B22E-E58169CAC552}" presName="node" presStyleCnt="0"/>
      <dgm:spPr/>
    </dgm:pt>
    <dgm:pt modelId="{DB5F062A-5331-4DB3-B93E-4529441ABF33}" type="pres">
      <dgm:prSet presAssocID="{4DA321EC-D486-4F58-B22E-E58169CAC552}" presName="parentNode" presStyleLbl="node1" presStyleIdx="2" presStyleCnt="5" custScaleX="118173" custScaleY="118076">
        <dgm:presLayoutVars>
          <dgm:chMax val="1"/>
          <dgm:bulletEnabled val="1"/>
        </dgm:presLayoutVars>
      </dgm:prSet>
      <dgm:spPr/>
    </dgm:pt>
    <dgm:pt modelId="{41F040E9-99F4-4D75-B1CE-9C4BE7734545}" type="pres">
      <dgm:prSet presAssocID="{4DA321EC-D486-4F58-B22E-E58169CAC552}" presName="childNode" presStyleLbl="revTx" presStyleIdx="0" presStyleCnt="0">
        <dgm:presLayoutVars>
          <dgm:bulletEnabled val="1"/>
        </dgm:presLayoutVars>
      </dgm:prSet>
      <dgm:spPr/>
    </dgm:pt>
    <dgm:pt modelId="{BAB91C52-2498-4277-A5F8-C67E27EFD27A}" type="pres">
      <dgm:prSet presAssocID="{EEDFDFFB-E91F-4044-BE37-7EB994C7C86E}" presName="Name25" presStyleLbl="parChTrans1D1" presStyleIdx="2" presStyleCnt="4"/>
      <dgm:spPr/>
    </dgm:pt>
    <dgm:pt modelId="{EA9FC52E-A31D-4FC4-96EE-E00FDA2046F5}" type="pres">
      <dgm:prSet presAssocID="{B2375D8E-06E5-46B1-A0B6-525F8BEAF86D}" presName="node" presStyleCnt="0"/>
      <dgm:spPr/>
    </dgm:pt>
    <dgm:pt modelId="{2BE5A9EF-7D71-45A4-B76C-AE4903D778B0}" type="pres">
      <dgm:prSet presAssocID="{B2375D8E-06E5-46B1-A0B6-525F8BEAF86D}" presName="parentNode" presStyleLbl="node1" presStyleIdx="3" presStyleCnt="5" custScaleX="118173" custScaleY="118076">
        <dgm:presLayoutVars>
          <dgm:chMax val="1"/>
          <dgm:bulletEnabled val="1"/>
        </dgm:presLayoutVars>
      </dgm:prSet>
      <dgm:spPr/>
    </dgm:pt>
    <dgm:pt modelId="{4436A861-CD46-4C8F-84A0-F40981B18C74}" type="pres">
      <dgm:prSet presAssocID="{B2375D8E-06E5-46B1-A0B6-525F8BEAF86D}" presName="childNode" presStyleLbl="revTx" presStyleIdx="0" presStyleCnt="0">
        <dgm:presLayoutVars>
          <dgm:bulletEnabled val="1"/>
        </dgm:presLayoutVars>
      </dgm:prSet>
      <dgm:spPr/>
    </dgm:pt>
    <dgm:pt modelId="{F2B82FA0-933C-4096-8BF9-295C54B5B1F6}" type="pres">
      <dgm:prSet presAssocID="{86D070D2-22E6-438B-A518-F49F16656E96}" presName="Name25" presStyleLbl="parChTrans1D1" presStyleIdx="3" presStyleCnt="4"/>
      <dgm:spPr/>
    </dgm:pt>
    <dgm:pt modelId="{57997DB7-1361-4652-8000-9904ADDC9637}" type="pres">
      <dgm:prSet presAssocID="{485C6730-B1F9-4AAE-A166-4670949363E2}" presName="node" presStyleCnt="0"/>
      <dgm:spPr/>
    </dgm:pt>
    <dgm:pt modelId="{BC71C7E8-1F25-47AE-AC40-8C47B7D944D1}" type="pres">
      <dgm:prSet presAssocID="{485C6730-B1F9-4AAE-A166-4670949363E2}" presName="parentNode" presStyleLbl="node1" presStyleIdx="4" presStyleCnt="5" custScaleX="118173" custScaleY="118076">
        <dgm:presLayoutVars>
          <dgm:chMax val="1"/>
          <dgm:bulletEnabled val="1"/>
        </dgm:presLayoutVars>
      </dgm:prSet>
      <dgm:spPr/>
    </dgm:pt>
    <dgm:pt modelId="{2EE6174A-12B1-4BF7-9DF0-9D1A7CBE3F9C}" type="pres">
      <dgm:prSet presAssocID="{485C6730-B1F9-4AAE-A166-4670949363E2}" presName="childNode" presStyleLbl="revTx" presStyleIdx="0" presStyleCnt="0">
        <dgm:presLayoutVars>
          <dgm:bulletEnabled val="1"/>
        </dgm:presLayoutVars>
      </dgm:prSet>
      <dgm:spPr/>
    </dgm:pt>
  </dgm:ptLst>
  <dgm:cxnLst>
    <dgm:cxn modelId="{9BA34D10-38A7-4435-A0B6-1572C9FA7A11}" type="presOf" srcId="{B4F93FDC-F93C-4235-BC3A-C973EEC7535F}" destId="{C1C04930-923B-4B08-BF53-D7F56ABF7B46}" srcOrd="0" destOrd="0" presId="urn:microsoft.com/office/officeart/2005/8/layout/radial2"/>
    <dgm:cxn modelId="{584E3514-A21F-4789-9CD3-6E401F1D12DF}" srcId="{B4F93FDC-F93C-4235-BC3A-C973EEC7535F}" destId="{4DA321EC-D486-4F58-B22E-E58169CAC552}" srcOrd="1" destOrd="0" parTransId="{54B46331-83D5-4496-96AA-BE937FEA9AFA}" sibTransId="{780856FE-FF50-4D6A-ACB2-77A435690336}"/>
    <dgm:cxn modelId="{05794417-88C5-408E-8922-E2592F98DA9E}" srcId="{B4F93FDC-F93C-4235-BC3A-C973EEC7535F}" destId="{D746D8AC-EA38-44DA-8EEF-DB8DD65E287A}" srcOrd="0" destOrd="0" parTransId="{86C2344A-5047-4952-B82D-10150560D38A}" sibTransId="{0CE1F710-D425-46B4-8C05-252C2D005E51}"/>
    <dgm:cxn modelId="{86AF1643-C77C-47EB-B877-8B2DCBF8D9D7}" srcId="{B4F93FDC-F93C-4235-BC3A-C973EEC7535F}" destId="{B2375D8E-06E5-46B1-A0B6-525F8BEAF86D}" srcOrd="2" destOrd="0" parTransId="{EEDFDFFB-E91F-4044-BE37-7EB994C7C86E}" sibTransId="{701E0A16-5CA9-483F-834E-3F55A50EB752}"/>
    <dgm:cxn modelId="{16F110B2-BF75-4053-A2E3-105A3013875D}" type="presOf" srcId="{EEDFDFFB-E91F-4044-BE37-7EB994C7C86E}" destId="{BAB91C52-2498-4277-A5F8-C67E27EFD27A}" srcOrd="0" destOrd="0" presId="urn:microsoft.com/office/officeart/2005/8/layout/radial2"/>
    <dgm:cxn modelId="{AA8E06BE-7C79-493F-8986-D3759D0CDF57}" type="presOf" srcId="{86D070D2-22E6-438B-A518-F49F16656E96}" destId="{F2B82FA0-933C-4096-8BF9-295C54B5B1F6}" srcOrd="0" destOrd="0" presId="urn:microsoft.com/office/officeart/2005/8/layout/radial2"/>
    <dgm:cxn modelId="{EA610BC3-5879-4F96-AD36-96F6526F6F11}" type="presOf" srcId="{54B46331-83D5-4496-96AA-BE937FEA9AFA}" destId="{F93950F1-BE3C-4BE3-B133-DC8910712802}" srcOrd="0" destOrd="0" presId="urn:microsoft.com/office/officeart/2005/8/layout/radial2"/>
    <dgm:cxn modelId="{E40140C6-ABC7-4916-9003-E51B2AA39B66}" srcId="{B4F93FDC-F93C-4235-BC3A-C973EEC7535F}" destId="{485C6730-B1F9-4AAE-A166-4670949363E2}" srcOrd="3" destOrd="0" parTransId="{86D070D2-22E6-438B-A518-F49F16656E96}" sibTransId="{ED6FC694-120A-460C-86B0-4E32E48C5F1D}"/>
    <dgm:cxn modelId="{FCE413CB-0357-4BD8-9386-45559E417D8C}" type="presOf" srcId="{4DA321EC-D486-4F58-B22E-E58169CAC552}" destId="{DB5F062A-5331-4DB3-B93E-4529441ABF33}" srcOrd="0" destOrd="0" presId="urn:microsoft.com/office/officeart/2005/8/layout/radial2"/>
    <dgm:cxn modelId="{A58346DB-6645-4FD6-9F0B-D6377B0A99B9}" type="presOf" srcId="{86C2344A-5047-4952-B82D-10150560D38A}" destId="{135322EC-A11F-41B8-9A87-A42D9ADDB50D}" srcOrd="0" destOrd="0" presId="urn:microsoft.com/office/officeart/2005/8/layout/radial2"/>
    <dgm:cxn modelId="{71F1F1E6-BC0F-46B0-98F3-1A44ABE3833B}" type="presOf" srcId="{B2375D8E-06E5-46B1-A0B6-525F8BEAF86D}" destId="{2BE5A9EF-7D71-45A4-B76C-AE4903D778B0}" srcOrd="0" destOrd="0" presId="urn:microsoft.com/office/officeart/2005/8/layout/radial2"/>
    <dgm:cxn modelId="{06C376EA-A25F-4C2E-BED5-440503D1D954}" type="presOf" srcId="{485C6730-B1F9-4AAE-A166-4670949363E2}" destId="{BC71C7E8-1F25-47AE-AC40-8C47B7D944D1}" srcOrd="0" destOrd="0" presId="urn:microsoft.com/office/officeart/2005/8/layout/radial2"/>
    <dgm:cxn modelId="{5E9D7DF1-9785-49C5-A630-95151D9EE95F}" type="presOf" srcId="{D746D8AC-EA38-44DA-8EEF-DB8DD65E287A}" destId="{D7D007E9-9F8C-4353-BCB3-B91F89E7C8A1}" srcOrd="0" destOrd="0" presId="urn:microsoft.com/office/officeart/2005/8/layout/radial2"/>
    <dgm:cxn modelId="{3B28246F-CF2B-47C1-939C-559F795A9941}" type="presParOf" srcId="{C1C04930-923B-4B08-BF53-D7F56ABF7B46}" destId="{C5200CE4-F936-477E-8DF2-DC3B8E27EB4B}" srcOrd="0" destOrd="0" presId="urn:microsoft.com/office/officeart/2005/8/layout/radial2"/>
    <dgm:cxn modelId="{1580C94B-E6E4-4C15-88D6-0BC7699CB9D3}" type="presParOf" srcId="{C5200CE4-F936-477E-8DF2-DC3B8E27EB4B}" destId="{552AB02D-9E82-4CB9-A015-AEEE087FB1C8}" srcOrd="0" destOrd="0" presId="urn:microsoft.com/office/officeart/2005/8/layout/radial2"/>
    <dgm:cxn modelId="{11DC478B-DF77-4AC6-8DE5-D6BC015ADC53}" type="presParOf" srcId="{552AB02D-9E82-4CB9-A015-AEEE087FB1C8}" destId="{FC4907B1-A7FE-41EC-9785-ECA6BFEC66CA}" srcOrd="0" destOrd="0" presId="urn:microsoft.com/office/officeart/2005/8/layout/radial2"/>
    <dgm:cxn modelId="{50BA81FD-C27A-4864-A685-76DFDA22E493}" type="presParOf" srcId="{552AB02D-9E82-4CB9-A015-AEEE087FB1C8}" destId="{66979613-1A1F-4922-B105-C6A1998D30DC}" srcOrd="1" destOrd="0" presId="urn:microsoft.com/office/officeart/2005/8/layout/radial2"/>
    <dgm:cxn modelId="{85B0B06A-67CB-4F1E-A7C4-B285105AC6C3}" type="presParOf" srcId="{C5200CE4-F936-477E-8DF2-DC3B8E27EB4B}" destId="{135322EC-A11F-41B8-9A87-A42D9ADDB50D}" srcOrd="1" destOrd="0" presId="urn:microsoft.com/office/officeart/2005/8/layout/radial2"/>
    <dgm:cxn modelId="{9A2AE703-286D-4275-98C0-1A96FFFD84C8}" type="presParOf" srcId="{C5200CE4-F936-477E-8DF2-DC3B8E27EB4B}" destId="{9F87CE2C-7A56-446C-A10E-7989373E5E2A}" srcOrd="2" destOrd="0" presId="urn:microsoft.com/office/officeart/2005/8/layout/radial2"/>
    <dgm:cxn modelId="{C9E2EDD4-70B3-47DD-A3E9-2C6F21C381CA}" type="presParOf" srcId="{9F87CE2C-7A56-446C-A10E-7989373E5E2A}" destId="{D7D007E9-9F8C-4353-BCB3-B91F89E7C8A1}" srcOrd="0" destOrd="0" presId="urn:microsoft.com/office/officeart/2005/8/layout/radial2"/>
    <dgm:cxn modelId="{C416BA1F-E2AE-4F45-9172-05DD6F2FA523}" type="presParOf" srcId="{9F87CE2C-7A56-446C-A10E-7989373E5E2A}" destId="{366D8DCB-94EC-435D-B182-BBA396799670}" srcOrd="1" destOrd="0" presId="urn:microsoft.com/office/officeart/2005/8/layout/radial2"/>
    <dgm:cxn modelId="{78224291-3C98-4BF8-B1B8-E408798F4339}" type="presParOf" srcId="{C5200CE4-F936-477E-8DF2-DC3B8E27EB4B}" destId="{F93950F1-BE3C-4BE3-B133-DC8910712802}" srcOrd="3" destOrd="0" presId="urn:microsoft.com/office/officeart/2005/8/layout/radial2"/>
    <dgm:cxn modelId="{72B1B2B6-2D7D-4EAF-89ED-18EC3ABBCA0A}" type="presParOf" srcId="{C5200CE4-F936-477E-8DF2-DC3B8E27EB4B}" destId="{5519E5A6-74AE-49C1-B6C1-944188F68E46}" srcOrd="4" destOrd="0" presId="urn:microsoft.com/office/officeart/2005/8/layout/radial2"/>
    <dgm:cxn modelId="{FFC0DEE0-0644-4006-96D8-A953E4FAAE13}" type="presParOf" srcId="{5519E5A6-74AE-49C1-B6C1-944188F68E46}" destId="{DB5F062A-5331-4DB3-B93E-4529441ABF33}" srcOrd="0" destOrd="0" presId="urn:microsoft.com/office/officeart/2005/8/layout/radial2"/>
    <dgm:cxn modelId="{99C2EAA4-39E9-4E11-B001-A0FB7589A842}" type="presParOf" srcId="{5519E5A6-74AE-49C1-B6C1-944188F68E46}" destId="{41F040E9-99F4-4D75-B1CE-9C4BE7734545}" srcOrd="1" destOrd="0" presId="urn:microsoft.com/office/officeart/2005/8/layout/radial2"/>
    <dgm:cxn modelId="{0711BA2B-756F-498B-81C1-AC2FAF4D5C27}" type="presParOf" srcId="{C5200CE4-F936-477E-8DF2-DC3B8E27EB4B}" destId="{BAB91C52-2498-4277-A5F8-C67E27EFD27A}" srcOrd="5" destOrd="0" presId="urn:microsoft.com/office/officeart/2005/8/layout/radial2"/>
    <dgm:cxn modelId="{7F465DA4-1FA2-429D-8573-959727837EAC}" type="presParOf" srcId="{C5200CE4-F936-477E-8DF2-DC3B8E27EB4B}" destId="{EA9FC52E-A31D-4FC4-96EE-E00FDA2046F5}" srcOrd="6" destOrd="0" presId="urn:microsoft.com/office/officeart/2005/8/layout/radial2"/>
    <dgm:cxn modelId="{29C18604-C18A-4598-8656-7A7DF9F8B1CB}" type="presParOf" srcId="{EA9FC52E-A31D-4FC4-96EE-E00FDA2046F5}" destId="{2BE5A9EF-7D71-45A4-B76C-AE4903D778B0}" srcOrd="0" destOrd="0" presId="urn:microsoft.com/office/officeart/2005/8/layout/radial2"/>
    <dgm:cxn modelId="{3E6078C5-B4E3-43C0-AB34-76EEF1574DFB}" type="presParOf" srcId="{EA9FC52E-A31D-4FC4-96EE-E00FDA2046F5}" destId="{4436A861-CD46-4C8F-84A0-F40981B18C74}" srcOrd="1" destOrd="0" presId="urn:microsoft.com/office/officeart/2005/8/layout/radial2"/>
    <dgm:cxn modelId="{E95F8C03-B818-412B-938C-8BAA7F350986}" type="presParOf" srcId="{C5200CE4-F936-477E-8DF2-DC3B8E27EB4B}" destId="{F2B82FA0-933C-4096-8BF9-295C54B5B1F6}" srcOrd="7" destOrd="0" presId="urn:microsoft.com/office/officeart/2005/8/layout/radial2"/>
    <dgm:cxn modelId="{801C06DE-2C7B-427D-86A7-41A63819F2C6}" type="presParOf" srcId="{C5200CE4-F936-477E-8DF2-DC3B8E27EB4B}" destId="{57997DB7-1361-4652-8000-9904ADDC9637}" srcOrd="8" destOrd="0" presId="urn:microsoft.com/office/officeart/2005/8/layout/radial2"/>
    <dgm:cxn modelId="{C4DB7481-1443-4681-B8C8-8A9B4E59F4D9}" type="presParOf" srcId="{57997DB7-1361-4652-8000-9904ADDC9637}" destId="{BC71C7E8-1F25-47AE-AC40-8C47B7D944D1}" srcOrd="0" destOrd="0" presId="urn:microsoft.com/office/officeart/2005/8/layout/radial2"/>
    <dgm:cxn modelId="{FA60BEB0-B599-4D1C-A8B2-7E611378DA24}" type="presParOf" srcId="{57997DB7-1361-4652-8000-9904ADDC9637}" destId="{2EE6174A-12B1-4BF7-9DF0-9D1A7CBE3F9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F9233-7FF3-4B52-8F42-60B1F717935F}" type="doc">
      <dgm:prSet loTypeId="urn:microsoft.com/office/officeart/2005/8/layout/equation1" loCatId="process" qsTypeId="urn:microsoft.com/office/officeart/2005/8/quickstyle/simple1" qsCatId="simple" csTypeId="urn:microsoft.com/office/officeart/2005/8/colors/accent1_2" csCatId="accent1" phldr="1"/>
      <dgm:spPr/>
    </dgm:pt>
    <dgm:pt modelId="{9A4D1CE0-6695-4CD8-A92D-D8F4E6069902}">
      <dgm:prSet phldrT="[Text]"/>
      <dgm:spPr>
        <a:solidFill>
          <a:schemeClr val="bg1">
            <a:lumMod val="50000"/>
          </a:schemeClr>
        </a:solidFill>
      </dgm:spPr>
      <dgm:t>
        <a:bodyPr/>
        <a:lstStyle/>
        <a:p>
          <a:r>
            <a:rPr lang="en-US" dirty="0">
              <a:latin typeface="Calibri" panose="020F0502020204030204" pitchFamily="34" charset="0"/>
              <a:cs typeface="Arial" panose="020B0604020202020204" pitchFamily="34" charset="0"/>
            </a:rPr>
            <a:t>Knowing Product Preferences Based on Quantitative Persona Models</a:t>
          </a:r>
        </a:p>
      </dgm:t>
    </dgm:pt>
    <dgm:pt modelId="{5984658A-1151-49E7-9020-F998F10B15E4}" type="parTrans" cxnId="{FC8A46C7-BA07-401E-B826-5A4A1901F0DB}">
      <dgm:prSet/>
      <dgm:spPr/>
      <dgm:t>
        <a:bodyPr/>
        <a:lstStyle/>
        <a:p>
          <a:endParaRPr lang="en-US"/>
        </a:p>
      </dgm:t>
    </dgm:pt>
    <dgm:pt modelId="{B97FD214-CDF3-4E6B-B4E2-72377930391D}" type="sibTrans" cxnId="{FC8A46C7-BA07-401E-B826-5A4A1901F0DB}">
      <dgm:prSet/>
      <dgm:spPr/>
      <dgm:t>
        <a:bodyPr/>
        <a:lstStyle/>
        <a:p>
          <a:endParaRPr lang="en-US"/>
        </a:p>
      </dgm:t>
    </dgm:pt>
    <dgm:pt modelId="{568A585B-FEA8-47BA-941D-37CB4D0A9339}">
      <dgm:prSet phldrT="[Text]"/>
      <dgm:spPr>
        <a:solidFill>
          <a:srgbClr val="4F1F69"/>
        </a:solidFill>
      </dgm:spPr>
      <dgm:t>
        <a:bodyPr/>
        <a:lstStyle/>
        <a:p>
          <a:r>
            <a:rPr lang="en-US" dirty="0">
              <a:latin typeface="Calibri" panose="020F0502020204030204" pitchFamily="34" charset="0"/>
              <a:cs typeface="Arial" panose="020B0604020202020204" pitchFamily="34" charset="0"/>
            </a:rPr>
            <a:t>Reframing Offering Message to Different Communication and Learning Styles</a:t>
          </a:r>
        </a:p>
      </dgm:t>
    </dgm:pt>
    <dgm:pt modelId="{1FD135B2-5C3A-4FC0-A195-F4AFAAE44963}" type="parTrans" cxnId="{B5FB6FE0-8419-41E6-B3F8-FBFFB234A840}">
      <dgm:prSet/>
      <dgm:spPr/>
      <dgm:t>
        <a:bodyPr/>
        <a:lstStyle/>
        <a:p>
          <a:endParaRPr lang="en-US"/>
        </a:p>
      </dgm:t>
    </dgm:pt>
    <dgm:pt modelId="{AD913418-F0B2-4832-83FB-E854CBD783D4}" type="sibTrans" cxnId="{B5FB6FE0-8419-41E6-B3F8-FBFFB234A840}">
      <dgm:prSet/>
      <dgm:spPr/>
      <dgm:t>
        <a:bodyPr/>
        <a:lstStyle/>
        <a:p>
          <a:endParaRPr lang="en-US"/>
        </a:p>
      </dgm:t>
    </dgm:pt>
    <dgm:pt modelId="{46CCBA54-9FA0-41C7-95A4-8CFD3E103C21}">
      <dgm:prSet phldrT="[Text]"/>
      <dgm:spPr>
        <a:solidFill>
          <a:srgbClr val="333333"/>
        </a:solidFill>
      </dgm:spPr>
      <dgm:t>
        <a:bodyPr/>
        <a:lstStyle/>
        <a:p>
          <a:r>
            <a:rPr lang="en-US" dirty="0">
              <a:latin typeface="Calibri" panose="020F0502020204030204" pitchFamily="34" charset="0"/>
              <a:cs typeface="Arial" panose="020B0604020202020204" pitchFamily="34" charset="0"/>
            </a:rPr>
            <a:t>Highly Customized Life-Long Experiences (Offerings)</a:t>
          </a:r>
        </a:p>
      </dgm:t>
    </dgm:pt>
    <dgm:pt modelId="{86458DF9-8DFB-48AB-B37D-246B98FC1832}" type="parTrans" cxnId="{6BCE159E-4338-458B-BD8C-7F7BE482F4A5}">
      <dgm:prSet/>
      <dgm:spPr/>
      <dgm:t>
        <a:bodyPr/>
        <a:lstStyle/>
        <a:p>
          <a:endParaRPr lang="en-US"/>
        </a:p>
      </dgm:t>
    </dgm:pt>
    <dgm:pt modelId="{B601A2B4-D375-419E-810A-F367A0FB13AE}" type="sibTrans" cxnId="{6BCE159E-4338-458B-BD8C-7F7BE482F4A5}">
      <dgm:prSet/>
      <dgm:spPr/>
      <dgm:t>
        <a:bodyPr/>
        <a:lstStyle/>
        <a:p>
          <a:endParaRPr lang="en-US"/>
        </a:p>
      </dgm:t>
    </dgm:pt>
    <dgm:pt modelId="{C02177BA-BFC6-4C04-9D0D-D8120D4825AC}" type="pres">
      <dgm:prSet presAssocID="{806F9233-7FF3-4B52-8F42-60B1F717935F}" presName="linearFlow" presStyleCnt="0">
        <dgm:presLayoutVars>
          <dgm:dir/>
          <dgm:resizeHandles val="exact"/>
        </dgm:presLayoutVars>
      </dgm:prSet>
      <dgm:spPr/>
    </dgm:pt>
    <dgm:pt modelId="{45087E44-4FBF-4351-B165-5B417DDAAB7E}" type="pres">
      <dgm:prSet presAssocID="{9A4D1CE0-6695-4CD8-A92D-D8F4E6069902}" presName="node" presStyleLbl="node1" presStyleIdx="0" presStyleCnt="3">
        <dgm:presLayoutVars>
          <dgm:bulletEnabled val="1"/>
        </dgm:presLayoutVars>
      </dgm:prSet>
      <dgm:spPr/>
    </dgm:pt>
    <dgm:pt modelId="{A9FC00E8-1BDE-49EB-A608-7DCC627CBB9B}" type="pres">
      <dgm:prSet presAssocID="{B97FD214-CDF3-4E6B-B4E2-72377930391D}" presName="spacerL" presStyleCnt="0"/>
      <dgm:spPr/>
    </dgm:pt>
    <dgm:pt modelId="{C1DEFF06-7949-4643-B837-73FC8B301EFA}" type="pres">
      <dgm:prSet presAssocID="{B97FD214-CDF3-4E6B-B4E2-72377930391D}" presName="sibTrans" presStyleLbl="sibTrans2D1" presStyleIdx="0" presStyleCnt="2"/>
      <dgm:spPr/>
    </dgm:pt>
    <dgm:pt modelId="{55FB9C7F-F069-479D-A6E4-7C20F6389731}" type="pres">
      <dgm:prSet presAssocID="{B97FD214-CDF3-4E6B-B4E2-72377930391D}" presName="spacerR" presStyleCnt="0"/>
      <dgm:spPr/>
    </dgm:pt>
    <dgm:pt modelId="{E3D9B86B-9B58-4140-B6FF-67E70693ECCE}" type="pres">
      <dgm:prSet presAssocID="{568A585B-FEA8-47BA-941D-37CB4D0A9339}" presName="node" presStyleLbl="node1" presStyleIdx="1" presStyleCnt="3">
        <dgm:presLayoutVars>
          <dgm:bulletEnabled val="1"/>
        </dgm:presLayoutVars>
      </dgm:prSet>
      <dgm:spPr/>
    </dgm:pt>
    <dgm:pt modelId="{FF818A1D-6BFF-4489-B7DB-7A63449E4F13}" type="pres">
      <dgm:prSet presAssocID="{AD913418-F0B2-4832-83FB-E854CBD783D4}" presName="spacerL" presStyleCnt="0"/>
      <dgm:spPr/>
    </dgm:pt>
    <dgm:pt modelId="{C9839F6E-86EA-46A1-9C0A-90FBDEC8E493}" type="pres">
      <dgm:prSet presAssocID="{AD913418-F0B2-4832-83FB-E854CBD783D4}" presName="sibTrans" presStyleLbl="sibTrans2D1" presStyleIdx="1" presStyleCnt="2"/>
      <dgm:spPr/>
    </dgm:pt>
    <dgm:pt modelId="{32392EBF-7A13-4ADC-93C6-6D08E8EB8F07}" type="pres">
      <dgm:prSet presAssocID="{AD913418-F0B2-4832-83FB-E854CBD783D4}" presName="spacerR" presStyleCnt="0"/>
      <dgm:spPr/>
    </dgm:pt>
    <dgm:pt modelId="{BAA8ECC9-94AE-4E78-AA58-A76BD721F914}" type="pres">
      <dgm:prSet presAssocID="{46CCBA54-9FA0-41C7-95A4-8CFD3E103C21}" presName="node" presStyleLbl="node1" presStyleIdx="2" presStyleCnt="3">
        <dgm:presLayoutVars>
          <dgm:bulletEnabled val="1"/>
        </dgm:presLayoutVars>
      </dgm:prSet>
      <dgm:spPr/>
    </dgm:pt>
  </dgm:ptLst>
  <dgm:cxnLst>
    <dgm:cxn modelId="{2086190A-AC2C-42FA-8883-3B7DE986178D}" type="presOf" srcId="{568A585B-FEA8-47BA-941D-37CB4D0A9339}" destId="{E3D9B86B-9B58-4140-B6FF-67E70693ECCE}" srcOrd="0" destOrd="0" presId="urn:microsoft.com/office/officeart/2005/8/layout/equation1"/>
    <dgm:cxn modelId="{75494717-E5A0-4A6A-BBA7-BB203902DE26}" type="presOf" srcId="{806F9233-7FF3-4B52-8F42-60B1F717935F}" destId="{C02177BA-BFC6-4C04-9D0D-D8120D4825AC}" srcOrd="0" destOrd="0" presId="urn:microsoft.com/office/officeart/2005/8/layout/equation1"/>
    <dgm:cxn modelId="{E127F431-356D-4E14-AAFA-FB877A879FB9}" type="presOf" srcId="{9A4D1CE0-6695-4CD8-A92D-D8F4E6069902}" destId="{45087E44-4FBF-4351-B165-5B417DDAAB7E}" srcOrd="0" destOrd="0" presId="urn:microsoft.com/office/officeart/2005/8/layout/equation1"/>
    <dgm:cxn modelId="{C156A652-1905-4A87-99CC-98429A076D73}" type="presOf" srcId="{46CCBA54-9FA0-41C7-95A4-8CFD3E103C21}" destId="{BAA8ECC9-94AE-4E78-AA58-A76BD721F914}" srcOrd="0" destOrd="0" presId="urn:microsoft.com/office/officeart/2005/8/layout/equation1"/>
    <dgm:cxn modelId="{E2ED175A-4818-4629-AF65-A66DBB33D3B6}" type="presOf" srcId="{B97FD214-CDF3-4E6B-B4E2-72377930391D}" destId="{C1DEFF06-7949-4643-B837-73FC8B301EFA}" srcOrd="0" destOrd="0" presId="urn:microsoft.com/office/officeart/2005/8/layout/equation1"/>
    <dgm:cxn modelId="{6BCE159E-4338-458B-BD8C-7F7BE482F4A5}" srcId="{806F9233-7FF3-4B52-8F42-60B1F717935F}" destId="{46CCBA54-9FA0-41C7-95A4-8CFD3E103C21}" srcOrd="2" destOrd="0" parTransId="{86458DF9-8DFB-48AB-B37D-246B98FC1832}" sibTransId="{B601A2B4-D375-419E-810A-F367A0FB13AE}"/>
    <dgm:cxn modelId="{59F675A8-11C5-4FC8-9AB4-F89D63E5E109}" type="presOf" srcId="{AD913418-F0B2-4832-83FB-E854CBD783D4}" destId="{C9839F6E-86EA-46A1-9C0A-90FBDEC8E493}" srcOrd="0" destOrd="0" presId="urn:microsoft.com/office/officeart/2005/8/layout/equation1"/>
    <dgm:cxn modelId="{FC8A46C7-BA07-401E-B826-5A4A1901F0DB}" srcId="{806F9233-7FF3-4B52-8F42-60B1F717935F}" destId="{9A4D1CE0-6695-4CD8-A92D-D8F4E6069902}" srcOrd="0" destOrd="0" parTransId="{5984658A-1151-49E7-9020-F998F10B15E4}" sibTransId="{B97FD214-CDF3-4E6B-B4E2-72377930391D}"/>
    <dgm:cxn modelId="{B5FB6FE0-8419-41E6-B3F8-FBFFB234A840}" srcId="{806F9233-7FF3-4B52-8F42-60B1F717935F}" destId="{568A585B-FEA8-47BA-941D-37CB4D0A9339}" srcOrd="1" destOrd="0" parTransId="{1FD135B2-5C3A-4FC0-A195-F4AFAAE44963}" sibTransId="{AD913418-F0B2-4832-83FB-E854CBD783D4}"/>
    <dgm:cxn modelId="{90C07E8F-B330-4342-9A2A-4B9A29C49F7D}" type="presParOf" srcId="{C02177BA-BFC6-4C04-9D0D-D8120D4825AC}" destId="{45087E44-4FBF-4351-B165-5B417DDAAB7E}" srcOrd="0" destOrd="0" presId="urn:microsoft.com/office/officeart/2005/8/layout/equation1"/>
    <dgm:cxn modelId="{105A6FBB-D221-4785-A237-67D0DE39C9C8}" type="presParOf" srcId="{C02177BA-BFC6-4C04-9D0D-D8120D4825AC}" destId="{A9FC00E8-1BDE-49EB-A608-7DCC627CBB9B}" srcOrd="1" destOrd="0" presId="urn:microsoft.com/office/officeart/2005/8/layout/equation1"/>
    <dgm:cxn modelId="{ACF1A998-29E6-4506-9E98-0E5C7CE3F669}" type="presParOf" srcId="{C02177BA-BFC6-4C04-9D0D-D8120D4825AC}" destId="{C1DEFF06-7949-4643-B837-73FC8B301EFA}" srcOrd="2" destOrd="0" presId="urn:microsoft.com/office/officeart/2005/8/layout/equation1"/>
    <dgm:cxn modelId="{ABBBAFF0-6CFE-4D6C-899E-0CA697D7DB7E}" type="presParOf" srcId="{C02177BA-BFC6-4C04-9D0D-D8120D4825AC}" destId="{55FB9C7F-F069-479D-A6E4-7C20F6389731}" srcOrd="3" destOrd="0" presId="urn:microsoft.com/office/officeart/2005/8/layout/equation1"/>
    <dgm:cxn modelId="{C72F49AD-2098-4423-BCF6-8C29F19D95CC}" type="presParOf" srcId="{C02177BA-BFC6-4C04-9D0D-D8120D4825AC}" destId="{E3D9B86B-9B58-4140-B6FF-67E70693ECCE}" srcOrd="4" destOrd="0" presId="urn:microsoft.com/office/officeart/2005/8/layout/equation1"/>
    <dgm:cxn modelId="{12397B41-D274-4532-8A8D-161484363A65}" type="presParOf" srcId="{C02177BA-BFC6-4C04-9D0D-D8120D4825AC}" destId="{FF818A1D-6BFF-4489-B7DB-7A63449E4F13}" srcOrd="5" destOrd="0" presId="urn:microsoft.com/office/officeart/2005/8/layout/equation1"/>
    <dgm:cxn modelId="{BA74BEF7-C7F1-441A-B295-7B20081101BF}" type="presParOf" srcId="{C02177BA-BFC6-4C04-9D0D-D8120D4825AC}" destId="{C9839F6E-86EA-46A1-9C0A-90FBDEC8E493}" srcOrd="6" destOrd="0" presId="urn:microsoft.com/office/officeart/2005/8/layout/equation1"/>
    <dgm:cxn modelId="{786E3D84-B247-41C3-BFEA-4DE33C067166}" type="presParOf" srcId="{C02177BA-BFC6-4C04-9D0D-D8120D4825AC}" destId="{32392EBF-7A13-4ADC-93C6-6D08E8EB8F07}" srcOrd="7" destOrd="0" presId="urn:microsoft.com/office/officeart/2005/8/layout/equation1"/>
    <dgm:cxn modelId="{57758ED5-187D-49AF-961B-F3365B643DE6}" type="presParOf" srcId="{C02177BA-BFC6-4C04-9D0D-D8120D4825AC}" destId="{BAA8ECC9-94AE-4E78-AA58-A76BD721F91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15A79-9047-4A63-ACDE-DB4335EA580A}"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934DCBBD-384B-43DB-9F49-739A2E3642A6}">
      <dgm:prSet phldrT="[Text]"/>
      <dgm:spPr>
        <a:solidFill>
          <a:srgbClr val="8064A2"/>
        </a:solidFill>
      </dgm:spPr>
      <dgm:t>
        <a:bodyPr/>
        <a:lstStyle/>
        <a:p>
          <a:r>
            <a:rPr lang="en-US" b="1" dirty="0">
              <a:solidFill>
                <a:schemeClr val="bg1"/>
              </a:solidFill>
              <a:latin typeface="Calibri" panose="020F0502020204030204" pitchFamily="34" charset="0"/>
              <a:cs typeface="Arial" panose="020B0604020202020204" pitchFamily="34" charset="0"/>
            </a:rPr>
            <a:t>Tailored  Communication and Solutions </a:t>
          </a:r>
          <a:r>
            <a:rPr lang="en-US" dirty="0">
              <a:solidFill>
                <a:schemeClr val="bg1"/>
              </a:solidFill>
              <a:latin typeface="Calibri" panose="020F0502020204030204" pitchFamily="34" charset="0"/>
              <a:cs typeface="Arial" panose="020B0604020202020204" pitchFamily="34" charset="0"/>
            </a:rPr>
            <a:t>Matched to Client DNA Style Drives Confident Long Term Decision-Making</a:t>
          </a:r>
        </a:p>
      </dgm:t>
    </dgm:pt>
    <dgm:pt modelId="{716D31D4-F262-42A9-AB17-1D71B6E76E2C}" type="parTrans" cxnId="{633E2023-A52E-4D55-90FE-0B625A30BB95}">
      <dgm:prSet/>
      <dgm:spPr/>
      <dgm:t>
        <a:bodyPr/>
        <a:lstStyle/>
        <a:p>
          <a:endParaRPr lang="en-US"/>
        </a:p>
      </dgm:t>
    </dgm:pt>
    <dgm:pt modelId="{0F5DA6DF-DC92-4229-A327-2EA458B95202}" type="sibTrans" cxnId="{633E2023-A52E-4D55-90FE-0B625A30BB95}">
      <dgm:prSet/>
      <dgm:spPr/>
      <dgm:t>
        <a:bodyPr/>
        <a:lstStyle/>
        <a:p>
          <a:endParaRPr lang="en-US"/>
        </a:p>
      </dgm:t>
    </dgm:pt>
    <dgm:pt modelId="{4E816E20-959B-4AE9-9A8B-9C9EB177B35F}">
      <dgm:prSet phldrT="[Text]"/>
      <dgm:spPr>
        <a:solidFill>
          <a:srgbClr val="4F1F69"/>
        </a:solidFill>
      </dgm:spPr>
      <dgm:t>
        <a:bodyPr/>
        <a:lstStyle/>
        <a:p>
          <a:r>
            <a:rPr lang="en-US" b="1" dirty="0">
              <a:solidFill>
                <a:schemeClr val="bg1"/>
              </a:solidFill>
              <a:latin typeface="Calibri" panose="020F0502020204030204" pitchFamily="34" charset="0"/>
              <a:cs typeface="Arial" panose="020B0604020202020204" pitchFamily="34" charset="0"/>
            </a:rPr>
            <a:t>Hiring Advisory or Sales Teams </a:t>
          </a:r>
          <a:r>
            <a:rPr lang="en-US" dirty="0">
              <a:solidFill>
                <a:schemeClr val="bg1"/>
              </a:solidFill>
              <a:latin typeface="Calibri" panose="020F0502020204030204" pitchFamily="34" charset="0"/>
              <a:cs typeface="Arial" panose="020B0604020202020204" pitchFamily="34" charset="0"/>
            </a:rPr>
            <a:t>Matched to Client DNA Style Drives Higher Engagement</a:t>
          </a:r>
        </a:p>
      </dgm:t>
    </dgm:pt>
    <dgm:pt modelId="{9ECDB773-95C9-48BB-A358-E0A4230CB724}" type="parTrans" cxnId="{767BE193-FEFC-4B7F-BE09-BAEEF529EA3E}">
      <dgm:prSet/>
      <dgm:spPr/>
      <dgm:t>
        <a:bodyPr/>
        <a:lstStyle/>
        <a:p>
          <a:endParaRPr lang="en-US"/>
        </a:p>
      </dgm:t>
    </dgm:pt>
    <dgm:pt modelId="{170F8799-623E-42AE-B2BE-32157E24CD1D}" type="sibTrans" cxnId="{767BE193-FEFC-4B7F-BE09-BAEEF529EA3E}">
      <dgm:prSet/>
      <dgm:spPr/>
      <dgm:t>
        <a:bodyPr/>
        <a:lstStyle/>
        <a:p>
          <a:endParaRPr lang="en-US"/>
        </a:p>
      </dgm:t>
    </dgm:pt>
    <dgm:pt modelId="{98A0CBE3-856F-4793-B98D-A9EE8272C3BE}" type="pres">
      <dgm:prSet presAssocID="{BF315A79-9047-4A63-ACDE-DB4335EA580A}" presName="Name0" presStyleCnt="0">
        <dgm:presLayoutVars>
          <dgm:chMax val="2"/>
          <dgm:chPref val="2"/>
          <dgm:animLvl val="lvl"/>
        </dgm:presLayoutVars>
      </dgm:prSet>
      <dgm:spPr/>
    </dgm:pt>
    <dgm:pt modelId="{203E3B8A-527E-47BB-8956-3FD7B1587A02}" type="pres">
      <dgm:prSet presAssocID="{BF315A79-9047-4A63-ACDE-DB4335EA580A}" presName="LeftText" presStyleLbl="revTx" presStyleIdx="0" presStyleCnt="0">
        <dgm:presLayoutVars>
          <dgm:bulletEnabled val="1"/>
        </dgm:presLayoutVars>
      </dgm:prSet>
      <dgm:spPr/>
    </dgm:pt>
    <dgm:pt modelId="{AD1D2858-1471-4D10-B904-95C41891292B}" type="pres">
      <dgm:prSet presAssocID="{BF315A79-9047-4A63-ACDE-DB4335EA580A}" presName="LeftNode" presStyleLbl="bgImgPlace1" presStyleIdx="0" presStyleCnt="2">
        <dgm:presLayoutVars>
          <dgm:chMax val="2"/>
          <dgm:chPref val="2"/>
        </dgm:presLayoutVars>
      </dgm:prSet>
      <dgm:spPr/>
    </dgm:pt>
    <dgm:pt modelId="{C14CE3F8-C51F-4205-8E3F-E4DC064DF161}" type="pres">
      <dgm:prSet presAssocID="{BF315A79-9047-4A63-ACDE-DB4335EA580A}" presName="RightText" presStyleLbl="revTx" presStyleIdx="0" presStyleCnt="0">
        <dgm:presLayoutVars>
          <dgm:bulletEnabled val="1"/>
        </dgm:presLayoutVars>
      </dgm:prSet>
      <dgm:spPr/>
    </dgm:pt>
    <dgm:pt modelId="{719263D1-EF8F-4888-A781-123C1E97F8BB}" type="pres">
      <dgm:prSet presAssocID="{BF315A79-9047-4A63-ACDE-DB4335EA580A}" presName="RightNode" presStyleLbl="bgImgPlace1" presStyleIdx="1" presStyleCnt="2">
        <dgm:presLayoutVars>
          <dgm:chMax val="0"/>
          <dgm:chPref val="0"/>
        </dgm:presLayoutVars>
      </dgm:prSet>
      <dgm:spPr/>
    </dgm:pt>
    <dgm:pt modelId="{C368C159-9947-40D4-BF69-DE4986DB854F}" type="pres">
      <dgm:prSet presAssocID="{BF315A79-9047-4A63-ACDE-DB4335EA580A}" presName="TopArrow" presStyleLbl="node1" presStyleIdx="0" presStyleCnt="2"/>
      <dgm:spPr/>
    </dgm:pt>
    <dgm:pt modelId="{84076040-D94D-42A6-A7CA-09C894B735A8}" type="pres">
      <dgm:prSet presAssocID="{BF315A79-9047-4A63-ACDE-DB4335EA580A}" presName="BottomArrow" presStyleLbl="node1" presStyleIdx="1" presStyleCnt="2"/>
      <dgm:spPr/>
    </dgm:pt>
  </dgm:ptLst>
  <dgm:cxnLst>
    <dgm:cxn modelId="{48CF4E00-9987-4F13-8445-9FAAB154DDB5}" type="presOf" srcId="{934DCBBD-384B-43DB-9F49-739A2E3642A6}" destId="{203E3B8A-527E-47BB-8956-3FD7B1587A02}" srcOrd="0" destOrd="0" presId="urn:microsoft.com/office/officeart/2009/layout/ReverseList"/>
    <dgm:cxn modelId="{72C46C13-CBFE-4ED4-9B42-CEFCA904A9B1}" type="presOf" srcId="{4E816E20-959B-4AE9-9A8B-9C9EB177B35F}" destId="{C14CE3F8-C51F-4205-8E3F-E4DC064DF161}" srcOrd="0" destOrd="0" presId="urn:microsoft.com/office/officeart/2009/layout/ReverseList"/>
    <dgm:cxn modelId="{633E2023-A52E-4D55-90FE-0B625A30BB95}" srcId="{BF315A79-9047-4A63-ACDE-DB4335EA580A}" destId="{934DCBBD-384B-43DB-9F49-739A2E3642A6}" srcOrd="0" destOrd="0" parTransId="{716D31D4-F262-42A9-AB17-1D71B6E76E2C}" sibTransId="{0F5DA6DF-DC92-4229-A327-2EA458B95202}"/>
    <dgm:cxn modelId="{DFCD4F74-B0D8-4060-BC3B-32333A6DC1E6}" type="presOf" srcId="{BF315A79-9047-4A63-ACDE-DB4335EA580A}" destId="{98A0CBE3-856F-4793-B98D-A9EE8272C3BE}" srcOrd="0" destOrd="0" presId="urn:microsoft.com/office/officeart/2009/layout/ReverseList"/>
    <dgm:cxn modelId="{767BE193-FEFC-4B7F-BE09-BAEEF529EA3E}" srcId="{BF315A79-9047-4A63-ACDE-DB4335EA580A}" destId="{4E816E20-959B-4AE9-9A8B-9C9EB177B35F}" srcOrd="1" destOrd="0" parTransId="{9ECDB773-95C9-48BB-A358-E0A4230CB724}" sibTransId="{170F8799-623E-42AE-B2BE-32157E24CD1D}"/>
    <dgm:cxn modelId="{1942AB9F-A13A-4B20-8393-57F8106DC524}" type="presOf" srcId="{934DCBBD-384B-43DB-9F49-739A2E3642A6}" destId="{AD1D2858-1471-4D10-B904-95C41891292B}" srcOrd="1" destOrd="0" presId="urn:microsoft.com/office/officeart/2009/layout/ReverseList"/>
    <dgm:cxn modelId="{635D66EC-F085-4534-9CB5-240469BEBBB5}" type="presOf" srcId="{4E816E20-959B-4AE9-9A8B-9C9EB177B35F}" destId="{719263D1-EF8F-4888-A781-123C1E97F8BB}" srcOrd="1" destOrd="0" presId="urn:microsoft.com/office/officeart/2009/layout/ReverseList"/>
    <dgm:cxn modelId="{B85A898A-E954-41D2-B3D7-B103C95E5EF0}" type="presParOf" srcId="{98A0CBE3-856F-4793-B98D-A9EE8272C3BE}" destId="{203E3B8A-527E-47BB-8956-3FD7B1587A02}" srcOrd="0" destOrd="0" presId="urn:microsoft.com/office/officeart/2009/layout/ReverseList"/>
    <dgm:cxn modelId="{EDCF47D3-603A-4047-8EA6-D04F5732D8F7}" type="presParOf" srcId="{98A0CBE3-856F-4793-B98D-A9EE8272C3BE}" destId="{AD1D2858-1471-4D10-B904-95C41891292B}" srcOrd="1" destOrd="0" presId="urn:microsoft.com/office/officeart/2009/layout/ReverseList"/>
    <dgm:cxn modelId="{F1ABD3F8-BAAE-4CAD-82D3-247F96C9277A}" type="presParOf" srcId="{98A0CBE3-856F-4793-B98D-A9EE8272C3BE}" destId="{C14CE3F8-C51F-4205-8E3F-E4DC064DF161}" srcOrd="2" destOrd="0" presId="urn:microsoft.com/office/officeart/2009/layout/ReverseList"/>
    <dgm:cxn modelId="{307BA98A-D6BB-49E1-9933-3F5EB860D98A}" type="presParOf" srcId="{98A0CBE3-856F-4793-B98D-A9EE8272C3BE}" destId="{719263D1-EF8F-4888-A781-123C1E97F8BB}" srcOrd="3" destOrd="0" presId="urn:microsoft.com/office/officeart/2009/layout/ReverseList"/>
    <dgm:cxn modelId="{BA45B862-8F5E-4E83-8B25-4D2CCE785F32}" type="presParOf" srcId="{98A0CBE3-856F-4793-B98D-A9EE8272C3BE}" destId="{C368C159-9947-40D4-BF69-DE4986DB854F}" srcOrd="4" destOrd="0" presId="urn:microsoft.com/office/officeart/2009/layout/ReverseList"/>
    <dgm:cxn modelId="{085031F6-AC03-48D8-BB5E-0609974B738E}" type="presParOf" srcId="{98A0CBE3-856F-4793-B98D-A9EE8272C3BE}" destId="{84076040-D94D-42A6-A7CA-09C894B735A8}"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FCA2CE-7C71-4188-9770-94BF4E82E9F0}"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BFAAF412-734D-4DC5-8686-C5AAA9554D67}">
      <dgm:prSet phldrT="[Text]"/>
      <dgm:spPr>
        <a:solidFill>
          <a:srgbClr val="8064A2"/>
        </a:solidFill>
      </dgm:spPr>
      <dgm:t>
        <a:bodyPr/>
        <a:lstStyle/>
        <a:p>
          <a:r>
            <a:rPr lang="en-US" b="1" dirty="0">
              <a:latin typeface="Calibri" panose="020F0502020204030204" pitchFamily="34" charset="0"/>
              <a:cs typeface="Arial" pitchFamily="34" charset="0"/>
            </a:rPr>
            <a:t> Client Engagement Development</a:t>
          </a:r>
        </a:p>
      </dgm:t>
    </dgm:pt>
    <dgm:pt modelId="{3782FB82-97B9-4989-B2DA-3830551185E9}" type="parTrans" cxnId="{6BE28B79-522F-4D2F-AD25-0292ADA481E7}">
      <dgm:prSet/>
      <dgm:spPr/>
      <dgm:t>
        <a:bodyPr/>
        <a:lstStyle/>
        <a:p>
          <a:endParaRPr lang="en-US"/>
        </a:p>
      </dgm:t>
    </dgm:pt>
    <dgm:pt modelId="{80DB235C-30AF-40C3-9B5E-7AECD0EA244E}" type="sibTrans" cxnId="{6BE28B79-522F-4D2F-AD25-0292ADA481E7}">
      <dgm:prSet/>
      <dgm:spPr/>
      <dgm:t>
        <a:bodyPr/>
        <a:lstStyle/>
        <a:p>
          <a:endParaRPr lang="en-US"/>
        </a:p>
      </dgm:t>
    </dgm:pt>
    <dgm:pt modelId="{8950B625-195D-4077-95C2-3812D2EC1BE9}">
      <dgm:prSet phldrT="[Text]"/>
      <dgm:spPr>
        <a:solidFill>
          <a:srgbClr val="8064A2"/>
        </a:solidFill>
      </dgm:spPr>
      <dgm:t>
        <a:bodyPr/>
        <a:lstStyle/>
        <a:p>
          <a:r>
            <a:rPr lang="en-US" b="1" dirty="0">
              <a:latin typeface="Calibri" panose="020F0502020204030204" pitchFamily="34" charset="0"/>
              <a:cs typeface="Arial" pitchFamily="34" charset="0"/>
            </a:rPr>
            <a:t>Organizational Change Management</a:t>
          </a:r>
        </a:p>
      </dgm:t>
    </dgm:pt>
    <dgm:pt modelId="{F8A8B7F3-E00A-4787-ADFF-5AC5EB5B50F7}" type="parTrans" cxnId="{06C21332-9D90-41B0-B0AE-BEC324B92E85}">
      <dgm:prSet/>
      <dgm:spPr/>
      <dgm:t>
        <a:bodyPr/>
        <a:lstStyle/>
        <a:p>
          <a:endParaRPr lang="en-US"/>
        </a:p>
      </dgm:t>
    </dgm:pt>
    <dgm:pt modelId="{C2F6BC84-D155-4046-9305-BB358D957938}" type="sibTrans" cxnId="{06C21332-9D90-41B0-B0AE-BEC324B92E85}">
      <dgm:prSet/>
      <dgm:spPr/>
      <dgm:t>
        <a:bodyPr/>
        <a:lstStyle/>
        <a:p>
          <a:endParaRPr lang="en-US"/>
        </a:p>
      </dgm:t>
    </dgm:pt>
    <dgm:pt modelId="{3327DE7E-52DB-48D7-9CFA-CFE9F662CBAF}">
      <dgm:prSet phldrT="[Text]"/>
      <dgm:spPr>
        <a:solidFill>
          <a:srgbClr val="8064A2"/>
        </a:solidFill>
      </dgm:spPr>
      <dgm:t>
        <a:bodyPr/>
        <a:lstStyle/>
        <a:p>
          <a:r>
            <a:rPr lang="en-US" b="1" dirty="0">
              <a:latin typeface="Calibri" panose="020F0502020204030204" pitchFamily="34" charset="0"/>
              <a:cs typeface="Arial" pitchFamily="34" charset="0"/>
            </a:rPr>
            <a:t>Service Delivery Execution</a:t>
          </a:r>
        </a:p>
      </dgm:t>
    </dgm:pt>
    <dgm:pt modelId="{CAA99472-FCA3-41C0-8277-0375C8043FB8}" type="parTrans" cxnId="{7FC4B709-2501-4A13-AB07-B284848EA5E0}">
      <dgm:prSet/>
      <dgm:spPr/>
      <dgm:t>
        <a:bodyPr/>
        <a:lstStyle/>
        <a:p>
          <a:endParaRPr lang="en-US"/>
        </a:p>
      </dgm:t>
    </dgm:pt>
    <dgm:pt modelId="{7C1FE53B-0793-42E8-BD25-A875009FF0C9}" type="sibTrans" cxnId="{7FC4B709-2501-4A13-AB07-B284848EA5E0}">
      <dgm:prSet/>
      <dgm:spPr/>
      <dgm:t>
        <a:bodyPr/>
        <a:lstStyle/>
        <a:p>
          <a:endParaRPr lang="en-US"/>
        </a:p>
      </dgm:t>
    </dgm:pt>
    <dgm:pt modelId="{841819E7-C67D-4C6C-9D74-F60254A76BEA}">
      <dgm:prSet phldrT="[Text]"/>
      <dgm:spPr>
        <a:solidFill>
          <a:srgbClr val="8064A2"/>
        </a:solidFill>
      </dgm:spPr>
      <dgm:t>
        <a:bodyPr/>
        <a:lstStyle/>
        <a:p>
          <a:r>
            <a:rPr lang="en-US" b="1" dirty="0">
              <a:latin typeface="Calibri" panose="020F0502020204030204" pitchFamily="34" charset="0"/>
              <a:cs typeface="Arial" pitchFamily="34" charset="0"/>
            </a:rPr>
            <a:t> Sales Training</a:t>
          </a:r>
        </a:p>
      </dgm:t>
    </dgm:pt>
    <dgm:pt modelId="{A1B0E010-AC9E-4A96-B8EF-6F85CCB370D7}" type="parTrans" cxnId="{D65FCAB2-609A-4935-87B9-3691D94758D2}">
      <dgm:prSet/>
      <dgm:spPr/>
      <dgm:t>
        <a:bodyPr/>
        <a:lstStyle/>
        <a:p>
          <a:endParaRPr lang="en-US"/>
        </a:p>
      </dgm:t>
    </dgm:pt>
    <dgm:pt modelId="{DB829D66-2B9F-409E-B0FB-42C892264D29}" type="sibTrans" cxnId="{D65FCAB2-609A-4935-87B9-3691D94758D2}">
      <dgm:prSet/>
      <dgm:spPr/>
      <dgm:t>
        <a:bodyPr/>
        <a:lstStyle/>
        <a:p>
          <a:endParaRPr lang="en-US"/>
        </a:p>
      </dgm:t>
    </dgm:pt>
    <dgm:pt modelId="{4264EA5E-6627-46EF-A1A7-F66929344E0C}">
      <dgm:prSet phldrT="[Text]"/>
      <dgm:spPr>
        <a:solidFill>
          <a:srgbClr val="8064A2"/>
        </a:solidFill>
      </dgm:spPr>
      <dgm:t>
        <a:bodyPr/>
        <a:lstStyle/>
        <a:p>
          <a:r>
            <a:rPr lang="en-US" b="1" dirty="0">
              <a:latin typeface="Calibri" panose="020F0502020204030204" pitchFamily="34" charset="0"/>
              <a:cs typeface="Arial" pitchFamily="34" charset="0"/>
            </a:rPr>
            <a:t>Solution Matching</a:t>
          </a:r>
        </a:p>
      </dgm:t>
    </dgm:pt>
    <dgm:pt modelId="{B4B04F84-6EF1-4FAF-9AA8-47050DBAC291}" type="parTrans" cxnId="{473FD8D3-04A7-447C-8E94-DEDA1FE9A421}">
      <dgm:prSet/>
      <dgm:spPr/>
      <dgm:t>
        <a:bodyPr/>
        <a:lstStyle/>
        <a:p>
          <a:endParaRPr lang="en-US"/>
        </a:p>
      </dgm:t>
    </dgm:pt>
    <dgm:pt modelId="{22A64C37-43AD-4C0A-A02D-9FF88CC1138C}" type="sibTrans" cxnId="{473FD8D3-04A7-447C-8E94-DEDA1FE9A421}">
      <dgm:prSet/>
      <dgm:spPr/>
      <dgm:t>
        <a:bodyPr/>
        <a:lstStyle/>
        <a:p>
          <a:endParaRPr lang="en-US"/>
        </a:p>
      </dgm:t>
    </dgm:pt>
    <dgm:pt modelId="{FFA57350-9C39-4CC5-AE37-9500A5763F20}">
      <dgm:prSet phldrT="[Text]"/>
      <dgm:spPr>
        <a:solidFill>
          <a:srgbClr val="8064A2"/>
        </a:solidFill>
      </dgm:spPr>
      <dgm:t>
        <a:bodyPr/>
        <a:lstStyle/>
        <a:p>
          <a:r>
            <a:rPr lang="en-US" b="1" dirty="0">
              <a:latin typeface="Calibri" panose="020F0502020204030204" pitchFamily="34" charset="0"/>
              <a:cs typeface="Arial" pitchFamily="34" charset="0"/>
            </a:rPr>
            <a:t>Behavioral Marketing</a:t>
          </a:r>
        </a:p>
      </dgm:t>
    </dgm:pt>
    <dgm:pt modelId="{4B322D57-46BB-419C-ABD2-3A804042770A}" type="parTrans" cxnId="{3089A85E-1F72-4F84-978C-58CEDB9F4105}">
      <dgm:prSet/>
      <dgm:spPr/>
      <dgm:t>
        <a:bodyPr/>
        <a:lstStyle/>
        <a:p>
          <a:endParaRPr lang="en-US"/>
        </a:p>
      </dgm:t>
    </dgm:pt>
    <dgm:pt modelId="{C76A1771-2CCB-4887-80E4-529DDE3CC120}" type="sibTrans" cxnId="{3089A85E-1F72-4F84-978C-58CEDB9F4105}">
      <dgm:prSet/>
      <dgm:spPr/>
      <dgm:t>
        <a:bodyPr/>
        <a:lstStyle/>
        <a:p>
          <a:endParaRPr lang="en-US"/>
        </a:p>
      </dgm:t>
    </dgm:pt>
    <dgm:pt modelId="{C5E10422-94D7-4C5E-8B12-B3192092C9DE}">
      <dgm:prSet phldrT="[Text]"/>
      <dgm:spPr>
        <a:solidFill>
          <a:srgbClr val="8064A2"/>
        </a:solidFill>
      </dgm:spPr>
      <dgm:t>
        <a:bodyPr/>
        <a:lstStyle/>
        <a:p>
          <a:r>
            <a:rPr lang="en-US" b="1" dirty="0">
              <a:latin typeface="Calibri" panose="020F0502020204030204" pitchFamily="34" charset="0"/>
              <a:cs typeface="Arial" pitchFamily="34" charset="0"/>
            </a:rPr>
            <a:t>Employee              and Team Engagement</a:t>
          </a:r>
        </a:p>
      </dgm:t>
    </dgm:pt>
    <dgm:pt modelId="{BA5F4F20-AD6D-4A34-9D2D-BEDBC8195079}" type="parTrans" cxnId="{144159C4-216E-4E0B-90BA-ECD76B5C9B76}">
      <dgm:prSet/>
      <dgm:spPr/>
      <dgm:t>
        <a:bodyPr/>
        <a:lstStyle/>
        <a:p>
          <a:endParaRPr lang="en-US"/>
        </a:p>
      </dgm:t>
    </dgm:pt>
    <dgm:pt modelId="{34AF4C10-1E6C-40B0-A063-DDB2332BBD50}" type="sibTrans" cxnId="{144159C4-216E-4E0B-90BA-ECD76B5C9B76}">
      <dgm:prSet/>
      <dgm:spPr/>
      <dgm:t>
        <a:bodyPr/>
        <a:lstStyle/>
        <a:p>
          <a:endParaRPr lang="en-US"/>
        </a:p>
      </dgm:t>
    </dgm:pt>
    <dgm:pt modelId="{87B2218C-32CC-4A52-B9F8-7A537DF1D194}">
      <dgm:prSet phldrT="[Text]"/>
      <dgm:spPr>
        <a:solidFill>
          <a:srgbClr val="8064A2"/>
        </a:solidFill>
      </dgm:spPr>
      <dgm:t>
        <a:bodyPr/>
        <a:lstStyle/>
        <a:p>
          <a:r>
            <a:rPr lang="en-US" b="1" dirty="0">
              <a:latin typeface="Calibri" panose="020F0502020204030204" pitchFamily="34" charset="0"/>
              <a:cs typeface="Arial" pitchFamily="34" charset="0"/>
            </a:rPr>
            <a:t>Leadership Messaging</a:t>
          </a:r>
        </a:p>
      </dgm:t>
    </dgm:pt>
    <dgm:pt modelId="{239A816E-F46E-41A1-AAED-D9AB77237FF3}" type="parTrans" cxnId="{15ECEC1B-177B-4FEE-8576-7121FAAADA6C}">
      <dgm:prSet/>
      <dgm:spPr/>
      <dgm:t>
        <a:bodyPr/>
        <a:lstStyle/>
        <a:p>
          <a:endParaRPr lang="en-US"/>
        </a:p>
      </dgm:t>
    </dgm:pt>
    <dgm:pt modelId="{76301695-B8E9-473C-A3BC-53D58957B26D}" type="sibTrans" cxnId="{15ECEC1B-177B-4FEE-8576-7121FAAADA6C}">
      <dgm:prSet/>
      <dgm:spPr/>
      <dgm:t>
        <a:bodyPr/>
        <a:lstStyle/>
        <a:p>
          <a:endParaRPr lang="en-US"/>
        </a:p>
      </dgm:t>
    </dgm:pt>
    <dgm:pt modelId="{19D2521D-CD37-4513-ABF2-523B01D03CF7}" type="pres">
      <dgm:prSet presAssocID="{8AFCA2CE-7C71-4188-9770-94BF4E82E9F0}" presName="cycle" presStyleCnt="0">
        <dgm:presLayoutVars>
          <dgm:dir/>
          <dgm:resizeHandles val="exact"/>
        </dgm:presLayoutVars>
      </dgm:prSet>
      <dgm:spPr/>
    </dgm:pt>
    <dgm:pt modelId="{9FD6A68D-07E3-4C67-8F0F-3DDB7C0721B0}" type="pres">
      <dgm:prSet presAssocID="{BFAAF412-734D-4DC5-8686-C5AAA9554D67}" presName="node" presStyleLbl="node1" presStyleIdx="0" presStyleCnt="8" custScaleX="115901">
        <dgm:presLayoutVars>
          <dgm:bulletEnabled val="1"/>
        </dgm:presLayoutVars>
      </dgm:prSet>
      <dgm:spPr/>
    </dgm:pt>
    <dgm:pt modelId="{961A86D9-36DB-4D8F-BE12-928196CA708B}" type="pres">
      <dgm:prSet presAssocID="{BFAAF412-734D-4DC5-8686-C5AAA9554D67}" presName="spNode" presStyleCnt="0"/>
      <dgm:spPr/>
    </dgm:pt>
    <dgm:pt modelId="{120A5298-02D3-48ED-ADEA-4BCB72AB7C20}" type="pres">
      <dgm:prSet presAssocID="{80DB235C-30AF-40C3-9B5E-7AECD0EA244E}" presName="sibTrans" presStyleLbl="sibTrans1D1" presStyleIdx="0" presStyleCnt="8"/>
      <dgm:spPr/>
    </dgm:pt>
    <dgm:pt modelId="{198B5EF9-0833-45A0-BE99-5AF603688172}" type="pres">
      <dgm:prSet presAssocID="{C5E10422-94D7-4C5E-8B12-B3192092C9DE}" presName="node" presStyleLbl="node1" presStyleIdx="1" presStyleCnt="8" custScaleX="131368" custRadScaleRad="100046" custRadScaleInc="3475">
        <dgm:presLayoutVars>
          <dgm:bulletEnabled val="1"/>
        </dgm:presLayoutVars>
      </dgm:prSet>
      <dgm:spPr/>
    </dgm:pt>
    <dgm:pt modelId="{C34DC99D-6E01-4A3C-8169-30D3318A4E9B}" type="pres">
      <dgm:prSet presAssocID="{C5E10422-94D7-4C5E-8B12-B3192092C9DE}" presName="spNode" presStyleCnt="0"/>
      <dgm:spPr/>
    </dgm:pt>
    <dgm:pt modelId="{7CB11DE1-E0E9-4570-B61F-C1A3FD265974}" type="pres">
      <dgm:prSet presAssocID="{34AF4C10-1E6C-40B0-A063-DDB2332BBD50}" presName="sibTrans" presStyleLbl="sibTrans1D1" presStyleIdx="1" presStyleCnt="8"/>
      <dgm:spPr/>
    </dgm:pt>
    <dgm:pt modelId="{BCB84992-72FB-4335-AC56-9F0AA026E250}" type="pres">
      <dgm:prSet presAssocID="{87B2218C-32CC-4A52-B9F8-7A537DF1D194}" presName="node" presStyleLbl="node1" presStyleIdx="2" presStyleCnt="8" custScaleX="131368" custRadScaleRad="96985" custRadScaleInc="-8864">
        <dgm:presLayoutVars>
          <dgm:bulletEnabled val="1"/>
        </dgm:presLayoutVars>
      </dgm:prSet>
      <dgm:spPr/>
    </dgm:pt>
    <dgm:pt modelId="{C86FE61B-8A67-4BBE-8681-CECBBF4157DC}" type="pres">
      <dgm:prSet presAssocID="{87B2218C-32CC-4A52-B9F8-7A537DF1D194}" presName="spNode" presStyleCnt="0"/>
      <dgm:spPr/>
    </dgm:pt>
    <dgm:pt modelId="{BED335A3-931F-4FD6-8302-4625D04F94FC}" type="pres">
      <dgm:prSet presAssocID="{76301695-B8E9-473C-A3BC-53D58957B26D}" presName="sibTrans" presStyleLbl="sibTrans1D1" presStyleIdx="2" presStyleCnt="8"/>
      <dgm:spPr/>
    </dgm:pt>
    <dgm:pt modelId="{648A1F52-3E15-41BB-8F43-12772F3A2DCB}" type="pres">
      <dgm:prSet presAssocID="{8950B625-195D-4077-95C2-3812D2EC1BE9}" presName="node" presStyleLbl="node1" presStyleIdx="3" presStyleCnt="8" custScaleX="128243" custRadScaleRad="95714" custRadScaleInc="-6166">
        <dgm:presLayoutVars>
          <dgm:bulletEnabled val="1"/>
        </dgm:presLayoutVars>
      </dgm:prSet>
      <dgm:spPr/>
    </dgm:pt>
    <dgm:pt modelId="{E32E7A87-3BF2-4B45-B358-EF8E53ED9366}" type="pres">
      <dgm:prSet presAssocID="{8950B625-195D-4077-95C2-3812D2EC1BE9}" presName="spNode" presStyleCnt="0"/>
      <dgm:spPr/>
    </dgm:pt>
    <dgm:pt modelId="{D33E7EFC-042C-423F-8BEA-7949B92B343B}" type="pres">
      <dgm:prSet presAssocID="{C2F6BC84-D155-4046-9305-BB358D957938}" presName="sibTrans" presStyleLbl="sibTrans1D1" presStyleIdx="3" presStyleCnt="8"/>
      <dgm:spPr/>
    </dgm:pt>
    <dgm:pt modelId="{AA30EEC6-E73E-44F2-9270-080FA354C5D7}" type="pres">
      <dgm:prSet presAssocID="{3327DE7E-52DB-48D7-9CFA-CFE9F662CBAF}" presName="node" presStyleLbl="node1" presStyleIdx="4" presStyleCnt="8" custScaleX="130956">
        <dgm:presLayoutVars>
          <dgm:bulletEnabled val="1"/>
        </dgm:presLayoutVars>
      </dgm:prSet>
      <dgm:spPr/>
    </dgm:pt>
    <dgm:pt modelId="{951DDAEB-1408-4039-9D21-75D3813FAFF2}" type="pres">
      <dgm:prSet presAssocID="{3327DE7E-52DB-48D7-9CFA-CFE9F662CBAF}" presName="spNode" presStyleCnt="0"/>
      <dgm:spPr/>
    </dgm:pt>
    <dgm:pt modelId="{A04FC315-886F-4266-ACF4-0E132BEFBD36}" type="pres">
      <dgm:prSet presAssocID="{7C1FE53B-0793-42E8-BD25-A875009FF0C9}" presName="sibTrans" presStyleLbl="sibTrans1D1" presStyleIdx="4" presStyleCnt="8"/>
      <dgm:spPr/>
    </dgm:pt>
    <dgm:pt modelId="{7FD36032-8649-4532-A674-7BEA2E47AD2E}" type="pres">
      <dgm:prSet presAssocID="{841819E7-C67D-4C6C-9D74-F60254A76BEA}" presName="node" presStyleLbl="node1" presStyleIdx="5" presStyleCnt="8" custScaleX="141086">
        <dgm:presLayoutVars>
          <dgm:bulletEnabled val="1"/>
        </dgm:presLayoutVars>
      </dgm:prSet>
      <dgm:spPr/>
    </dgm:pt>
    <dgm:pt modelId="{94F3762F-6780-4F93-8D43-1C73DA0DDCF4}" type="pres">
      <dgm:prSet presAssocID="{841819E7-C67D-4C6C-9D74-F60254A76BEA}" presName="spNode" presStyleCnt="0"/>
      <dgm:spPr/>
    </dgm:pt>
    <dgm:pt modelId="{FD961E49-EC65-4F69-832E-B8FE12464BAF}" type="pres">
      <dgm:prSet presAssocID="{DB829D66-2B9F-409E-B0FB-42C892264D29}" presName="sibTrans" presStyleLbl="sibTrans1D1" presStyleIdx="5" presStyleCnt="8"/>
      <dgm:spPr/>
    </dgm:pt>
    <dgm:pt modelId="{887C38B8-E870-4FD0-8C55-D69313CB65FF}" type="pres">
      <dgm:prSet presAssocID="{4264EA5E-6627-46EF-A1A7-F66929344E0C}" presName="node" presStyleLbl="node1" presStyleIdx="6" presStyleCnt="8" custScaleX="127376" custRadScaleRad="99874" custRadScaleInc="3799">
        <dgm:presLayoutVars>
          <dgm:bulletEnabled val="1"/>
        </dgm:presLayoutVars>
      </dgm:prSet>
      <dgm:spPr/>
    </dgm:pt>
    <dgm:pt modelId="{C6DF83AF-FFA4-47C7-B63B-0A0E0FB61AD3}" type="pres">
      <dgm:prSet presAssocID="{4264EA5E-6627-46EF-A1A7-F66929344E0C}" presName="spNode" presStyleCnt="0"/>
      <dgm:spPr/>
    </dgm:pt>
    <dgm:pt modelId="{B6AE185A-22E9-4C56-BB9E-7B34C07D032E}" type="pres">
      <dgm:prSet presAssocID="{22A64C37-43AD-4C0A-A02D-9FF88CC1138C}" presName="sibTrans" presStyleLbl="sibTrans1D1" presStyleIdx="6" presStyleCnt="8"/>
      <dgm:spPr/>
    </dgm:pt>
    <dgm:pt modelId="{BA8FB421-A404-464B-A58F-FC29F99A317A}" type="pres">
      <dgm:prSet presAssocID="{FFA57350-9C39-4CC5-AE37-9500A5763F20}" presName="node" presStyleLbl="node1" presStyleIdx="7" presStyleCnt="8" custScaleX="125036" custRadScaleRad="99874" custRadScaleInc="3799">
        <dgm:presLayoutVars>
          <dgm:bulletEnabled val="1"/>
        </dgm:presLayoutVars>
      </dgm:prSet>
      <dgm:spPr/>
    </dgm:pt>
    <dgm:pt modelId="{B1F66D7A-B89A-41FA-BEC8-B783C4747DCD}" type="pres">
      <dgm:prSet presAssocID="{FFA57350-9C39-4CC5-AE37-9500A5763F20}" presName="spNode" presStyleCnt="0"/>
      <dgm:spPr/>
    </dgm:pt>
    <dgm:pt modelId="{1B94DCFC-7BD3-4C3D-BA7E-592FB7A8A864}" type="pres">
      <dgm:prSet presAssocID="{C76A1771-2CCB-4887-80E4-529DDE3CC120}" presName="sibTrans" presStyleLbl="sibTrans1D1" presStyleIdx="7" presStyleCnt="8"/>
      <dgm:spPr/>
    </dgm:pt>
  </dgm:ptLst>
  <dgm:cxnLst>
    <dgm:cxn modelId="{7FC4B709-2501-4A13-AB07-B284848EA5E0}" srcId="{8AFCA2CE-7C71-4188-9770-94BF4E82E9F0}" destId="{3327DE7E-52DB-48D7-9CFA-CFE9F662CBAF}" srcOrd="4" destOrd="0" parTransId="{CAA99472-FCA3-41C0-8277-0375C8043FB8}" sibTransId="{7C1FE53B-0793-42E8-BD25-A875009FF0C9}"/>
    <dgm:cxn modelId="{A69F8F17-1510-4075-91E0-2DD6BAD132AC}" type="presOf" srcId="{C5E10422-94D7-4C5E-8B12-B3192092C9DE}" destId="{198B5EF9-0833-45A0-BE99-5AF603688172}" srcOrd="0" destOrd="0" presId="urn:microsoft.com/office/officeart/2005/8/layout/cycle6"/>
    <dgm:cxn modelId="{15ECEC1B-177B-4FEE-8576-7121FAAADA6C}" srcId="{8AFCA2CE-7C71-4188-9770-94BF4E82E9F0}" destId="{87B2218C-32CC-4A52-B9F8-7A537DF1D194}" srcOrd="2" destOrd="0" parTransId="{239A816E-F46E-41A1-AAED-D9AB77237FF3}" sibTransId="{76301695-B8E9-473C-A3BC-53D58957B26D}"/>
    <dgm:cxn modelId="{76237E1C-F966-47FD-9E63-6E93E25ACD2B}" type="presOf" srcId="{4264EA5E-6627-46EF-A1A7-F66929344E0C}" destId="{887C38B8-E870-4FD0-8C55-D69313CB65FF}" srcOrd="0" destOrd="0" presId="urn:microsoft.com/office/officeart/2005/8/layout/cycle6"/>
    <dgm:cxn modelId="{1896B12D-35A5-4388-B598-B9F394A78B4E}" type="presOf" srcId="{8AFCA2CE-7C71-4188-9770-94BF4E82E9F0}" destId="{19D2521D-CD37-4513-ABF2-523B01D03CF7}" srcOrd="0" destOrd="0" presId="urn:microsoft.com/office/officeart/2005/8/layout/cycle6"/>
    <dgm:cxn modelId="{06C21332-9D90-41B0-B0AE-BEC324B92E85}" srcId="{8AFCA2CE-7C71-4188-9770-94BF4E82E9F0}" destId="{8950B625-195D-4077-95C2-3812D2EC1BE9}" srcOrd="3" destOrd="0" parTransId="{F8A8B7F3-E00A-4787-ADFF-5AC5EB5B50F7}" sibTransId="{C2F6BC84-D155-4046-9305-BB358D957938}"/>
    <dgm:cxn modelId="{7C36BE3A-07ED-479C-A6D1-86850913285D}" type="presOf" srcId="{3327DE7E-52DB-48D7-9CFA-CFE9F662CBAF}" destId="{AA30EEC6-E73E-44F2-9270-080FA354C5D7}" srcOrd="0" destOrd="0" presId="urn:microsoft.com/office/officeart/2005/8/layout/cycle6"/>
    <dgm:cxn modelId="{3089A85E-1F72-4F84-978C-58CEDB9F4105}" srcId="{8AFCA2CE-7C71-4188-9770-94BF4E82E9F0}" destId="{FFA57350-9C39-4CC5-AE37-9500A5763F20}" srcOrd="7" destOrd="0" parTransId="{4B322D57-46BB-419C-ABD2-3A804042770A}" sibTransId="{C76A1771-2CCB-4887-80E4-529DDE3CC120}"/>
    <dgm:cxn modelId="{53B7D542-2291-442C-A0C6-E8301A60E84A}" type="presOf" srcId="{841819E7-C67D-4C6C-9D74-F60254A76BEA}" destId="{7FD36032-8649-4532-A674-7BEA2E47AD2E}" srcOrd="0" destOrd="0" presId="urn:microsoft.com/office/officeart/2005/8/layout/cycle6"/>
    <dgm:cxn modelId="{867A744C-C774-4A5A-9B45-D418CB567153}" type="presOf" srcId="{DB829D66-2B9F-409E-B0FB-42C892264D29}" destId="{FD961E49-EC65-4F69-832E-B8FE12464BAF}" srcOrd="0" destOrd="0" presId="urn:microsoft.com/office/officeart/2005/8/layout/cycle6"/>
    <dgm:cxn modelId="{A606B06C-D4CE-4BC1-9EAC-EEBB50E0648B}" type="presOf" srcId="{7C1FE53B-0793-42E8-BD25-A875009FF0C9}" destId="{A04FC315-886F-4266-ACF4-0E132BEFBD36}" srcOrd="0" destOrd="0" presId="urn:microsoft.com/office/officeart/2005/8/layout/cycle6"/>
    <dgm:cxn modelId="{74179D71-2355-42C3-ADED-BDB3ACDF1EEF}" type="presOf" srcId="{8950B625-195D-4077-95C2-3812D2EC1BE9}" destId="{648A1F52-3E15-41BB-8F43-12772F3A2DCB}" srcOrd="0" destOrd="0" presId="urn:microsoft.com/office/officeart/2005/8/layout/cycle6"/>
    <dgm:cxn modelId="{04D12D53-9DD3-40A9-9ADF-4D99E0EF4D03}" type="presOf" srcId="{34AF4C10-1E6C-40B0-A063-DDB2332BBD50}" destId="{7CB11DE1-E0E9-4570-B61F-C1A3FD265974}" srcOrd="0" destOrd="0" presId="urn:microsoft.com/office/officeart/2005/8/layout/cycle6"/>
    <dgm:cxn modelId="{6BE28B79-522F-4D2F-AD25-0292ADA481E7}" srcId="{8AFCA2CE-7C71-4188-9770-94BF4E82E9F0}" destId="{BFAAF412-734D-4DC5-8686-C5AAA9554D67}" srcOrd="0" destOrd="0" parTransId="{3782FB82-97B9-4989-B2DA-3830551185E9}" sibTransId="{80DB235C-30AF-40C3-9B5E-7AECD0EA244E}"/>
    <dgm:cxn modelId="{D0187B5A-D986-4B9A-989D-433B78590457}" type="presOf" srcId="{C76A1771-2CCB-4887-80E4-529DDE3CC120}" destId="{1B94DCFC-7BD3-4C3D-BA7E-592FB7A8A864}" srcOrd="0" destOrd="0" presId="urn:microsoft.com/office/officeart/2005/8/layout/cycle6"/>
    <dgm:cxn modelId="{8D0EE888-F942-4DC9-81A8-C04EBDE4C412}" type="presOf" srcId="{87B2218C-32CC-4A52-B9F8-7A537DF1D194}" destId="{BCB84992-72FB-4335-AC56-9F0AA026E250}" srcOrd="0" destOrd="0" presId="urn:microsoft.com/office/officeart/2005/8/layout/cycle6"/>
    <dgm:cxn modelId="{61E4FB8C-3BE8-46B6-A3C7-E2E01700CEDE}" type="presOf" srcId="{C2F6BC84-D155-4046-9305-BB358D957938}" destId="{D33E7EFC-042C-423F-8BEA-7949B92B343B}" srcOrd="0" destOrd="0" presId="urn:microsoft.com/office/officeart/2005/8/layout/cycle6"/>
    <dgm:cxn modelId="{D65FCAB2-609A-4935-87B9-3691D94758D2}" srcId="{8AFCA2CE-7C71-4188-9770-94BF4E82E9F0}" destId="{841819E7-C67D-4C6C-9D74-F60254A76BEA}" srcOrd="5" destOrd="0" parTransId="{A1B0E010-AC9E-4A96-B8EF-6F85CCB370D7}" sibTransId="{DB829D66-2B9F-409E-B0FB-42C892264D29}"/>
    <dgm:cxn modelId="{D85B30C1-AAAE-48E0-ADEC-33BD56DD4677}" type="presOf" srcId="{76301695-B8E9-473C-A3BC-53D58957B26D}" destId="{BED335A3-931F-4FD6-8302-4625D04F94FC}" srcOrd="0" destOrd="0" presId="urn:microsoft.com/office/officeart/2005/8/layout/cycle6"/>
    <dgm:cxn modelId="{D6F247C3-8ADC-4A73-964D-BB6A43F4904E}" type="presOf" srcId="{80DB235C-30AF-40C3-9B5E-7AECD0EA244E}" destId="{120A5298-02D3-48ED-ADEA-4BCB72AB7C20}" srcOrd="0" destOrd="0" presId="urn:microsoft.com/office/officeart/2005/8/layout/cycle6"/>
    <dgm:cxn modelId="{144159C4-216E-4E0B-90BA-ECD76B5C9B76}" srcId="{8AFCA2CE-7C71-4188-9770-94BF4E82E9F0}" destId="{C5E10422-94D7-4C5E-8B12-B3192092C9DE}" srcOrd="1" destOrd="0" parTransId="{BA5F4F20-AD6D-4A34-9D2D-BEDBC8195079}" sibTransId="{34AF4C10-1E6C-40B0-A063-DDB2332BBD50}"/>
    <dgm:cxn modelId="{473FD8D3-04A7-447C-8E94-DEDA1FE9A421}" srcId="{8AFCA2CE-7C71-4188-9770-94BF4E82E9F0}" destId="{4264EA5E-6627-46EF-A1A7-F66929344E0C}" srcOrd="6" destOrd="0" parTransId="{B4B04F84-6EF1-4FAF-9AA8-47050DBAC291}" sibTransId="{22A64C37-43AD-4C0A-A02D-9FF88CC1138C}"/>
    <dgm:cxn modelId="{7BF450DA-0DF6-4762-BFC0-5C98D4613BCE}" type="presOf" srcId="{22A64C37-43AD-4C0A-A02D-9FF88CC1138C}" destId="{B6AE185A-22E9-4C56-BB9E-7B34C07D032E}" srcOrd="0" destOrd="0" presId="urn:microsoft.com/office/officeart/2005/8/layout/cycle6"/>
    <dgm:cxn modelId="{0A4BEAE5-B713-42C4-981E-CD21D7EC6380}" type="presOf" srcId="{FFA57350-9C39-4CC5-AE37-9500A5763F20}" destId="{BA8FB421-A404-464B-A58F-FC29F99A317A}" srcOrd="0" destOrd="0" presId="urn:microsoft.com/office/officeart/2005/8/layout/cycle6"/>
    <dgm:cxn modelId="{7CF787F3-C903-4D38-AABC-FE4B6ED20308}" type="presOf" srcId="{BFAAF412-734D-4DC5-8686-C5AAA9554D67}" destId="{9FD6A68D-07E3-4C67-8F0F-3DDB7C0721B0}" srcOrd="0" destOrd="0" presId="urn:microsoft.com/office/officeart/2005/8/layout/cycle6"/>
    <dgm:cxn modelId="{1E3BE58F-F77D-42D9-A62F-CA6237226C2C}" type="presParOf" srcId="{19D2521D-CD37-4513-ABF2-523B01D03CF7}" destId="{9FD6A68D-07E3-4C67-8F0F-3DDB7C0721B0}" srcOrd="0" destOrd="0" presId="urn:microsoft.com/office/officeart/2005/8/layout/cycle6"/>
    <dgm:cxn modelId="{A7EDCCB0-F5C7-4FDA-9C37-0B5D4F67B695}" type="presParOf" srcId="{19D2521D-CD37-4513-ABF2-523B01D03CF7}" destId="{961A86D9-36DB-4D8F-BE12-928196CA708B}" srcOrd="1" destOrd="0" presId="urn:microsoft.com/office/officeart/2005/8/layout/cycle6"/>
    <dgm:cxn modelId="{2105512A-7FF8-4CE3-B5D1-E5CC642105B6}" type="presParOf" srcId="{19D2521D-CD37-4513-ABF2-523B01D03CF7}" destId="{120A5298-02D3-48ED-ADEA-4BCB72AB7C20}" srcOrd="2" destOrd="0" presId="urn:microsoft.com/office/officeart/2005/8/layout/cycle6"/>
    <dgm:cxn modelId="{48D3E9E6-C872-4073-93E4-9B5225B49F63}" type="presParOf" srcId="{19D2521D-CD37-4513-ABF2-523B01D03CF7}" destId="{198B5EF9-0833-45A0-BE99-5AF603688172}" srcOrd="3" destOrd="0" presId="urn:microsoft.com/office/officeart/2005/8/layout/cycle6"/>
    <dgm:cxn modelId="{652E3E88-9250-4FE4-A32D-28986063C2E4}" type="presParOf" srcId="{19D2521D-CD37-4513-ABF2-523B01D03CF7}" destId="{C34DC99D-6E01-4A3C-8169-30D3318A4E9B}" srcOrd="4" destOrd="0" presId="urn:microsoft.com/office/officeart/2005/8/layout/cycle6"/>
    <dgm:cxn modelId="{50ECF208-E584-4AC8-90A3-FC0AE65E2C6D}" type="presParOf" srcId="{19D2521D-CD37-4513-ABF2-523B01D03CF7}" destId="{7CB11DE1-E0E9-4570-B61F-C1A3FD265974}" srcOrd="5" destOrd="0" presId="urn:microsoft.com/office/officeart/2005/8/layout/cycle6"/>
    <dgm:cxn modelId="{D4CF7D10-0A70-4084-8681-52DEDEC52E7D}" type="presParOf" srcId="{19D2521D-CD37-4513-ABF2-523B01D03CF7}" destId="{BCB84992-72FB-4335-AC56-9F0AA026E250}" srcOrd="6" destOrd="0" presId="urn:microsoft.com/office/officeart/2005/8/layout/cycle6"/>
    <dgm:cxn modelId="{4D029121-2031-4D8C-9FA3-1CB8BE497407}" type="presParOf" srcId="{19D2521D-CD37-4513-ABF2-523B01D03CF7}" destId="{C86FE61B-8A67-4BBE-8681-CECBBF4157DC}" srcOrd="7" destOrd="0" presId="urn:microsoft.com/office/officeart/2005/8/layout/cycle6"/>
    <dgm:cxn modelId="{FA2852B8-F8D0-4D47-ABB1-82E80E733778}" type="presParOf" srcId="{19D2521D-CD37-4513-ABF2-523B01D03CF7}" destId="{BED335A3-931F-4FD6-8302-4625D04F94FC}" srcOrd="8" destOrd="0" presId="urn:microsoft.com/office/officeart/2005/8/layout/cycle6"/>
    <dgm:cxn modelId="{C86905DA-08B0-4AF6-B8FC-7ECBE8D0C729}" type="presParOf" srcId="{19D2521D-CD37-4513-ABF2-523B01D03CF7}" destId="{648A1F52-3E15-41BB-8F43-12772F3A2DCB}" srcOrd="9" destOrd="0" presId="urn:microsoft.com/office/officeart/2005/8/layout/cycle6"/>
    <dgm:cxn modelId="{072D21E2-F76A-45E7-B045-599BA9E5662C}" type="presParOf" srcId="{19D2521D-CD37-4513-ABF2-523B01D03CF7}" destId="{E32E7A87-3BF2-4B45-B358-EF8E53ED9366}" srcOrd="10" destOrd="0" presId="urn:microsoft.com/office/officeart/2005/8/layout/cycle6"/>
    <dgm:cxn modelId="{E620ED9A-D1B4-403B-8C53-6D4B6F9E09A1}" type="presParOf" srcId="{19D2521D-CD37-4513-ABF2-523B01D03CF7}" destId="{D33E7EFC-042C-423F-8BEA-7949B92B343B}" srcOrd="11" destOrd="0" presId="urn:microsoft.com/office/officeart/2005/8/layout/cycle6"/>
    <dgm:cxn modelId="{BD49746E-565A-408F-AA18-90D09D303EA1}" type="presParOf" srcId="{19D2521D-CD37-4513-ABF2-523B01D03CF7}" destId="{AA30EEC6-E73E-44F2-9270-080FA354C5D7}" srcOrd="12" destOrd="0" presId="urn:microsoft.com/office/officeart/2005/8/layout/cycle6"/>
    <dgm:cxn modelId="{C11A3AD9-59FE-46D4-BE7F-F415B269B219}" type="presParOf" srcId="{19D2521D-CD37-4513-ABF2-523B01D03CF7}" destId="{951DDAEB-1408-4039-9D21-75D3813FAFF2}" srcOrd="13" destOrd="0" presId="urn:microsoft.com/office/officeart/2005/8/layout/cycle6"/>
    <dgm:cxn modelId="{2C649001-FA33-448A-983B-B7308CB7C4A6}" type="presParOf" srcId="{19D2521D-CD37-4513-ABF2-523B01D03CF7}" destId="{A04FC315-886F-4266-ACF4-0E132BEFBD36}" srcOrd="14" destOrd="0" presId="urn:microsoft.com/office/officeart/2005/8/layout/cycle6"/>
    <dgm:cxn modelId="{5D8FA8C8-F3E0-4ADD-A06D-CAE2FF96A987}" type="presParOf" srcId="{19D2521D-CD37-4513-ABF2-523B01D03CF7}" destId="{7FD36032-8649-4532-A674-7BEA2E47AD2E}" srcOrd="15" destOrd="0" presId="urn:microsoft.com/office/officeart/2005/8/layout/cycle6"/>
    <dgm:cxn modelId="{90AAA50B-7F6E-4C1D-B004-B692BDCE5FAE}" type="presParOf" srcId="{19D2521D-CD37-4513-ABF2-523B01D03CF7}" destId="{94F3762F-6780-4F93-8D43-1C73DA0DDCF4}" srcOrd="16" destOrd="0" presId="urn:microsoft.com/office/officeart/2005/8/layout/cycle6"/>
    <dgm:cxn modelId="{7CB8078A-1F3E-4132-92B4-18D7C684A4E8}" type="presParOf" srcId="{19D2521D-CD37-4513-ABF2-523B01D03CF7}" destId="{FD961E49-EC65-4F69-832E-B8FE12464BAF}" srcOrd="17" destOrd="0" presId="urn:microsoft.com/office/officeart/2005/8/layout/cycle6"/>
    <dgm:cxn modelId="{CF70911D-F836-4522-8E6A-608DF3628CC1}" type="presParOf" srcId="{19D2521D-CD37-4513-ABF2-523B01D03CF7}" destId="{887C38B8-E870-4FD0-8C55-D69313CB65FF}" srcOrd="18" destOrd="0" presId="urn:microsoft.com/office/officeart/2005/8/layout/cycle6"/>
    <dgm:cxn modelId="{39BFFDDE-F972-4DDB-B307-BD42F4876CD7}" type="presParOf" srcId="{19D2521D-CD37-4513-ABF2-523B01D03CF7}" destId="{C6DF83AF-FFA4-47C7-B63B-0A0E0FB61AD3}" srcOrd="19" destOrd="0" presId="urn:microsoft.com/office/officeart/2005/8/layout/cycle6"/>
    <dgm:cxn modelId="{ECC60E46-D082-4087-A9D3-F51E75B92558}" type="presParOf" srcId="{19D2521D-CD37-4513-ABF2-523B01D03CF7}" destId="{B6AE185A-22E9-4C56-BB9E-7B34C07D032E}" srcOrd="20" destOrd="0" presId="urn:microsoft.com/office/officeart/2005/8/layout/cycle6"/>
    <dgm:cxn modelId="{285EB4D5-B94E-4514-8D6D-4E20D2A9FB40}" type="presParOf" srcId="{19D2521D-CD37-4513-ABF2-523B01D03CF7}" destId="{BA8FB421-A404-464B-A58F-FC29F99A317A}" srcOrd="21" destOrd="0" presId="urn:microsoft.com/office/officeart/2005/8/layout/cycle6"/>
    <dgm:cxn modelId="{8A3141FD-A782-46CA-9956-FB29F6BA9E7B}" type="presParOf" srcId="{19D2521D-CD37-4513-ABF2-523B01D03CF7}" destId="{B1F66D7A-B89A-41FA-BEC8-B783C4747DCD}" srcOrd="22" destOrd="0" presId="urn:microsoft.com/office/officeart/2005/8/layout/cycle6"/>
    <dgm:cxn modelId="{3966C09A-FB9C-4FDE-9E93-F68A5538FB85}" type="presParOf" srcId="{19D2521D-CD37-4513-ABF2-523B01D03CF7}" destId="{1B94DCFC-7BD3-4C3D-BA7E-592FB7A8A864}"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DE69C3-51DE-40A3-9265-06493E87446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AU"/>
        </a:p>
      </dgm:t>
    </dgm:pt>
    <dgm:pt modelId="{AFEA51DB-788C-456C-BFCB-23DAE6984CD9}">
      <dgm:prSet phldrT="[Text]"/>
      <dgm:spPr>
        <a:solidFill>
          <a:srgbClr val="785D99"/>
        </a:solidFill>
      </dgm:spPr>
      <dgm:t>
        <a:bodyPr/>
        <a:lstStyle/>
        <a:p>
          <a:r>
            <a:rPr lang="en-AU" dirty="0">
              <a:solidFill>
                <a:schemeClr val="bg1"/>
              </a:solidFill>
              <a:latin typeface="Calibri" panose="020F0502020204030204" pitchFamily="34" charset="0"/>
              <a:cs typeface="Arial" pitchFamily="34" charset="0"/>
            </a:rPr>
            <a:t>Segment &amp; Match Clients to  Employees</a:t>
          </a:r>
        </a:p>
      </dgm:t>
    </dgm:pt>
    <dgm:pt modelId="{4029E08C-2220-4019-9AF7-01C977BED26E}" type="parTrans" cxnId="{4A6E11C6-516F-4417-89CF-8A55B0BD14EB}">
      <dgm:prSet/>
      <dgm:spPr/>
      <dgm:t>
        <a:bodyPr/>
        <a:lstStyle/>
        <a:p>
          <a:endParaRPr lang="en-AU"/>
        </a:p>
      </dgm:t>
    </dgm:pt>
    <dgm:pt modelId="{7BEDF558-4E6F-4379-BC60-3AE28FE74312}" type="sibTrans" cxnId="{4A6E11C6-516F-4417-89CF-8A55B0BD14EB}">
      <dgm:prSet/>
      <dgm:spPr/>
      <dgm:t>
        <a:bodyPr/>
        <a:lstStyle/>
        <a:p>
          <a:endParaRPr lang="en-AU"/>
        </a:p>
      </dgm:t>
    </dgm:pt>
    <dgm:pt modelId="{A5C441C2-378B-4178-915F-4554DEBF46B2}">
      <dgm:prSet phldrT="[Text]" custT="1"/>
      <dgm:spPr/>
      <dgm:t>
        <a:bodyPr/>
        <a:lstStyle/>
        <a:p>
          <a:r>
            <a:rPr lang="en-AU" sz="800" dirty="0">
              <a:latin typeface="Calibri" panose="020F0502020204030204" pitchFamily="34" charset="0"/>
              <a:cs typeface="Arial" pitchFamily="34" charset="0"/>
            </a:rPr>
            <a:t>Based on their communication style to customize sales, marketing and service activities</a:t>
          </a:r>
        </a:p>
      </dgm:t>
    </dgm:pt>
    <dgm:pt modelId="{794146FC-F623-4E6D-9BB3-A7554FAD11FE}" type="parTrans" cxnId="{1AA307E0-40E1-44CE-9CAF-E08626738642}">
      <dgm:prSet/>
      <dgm:spPr/>
      <dgm:t>
        <a:bodyPr/>
        <a:lstStyle/>
        <a:p>
          <a:endParaRPr lang="en-AU"/>
        </a:p>
      </dgm:t>
    </dgm:pt>
    <dgm:pt modelId="{1365DCE3-DD6E-43E3-97E3-C93DB0D75528}" type="sibTrans" cxnId="{1AA307E0-40E1-44CE-9CAF-E08626738642}">
      <dgm:prSet/>
      <dgm:spPr/>
      <dgm:t>
        <a:bodyPr/>
        <a:lstStyle/>
        <a:p>
          <a:endParaRPr lang="en-AU"/>
        </a:p>
      </dgm:t>
    </dgm:pt>
    <dgm:pt modelId="{F1C2A4AF-9F34-420E-8450-D32CCE4AF9A3}">
      <dgm:prSet phldrT="[Text]"/>
      <dgm:spPr>
        <a:solidFill>
          <a:srgbClr val="785D99"/>
        </a:solidFill>
      </dgm:spPr>
      <dgm:t>
        <a:bodyPr/>
        <a:lstStyle/>
        <a:p>
          <a:r>
            <a:rPr lang="en-AU" dirty="0">
              <a:solidFill>
                <a:schemeClr val="bg1"/>
              </a:solidFill>
              <a:latin typeface="Calibri" panose="020F0502020204030204" pitchFamily="34" charset="0"/>
              <a:cs typeface="Arial" pitchFamily="34" charset="0"/>
            </a:rPr>
            <a:t>Solution Matching</a:t>
          </a:r>
        </a:p>
      </dgm:t>
    </dgm:pt>
    <dgm:pt modelId="{0DFEF334-49AB-440A-B778-7027B86029E6}" type="parTrans" cxnId="{FCAAD254-B048-42F0-A723-06D4C637D57B}">
      <dgm:prSet/>
      <dgm:spPr/>
      <dgm:t>
        <a:bodyPr/>
        <a:lstStyle/>
        <a:p>
          <a:endParaRPr lang="en-AU"/>
        </a:p>
      </dgm:t>
    </dgm:pt>
    <dgm:pt modelId="{1B28F002-6EAE-49F0-ABAB-C915F5B0B9DD}" type="sibTrans" cxnId="{FCAAD254-B048-42F0-A723-06D4C637D57B}">
      <dgm:prSet/>
      <dgm:spPr/>
      <dgm:t>
        <a:bodyPr/>
        <a:lstStyle/>
        <a:p>
          <a:endParaRPr lang="en-AU"/>
        </a:p>
      </dgm:t>
    </dgm:pt>
    <dgm:pt modelId="{92AEE47F-09F9-4A25-A028-B68EDC4AB631}">
      <dgm:prSet phldrT="[Text]"/>
      <dgm:spPr>
        <a:solidFill>
          <a:srgbClr val="785D99"/>
        </a:solidFill>
      </dgm:spPr>
      <dgm:t>
        <a:bodyPr/>
        <a:lstStyle/>
        <a:p>
          <a:r>
            <a:rPr lang="en-AU" dirty="0">
              <a:solidFill>
                <a:schemeClr val="bg1"/>
              </a:solidFill>
              <a:latin typeface="Calibri" panose="020F0502020204030204" pitchFamily="34" charset="0"/>
              <a:cs typeface="Arial" pitchFamily="34" charset="0"/>
            </a:rPr>
            <a:t>Tailor Your Workflows</a:t>
          </a:r>
        </a:p>
      </dgm:t>
    </dgm:pt>
    <dgm:pt modelId="{0F4F1E63-7C8F-42C3-B011-5FFE60F8E590}" type="parTrans" cxnId="{DA7813A8-221C-4581-B4FB-7F8473E4906A}">
      <dgm:prSet/>
      <dgm:spPr/>
      <dgm:t>
        <a:bodyPr/>
        <a:lstStyle/>
        <a:p>
          <a:endParaRPr lang="en-AU"/>
        </a:p>
      </dgm:t>
    </dgm:pt>
    <dgm:pt modelId="{5338DA26-0D04-48E3-BED6-F1776D754C86}" type="sibTrans" cxnId="{DA7813A8-221C-4581-B4FB-7F8473E4906A}">
      <dgm:prSet/>
      <dgm:spPr/>
      <dgm:t>
        <a:bodyPr/>
        <a:lstStyle/>
        <a:p>
          <a:endParaRPr lang="en-AU"/>
        </a:p>
      </dgm:t>
    </dgm:pt>
    <dgm:pt modelId="{130D5AF4-0A2A-49A5-9126-AF89227BAF78}">
      <dgm:prSet phldrT="[Text]" custT="1"/>
      <dgm:spPr/>
      <dgm:t>
        <a:bodyPr/>
        <a:lstStyle/>
        <a:p>
          <a:r>
            <a:rPr lang="en-AU" sz="800" dirty="0">
              <a:latin typeface="Calibri" panose="020F0502020204030204" pitchFamily="34" charset="0"/>
              <a:cs typeface="Arial" pitchFamily="34" charset="0"/>
            </a:rPr>
            <a:t>With specific guidelines based on their communication style &amp; specific needs</a:t>
          </a:r>
        </a:p>
      </dgm:t>
    </dgm:pt>
    <dgm:pt modelId="{29F6C617-6BF1-44EA-B5FC-5B362814306B}" type="parTrans" cxnId="{006FF6CE-0F94-4453-9129-2E01E2594975}">
      <dgm:prSet/>
      <dgm:spPr/>
      <dgm:t>
        <a:bodyPr/>
        <a:lstStyle/>
        <a:p>
          <a:endParaRPr lang="en-AU"/>
        </a:p>
      </dgm:t>
    </dgm:pt>
    <dgm:pt modelId="{42467A24-08A7-4DCD-84C4-3C79B6938753}" type="sibTrans" cxnId="{006FF6CE-0F94-4453-9129-2E01E2594975}">
      <dgm:prSet/>
      <dgm:spPr/>
      <dgm:t>
        <a:bodyPr/>
        <a:lstStyle/>
        <a:p>
          <a:endParaRPr lang="en-AU"/>
        </a:p>
      </dgm:t>
    </dgm:pt>
    <dgm:pt modelId="{2F5948C0-8031-45A1-BDA9-E23B946C66BA}">
      <dgm:prSet phldrT="[Text]"/>
      <dgm:spPr>
        <a:solidFill>
          <a:srgbClr val="785D99"/>
        </a:solidFill>
      </dgm:spPr>
      <dgm:t>
        <a:bodyPr/>
        <a:lstStyle/>
        <a:p>
          <a:r>
            <a:rPr lang="en-AU" dirty="0">
              <a:solidFill>
                <a:schemeClr val="bg1"/>
              </a:solidFill>
              <a:latin typeface="Calibri" panose="020F0502020204030204" pitchFamily="34" charset="0"/>
              <a:cs typeface="Arial" pitchFamily="34" charset="0"/>
            </a:rPr>
            <a:t>Provide Customized Experiences</a:t>
          </a:r>
        </a:p>
      </dgm:t>
    </dgm:pt>
    <dgm:pt modelId="{2B872A8A-008F-424C-857D-3868F8ACDA85}" type="parTrans" cxnId="{09ADE378-2460-4245-958F-5CF031AC6050}">
      <dgm:prSet/>
      <dgm:spPr/>
      <dgm:t>
        <a:bodyPr/>
        <a:lstStyle/>
        <a:p>
          <a:endParaRPr lang="en-AU"/>
        </a:p>
      </dgm:t>
    </dgm:pt>
    <dgm:pt modelId="{DDE6E291-487E-402A-859B-82971EF05D98}" type="sibTrans" cxnId="{09ADE378-2460-4245-958F-5CF031AC6050}">
      <dgm:prSet/>
      <dgm:spPr/>
      <dgm:t>
        <a:bodyPr/>
        <a:lstStyle/>
        <a:p>
          <a:endParaRPr lang="en-AU"/>
        </a:p>
      </dgm:t>
    </dgm:pt>
    <dgm:pt modelId="{35D26D77-CA5C-46AF-AA92-BF82E96CDB6A}">
      <dgm:prSet phldrT="[Text]" custT="1"/>
      <dgm:spPr/>
      <dgm:t>
        <a:bodyPr/>
        <a:lstStyle/>
        <a:p>
          <a:r>
            <a:rPr lang="en-AU" sz="800" dirty="0">
              <a:latin typeface="Calibri" panose="020F0502020204030204" pitchFamily="34" charset="0"/>
              <a:cs typeface="Arial" pitchFamily="34" charset="0"/>
            </a:rPr>
            <a:t>Based on their communication style &amp; specific needs to make the offering more appealing</a:t>
          </a:r>
        </a:p>
      </dgm:t>
    </dgm:pt>
    <dgm:pt modelId="{B05D124C-0F35-4B45-B710-F749A5730C7C}" type="parTrans" cxnId="{6D7FF6EB-6FA2-414B-8C96-18D63C282706}">
      <dgm:prSet/>
      <dgm:spPr/>
      <dgm:t>
        <a:bodyPr/>
        <a:lstStyle/>
        <a:p>
          <a:endParaRPr lang="en-AU"/>
        </a:p>
      </dgm:t>
    </dgm:pt>
    <dgm:pt modelId="{8D23FC8C-983A-4F01-A82B-1DA3D9C6D929}" type="sibTrans" cxnId="{6D7FF6EB-6FA2-414B-8C96-18D63C282706}">
      <dgm:prSet/>
      <dgm:spPr/>
      <dgm:t>
        <a:bodyPr/>
        <a:lstStyle/>
        <a:p>
          <a:endParaRPr lang="en-AU"/>
        </a:p>
      </dgm:t>
    </dgm:pt>
    <dgm:pt modelId="{081992AC-282C-4FBB-95B4-5116CCC0FD09}">
      <dgm:prSet phldrT="[Text]" custT="1"/>
      <dgm:spPr/>
      <dgm:t>
        <a:bodyPr/>
        <a:lstStyle/>
        <a:p>
          <a:r>
            <a:rPr lang="en-US" sz="800" dirty="0">
              <a:solidFill>
                <a:schemeClr val="tx1"/>
              </a:solidFill>
              <a:latin typeface="Calibri" panose="020F0502020204030204" pitchFamily="34" charset="0"/>
              <a:cs typeface="Arial" pitchFamily="34" charset="0"/>
            </a:rPr>
            <a:t>Match your client to the right solutions to speed up sales conversion </a:t>
          </a:r>
          <a:endParaRPr lang="en-AU" sz="800" dirty="0">
            <a:solidFill>
              <a:schemeClr val="tx1"/>
            </a:solidFill>
            <a:latin typeface="Calibri" panose="020F0502020204030204" pitchFamily="34" charset="0"/>
            <a:cs typeface="Arial" pitchFamily="34" charset="0"/>
          </a:endParaRPr>
        </a:p>
      </dgm:t>
    </dgm:pt>
    <dgm:pt modelId="{0D22B875-15DD-4B97-993A-8936AD700D33}" type="parTrans" cxnId="{DEFC99AC-3EC2-4D08-AFC5-EC9D9C0A3634}">
      <dgm:prSet/>
      <dgm:spPr/>
      <dgm:t>
        <a:bodyPr/>
        <a:lstStyle/>
        <a:p>
          <a:endParaRPr lang="en-AU"/>
        </a:p>
      </dgm:t>
    </dgm:pt>
    <dgm:pt modelId="{560A287E-58AB-4E68-B8BC-31FCA318BF1C}" type="sibTrans" cxnId="{DEFC99AC-3EC2-4D08-AFC5-EC9D9C0A3634}">
      <dgm:prSet/>
      <dgm:spPr/>
      <dgm:t>
        <a:bodyPr/>
        <a:lstStyle/>
        <a:p>
          <a:endParaRPr lang="en-AU"/>
        </a:p>
      </dgm:t>
    </dgm:pt>
    <dgm:pt modelId="{8B69DE15-4AB9-425D-9818-2754B2A5050C}">
      <dgm:prSet/>
      <dgm:spPr>
        <a:solidFill>
          <a:srgbClr val="785D99"/>
        </a:solidFill>
      </dgm:spPr>
      <dgm:t>
        <a:bodyPr/>
        <a:lstStyle/>
        <a:p>
          <a:r>
            <a:rPr lang="en-US" dirty="0">
              <a:solidFill>
                <a:schemeClr val="bg1"/>
              </a:solidFill>
              <a:latin typeface="Calibri" panose="020F0502020204030204" pitchFamily="34" charset="0"/>
              <a:ea typeface="MS PGothic" pitchFamily="34" charset="-128"/>
              <a:cs typeface="Arial" pitchFamily="34" charset="0"/>
              <a:sym typeface="Symbol" pitchFamily="18" charset="2"/>
            </a:rPr>
            <a:t>Customized Messaging</a:t>
          </a:r>
        </a:p>
      </dgm:t>
    </dgm:pt>
    <dgm:pt modelId="{3E870179-6282-4988-A0C7-DD4158F17928}" type="parTrans" cxnId="{4554E276-C231-4201-91CE-A97528C3CA40}">
      <dgm:prSet/>
      <dgm:spPr/>
      <dgm:t>
        <a:bodyPr/>
        <a:lstStyle/>
        <a:p>
          <a:endParaRPr lang="en-AU"/>
        </a:p>
      </dgm:t>
    </dgm:pt>
    <dgm:pt modelId="{28E209B9-27A2-433D-BA57-0D39170EFF74}" type="sibTrans" cxnId="{4554E276-C231-4201-91CE-A97528C3CA40}">
      <dgm:prSet/>
      <dgm:spPr/>
      <dgm:t>
        <a:bodyPr/>
        <a:lstStyle/>
        <a:p>
          <a:endParaRPr lang="en-AU"/>
        </a:p>
      </dgm:t>
    </dgm:pt>
    <dgm:pt modelId="{041D3335-D903-4D6B-A37F-9F4B878F5B98}">
      <dgm:prSet custT="1"/>
      <dgm:spPr/>
      <dgm:t>
        <a:bodyPr/>
        <a:lstStyle/>
        <a:p>
          <a:r>
            <a:rPr lang="en-US" sz="800" dirty="0">
              <a:solidFill>
                <a:schemeClr val="tx1"/>
              </a:solidFill>
              <a:latin typeface="Calibri" panose="020F0502020204030204" pitchFamily="34" charset="0"/>
              <a:ea typeface="ＭＳ Ｐゴシック" pitchFamily="34" charset="-128"/>
              <a:cs typeface="Arial" pitchFamily="34" charset="0"/>
            </a:rPr>
            <a:t>Send personalized </a:t>
          </a:r>
          <a:br>
            <a:rPr lang="en-US" sz="800" dirty="0">
              <a:solidFill>
                <a:schemeClr val="tx1"/>
              </a:solidFill>
              <a:latin typeface="Calibri" panose="020F0502020204030204" pitchFamily="34" charset="0"/>
              <a:ea typeface="ＭＳ Ｐゴシック" pitchFamily="34" charset="-128"/>
              <a:cs typeface="Arial" pitchFamily="34" charset="0"/>
            </a:rPr>
          </a:br>
          <a:r>
            <a:rPr lang="en-US" sz="800" dirty="0">
              <a:solidFill>
                <a:schemeClr val="tx1"/>
              </a:solidFill>
              <a:latin typeface="Calibri" panose="020F0502020204030204" pitchFamily="34" charset="0"/>
              <a:ea typeface="ＭＳ Ｐゴシック" pitchFamily="34" charset="-128"/>
              <a:cs typeface="Arial" pitchFamily="34" charset="0"/>
            </a:rPr>
            <a:t>communications  to increase  connectivity of the message</a:t>
          </a:r>
        </a:p>
      </dgm:t>
    </dgm:pt>
    <dgm:pt modelId="{6F50F7F6-D54D-41AD-949A-0542CF6859B8}" type="parTrans" cxnId="{ACA73B53-F67C-49F7-B608-0CEA31F08E78}">
      <dgm:prSet/>
      <dgm:spPr/>
      <dgm:t>
        <a:bodyPr/>
        <a:lstStyle/>
        <a:p>
          <a:endParaRPr lang="en-AU"/>
        </a:p>
      </dgm:t>
    </dgm:pt>
    <dgm:pt modelId="{4CBF2A28-EA51-4288-B0F4-09A9B753724F}" type="sibTrans" cxnId="{ACA73B53-F67C-49F7-B608-0CEA31F08E78}">
      <dgm:prSet/>
      <dgm:spPr/>
      <dgm:t>
        <a:bodyPr/>
        <a:lstStyle/>
        <a:p>
          <a:endParaRPr lang="en-AU"/>
        </a:p>
      </dgm:t>
    </dgm:pt>
    <dgm:pt modelId="{D18EDF7C-F7AA-427B-836B-3AB997A6C76A}">
      <dgm:prSet phldrT="[Text]"/>
      <dgm:spPr>
        <a:solidFill>
          <a:srgbClr val="785D99"/>
        </a:solidFill>
      </dgm:spPr>
      <dgm:t>
        <a:bodyPr/>
        <a:lstStyle/>
        <a:p>
          <a:r>
            <a:rPr lang="en-AU" dirty="0">
              <a:solidFill>
                <a:schemeClr val="bg1"/>
              </a:solidFill>
              <a:latin typeface="Calibri" panose="020F0502020204030204" pitchFamily="34" charset="0"/>
              <a:cs typeface="Arial" pitchFamily="34" charset="0"/>
            </a:rPr>
            <a:t>Powerful Strength based Discovery Questions </a:t>
          </a:r>
        </a:p>
      </dgm:t>
    </dgm:pt>
    <dgm:pt modelId="{4FC7CAEB-924B-40F1-899D-C06EA7329A1E}" type="parTrans" cxnId="{22DFB3F3-8804-4ADE-B319-CB65742E4236}">
      <dgm:prSet/>
      <dgm:spPr/>
      <dgm:t>
        <a:bodyPr/>
        <a:lstStyle/>
        <a:p>
          <a:endParaRPr lang="en-AU"/>
        </a:p>
      </dgm:t>
    </dgm:pt>
    <dgm:pt modelId="{83B7EE61-0140-42F7-AD4A-E70BEDED6BCD}" type="sibTrans" cxnId="{22DFB3F3-8804-4ADE-B319-CB65742E4236}">
      <dgm:prSet/>
      <dgm:spPr/>
      <dgm:t>
        <a:bodyPr/>
        <a:lstStyle/>
        <a:p>
          <a:endParaRPr lang="en-AU"/>
        </a:p>
      </dgm:t>
    </dgm:pt>
    <dgm:pt modelId="{CEA382B8-C2BA-4671-B294-0814C6AC514C}">
      <dgm:prSet phldrT="[Text]" custT="1"/>
      <dgm:spPr/>
      <dgm:t>
        <a:bodyPr/>
        <a:lstStyle/>
        <a:p>
          <a:r>
            <a:rPr lang="en-AU" sz="800" dirty="0">
              <a:latin typeface="Calibri" panose="020F0502020204030204" pitchFamily="34" charset="0"/>
              <a:cs typeface="Arial" pitchFamily="34" charset="0"/>
            </a:rPr>
            <a:t>Based on their communication style to unlock the interaction</a:t>
          </a:r>
        </a:p>
      </dgm:t>
    </dgm:pt>
    <dgm:pt modelId="{854EE324-02F5-4208-A7D6-B6102D78AA1F}" type="parTrans" cxnId="{0DD06C21-C23F-4324-AB49-C6037D07A8A9}">
      <dgm:prSet/>
      <dgm:spPr/>
      <dgm:t>
        <a:bodyPr/>
        <a:lstStyle/>
        <a:p>
          <a:endParaRPr lang="en-AU"/>
        </a:p>
      </dgm:t>
    </dgm:pt>
    <dgm:pt modelId="{C8BFECE9-CD47-4890-92BD-D5B304DEFF35}" type="sibTrans" cxnId="{0DD06C21-C23F-4324-AB49-C6037D07A8A9}">
      <dgm:prSet/>
      <dgm:spPr/>
      <dgm:t>
        <a:bodyPr/>
        <a:lstStyle/>
        <a:p>
          <a:endParaRPr lang="en-AU"/>
        </a:p>
      </dgm:t>
    </dgm:pt>
    <dgm:pt modelId="{ADED92EC-D70F-4E8D-B12C-126C94D8243B}" type="pres">
      <dgm:prSet presAssocID="{60DE69C3-51DE-40A3-9265-06493E874464}" presName="rootnode" presStyleCnt="0">
        <dgm:presLayoutVars>
          <dgm:chMax/>
          <dgm:chPref/>
          <dgm:dir/>
          <dgm:animLvl val="lvl"/>
        </dgm:presLayoutVars>
      </dgm:prSet>
      <dgm:spPr/>
    </dgm:pt>
    <dgm:pt modelId="{3B249F33-4B62-46A8-AA0E-0A629D7C15ED}" type="pres">
      <dgm:prSet presAssocID="{AFEA51DB-788C-456C-BFCB-23DAE6984CD9}" presName="composite" presStyleCnt="0"/>
      <dgm:spPr/>
    </dgm:pt>
    <dgm:pt modelId="{481D054A-3083-4F13-AE50-3C055FE4F6AE}" type="pres">
      <dgm:prSet presAssocID="{AFEA51DB-788C-456C-BFCB-23DAE6984CD9}" presName="bentUpArrow1" presStyleLbl="alignImgPlace1" presStyleIdx="0" presStyleCnt="5"/>
      <dgm:spPr>
        <a:solidFill>
          <a:schemeClr val="bg1"/>
        </a:solidFill>
      </dgm:spPr>
    </dgm:pt>
    <dgm:pt modelId="{489D81F1-0224-40D4-87F6-853AF1A979EE}" type="pres">
      <dgm:prSet presAssocID="{AFEA51DB-788C-456C-BFCB-23DAE6984CD9}" presName="ParentText" presStyleLbl="node1" presStyleIdx="0" presStyleCnt="6" custLinFactY="256067" custLinFactNeighborX="-14665" custLinFactNeighborY="300000">
        <dgm:presLayoutVars>
          <dgm:chMax val="1"/>
          <dgm:chPref val="1"/>
          <dgm:bulletEnabled val="1"/>
        </dgm:presLayoutVars>
      </dgm:prSet>
      <dgm:spPr/>
    </dgm:pt>
    <dgm:pt modelId="{3ECF2143-B178-4713-B835-C5D672260B0A}" type="pres">
      <dgm:prSet presAssocID="{AFEA51DB-788C-456C-BFCB-23DAE6984CD9}" presName="ChildText" presStyleLbl="revTx" presStyleIdx="0" presStyleCnt="6" custScaleX="137442" custLinFactY="300000" custLinFactNeighborX="-3425" custLinFactNeighborY="388709">
        <dgm:presLayoutVars>
          <dgm:chMax val="0"/>
          <dgm:chPref val="0"/>
          <dgm:bulletEnabled val="1"/>
        </dgm:presLayoutVars>
      </dgm:prSet>
      <dgm:spPr/>
    </dgm:pt>
    <dgm:pt modelId="{AE66AFBE-2E3C-4FB3-B7D8-C92E3B85D395}" type="pres">
      <dgm:prSet presAssocID="{7BEDF558-4E6F-4379-BC60-3AE28FE74312}" presName="sibTrans" presStyleCnt="0"/>
      <dgm:spPr/>
    </dgm:pt>
    <dgm:pt modelId="{49638BD4-A24E-4455-B41D-5E99F66FFA57}" type="pres">
      <dgm:prSet presAssocID="{92AEE47F-09F9-4A25-A028-B68EDC4AB631}" presName="composite" presStyleCnt="0"/>
      <dgm:spPr/>
    </dgm:pt>
    <dgm:pt modelId="{F6F50132-FE17-4D26-BD4F-C8976F878159}" type="pres">
      <dgm:prSet presAssocID="{92AEE47F-09F9-4A25-A028-B68EDC4AB631}" presName="bentUpArrow1" presStyleLbl="alignImgPlace1" presStyleIdx="1" presStyleCnt="5" custFlipVert="1" custLinFactX="-16419" custLinFactY="105092" custLinFactNeighborX="-100000" custLinFactNeighborY="200000"/>
      <dgm:spPr>
        <a:solidFill>
          <a:schemeClr val="accent4">
            <a:lumMod val="40000"/>
            <a:lumOff val="60000"/>
          </a:schemeClr>
        </a:solidFill>
      </dgm:spPr>
    </dgm:pt>
    <dgm:pt modelId="{D3D03324-8566-48CB-874A-24428DB6F556}" type="pres">
      <dgm:prSet presAssocID="{92AEE47F-09F9-4A25-A028-B68EDC4AB631}" presName="ParentText" presStyleLbl="node1" presStyleIdx="1" presStyleCnt="6" custLinFactY="133619" custLinFactNeighborX="522" custLinFactNeighborY="200000">
        <dgm:presLayoutVars>
          <dgm:chMax val="1"/>
          <dgm:chPref val="1"/>
          <dgm:bulletEnabled val="1"/>
        </dgm:presLayoutVars>
      </dgm:prSet>
      <dgm:spPr/>
    </dgm:pt>
    <dgm:pt modelId="{2F1207B8-F66E-4ACC-9D15-75B30EF93F45}" type="pres">
      <dgm:prSet presAssocID="{92AEE47F-09F9-4A25-A028-B68EDC4AB631}" presName="ChildText" presStyleLbl="revTx" presStyleIdx="1" presStyleCnt="6" custScaleX="150489" custLinFactY="200000" custLinFactNeighborX="26032" custLinFactNeighborY="212072">
        <dgm:presLayoutVars>
          <dgm:chMax val="0"/>
          <dgm:chPref val="0"/>
          <dgm:bulletEnabled val="1"/>
        </dgm:presLayoutVars>
      </dgm:prSet>
      <dgm:spPr/>
    </dgm:pt>
    <dgm:pt modelId="{E1209A77-81BF-4770-85F6-1B3CCB02592F}" type="pres">
      <dgm:prSet presAssocID="{5338DA26-0D04-48E3-BED6-F1776D754C86}" presName="sibTrans" presStyleCnt="0"/>
      <dgm:spPr/>
    </dgm:pt>
    <dgm:pt modelId="{2F19571E-3A74-4252-B1B4-D72F277866D3}" type="pres">
      <dgm:prSet presAssocID="{2F5948C0-8031-45A1-BDA9-E23B946C66BA}" presName="composite" presStyleCnt="0"/>
      <dgm:spPr/>
    </dgm:pt>
    <dgm:pt modelId="{ED3ECF86-3238-4999-A4CF-C37EBBE7D01D}" type="pres">
      <dgm:prSet presAssocID="{2F5948C0-8031-45A1-BDA9-E23B946C66BA}" presName="bentUpArrow1" presStyleLbl="alignImgPlace1" presStyleIdx="2" presStyleCnt="5" custLinFactY="-100000" custLinFactNeighborX="-87211" custLinFactNeighborY="-193464"/>
      <dgm:spPr>
        <a:solidFill>
          <a:schemeClr val="bg1"/>
        </a:solidFill>
      </dgm:spPr>
    </dgm:pt>
    <dgm:pt modelId="{11CE67F7-8A35-40BB-ADA3-AD156F7BDE7B}" type="pres">
      <dgm:prSet presAssocID="{2F5948C0-8031-45A1-BDA9-E23B946C66BA}" presName="ParentText" presStyleLbl="node1" presStyleIdx="2" presStyleCnt="6" custLinFactY="6052" custLinFactNeighborX="18153" custLinFactNeighborY="100000">
        <dgm:presLayoutVars>
          <dgm:chMax val="1"/>
          <dgm:chPref val="1"/>
          <dgm:bulletEnabled val="1"/>
        </dgm:presLayoutVars>
      </dgm:prSet>
      <dgm:spPr/>
    </dgm:pt>
    <dgm:pt modelId="{2B250415-3043-466E-B22F-4E8DAD222BDD}" type="pres">
      <dgm:prSet presAssocID="{2F5948C0-8031-45A1-BDA9-E23B946C66BA}" presName="ChildText" presStyleLbl="revTx" presStyleIdx="2" presStyleCnt="6" custScaleX="138537" custLinFactY="31347" custLinFactNeighborX="44227" custLinFactNeighborY="100000">
        <dgm:presLayoutVars>
          <dgm:chMax val="0"/>
          <dgm:chPref val="0"/>
          <dgm:bulletEnabled val="1"/>
        </dgm:presLayoutVars>
      </dgm:prSet>
      <dgm:spPr/>
    </dgm:pt>
    <dgm:pt modelId="{7C6ECBBE-78FC-4F6D-BE1C-55BEBFB643F6}" type="pres">
      <dgm:prSet presAssocID="{DDE6E291-487E-402A-859B-82971EF05D98}" presName="sibTrans" presStyleCnt="0"/>
      <dgm:spPr/>
    </dgm:pt>
    <dgm:pt modelId="{440717C4-8D18-4380-86D5-A2DA1C7221A3}" type="pres">
      <dgm:prSet presAssocID="{F1C2A4AF-9F34-420E-8450-D32CCE4AF9A3}" presName="composite" presStyleCnt="0"/>
      <dgm:spPr/>
    </dgm:pt>
    <dgm:pt modelId="{9261CA62-E16D-41DC-8894-860BE075CA1D}" type="pres">
      <dgm:prSet presAssocID="{F1C2A4AF-9F34-420E-8450-D32CCE4AF9A3}" presName="bentUpArrow1" presStyleLbl="alignImgPlace1" presStyleIdx="3" presStyleCnt="5"/>
      <dgm:spPr>
        <a:noFill/>
        <a:ln>
          <a:noFill/>
        </a:ln>
      </dgm:spPr>
    </dgm:pt>
    <dgm:pt modelId="{F66D15A4-AB0D-4AEA-A02E-2C6915DAB652}" type="pres">
      <dgm:prSet presAssocID="{F1C2A4AF-9F34-420E-8450-D32CCE4AF9A3}" presName="ParentText" presStyleLbl="node1" presStyleIdx="3" presStyleCnt="6" custLinFactY="-21287" custLinFactNeighborX="37903" custLinFactNeighborY="-100000">
        <dgm:presLayoutVars>
          <dgm:chMax val="1"/>
          <dgm:chPref val="1"/>
          <dgm:bulletEnabled val="1"/>
        </dgm:presLayoutVars>
      </dgm:prSet>
      <dgm:spPr/>
    </dgm:pt>
    <dgm:pt modelId="{7E2BEE95-9D94-45B4-A665-CC9710F9A081}" type="pres">
      <dgm:prSet presAssocID="{F1C2A4AF-9F34-420E-8450-D32CCE4AF9A3}" presName="ChildText" presStyleLbl="revTx" presStyleIdx="3" presStyleCnt="6" custScaleX="145924" custLinFactY="-49575" custLinFactNeighborX="76896" custLinFactNeighborY="-100000">
        <dgm:presLayoutVars>
          <dgm:chMax val="0"/>
          <dgm:chPref val="0"/>
          <dgm:bulletEnabled val="1"/>
        </dgm:presLayoutVars>
      </dgm:prSet>
      <dgm:spPr/>
    </dgm:pt>
    <dgm:pt modelId="{81356EC6-7D0F-4351-A148-E24950C47D8F}" type="pres">
      <dgm:prSet presAssocID="{1B28F002-6EAE-49F0-ABAB-C915F5B0B9DD}" presName="sibTrans" presStyleCnt="0"/>
      <dgm:spPr/>
    </dgm:pt>
    <dgm:pt modelId="{22710E39-BB21-4DF9-B231-39056A3722CD}" type="pres">
      <dgm:prSet presAssocID="{D18EDF7C-F7AA-427B-836B-3AB997A6C76A}" presName="composite" presStyleCnt="0"/>
      <dgm:spPr/>
    </dgm:pt>
    <dgm:pt modelId="{2DD5E325-DD11-43BD-86DD-CBF6E2DCF29B}" type="pres">
      <dgm:prSet presAssocID="{D18EDF7C-F7AA-427B-836B-3AB997A6C76A}" presName="bentUpArrow1" presStyleLbl="alignImgPlace1" presStyleIdx="4" presStyleCnt="5"/>
      <dgm:spPr>
        <a:solidFill>
          <a:schemeClr val="bg1"/>
        </a:solidFill>
      </dgm:spPr>
    </dgm:pt>
    <dgm:pt modelId="{8FDC2863-1E5D-442B-B229-7EDB3BE510D5}" type="pres">
      <dgm:prSet presAssocID="{D18EDF7C-F7AA-427B-836B-3AB997A6C76A}" presName="ParentText" presStyleLbl="node1" presStyleIdx="4" presStyleCnt="6" custLinFactY="-143630" custLinFactNeighborX="46790" custLinFactNeighborY="-200000">
        <dgm:presLayoutVars>
          <dgm:chMax val="1"/>
          <dgm:chPref val="1"/>
          <dgm:bulletEnabled val="1"/>
        </dgm:presLayoutVars>
      </dgm:prSet>
      <dgm:spPr/>
    </dgm:pt>
    <dgm:pt modelId="{3A3A5FA8-6792-40D7-818F-734C928339B2}" type="pres">
      <dgm:prSet presAssocID="{D18EDF7C-F7AA-427B-836B-3AB997A6C76A}" presName="ChildText" presStyleLbl="revTx" presStyleIdx="4" presStyleCnt="6" custScaleX="126002" custLinFactY="-200000" custLinFactNeighborX="88791" custLinFactNeighborY="-225925">
        <dgm:presLayoutVars>
          <dgm:chMax val="0"/>
          <dgm:chPref val="0"/>
          <dgm:bulletEnabled val="1"/>
        </dgm:presLayoutVars>
      </dgm:prSet>
      <dgm:spPr/>
    </dgm:pt>
    <dgm:pt modelId="{EC34F4EA-68C0-4663-99F4-45946EF8FFDD}" type="pres">
      <dgm:prSet presAssocID="{83B7EE61-0140-42F7-AD4A-E70BEDED6BCD}" presName="sibTrans" presStyleCnt="0"/>
      <dgm:spPr/>
    </dgm:pt>
    <dgm:pt modelId="{905409AD-67D4-4025-9038-292ED1AB3EFC}" type="pres">
      <dgm:prSet presAssocID="{8B69DE15-4AB9-425D-9818-2754B2A5050C}" presName="composite" presStyleCnt="0"/>
      <dgm:spPr/>
    </dgm:pt>
    <dgm:pt modelId="{7B6BB127-FA9C-462F-ACA5-D98688396393}" type="pres">
      <dgm:prSet presAssocID="{8B69DE15-4AB9-425D-9818-2754B2A5050C}" presName="ParentText" presStyleLbl="node1" presStyleIdx="5" presStyleCnt="6" custLinFactY="-266182" custLinFactNeighborX="60546" custLinFactNeighborY="-300000">
        <dgm:presLayoutVars>
          <dgm:chMax val="1"/>
          <dgm:chPref val="1"/>
          <dgm:bulletEnabled val="1"/>
        </dgm:presLayoutVars>
      </dgm:prSet>
      <dgm:spPr/>
    </dgm:pt>
    <dgm:pt modelId="{F7DCEE23-80D0-4694-AB03-7F10AC335CFA}" type="pres">
      <dgm:prSet presAssocID="{8B69DE15-4AB9-425D-9818-2754B2A5050C}" presName="FinalChildText" presStyleLbl="revTx" presStyleIdx="5" presStyleCnt="6" custScaleX="138537" custLinFactX="6708" custLinFactY="-306581" custLinFactNeighborX="100000" custLinFactNeighborY="-400000">
        <dgm:presLayoutVars>
          <dgm:chMax val="0"/>
          <dgm:chPref val="0"/>
          <dgm:bulletEnabled val="1"/>
        </dgm:presLayoutVars>
      </dgm:prSet>
      <dgm:spPr/>
    </dgm:pt>
  </dgm:ptLst>
  <dgm:cxnLst>
    <dgm:cxn modelId="{9BB2BA01-BD04-41BC-9935-3527A9CD7A97}" type="presOf" srcId="{2F5948C0-8031-45A1-BDA9-E23B946C66BA}" destId="{11CE67F7-8A35-40BB-ADA3-AD156F7BDE7B}" srcOrd="0" destOrd="0" presId="urn:microsoft.com/office/officeart/2005/8/layout/StepDownProcess"/>
    <dgm:cxn modelId="{0DD06C21-C23F-4324-AB49-C6037D07A8A9}" srcId="{D18EDF7C-F7AA-427B-836B-3AB997A6C76A}" destId="{CEA382B8-C2BA-4671-B294-0814C6AC514C}" srcOrd="0" destOrd="0" parTransId="{854EE324-02F5-4208-A7D6-B6102D78AA1F}" sibTransId="{C8BFECE9-CD47-4890-92BD-D5B304DEFF35}"/>
    <dgm:cxn modelId="{27D17A28-481A-46CD-AC56-8448EA22FE2E}" type="presOf" srcId="{60DE69C3-51DE-40A3-9265-06493E874464}" destId="{ADED92EC-D70F-4E8D-B12C-126C94D8243B}" srcOrd="0" destOrd="0" presId="urn:microsoft.com/office/officeart/2005/8/layout/StepDownProcess"/>
    <dgm:cxn modelId="{7E51482C-E232-4212-97A2-C52617B3E571}" type="presOf" srcId="{8B69DE15-4AB9-425D-9818-2754B2A5050C}" destId="{7B6BB127-FA9C-462F-ACA5-D98688396393}" srcOrd="0" destOrd="0" presId="urn:microsoft.com/office/officeart/2005/8/layout/StepDownProcess"/>
    <dgm:cxn modelId="{9377FC3D-97B6-48D7-81E3-4064EEDF7C09}" type="presOf" srcId="{92AEE47F-09F9-4A25-A028-B68EDC4AB631}" destId="{D3D03324-8566-48CB-874A-24428DB6F556}" srcOrd="0" destOrd="0" presId="urn:microsoft.com/office/officeart/2005/8/layout/StepDownProcess"/>
    <dgm:cxn modelId="{ACA73B53-F67C-49F7-B608-0CEA31F08E78}" srcId="{8B69DE15-4AB9-425D-9818-2754B2A5050C}" destId="{041D3335-D903-4D6B-A37F-9F4B878F5B98}" srcOrd="0" destOrd="0" parTransId="{6F50F7F6-D54D-41AD-949A-0542CF6859B8}" sibTransId="{4CBF2A28-EA51-4288-B0F4-09A9B753724F}"/>
    <dgm:cxn modelId="{308F8474-9862-4919-A99D-752B474B5853}" type="presOf" srcId="{041D3335-D903-4D6B-A37F-9F4B878F5B98}" destId="{F7DCEE23-80D0-4694-AB03-7F10AC335CFA}" srcOrd="0" destOrd="0" presId="urn:microsoft.com/office/officeart/2005/8/layout/StepDownProcess"/>
    <dgm:cxn modelId="{FCAAD254-B048-42F0-A723-06D4C637D57B}" srcId="{60DE69C3-51DE-40A3-9265-06493E874464}" destId="{F1C2A4AF-9F34-420E-8450-D32CCE4AF9A3}" srcOrd="3" destOrd="0" parTransId="{0DFEF334-49AB-440A-B778-7027B86029E6}" sibTransId="{1B28F002-6EAE-49F0-ABAB-C915F5B0B9DD}"/>
    <dgm:cxn modelId="{4554E276-C231-4201-91CE-A97528C3CA40}" srcId="{60DE69C3-51DE-40A3-9265-06493E874464}" destId="{8B69DE15-4AB9-425D-9818-2754B2A5050C}" srcOrd="5" destOrd="0" parTransId="{3E870179-6282-4988-A0C7-DD4158F17928}" sibTransId="{28E209B9-27A2-433D-BA57-0D39170EFF74}"/>
    <dgm:cxn modelId="{09ADE378-2460-4245-958F-5CF031AC6050}" srcId="{60DE69C3-51DE-40A3-9265-06493E874464}" destId="{2F5948C0-8031-45A1-BDA9-E23B946C66BA}" srcOrd="2" destOrd="0" parTransId="{2B872A8A-008F-424C-857D-3868F8ACDA85}" sibTransId="{DDE6E291-487E-402A-859B-82971EF05D98}"/>
    <dgm:cxn modelId="{716C8F7A-50C7-435C-9537-022C2FF8488F}" type="presOf" srcId="{35D26D77-CA5C-46AF-AA92-BF82E96CDB6A}" destId="{2B250415-3043-466E-B22F-4E8DAD222BDD}" srcOrd="0" destOrd="0" presId="urn:microsoft.com/office/officeart/2005/8/layout/StepDownProcess"/>
    <dgm:cxn modelId="{092E2B7C-CB8C-4388-B5B5-272DF9369B89}" type="presOf" srcId="{D18EDF7C-F7AA-427B-836B-3AB997A6C76A}" destId="{8FDC2863-1E5D-442B-B229-7EDB3BE510D5}" srcOrd="0" destOrd="0" presId="urn:microsoft.com/office/officeart/2005/8/layout/StepDownProcess"/>
    <dgm:cxn modelId="{EACE687F-7694-4F98-AE2B-98BA1AD30317}" type="presOf" srcId="{A5C441C2-378B-4178-915F-4554DEBF46B2}" destId="{3ECF2143-B178-4713-B835-C5D672260B0A}" srcOrd="0" destOrd="0" presId="urn:microsoft.com/office/officeart/2005/8/layout/StepDownProcess"/>
    <dgm:cxn modelId="{3E942998-E72E-469A-9C47-0421C68EE057}" type="presOf" srcId="{AFEA51DB-788C-456C-BFCB-23DAE6984CD9}" destId="{489D81F1-0224-40D4-87F6-853AF1A979EE}" srcOrd="0" destOrd="0" presId="urn:microsoft.com/office/officeart/2005/8/layout/StepDownProcess"/>
    <dgm:cxn modelId="{DA7813A8-221C-4581-B4FB-7F8473E4906A}" srcId="{60DE69C3-51DE-40A3-9265-06493E874464}" destId="{92AEE47F-09F9-4A25-A028-B68EDC4AB631}" srcOrd="1" destOrd="0" parTransId="{0F4F1E63-7C8F-42C3-B011-5FFE60F8E590}" sibTransId="{5338DA26-0D04-48E3-BED6-F1776D754C86}"/>
    <dgm:cxn modelId="{C2D536A8-792A-481C-8021-0A2D7185FC44}" type="presOf" srcId="{F1C2A4AF-9F34-420E-8450-D32CCE4AF9A3}" destId="{F66D15A4-AB0D-4AEA-A02E-2C6915DAB652}" srcOrd="0" destOrd="0" presId="urn:microsoft.com/office/officeart/2005/8/layout/StepDownProcess"/>
    <dgm:cxn modelId="{DEFC99AC-3EC2-4D08-AFC5-EC9D9C0A3634}" srcId="{F1C2A4AF-9F34-420E-8450-D32CCE4AF9A3}" destId="{081992AC-282C-4FBB-95B4-5116CCC0FD09}" srcOrd="0" destOrd="0" parTransId="{0D22B875-15DD-4B97-993A-8936AD700D33}" sibTransId="{560A287E-58AB-4E68-B8BC-31FCA318BF1C}"/>
    <dgm:cxn modelId="{EAAB29BD-EE56-4B1A-AE2E-7A176459EF0B}" type="presOf" srcId="{081992AC-282C-4FBB-95B4-5116CCC0FD09}" destId="{7E2BEE95-9D94-45B4-A665-CC9710F9A081}" srcOrd="0" destOrd="0" presId="urn:microsoft.com/office/officeart/2005/8/layout/StepDownProcess"/>
    <dgm:cxn modelId="{4A6E11C6-516F-4417-89CF-8A55B0BD14EB}" srcId="{60DE69C3-51DE-40A3-9265-06493E874464}" destId="{AFEA51DB-788C-456C-BFCB-23DAE6984CD9}" srcOrd="0" destOrd="0" parTransId="{4029E08C-2220-4019-9AF7-01C977BED26E}" sibTransId="{7BEDF558-4E6F-4379-BC60-3AE28FE74312}"/>
    <dgm:cxn modelId="{006FF6CE-0F94-4453-9129-2E01E2594975}" srcId="{92AEE47F-09F9-4A25-A028-B68EDC4AB631}" destId="{130D5AF4-0A2A-49A5-9126-AF89227BAF78}" srcOrd="0" destOrd="0" parTransId="{29F6C617-6BF1-44EA-B5FC-5B362814306B}" sibTransId="{42467A24-08A7-4DCD-84C4-3C79B6938753}"/>
    <dgm:cxn modelId="{1AA307E0-40E1-44CE-9CAF-E08626738642}" srcId="{AFEA51DB-788C-456C-BFCB-23DAE6984CD9}" destId="{A5C441C2-378B-4178-915F-4554DEBF46B2}" srcOrd="0" destOrd="0" parTransId="{794146FC-F623-4E6D-9BB3-A7554FAD11FE}" sibTransId="{1365DCE3-DD6E-43E3-97E3-C93DB0D75528}"/>
    <dgm:cxn modelId="{20600DE8-CA67-4F6B-906E-BF03C37D64D0}" type="presOf" srcId="{CEA382B8-C2BA-4671-B294-0814C6AC514C}" destId="{3A3A5FA8-6792-40D7-818F-734C928339B2}" srcOrd="0" destOrd="0" presId="urn:microsoft.com/office/officeart/2005/8/layout/StepDownProcess"/>
    <dgm:cxn modelId="{6D7FF6EB-6FA2-414B-8C96-18D63C282706}" srcId="{2F5948C0-8031-45A1-BDA9-E23B946C66BA}" destId="{35D26D77-CA5C-46AF-AA92-BF82E96CDB6A}" srcOrd="0" destOrd="0" parTransId="{B05D124C-0F35-4B45-B710-F749A5730C7C}" sibTransId="{8D23FC8C-983A-4F01-A82B-1DA3D9C6D929}"/>
    <dgm:cxn modelId="{F3A1FEEC-47B3-4F18-BF83-33900BD7EEFB}" type="presOf" srcId="{130D5AF4-0A2A-49A5-9126-AF89227BAF78}" destId="{2F1207B8-F66E-4ACC-9D15-75B30EF93F45}" srcOrd="0" destOrd="0" presId="urn:microsoft.com/office/officeart/2005/8/layout/StepDownProcess"/>
    <dgm:cxn modelId="{22DFB3F3-8804-4ADE-B319-CB65742E4236}" srcId="{60DE69C3-51DE-40A3-9265-06493E874464}" destId="{D18EDF7C-F7AA-427B-836B-3AB997A6C76A}" srcOrd="4" destOrd="0" parTransId="{4FC7CAEB-924B-40F1-899D-C06EA7329A1E}" sibTransId="{83B7EE61-0140-42F7-AD4A-E70BEDED6BCD}"/>
    <dgm:cxn modelId="{AB452D37-7B40-4394-BADF-8B4DABA9610E}" type="presParOf" srcId="{ADED92EC-D70F-4E8D-B12C-126C94D8243B}" destId="{3B249F33-4B62-46A8-AA0E-0A629D7C15ED}" srcOrd="0" destOrd="0" presId="urn:microsoft.com/office/officeart/2005/8/layout/StepDownProcess"/>
    <dgm:cxn modelId="{AB39C88F-3A8F-4A36-B561-EEC5DBDFD654}" type="presParOf" srcId="{3B249F33-4B62-46A8-AA0E-0A629D7C15ED}" destId="{481D054A-3083-4F13-AE50-3C055FE4F6AE}" srcOrd="0" destOrd="0" presId="urn:microsoft.com/office/officeart/2005/8/layout/StepDownProcess"/>
    <dgm:cxn modelId="{A72A01C5-8993-4797-BFAD-58D32A6CF1AD}" type="presParOf" srcId="{3B249F33-4B62-46A8-AA0E-0A629D7C15ED}" destId="{489D81F1-0224-40D4-87F6-853AF1A979EE}" srcOrd="1" destOrd="0" presId="urn:microsoft.com/office/officeart/2005/8/layout/StepDownProcess"/>
    <dgm:cxn modelId="{93D702DA-4E6D-45BB-9A86-C603842BEFAB}" type="presParOf" srcId="{3B249F33-4B62-46A8-AA0E-0A629D7C15ED}" destId="{3ECF2143-B178-4713-B835-C5D672260B0A}" srcOrd="2" destOrd="0" presId="urn:microsoft.com/office/officeart/2005/8/layout/StepDownProcess"/>
    <dgm:cxn modelId="{F93B8799-24D0-48BE-93FA-3245D27B1AE0}" type="presParOf" srcId="{ADED92EC-D70F-4E8D-B12C-126C94D8243B}" destId="{AE66AFBE-2E3C-4FB3-B7D8-C92E3B85D395}" srcOrd="1" destOrd="0" presId="urn:microsoft.com/office/officeart/2005/8/layout/StepDownProcess"/>
    <dgm:cxn modelId="{B263C172-1F05-4BFD-A758-61ECA99A7C58}" type="presParOf" srcId="{ADED92EC-D70F-4E8D-B12C-126C94D8243B}" destId="{49638BD4-A24E-4455-B41D-5E99F66FFA57}" srcOrd="2" destOrd="0" presId="urn:microsoft.com/office/officeart/2005/8/layout/StepDownProcess"/>
    <dgm:cxn modelId="{D981BF84-B1E4-48BC-8D28-61B30F178C1F}" type="presParOf" srcId="{49638BD4-A24E-4455-B41D-5E99F66FFA57}" destId="{F6F50132-FE17-4D26-BD4F-C8976F878159}" srcOrd="0" destOrd="0" presId="urn:microsoft.com/office/officeart/2005/8/layout/StepDownProcess"/>
    <dgm:cxn modelId="{88E75EA9-0A10-4358-B508-CEEFFEA95E56}" type="presParOf" srcId="{49638BD4-A24E-4455-B41D-5E99F66FFA57}" destId="{D3D03324-8566-48CB-874A-24428DB6F556}" srcOrd="1" destOrd="0" presId="urn:microsoft.com/office/officeart/2005/8/layout/StepDownProcess"/>
    <dgm:cxn modelId="{2A6D1737-BCC0-4904-A8CC-E4930B867F69}" type="presParOf" srcId="{49638BD4-A24E-4455-B41D-5E99F66FFA57}" destId="{2F1207B8-F66E-4ACC-9D15-75B30EF93F45}" srcOrd="2" destOrd="0" presId="urn:microsoft.com/office/officeart/2005/8/layout/StepDownProcess"/>
    <dgm:cxn modelId="{6756BA9D-8DCD-4741-A798-5613FF8BCB30}" type="presParOf" srcId="{ADED92EC-D70F-4E8D-B12C-126C94D8243B}" destId="{E1209A77-81BF-4770-85F6-1B3CCB02592F}" srcOrd="3" destOrd="0" presId="urn:microsoft.com/office/officeart/2005/8/layout/StepDownProcess"/>
    <dgm:cxn modelId="{926BB19A-3074-4E25-84CB-6796A4F85B3B}" type="presParOf" srcId="{ADED92EC-D70F-4E8D-B12C-126C94D8243B}" destId="{2F19571E-3A74-4252-B1B4-D72F277866D3}" srcOrd="4" destOrd="0" presId="urn:microsoft.com/office/officeart/2005/8/layout/StepDownProcess"/>
    <dgm:cxn modelId="{FF612CFB-98E0-4600-9ED8-39D4BCCDC9B4}" type="presParOf" srcId="{2F19571E-3A74-4252-B1B4-D72F277866D3}" destId="{ED3ECF86-3238-4999-A4CF-C37EBBE7D01D}" srcOrd="0" destOrd="0" presId="urn:microsoft.com/office/officeart/2005/8/layout/StepDownProcess"/>
    <dgm:cxn modelId="{4E7C4B6D-FAD3-4F02-B851-BCB19492F7B7}" type="presParOf" srcId="{2F19571E-3A74-4252-B1B4-D72F277866D3}" destId="{11CE67F7-8A35-40BB-ADA3-AD156F7BDE7B}" srcOrd="1" destOrd="0" presId="urn:microsoft.com/office/officeart/2005/8/layout/StepDownProcess"/>
    <dgm:cxn modelId="{5F74DEC4-42E8-4C0B-896B-E4BA91C14CCB}" type="presParOf" srcId="{2F19571E-3A74-4252-B1B4-D72F277866D3}" destId="{2B250415-3043-466E-B22F-4E8DAD222BDD}" srcOrd="2" destOrd="0" presId="urn:microsoft.com/office/officeart/2005/8/layout/StepDownProcess"/>
    <dgm:cxn modelId="{F8CA9CFC-8B2F-40FB-9CD6-3AB0355ED032}" type="presParOf" srcId="{ADED92EC-D70F-4E8D-B12C-126C94D8243B}" destId="{7C6ECBBE-78FC-4F6D-BE1C-55BEBFB643F6}" srcOrd="5" destOrd="0" presId="urn:microsoft.com/office/officeart/2005/8/layout/StepDownProcess"/>
    <dgm:cxn modelId="{444D6047-1108-4960-903C-D66110B3930C}" type="presParOf" srcId="{ADED92EC-D70F-4E8D-B12C-126C94D8243B}" destId="{440717C4-8D18-4380-86D5-A2DA1C7221A3}" srcOrd="6" destOrd="0" presId="urn:microsoft.com/office/officeart/2005/8/layout/StepDownProcess"/>
    <dgm:cxn modelId="{1BBA37C9-A464-4612-AD5F-D33969701391}" type="presParOf" srcId="{440717C4-8D18-4380-86D5-A2DA1C7221A3}" destId="{9261CA62-E16D-41DC-8894-860BE075CA1D}" srcOrd="0" destOrd="0" presId="urn:microsoft.com/office/officeart/2005/8/layout/StepDownProcess"/>
    <dgm:cxn modelId="{2F6C9F2C-A952-4B37-A125-9957D4CBE686}" type="presParOf" srcId="{440717C4-8D18-4380-86D5-A2DA1C7221A3}" destId="{F66D15A4-AB0D-4AEA-A02E-2C6915DAB652}" srcOrd="1" destOrd="0" presId="urn:microsoft.com/office/officeart/2005/8/layout/StepDownProcess"/>
    <dgm:cxn modelId="{9EC9529D-2149-47AA-9CE8-F79E6071B2C1}" type="presParOf" srcId="{440717C4-8D18-4380-86D5-A2DA1C7221A3}" destId="{7E2BEE95-9D94-45B4-A665-CC9710F9A081}" srcOrd="2" destOrd="0" presId="urn:microsoft.com/office/officeart/2005/8/layout/StepDownProcess"/>
    <dgm:cxn modelId="{F94453EB-3A78-4FC6-8BE4-9B3AA5D2E3AC}" type="presParOf" srcId="{ADED92EC-D70F-4E8D-B12C-126C94D8243B}" destId="{81356EC6-7D0F-4351-A148-E24950C47D8F}" srcOrd="7" destOrd="0" presId="urn:microsoft.com/office/officeart/2005/8/layout/StepDownProcess"/>
    <dgm:cxn modelId="{6B05793D-E76B-444D-9D45-7574DE99B264}" type="presParOf" srcId="{ADED92EC-D70F-4E8D-B12C-126C94D8243B}" destId="{22710E39-BB21-4DF9-B231-39056A3722CD}" srcOrd="8" destOrd="0" presId="urn:microsoft.com/office/officeart/2005/8/layout/StepDownProcess"/>
    <dgm:cxn modelId="{FE1F7B1D-DF99-44EF-9DE2-DEB0650DCF1A}" type="presParOf" srcId="{22710E39-BB21-4DF9-B231-39056A3722CD}" destId="{2DD5E325-DD11-43BD-86DD-CBF6E2DCF29B}" srcOrd="0" destOrd="0" presId="urn:microsoft.com/office/officeart/2005/8/layout/StepDownProcess"/>
    <dgm:cxn modelId="{D0588631-7749-4630-B0AA-0C707BBF71B6}" type="presParOf" srcId="{22710E39-BB21-4DF9-B231-39056A3722CD}" destId="{8FDC2863-1E5D-442B-B229-7EDB3BE510D5}" srcOrd="1" destOrd="0" presId="urn:microsoft.com/office/officeart/2005/8/layout/StepDownProcess"/>
    <dgm:cxn modelId="{1A93B497-1BAF-4730-8034-996FDA020C57}" type="presParOf" srcId="{22710E39-BB21-4DF9-B231-39056A3722CD}" destId="{3A3A5FA8-6792-40D7-818F-734C928339B2}" srcOrd="2" destOrd="0" presId="urn:microsoft.com/office/officeart/2005/8/layout/StepDownProcess"/>
    <dgm:cxn modelId="{3A1FA75A-AF8B-4199-8F95-CD3562A9FB18}" type="presParOf" srcId="{ADED92EC-D70F-4E8D-B12C-126C94D8243B}" destId="{EC34F4EA-68C0-4663-99F4-45946EF8FFDD}" srcOrd="9" destOrd="0" presId="urn:microsoft.com/office/officeart/2005/8/layout/StepDownProcess"/>
    <dgm:cxn modelId="{3292F6C1-7C81-4C83-8987-446FDA294749}" type="presParOf" srcId="{ADED92EC-D70F-4E8D-B12C-126C94D8243B}" destId="{905409AD-67D4-4025-9038-292ED1AB3EFC}" srcOrd="10" destOrd="0" presId="urn:microsoft.com/office/officeart/2005/8/layout/StepDownProcess"/>
    <dgm:cxn modelId="{17D3C34B-C4F3-4D25-8A9E-75948175BC7D}" type="presParOf" srcId="{905409AD-67D4-4025-9038-292ED1AB3EFC}" destId="{7B6BB127-FA9C-462F-ACA5-D98688396393}" srcOrd="0" destOrd="0" presId="urn:microsoft.com/office/officeart/2005/8/layout/StepDownProcess"/>
    <dgm:cxn modelId="{F0713E7C-F336-4228-8D60-28F50F886249}" type="presParOf" srcId="{905409AD-67D4-4025-9038-292ED1AB3EFC}" destId="{F7DCEE23-80D0-4694-AB03-7F10AC335CFA}"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B0AF3F-D0F1-49C3-9178-402C0EED427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C213BEC-1DE7-49C3-B65B-4D3F250611E5}">
      <dgm:prSet phldrT="[Text]"/>
      <dgm:spPr>
        <a:solidFill>
          <a:srgbClr val="4F1F69"/>
        </a:solidFill>
      </dgm:spPr>
      <dgm:t>
        <a:bodyPr/>
        <a:lstStyle/>
        <a:p>
          <a:r>
            <a:rPr lang="en-US" dirty="0">
              <a:solidFill>
                <a:schemeClr val="bg1"/>
              </a:solidFill>
              <a:latin typeface="Calibri" panose="020F0502020204030204" pitchFamily="34" charset="0"/>
              <a:cs typeface="Arial" panose="020B0604020202020204" pitchFamily="34" charset="0"/>
            </a:rPr>
            <a:t>Powerful and Unique Client Centered Behavioral Solutions Delivered in 123+ Countries and 11 Languages</a:t>
          </a:r>
        </a:p>
      </dgm:t>
    </dgm:pt>
    <dgm:pt modelId="{7FB38458-F10E-41E1-A795-DF3754DE3E63}" type="parTrans" cxnId="{12C57C88-EECD-47A9-B7D0-14B7A1D90BB1}">
      <dgm:prSet/>
      <dgm:spPr/>
      <dgm:t>
        <a:bodyPr/>
        <a:lstStyle/>
        <a:p>
          <a:endParaRPr lang="en-US"/>
        </a:p>
      </dgm:t>
    </dgm:pt>
    <dgm:pt modelId="{785A6797-F9AB-49A8-AA4B-D1CA3E257355}" type="sibTrans" cxnId="{12C57C88-EECD-47A9-B7D0-14B7A1D90BB1}">
      <dgm:prSet/>
      <dgm:spPr/>
      <dgm:t>
        <a:bodyPr/>
        <a:lstStyle/>
        <a:p>
          <a:endParaRPr lang="en-US"/>
        </a:p>
      </dgm:t>
    </dgm:pt>
    <dgm:pt modelId="{E0E2642B-395F-490A-A07C-6BB3AA980577}">
      <dgm:prSet phldrT="[Text]"/>
      <dgm:spPr>
        <a:solidFill>
          <a:srgbClr val="8064A2"/>
        </a:solidFill>
      </dgm:spPr>
      <dgm:t>
        <a:bodyPr/>
        <a:lstStyle/>
        <a:p>
          <a:r>
            <a:rPr lang="en-US" dirty="0">
              <a:latin typeface="Calibri" panose="020F0502020204030204" pitchFamily="34" charset="0"/>
              <a:cs typeface="Arial" panose="020B0604020202020204" pitchFamily="34" charset="0"/>
            </a:rPr>
            <a:t>Forced Choice Assessment Measuring 64 Behavioral Traits </a:t>
          </a:r>
        </a:p>
      </dgm:t>
    </dgm:pt>
    <dgm:pt modelId="{560B6FA4-BD7B-4AF4-BAA9-A4F609FB89E6}" type="parTrans" cxnId="{5F623085-5E4C-4535-9D55-D30B214AE876}">
      <dgm:prSet/>
      <dgm:spPr>
        <a:solidFill>
          <a:schemeClr val="bg1">
            <a:lumMod val="65000"/>
          </a:schemeClr>
        </a:solidFill>
      </dgm:spPr>
      <dgm:t>
        <a:bodyPr/>
        <a:lstStyle/>
        <a:p>
          <a:endParaRPr lang="en-US"/>
        </a:p>
      </dgm:t>
    </dgm:pt>
    <dgm:pt modelId="{AD2830C3-DA37-41DD-ABE7-154BE2C7CBB0}" type="sibTrans" cxnId="{5F623085-5E4C-4535-9D55-D30B214AE876}">
      <dgm:prSet/>
      <dgm:spPr/>
      <dgm:t>
        <a:bodyPr/>
        <a:lstStyle/>
        <a:p>
          <a:endParaRPr lang="en-US"/>
        </a:p>
      </dgm:t>
    </dgm:pt>
    <dgm:pt modelId="{81E81AAA-808F-4203-9FC3-F30A496E3BB9}">
      <dgm:prSet phldrT="[Text]"/>
      <dgm:spPr>
        <a:solidFill>
          <a:srgbClr val="8064A2"/>
        </a:solidFill>
      </dgm:spPr>
      <dgm:t>
        <a:bodyPr/>
        <a:lstStyle/>
        <a:p>
          <a:r>
            <a:rPr lang="en-US" dirty="0">
              <a:latin typeface="Calibri" panose="020F0502020204030204" pitchFamily="34" charset="0"/>
              <a:cs typeface="Arial" panose="020B0604020202020204" pitchFamily="34" charset="0"/>
            </a:rPr>
            <a:t>60+ Man Years of Development Investment Since 2001</a:t>
          </a:r>
        </a:p>
      </dgm:t>
    </dgm:pt>
    <dgm:pt modelId="{FE982E09-D7DC-4702-8F76-1AE027FBF8A7}" type="parTrans" cxnId="{F060F6AA-4FC5-4536-A331-DCD963DBCF7A}">
      <dgm:prSet/>
      <dgm:spPr>
        <a:solidFill>
          <a:schemeClr val="bg1">
            <a:lumMod val="65000"/>
          </a:schemeClr>
        </a:solidFill>
      </dgm:spPr>
      <dgm:t>
        <a:bodyPr/>
        <a:lstStyle/>
        <a:p>
          <a:endParaRPr lang="en-US"/>
        </a:p>
      </dgm:t>
    </dgm:pt>
    <dgm:pt modelId="{16840D02-EF11-490B-AB39-5E131207CBBF}" type="sibTrans" cxnId="{F060F6AA-4FC5-4536-A331-DCD963DBCF7A}">
      <dgm:prSet/>
      <dgm:spPr/>
      <dgm:t>
        <a:bodyPr/>
        <a:lstStyle/>
        <a:p>
          <a:endParaRPr lang="en-US"/>
        </a:p>
      </dgm:t>
    </dgm:pt>
    <dgm:pt modelId="{96612306-4B38-42EB-AF19-A6D05907E87E}">
      <dgm:prSet phldrT="[Text]"/>
      <dgm:spPr>
        <a:solidFill>
          <a:srgbClr val="8064A2"/>
        </a:solidFill>
      </dgm:spPr>
      <dgm:t>
        <a:bodyPr/>
        <a:lstStyle/>
        <a:p>
          <a:r>
            <a:rPr lang="en-US" dirty="0">
              <a:latin typeface="Calibri" panose="020F0502020204030204" pitchFamily="34" charset="0"/>
              <a:cs typeface="Arial" panose="020B0604020202020204" pitchFamily="34" charset="0"/>
            </a:rPr>
            <a:t>Independent Validation by Team with 100+ Years of Experience</a:t>
          </a:r>
        </a:p>
      </dgm:t>
    </dgm:pt>
    <dgm:pt modelId="{CE7871D3-7EBC-44EB-967C-C1DF0D175B37}" type="parTrans" cxnId="{DBED1685-301A-4A4F-A652-E31FBFBFF5DD}">
      <dgm:prSet/>
      <dgm:spPr>
        <a:solidFill>
          <a:schemeClr val="bg1">
            <a:lumMod val="65000"/>
          </a:schemeClr>
        </a:solidFill>
      </dgm:spPr>
      <dgm:t>
        <a:bodyPr/>
        <a:lstStyle/>
        <a:p>
          <a:endParaRPr lang="en-US"/>
        </a:p>
      </dgm:t>
    </dgm:pt>
    <dgm:pt modelId="{326B26A0-D4F7-4B29-9119-5E7E74055A32}" type="sibTrans" cxnId="{DBED1685-301A-4A4F-A652-E31FBFBFF5DD}">
      <dgm:prSet/>
      <dgm:spPr/>
      <dgm:t>
        <a:bodyPr/>
        <a:lstStyle/>
        <a:p>
          <a:endParaRPr lang="en-US"/>
        </a:p>
      </dgm:t>
    </dgm:pt>
    <dgm:pt modelId="{39D451D3-6FCF-4A9E-AFB2-E3E5FBC3E7EE}" type="pres">
      <dgm:prSet presAssocID="{78B0AF3F-D0F1-49C3-9178-402C0EED4278}" presName="cycle" presStyleCnt="0">
        <dgm:presLayoutVars>
          <dgm:chMax val="1"/>
          <dgm:dir/>
          <dgm:animLvl val="ctr"/>
          <dgm:resizeHandles val="exact"/>
        </dgm:presLayoutVars>
      </dgm:prSet>
      <dgm:spPr/>
    </dgm:pt>
    <dgm:pt modelId="{2E4783EA-5863-4D62-8471-561CB267C4D4}" type="pres">
      <dgm:prSet presAssocID="{0C213BEC-1DE7-49C3-B65B-4D3F250611E5}" presName="centerShape" presStyleLbl="node0" presStyleIdx="0" presStyleCnt="1"/>
      <dgm:spPr/>
    </dgm:pt>
    <dgm:pt modelId="{60FF9C75-89A3-471D-B854-0DE56E4816CF}" type="pres">
      <dgm:prSet presAssocID="{560B6FA4-BD7B-4AF4-BAA9-A4F609FB89E6}" presName="parTrans" presStyleLbl="bgSibTrans2D1" presStyleIdx="0" presStyleCnt="3"/>
      <dgm:spPr/>
    </dgm:pt>
    <dgm:pt modelId="{D8138837-0EF8-49FD-829F-2CFE0E74F0FE}" type="pres">
      <dgm:prSet presAssocID="{E0E2642B-395F-490A-A07C-6BB3AA980577}" presName="node" presStyleLbl="node1" presStyleIdx="0" presStyleCnt="3">
        <dgm:presLayoutVars>
          <dgm:bulletEnabled val="1"/>
        </dgm:presLayoutVars>
      </dgm:prSet>
      <dgm:spPr/>
    </dgm:pt>
    <dgm:pt modelId="{688C633A-8197-41F0-A212-D7783A4B94A3}" type="pres">
      <dgm:prSet presAssocID="{FE982E09-D7DC-4702-8F76-1AE027FBF8A7}" presName="parTrans" presStyleLbl="bgSibTrans2D1" presStyleIdx="1" presStyleCnt="3"/>
      <dgm:spPr/>
    </dgm:pt>
    <dgm:pt modelId="{411DFA40-FFD5-4A0D-AC36-9C8FF44FD0E4}" type="pres">
      <dgm:prSet presAssocID="{81E81AAA-808F-4203-9FC3-F30A496E3BB9}" presName="node" presStyleLbl="node1" presStyleIdx="1" presStyleCnt="3">
        <dgm:presLayoutVars>
          <dgm:bulletEnabled val="1"/>
        </dgm:presLayoutVars>
      </dgm:prSet>
      <dgm:spPr/>
    </dgm:pt>
    <dgm:pt modelId="{808F2945-4320-4885-BE76-54496CB27A4B}" type="pres">
      <dgm:prSet presAssocID="{CE7871D3-7EBC-44EB-967C-C1DF0D175B37}" presName="parTrans" presStyleLbl="bgSibTrans2D1" presStyleIdx="2" presStyleCnt="3"/>
      <dgm:spPr/>
    </dgm:pt>
    <dgm:pt modelId="{E6E45438-F3B6-491A-8EBE-F4545CA85F1A}" type="pres">
      <dgm:prSet presAssocID="{96612306-4B38-42EB-AF19-A6D05907E87E}" presName="node" presStyleLbl="node1" presStyleIdx="2" presStyleCnt="3">
        <dgm:presLayoutVars>
          <dgm:bulletEnabled val="1"/>
        </dgm:presLayoutVars>
      </dgm:prSet>
      <dgm:spPr/>
    </dgm:pt>
  </dgm:ptLst>
  <dgm:cxnLst>
    <dgm:cxn modelId="{6FDEC722-94EB-4272-AC61-039934591727}" type="presOf" srcId="{0C213BEC-1DE7-49C3-B65B-4D3F250611E5}" destId="{2E4783EA-5863-4D62-8471-561CB267C4D4}" srcOrd="0" destOrd="0" presId="urn:microsoft.com/office/officeart/2005/8/layout/radial4"/>
    <dgm:cxn modelId="{CEE61C45-7431-44B8-A631-8CC6711E1B6A}" type="presOf" srcId="{78B0AF3F-D0F1-49C3-9178-402C0EED4278}" destId="{39D451D3-6FCF-4A9E-AFB2-E3E5FBC3E7EE}" srcOrd="0" destOrd="0" presId="urn:microsoft.com/office/officeart/2005/8/layout/radial4"/>
    <dgm:cxn modelId="{8A40D649-175F-413A-8895-A38E0846A2D5}" type="presOf" srcId="{560B6FA4-BD7B-4AF4-BAA9-A4F609FB89E6}" destId="{60FF9C75-89A3-471D-B854-0DE56E4816CF}" srcOrd="0" destOrd="0" presId="urn:microsoft.com/office/officeart/2005/8/layout/radial4"/>
    <dgm:cxn modelId="{C6D97355-0328-4D02-B722-0F0BD6959BDC}" type="presOf" srcId="{CE7871D3-7EBC-44EB-967C-C1DF0D175B37}" destId="{808F2945-4320-4885-BE76-54496CB27A4B}" srcOrd="0" destOrd="0" presId="urn:microsoft.com/office/officeart/2005/8/layout/radial4"/>
    <dgm:cxn modelId="{8113B280-3BB8-4C98-BA4E-5B4EA264E008}" type="presOf" srcId="{96612306-4B38-42EB-AF19-A6D05907E87E}" destId="{E6E45438-F3B6-491A-8EBE-F4545CA85F1A}" srcOrd="0" destOrd="0" presId="urn:microsoft.com/office/officeart/2005/8/layout/radial4"/>
    <dgm:cxn modelId="{DBED1685-301A-4A4F-A652-E31FBFBFF5DD}" srcId="{0C213BEC-1DE7-49C3-B65B-4D3F250611E5}" destId="{96612306-4B38-42EB-AF19-A6D05907E87E}" srcOrd="2" destOrd="0" parTransId="{CE7871D3-7EBC-44EB-967C-C1DF0D175B37}" sibTransId="{326B26A0-D4F7-4B29-9119-5E7E74055A32}"/>
    <dgm:cxn modelId="{5F623085-5E4C-4535-9D55-D30B214AE876}" srcId="{0C213BEC-1DE7-49C3-B65B-4D3F250611E5}" destId="{E0E2642B-395F-490A-A07C-6BB3AA980577}" srcOrd="0" destOrd="0" parTransId="{560B6FA4-BD7B-4AF4-BAA9-A4F609FB89E6}" sibTransId="{AD2830C3-DA37-41DD-ABE7-154BE2C7CBB0}"/>
    <dgm:cxn modelId="{12C57C88-EECD-47A9-B7D0-14B7A1D90BB1}" srcId="{78B0AF3F-D0F1-49C3-9178-402C0EED4278}" destId="{0C213BEC-1DE7-49C3-B65B-4D3F250611E5}" srcOrd="0" destOrd="0" parTransId="{7FB38458-F10E-41E1-A795-DF3754DE3E63}" sibTransId="{785A6797-F9AB-49A8-AA4B-D1CA3E257355}"/>
    <dgm:cxn modelId="{D97A12A8-8092-4BC7-AA26-2B67C66E652C}" type="presOf" srcId="{E0E2642B-395F-490A-A07C-6BB3AA980577}" destId="{D8138837-0EF8-49FD-829F-2CFE0E74F0FE}" srcOrd="0" destOrd="0" presId="urn:microsoft.com/office/officeart/2005/8/layout/radial4"/>
    <dgm:cxn modelId="{F060F6AA-4FC5-4536-A331-DCD963DBCF7A}" srcId="{0C213BEC-1DE7-49C3-B65B-4D3F250611E5}" destId="{81E81AAA-808F-4203-9FC3-F30A496E3BB9}" srcOrd="1" destOrd="0" parTransId="{FE982E09-D7DC-4702-8F76-1AE027FBF8A7}" sibTransId="{16840D02-EF11-490B-AB39-5E131207CBBF}"/>
    <dgm:cxn modelId="{50A04FC5-1413-4364-901F-A0F1091AAEDF}" type="presOf" srcId="{81E81AAA-808F-4203-9FC3-F30A496E3BB9}" destId="{411DFA40-FFD5-4A0D-AC36-9C8FF44FD0E4}" srcOrd="0" destOrd="0" presId="urn:microsoft.com/office/officeart/2005/8/layout/radial4"/>
    <dgm:cxn modelId="{383880DC-9CF6-4862-84E2-E0BB73074F6C}" type="presOf" srcId="{FE982E09-D7DC-4702-8F76-1AE027FBF8A7}" destId="{688C633A-8197-41F0-A212-D7783A4B94A3}" srcOrd="0" destOrd="0" presId="urn:microsoft.com/office/officeart/2005/8/layout/radial4"/>
    <dgm:cxn modelId="{496F6279-19D8-4BF5-A6AD-1474B2F1D6F6}" type="presParOf" srcId="{39D451D3-6FCF-4A9E-AFB2-E3E5FBC3E7EE}" destId="{2E4783EA-5863-4D62-8471-561CB267C4D4}" srcOrd="0" destOrd="0" presId="urn:microsoft.com/office/officeart/2005/8/layout/radial4"/>
    <dgm:cxn modelId="{4FE5752A-0D24-47DD-8494-CA9567B15451}" type="presParOf" srcId="{39D451D3-6FCF-4A9E-AFB2-E3E5FBC3E7EE}" destId="{60FF9C75-89A3-471D-B854-0DE56E4816CF}" srcOrd="1" destOrd="0" presId="urn:microsoft.com/office/officeart/2005/8/layout/radial4"/>
    <dgm:cxn modelId="{9F7143A9-0380-4F70-A2CF-5CCEECB70E72}" type="presParOf" srcId="{39D451D3-6FCF-4A9E-AFB2-E3E5FBC3E7EE}" destId="{D8138837-0EF8-49FD-829F-2CFE0E74F0FE}" srcOrd="2" destOrd="0" presId="urn:microsoft.com/office/officeart/2005/8/layout/radial4"/>
    <dgm:cxn modelId="{340A6050-AB9E-49CB-BF3E-9ADAF67D97F4}" type="presParOf" srcId="{39D451D3-6FCF-4A9E-AFB2-E3E5FBC3E7EE}" destId="{688C633A-8197-41F0-A212-D7783A4B94A3}" srcOrd="3" destOrd="0" presId="urn:microsoft.com/office/officeart/2005/8/layout/radial4"/>
    <dgm:cxn modelId="{15922F3C-53AD-463F-BAB0-42512746EA38}" type="presParOf" srcId="{39D451D3-6FCF-4A9E-AFB2-E3E5FBC3E7EE}" destId="{411DFA40-FFD5-4A0D-AC36-9C8FF44FD0E4}" srcOrd="4" destOrd="0" presId="urn:microsoft.com/office/officeart/2005/8/layout/radial4"/>
    <dgm:cxn modelId="{15307C73-04CC-46E3-886D-C530F7E1F894}" type="presParOf" srcId="{39D451D3-6FCF-4A9E-AFB2-E3E5FBC3E7EE}" destId="{808F2945-4320-4885-BE76-54496CB27A4B}" srcOrd="5" destOrd="0" presId="urn:microsoft.com/office/officeart/2005/8/layout/radial4"/>
    <dgm:cxn modelId="{2E531E34-FC7C-4299-B688-A9A6D9E9C048}" type="presParOf" srcId="{39D451D3-6FCF-4A9E-AFB2-E3E5FBC3E7EE}" destId="{E6E45438-F3B6-491A-8EBE-F4545CA85F1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82FA0-933C-4096-8BF9-295C54B5B1F6}">
      <dsp:nvSpPr>
        <dsp:cNvPr id="0" name=""/>
        <dsp:cNvSpPr/>
      </dsp:nvSpPr>
      <dsp:spPr>
        <a:xfrm rot="3717681">
          <a:off x="1872490" y="2685295"/>
          <a:ext cx="633419" cy="41967"/>
        </a:xfrm>
        <a:custGeom>
          <a:avLst/>
          <a:gdLst/>
          <a:ahLst/>
          <a:cxnLst/>
          <a:rect l="0" t="0" r="0" b="0"/>
          <a:pathLst>
            <a:path>
              <a:moveTo>
                <a:pt x="0" y="20983"/>
              </a:moveTo>
              <a:lnTo>
                <a:pt x="633419" y="20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91C52-2498-4277-A5F8-C67E27EFD27A}">
      <dsp:nvSpPr>
        <dsp:cNvPr id="0" name=""/>
        <dsp:cNvSpPr/>
      </dsp:nvSpPr>
      <dsp:spPr>
        <a:xfrm rot="1329748">
          <a:off x="2257503" y="2189285"/>
          <a:ext cx="415425" cy="41967"/>
        </a:xfrm>
        <a:custGeom>
          <a:avLst/>
          <a:gdLst/>
          <a:ahLst/>
          <a:cxnLst/>
          <a:rect l="0" t="0" r="0" b="0"/>
          <a:pathLst>
            <a:path>
              <a:moveTo>
                <a:pt x="0" y="20983"/>
              </a:moveTo>
              <a:lnTo>
                <a:pt x="415425" y="20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3950F1-BE3C-4BE3-B133-DC8910712802}">
      <dsp:nvSpPr>
        <dsp:cNvPr id="0" name=""/>
        <dsp:cNvSpPr/>
      </dsp:nvSpPr>
      <dsp:spPr>
        <a:xfrm rot="20270252">
          <a:off x="2257503" y="1627314"/>
          <a:ext cx="415425" cy="41967"/>
        </a:xfrm>
        <a:custGeom>
          <a:avLst/>
          <a:gdLst/>
          <a:ahLst/>
          <a:cxnLst/>
          <a:rect l="0" t="0" r="0" b="0"/>
          <a:pathLst>
            <a:path>
              <a:moveTo>
                <a:pt x="0" y="20983"/>
              </a:moveTo>
              <a:lnTo>
                <a:pt x="415425" y="20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322EC-A11F-41B8-9A87-A42D9ADDB50D}">
      <dsp:nvSpPr>
        <dsp:cNvPr id="0" name=""/>
        <dsp:cNvSpPr/>
      </dsp:nvSpPr>
      <dsp:spPr>
        <a:xfrm rot="17882319">
          <a:off x="1872490" y="1131304"/>
          <a:ext cx="633419" cy="41967"/>
        </a:xfrm>
        <a:custGeom>
          <a:avLst/>
          <a:gdLst/>
          <a:ahLst/>
          <a:cxnLst/>
          <a:rect l="0" t="0" r="0" b="0"/>
          <a:pathLst>
            <a:path>
              <a:moveTo>
                <a:pt x="0" y="20983"/>
              </a:moveTo>
              <a:lnTo>
                <a:pt x="633419" y="20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979613-1A1F-4922-B105-C6A1998D30DC}">
      <dsp:nvSpPr>
        <dsp:cNvPr id="0" name=""/>
        <dsp:cNvSpPr/>
      </dsp:nvSpPr>
      <dsp:spPr>
        <a:xfrm>
          <a:off x="1179792" y="1231250"/>
          <a:ext cx="1421308" cy="1421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D007E9-9F8C-4353-BCB3-B91F89E7C8A1}">
      <dsp:nvSpPr>
        <dsp:cNvPr id="0" name=""/>
        <dsp:cNvSpPr/>
      </dsp:nvSpPr>
      <dsp:spPr>
        <a:xfrm>
          <a:off x="2070900" y="-75172"/>
          <a:ext cx="1007761" cy="1006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350" rIns="0" bIns="635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Sales Conversion</a:t>
          </a:r>
        </a:p>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a:t>
          </a:r>
        </a:p>
      </dsp:txBody>
      <dsp:txXfrm>
        <a:off x="2218483" y="72290"/>
        <a:ext cx="712595" cy="712010"/>
      </dsp:txXfrm>
    </dsp:sp>
    <dsp:sp modelId="{DB5F062A-5331-4DB3-B93E-4529441ABF33}">
      <dsp:nvSpPr>
        <dsp:cNvPr id="0" name=""/>
        <dsp:cNvSpPr/>
      </dsp:nvSpPr>
      <dsp:spPr>
        <a:xfrm>
          <a:off x="2620300" y="876416"/>
          <a:ext cx="1007761" cy="1006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350" rIns="0" bIns="635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Client Engagement</a:t>
          </a:r>
        </a:p>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a:t>
          </a:r>
        </a:p>
      </dsp:txBody>
      <dsp:txXfrm>
        <a:off x="2767883" y="1023878"/>
        <a:ext cx="712595" cy="712010"/>
      </dsp:txXfrm>
    </dsp:sp>
    <dsp:sp modelId="{2BE5A9EF-7D71-45A4-B76C-AE4903D778B0}">
      <dsp:nvSpPr>
        <dsp:cNvPr id="0" name=""/>
        <dsp:cNvSpPr/>
      </dsp:nvSpPr>
      <dsp:spPr>
        <a:xfrm>
          <a:off x="2620300" y="1975217"/>
          <a:ext cx="1007761" cy="1006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350" rIns="0" bIns="635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Sales Team Productivity</a:t>
          </a:r>
        </a:p>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a:t>
          </a:r>
        </a:p>
      </dsp:txBody>
      <dsp:txXfrm>
        <a:off x="2767883" y="2122679"/>
        <a:ext cx="712595" cy="712010"/>
      </dsp:txXfrm>
    </dsp:sp>
    <dsp:sp modelId="{BC71C7E8-1F25-47AE-AC40-8C47B7D944D1}">
      <dsp:nvSpPr>
        <dsp:cNvPr id="0" name=""/>
        <dsp:cNvSpPr/>
      </dsp:nvSpPr>
      <dsp:spPr>
        <a:xfrm>
          <a:off x="2070900" y="2926806"/>
          <a:ext cx="1007761" cy="1006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350" rIns="0" bIns="635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Operational Execution</a:t>
          </a:r>
        </a:p>
        <a:p>
          <a:pPr marL="0" lvl="0" indent="0" algn="ctr" defTabSz="444500">
            <a:lnSpc>
              <a:spcPct val="90000"/>
            </a:lnSpc>
            <a:spcBef>
              <a:spcPct val="0"/>
            </a:spcBef>
            <a:spcAft>
              <a:spcPct val="35000"/>
            </a:spcAft>
            <a:buNone/>
          </a:pPr>
          <a:r>
            <a:rPr lang="en-AU" sz="1000" kern="1200" dirty="0">
              <a:latin typeface="Calibri" panose="020F0502020204030204" pitchFamily="34" charset="0"/>
              <a:cs typeface="Arial" pitchFamily="34" charset="0"/>
            </a:rPr>
            <a:t>?</a:t>
          </a:r>
        </a:p>
      </dsp:txBody>
      <dsp:txXfrm>
        <a:off x="2218483" y="3074268"/>
        <a:ext cx="712595" cy="712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87E44-4FBF-4351-B165-5B417DDAAB7E}">
      <dsp:nvSpPr>
        <dsp:cNvPr id="0" name=""/>
        <dsp:cNvSpPr/>
      </dsp:nvSpPr>
      <dsp:spPr>
        <a:xfrm>
          <a:off x="1460" y="1660754"/>
          <a:ext cx="1936291" cy="193629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cs typeface="Arial" panose="020B0604020202020204" pitchFamily="34" charset="0"/>
            </a:rPr>
            <a:t>Knowing Product Preferences Based on Quantitative Persona Models</a:t>
          </a:r>
        </a:p>
      </dsp:txBody>
      <dsp:txXfrm>
        <a:off x="285023" y="1944317"/>
        <a:ext cx="1369165" cy="1369165"/>
      </dsp:txXfrm>
    </dsp:sp>
    <dsp:sp modelId="{C1DEFF06-7949-4643-B837-73FC8B301EFA}">
      <dsp:nvSpPr>
        <dsp:cNvPr id="0" name=""/>
        <dsp:cNvSpPr/>
      </dsp:nvSpPr>
      <dsp:spPr>
        <a:xfrm>
          <a:off x="2094978" y="2067375"/>
          <a:ext cx="1123048" cy="112304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43838" y="2496829"/>
        <a:ext cx="825328" cy="264140"/>
      </dsp:txXfrm>
    </dsp:sp>
    <dsp:sp modelId="{E3D9B86B-9B58-4140-B6FF-67E70693ECCE}">
      <dsp:nvSpPr>
        <dsp:cNvPr id="0" name=""/>
        <dsp:cNvSpPr/>
      </dsp:nvSpPr>
      <dsp:spPr>
        <a:xfrm>
          <a:off x="3375254" y="1660754"/>
          <a:ext cx="1936291" cy="1936291"/>
        </a:xfrm>
        <a:prstGeom prst="ellipse">
          <a:avLst/>
        </a:prstGeom>
        <a:solidFill>
          <a:srgbClr val="4F1F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cs typeface="Arial" panose="020B0604020202020204" pitchFamily="34" charset="0"/>
            </a:rPr>
            <a:t>Reframing Offering Message to Different Communication and Learning Styles</a:t>
          </a:r>
        </a:p>
      </dsp:txBody>
      <dsp:txXfrm>
        <a:off x="3658817" y="1944317"/>
        <a:ext cx="1369165" cy="1369165"/>
      </dsp:txXfrm>
    </dsp:sp>
    <dsp:sp modelId="{C9839F6E-86EA-46A1-9C0A-90FBDEC8E493}">
      <dsp:nvSpPr>
        <dsp:cNvPr id="0" name=""/>
        <dsp:cNvSpPr/>
      </dsp:nvSpPr>
      <dsp:spPr>
        <a:xfrm>
          <a:off x="5468772" y="2067375"/>
          <a:ext cx="1123048" cy="112304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617632" y="2298723"/>
        <a:ext cx="825328" cy="660352"/>
      </dsp:txXfrm>
    </dsp:sp>
    <dsp:sp modelId="{BAA8ECC9-94AE-4E78-AA58-A76BD721F914}">
      <dsp:nvSpPr>
        <dsp:cNvPr id="0" name=""/>
        <dsp:cNvSpPr/>
      </dsp:nvSpPr>
      <dsp:spPr>
        <a:xfrm>
          <a:off x="6749048" y="1660754"/>
          <a:ext cx="1936291" cy="1936291"/>
        </a:xfrm>
        <a:prstGeom prst="ellipse">
          <a:avLst/>
        </a:prstGeom>
        <a:solidFill>
          <a:srgbClr val="3333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cs typeface="Arial" panose="020B0604020202020204" pitchFamily="34" charset="0"/>
            </a:rPr>
            <a:t>Highly Customized Life-Long Experiences (Offerings)</a:t>
          </a:r>
        </a:p>
      </dsp:txBody>
      <dsp:txXfrm>
        <a:off x="7032611" y="1944317"/>
        <a:ext cx="1369165" cy="1369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D2858-1471-4D10-B904-95C41891292B}">
      <dsp:nvSpPr>
        <dsp:cNvPr id="0" name=""/>
        <dsp:cNvSpPr/>
      </dsp:nvSpPr>
      <dsp:spPr>
        <a:xfrm rot="16200000">
          <a:off x="1671052" y="1642590"/>
          <a:ext cx="3478217" cy="2125559"/>
        </a:xfrm>
        <a:prstGeom prst="round2SameRect">
          <a:avLst>
            <a:gd name="adj1" fmla="val 16670"/>
            <a:gd name="adj2" fmla="val 0"/>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133350" rIns="120015" bIns="133350" numCol="1" spcCol="1270" anchor="t" anchorCtr="0">
          <a:noAutofit/>
        </a:bodyPr>
        <a:lstStyle/>
        <a:p>
          <a:pPr marL="0" lvl="0" indent="0" algn="l" defTabSz="933450">
            <a:lnSpc>
              <a:spcPct val="90000"/>
            </a:lnSpc>
            <a:spcBef>
              <a:spcPct val="0"/>
            </a:spcBef>
            <a:spcAft>
              <a:spcPct val="35000"/>
            </a:spcAft>
            <a:buNone/>
          </a:pPr>
          <a:r>
            <a:rPr lang="en-US" sz="2100" b="1" kern="1200" dirty="0">
              <a:solidFill>
                <a:schemeClr val="bg1"/>
              </a:solidFill>
              <a:latin typeface="Calibri" panose="020F0502020204030204" pitchFamily="34" charset="0"/>
              <a:cs typeface="Arial" panose="020B0604020202020204" pitchFamily="34" charset="0"/>
            </a:rPr>
            <a:t>Tailored  Communication and Solutions </a:t>
          </a:r>
          <a:r>
            <a:rPr lang="en-US" sz="2100" kern="1200" dirty="0">
              <a:solidFill>
                <a:schemeClr val="bg1"/>
              </a:solidFill>
              <a:latin typeface="Calibri" panose="020F0502020204030204" pitchFamily="34" charset="0"/>
              <a:cs typeface="Arial" panose="020B0604020202020204" pitchFamily="34" charset="0"/>
            </a:rPr>
            <a:t>Matched to Client DNA Style Drives Confident Long Term Decision-Making</a:t>
          </a:r>
        </a:p>
      </dsp:txBody>
      <dsp:txXfrm rot="5400000">
        <a:off x="2451161" y="1070041"/>
        <a:ext cx="2021779" cy="3270657"/>
      </dsp:txXfrm>
    </dsp:sp>
    <dsp:sp modelId="{719263D1-EF8F-4888-A781-123C1E97F8BB}">
      <dsp:nvSpPr>
        <dsp:cNvPr id="0" name=""/>
        <dsp:cNvSpPr/>
      </dsp:nvSpPr>
      <dsp:spPr>
        <a:xfrm rot="5400000">
          <a:off x="3893129" y="1642590"/>
          <a:ext cx="3478217" cy="2125559"/>
        </a:xfrm>
        <a:prstGeom prst="round2SameRect">
          <a:avLst>
            <a:gd name="adj1" fmla="val 16670"/>
            <a:gd name="adj2" fmla="val 0"/>
          </a:avLst>
        </a:prstGeom>
        <a:solidFill>
          <a:srgbClr val="4F1F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015" tIns="133350" rIns="80010" bIns="133350" numCol="1" spcCol="1270" anchor="t" anchorCtr="0">
          <a:noAutofit/>
        </a:bodyPr>
        <a:lstStyle/>
        <a:p>
          <a:pPr marL="0" lvl="0" indent="0" algn="l" defTabSz="933450">
            <a:lnSpc>
              <a:spcPct val="90000"/>
            </a:lnSpc>
            <a:spcBef>
              <a:spcPct val="0"/>
            </a:spcBef>
            <a:spcAft>
              <a:spcPct val="35000"/>
            </a:spcAft>
            <a:buNone/>
          </a:pPr>
          <a:r>
            <a:rPr lang="en-US" sz="2100" b="1" kern="1200" dirty="0">
              <a:solidFill>
                <a:schemeClr val="bg1"/>
              </a:solidFill>
              <a:latin typeface="Calibri" panose="020F0502020204030204" pitchFamily="34" charset="0"/>
              <a:cs typeface="Arial" panose="020B0604020202020204" pitchFamily="34" charset="0"/>
            </a:rPr>
            <a:t>Hiring Advisory or Sales Teams </a:t>
          </a:r>
          <a:r>
            <a:rPr lang="en-US" sz="2100" kern="1200" dirty="0">
              <a:solidFill>
                <a:schemeClr val="bg1"/>
              </a:solidFill>
              <a:latin typeface="Calibri" panose="020F0502020204030204" pitchFamily="34" charset="0"/>
              <a:cs typeface="Arial" panose="020B0604020202020204" pitchFamily="34" charset="0"/>
            </a:rPr>
            <a:t>Matched to Client DNA Style Drives Higher Engagement</a:t>
          </a:r>
        </a:p>
      </dsp:txBody>
      <dsp:txXfrm rot="-5400000">
        <a:off x="4569458" y="1070041"/>
        <a:ext cx="2021779" cy="3270657"/>
      </dsp:txXfrm>
    </dsp:sp>
    <dsp:sp modelId="{C368C159-9947-40D4-BF69-DE4986DB854F}">
      <dsp:nvSpPr>
        <dsp:cNvPr id="0" name=""/>
        <dsp:cNvSpPr/>
      </dsp:nvSpPr>
      <dsp:spPr>
        <a:xfrm>
          <a:off x="3409944" y="0"/>
          <a:ext cx="2222077" cy="2221969"/>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76040-D94D-42A6-A7CA-09C894B735A8}">
      <dsp:nvSpPr>
        <dsp:cNvPr id="0" name=""/>
        <dsp:cNvSpPr/>
      </dsp:nvSpPr>
      <dsp:spPr>
        <a:xfrm rot="10800000">
          <a:off x="3409944" y="3188230"/>
          <a:ext cx="2222077" cy="2221969"/>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6A68D-07E3-4C67-8F0F-3DDB7C0721B0}">
      <dsp:nvSpPr>
        <dsp:cNvPr id="0" name=""/>
        <dsp:cNvSpPr/>
      </dsp:nvSpPr>
      <dsp:spPr>
        <a:xfrm>
          <a:off x="3946042" y="178"/>
          <a:ext cx="1136802"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 Client Engagement Development</a:t>
          </a:r>
        </a:p>
      </dsp:txBody>
      <dsp:txXfrm>
        <a:off x="3977164" y="31300"/>
        <a:ext cx="1074558" cy="575301"/>
      </dsp:txXfrm>
    </dsp:sp>
    <dsp:sp modelId="{120A5298-02D3-48ED-ADEA-4BCB72AB7C20}">
      <dsp:nvSpPr>
        <dsp:cNvPr id="0" name=""/>
        <dsp:cNvSpPr/>
      </dsp:nvSpPr>
      <dsp:spPr>
        <a:xfrm>
          <a:off x="2302733" y="319817"/>
          <a:ext cx="4429966" cy="4429966"/>
        </a:xfrm>
        <a:custGeom>
          <a:avLst/>
          <a:gdLst/>
          <a:ahLst/>
          <a:cxnLst/>
          <a:rect l="0" t="0" r="0" b="0"/>
          <a:pathLst>
            <a:path>
              <a:moveTo>
                <a:pt x="2786631" y="75037"/>
              </a:moveTo>
              <a:arcTo wR="2214983" hR="2214983" stAng="17097378" swAng="10300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8B5EF9-0833-45A0-BE99-5AF603688172}">
      <dsp:nvSpPr>
        <dsp:cNvPr id="0" name=""/>
        <dsp:cNvSpPr/>
      </dsp:nvSpPr>
      <dsp:spPr>
        <a:xfrm>
          <a:off x="5451330" y="662531"/>
          <a:ext cx="1288509"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Employee              and Team Engagement</a:t>
          </a:r>
        </a:p>
      </dsp:txBody>
      <dsp:txXfrm>
        <a:off x="5482452" y="693653"/>
        <a:ext cx="1226265" cy="575301"/>
      </dsp:txXfrm>
    </dsp:sp>
    <dsp:sp modelId="{7CB11DE1-E0E9-4570-B61F-C1A3FD265974}">
      <dsp:nvSpPr>
        <dsp:cNvPr id="0" name=""/>
        <dsp:cNvSpPr/>
      </dsp:nvSpPr>
      <dsp:spPr>
        <a:xfrm>
          <a:off x="2212313" y="175720"/>
          <a:ext cx="4429966" cy="4429966"/>
        </a:xfrm>
        <a:custGeom>
          <a:avLst/>
          <a:gdLst/>
          <a:ahLst/>
          <a:cxnLst/>
          <a:rect l="0" t="0" r="0" b="0"/>
          <a:pathLst>
            <a:path>
              <a:moveTo>
                <a:pt x="4147309" y="1132269"/>
              </a:moveTo>
              <a:arcTo wR="2214983" hR="2214983" stAng="19844243" swAng="139124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B84992-72FB-4335-AC56-9F0AA026E250}">
      <dsp:nvSpPr>
        <dsp:cNvPr id="0" name=""/>
        <dsp:cNvSpPr/>
      </dsp:nvSpPr>
      <dsp:spPr>
        <a:xfrm>
          <a:off x="6017812" y="2165315"/>
          <a:ext cx="1288509"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Leadership Messaging</a:t>
          </a:r>
        </a:p>
      </dsp:txBody>
      <dsp:txXfrm>
        <a:off x="6048934" y="2196437"/>
        <a:ext cx="1226265" cy="575301"/>
      </dsp:txXfrm>
    </dsp:sp>
    <dsp:sp modelId="{BED335A3-931F-4FD6-8302-4625D04F94FC}">
      <dsp:nvSpPr>
        <dsp:cNvPr id="0" name=""/>
        <dsp:cNvSpPr/>
      </dsp:nvSpPr>
      <dsp:spPr>
        <a:xfrm>
          <a:off x="2244970" y="229463"/>
          <a:ext cx="4429966" cy="4429966"/>
        </a:xfrm>
        <a:custGeom>
          <a:avLst/>
          <a:gdLst/>
          <a:ahLst/>
          <a:cxnLst/>
          <a:rect l="0" t="0" r="0" b="0"/>
          <a:pathLst>
            <a:path>
              <a:moveTo>
                <a:pt x="4399210" y="2582819"/>
              </a:moveTo>
              <a:arcTo wR="2214983" hR="2214983" stAng="573554" swAng="14644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8A1F52-3E15-41BB-8F43-12772F3A2DCB}">
      <dsp:nvSpPr>
        <dsp:cNvPr id="0" name=""/>
        <dsp:cNvSpPr/>
      </dsp:nvSpPr>
      <dsp:spPr>
        <a:xfrm>
          <a:off x="5408619" y="3689869"/>
          <a:ext cx="1257858"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Organizational Change Management</a:t>
          </a:r>
        </a:p>
      </dsp:txBody>
      <dsp:txXfrm>
        <a:off x="5439741" y="3720991"/>
        <a:ext cx="1195614" cy="575301"/>
      </dsp:txXfrm>
    </dsp:sp>
    <dsp:sp modelId="{D33E7EFC-042C-423F-8BEA-7949B92B343B}">
      <dsp:nvSpPr>
        <dsp:cNvPr id="0" name=""/>
        <dsp:cNvSpPr/>
      </dsp:nvSpPr>
      <dsp:spPr>
        <a:xfrm>
          <a:off x="1965852" y="450345"/>
          <a:ext cx="4429966" cy="4429966"/>
        </a:xfrm>
        <a:custGeom>
          <a:avLst/>
          <a:gdLst/>
          <a:ahLst/>
          <a:cxnLst/>
          <a:rect l="0" t="0" r="0" b="0"/>
          <a:pathLst>
            <a:path>
              <a:moveTo>
                <a:pt x="3674682" y="3880945"/>
              </a:moveTo>
              <a:arcTo wR="2214983" hR="2214983" stAng="2926529" swAng="8959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30EEC6-E73E-44F2-9270-080FA354C5D7}">
      <dsp:nvSpPr>
        <dsp:cNvPr id="0" name=""/>
        <dsp:cNvSpPr/>
      </dsp:nvSpPr>
      <dsp:spPr>
        <a:xfrm>
          <a:off x="3872210" y="4430145"/>
          <a:ext cx="1284468"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Service Delivery Execution</a:t>
          </a:r>
        </a:p>
      </dsp:txBody>
      <dsp:txXfrm>
        <a:off x="3903332" y="4461267"/>
        <a:ext cx="1222224" cy="575301"/>
      </dsp:txXfrm>
    </dsp:sp>
    <dsp:sp modelId="{A04FC315-886F-4266-ACF4-0E132BEFBD36}">
      <dsp:nvSpPr>
        <dsp:cNvPr id="0" name=""/>
        <dsp:cNvSpPr/>
      </dsp:nvSpPr>
      <dsp:spPr>
        <a:xfrm>
          <a:off x="2299460" y="318951"/>
          <a:ext cx="4429966" cy="4429966"/>
        </a:xfrm>
        <a:custGeom>
          <a:avLst/>
          <a:gdLst/>
          <a:ahLst/>
          <a:cxnLst/>
          <a:rect l="0" t="0" r="0" b="0"/>
          <a:pathLst>
            <a:path>
              <a:moveTo>
                <a:pt x="1567282" y="4333151"/>
              </a:moveTo>
              <a:arcTo wR="2214983" hR="2214983" stAng="6420166" swAng="8715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D36032-8649-4532-A674-7BEA2E47AD2E}">
      <dsp:nvSpPr>
        <dsp:cNvPr id="0" name=""/>
        <dsp:cNvSpPr/>
      </dsp:nvSpPr>
      <dsp:spPr>
        <a:xfrm>
          <a:off x="2256300" y="3781391"/>
          <a:ext cx="1383827"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 Sales Training</a:t>
          </a:r>
        </a:p>
      </dsp:txBody>
      <dsp:txXfrm>
        <a:off x="2287422" y="3812513"/>
        <a:ext cx="1321583" cy="575301"/>
      </dsp:txXfrm>
    </dsp:sp>
    <dsp:sp modelId="{FD961E49-EC65-4F69-832E-B8FE12464BAF}">
      <dsp:nvSpPr>
        <dsp:cNvPr id="0" name=""/>
        <dsp:cNvSpPr/>
      </dsp:nvSpPr>
      <dsp:spPr>
        <a:xfrm>
          <a:off x="2302969" y="324114"/>
          <a:ext cx="4429966" cy="4429966"/>
        </a:xfrm>
        <a:custGeom>
          <a:avLst/>
          <a:gdLst/>
          <a:ahLst/>
          <a:cxnLst/>
          <a:rect l="0" t="0" r="0" b="0"/>
          <a:pathLst>
            <a:path>
              <a:moveTo>
                <a:pt x="375488" y="3448842"/>
              </a:moveTo>
              <a:arcTo wR="2214983" hR="2214983" stAng="8768873" swAng="15614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7C38B8-E870-4FD0-8C55-D69313CB65FF}">
      <dsp:nvSpPr>
        <dsp:cNvPr id="0" name=""/>
        <dsp:cNvSpPr/>
      </dsp:nvSpPr>
      <dsp:spPr>
        <a:xfrm>
          <a:off x="1677684" y="2193160"/>
          <a:ext cx="1249354"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Solution Matching</a:t>
          </a:r>
        </a:p>
      </dsp:txBody>
      <dsp:txXfrm>
        <a:off x="1708806" y="2224282"/>
        <a:ext cx="1187110" cy="575301"/>
      </dsp:txXfrm>
    </dsp:sp>
    <dsp:sp modelId="{B6AE185A-22E9-4C56-BB9E-7B34C07D032E}">
      <dsp:nvSpPr>
        <dsp:cNvPr id="0" name=""/>
        <dsp:cNvSpPr/>
      </dsp:nvSpPr>
      <dsp:spPr>
        <a:xfrm>
          <a:off x="2302119" y="320014"/>
          <a:ext cx="4429966" cy="4429966"/>
        </a:xfrm>
        <a:custGeom>
          <a:avLst/>
          <a:gdLst/>
          <a:ahLst/>
          <a:cxnLst/>
          <a:rect l="0" t="0" r="0" b="0"/>
          <a:pathLst>
            <a:path>
              <a:moveTo>
                <a:pt x="28088" y="1863356"/>
              </a:moveTo>
              <a:arcTo wR="2214983" hR="2214983" stAng="11348058" swAng="152060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8FB421-A404-464B-A58F-FC29F99A317A}">
      <dsp:nvSpPr>
        <dsp:cNvPr id="0" name=""/>
        <dsp:cNvSpPr/>
      </dsp:nvSpPr>
      <dsp:spPr>
        <a:xfrm>
          <a:off x="2352621" y="635425"/>
          <a:ext cx="1226402" cy="6375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cs typeface="Arial" pitchFamily="34" charset="0"/>
            </a:rPr>
            <a:t>Behavioral Marketing</a:t>
          </a:r>
        </a:p>
      </dsp:txBody>
      <dsp:txXfrm>
        <a:off x="2383743" y="666547"/>
        <a:ext cx="1164158" cy="575301"/>
      </dsp:txXfrm>
    </dsp:sp>
    <dsp:sp modelId="{1B94DCFC-7BD3-4C3D-BA7E-592FB7A8A864}">
      <dsp:nvSpPr>
        <dsp:cNvPr id="0" name=""/>
        <dsp:cNvSpPr/>
      </dsp:nvSpPr>
      <dsp:spPr>
        <a:xfrm>
          <a:off x="2309234" y="316332"/>
          <a:ext cx="4429966" cy="4429966"/>
        </a:xfrm>
        <a:custGeom>
          <a:avLst/>
          <a:gdLst/>
          <a:ahLst/>
          <a:cxnLst/>
          <a:rect l="0" t="0" r="0" b="0"/>
          <a:pathLst>
            <a:path>
              <a:moveTo>
                <a:pt x="1074949" y="315911"/>
              </a:moveTo>
              <a:arcTo wR="2214983" hR="2214983" stAng="14341388" swAng="9411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D054A-3083-4F13-AE50-3C055FE4F6AE}">
      <dsp:nvSpPr>
        <dsp:cNvPr id="0" name=""/>
        <dsp:cNvSpPr/>
      </dsp:nvSpPr>
      <dsp:spPr>
        <a:xfrm rot="5400000">
          <a:off x="1191170" y="750488"/>
          <a:ext cx="646002" cy="735451"/>
        </a:xfrm>
        <a:prstGeom prst="bentUpArrow">
          <a:avLst>
            <a:gd name="adj1" fmla="val 32840"/>
            <a:gd name="adj2" fmla="val 25000"/>
            <a:gd name="adj3" fmla="val 3578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9D81F1-0224-40D4-87F6-853AF1A979EE}">
      <dsp:nvSpPr>
        <dsp:cNvPr id="0" name=""/>
        <dsp:cNvSpPr/>
      </dsp:nvSpPr>
      <dsp:spPr>
        <a:xfrm>
          <a:off x="860539" y="4267199"/>
          <a:ext cx="1087488" cy="761206"/>
        </a:xfrm>
        <a:prstGeom prst="roundRect">
          <a:avLst>
            <a:gd name="adj" fmla="val 16670"/>
          </a:avLst>
        </a:prstGeom>
        <a:solidFill>
          <a:srgbClr val="785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solidFill>
                <a:schemeClr val="bg1"/>
              </a:solidFill>
              <a:latin typeface="Calibri" panose="020F0502020204030204" pitchFamily="34" charset="0"/>
              <a:cs typeface="Arial" pitchFamily="34" charset="0"/>
            </a:rPr>
            <a:t>Segment &amp; Match Clients to  Employees</a:t>
          </a:r>
        </a:p>
      </dsp:txBody>
      <dsp:txXfrm>
        <a:off x="897705" y="4304365"/>
        <a:ext cx="1013156" cy="686874"/>
      </dsp:txXfrm>
    </dsp:sp>
    <dsp:sp modelId="{3ECF2143-B178-4713-B835-C5D672260B0A}">
      <dsp:nvSpPr>
        <dsp:cNvPr id="0" name=""/>
        <dsp:cNvSpPr/>
      </dsp:nvSpPr>
      <dsp:spPr>
        <a:xfrm>
          <a:off x="1932347" y="4344197"/>
          <a:ext cx="1087077" cy="6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AU" sz="800" kern="1200" dirty="0">
              <a:latin typeface="Calibri" panose="020F0502020204030204" pitchFamily="34" charset="0"/>
              <a:cs typeface="Arial" pitchFamily="34" charset="0"/>
            </a:rPr>
            <a:t>Based on their communication style to customize sales, marketing and service activities</a:t>
          </a:r>
        </a:p>
      </dsp:txBody>
      <dsp:txXfrm>
        <a:off x="1932347" y="4344197"/>
        <a:ext cx="1087077" cy="615240"/>
      </dsp:txXfrm>
    </dsp:sp>
    <dsp:sp modelId="{F6F50132-FE17-4D26-BD4F-C8976F878159}">
      <dsp:nvSpPr>
        <dsp:cNvPr id="0" name=""/>
        <dsp:cNvSpPr/>
      </dsp:nvSpPr>
      <dsp:spPr>
        <a:xfrm rot="16200000" flipV="1">
          <a:off x="1307683" y="3576476"/>
          <a:ext cx="646002" cy="735451"/>
        </a:xfrm>
        <a:prstGeom prst="bentUpArrow">
          <a:avLst>
            <a:gd name="adj1" fmla="val 32840"/>
            <a:gd name="adj2" fmla="val 25000"/>
            <a:gd name="adj3" fmla="val 3578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D03324-8566-48CB-874A-24428DB6F556}">
      <dsp:nvSpPr>
        <dsp:cNvPr id="0" name=""/>
        <dsp:cNvSpPr/>
      </dsp:nvSpPr>
      <dsp:spPr>
        <a:xfrm>
          <a:off x="1998413" y="3428997"/>
          <a:ext cx="1087488" cy="761206"/>
        </a:xfrm>
        <a:prstGeom prst="roundRect">
          <a:avLst>
            <a:gd name="adj" fmla="val 16670"/>
          </a:avLst>
        </a:prstGeom>
        <a:solidFill>
          <a:srgbClr val="785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solidFill>
                <a:schemeClr val="bg1"/>
              </a:solidFill>
              <a:latin typeface="Calibri" panose="020F0502020204030204" pitchFamily="34" charset="0"/>
              <a:cs typeface="Arial" pitchFamily="34" charset="0"/>
            </a:rPr>
            <a:t>Tailor Your Workflows</a:t>
          </a:r>
        </a:p>
      </dsp:txBody>
      <dsp:txXfrm>
        <a:off x="2035579" y="3466163"/>
        <a:ext cx="1013156" cy="686874"/>
      </dsp:txXfrm>
    </dsp:sp>
    <dsp:sp modelId="{2F1207B8-F66E-4ACC-9D15-75B30EF93F45}">
      <dsp:nvSpPr>
        <dsp:cNvPr id="0" name=""/>
        <dsp:cNvSpPr/>
      </dsp:nvSpPr>
      <dsp:spPr>
        <a:xfrm>
          <a:off x="3086453" y="3497300"/>
          <a:ext cx="1190270" cy="6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AU" sz="800" kern="1200" dirty="0">
              <a:latin typeface="Calibri" panose="020F0502020204030204" pitchFamily="34" charset="0"/>
              <a:cs typeface="Arial" pitchFamily="34" charset="0"/>
            </a:rPr>
            <a:t>With specific guidelines based on their communication style &amp; specific needs</a:t>
          </a:r>
        </a:p>
      </dsp:txBody>
      <dsp:txXfrm>
        <a:off x="3086453" y="3497300"/>
        <a:ext cx="1190270" cy="615240"/>
      </dsp:txXfrm>
    </dsp:sp>
    <dsp:sp modelId="{ED3ECF86-3238-4999-A4CF-C37EBBE7D01D}">
      <dsp:nvSpPr>
        <dsp:cNvPr id="0" name=""/>
        <dsp:cNvSpPr/>
      </dsp:nvSpPr>
      <dsp:spPr>
        <a:xfrm rot="5400000">
          <a:off x="2495211" y="564875"/>
          <a:ext cx="646002" cy="735451"/>
        </a:xfrm>
        <a:prstGeom prst="bentUpArrow">
          <a:avLst>
            <a:gd name="adj1" fmla="val 32840"/>
            <a:gd name="adj2" fmla="val 25000"/>
            <a:gd name="adj3" fmla="val 3578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CE67F7-8A35-40BB-ADA3-AD156F7BDE7B}">
      <dsp:nvSpPr>
        <dsp:cNvPr id="0" name=""/>
        <dsp:cNvSpPr/>
      </dsp:nvSpPr>
      <dsp:spPr>
        <a:xfrm>
          <a:off x="3162865" y="2551828"/>
          <a:ext cx="1087488" cy="761206"/>
        </a:xfrm>
        <a:prstGeom prst="roundRect">
          <a:avLst>
            <a:gd name="adj" fmla="val 16670"/>
          </a:avLst>
        </a:prstGeom>
        <a:solidFill>
          <a:srgbClr val="785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solidFill>
                <a:schemeClr val="bg1"/>
              </a:solidFill>
              <a:latin typeface="Calibri" panose="020F0502020204030204" pitchFamily="34" charset="0"/>
              <a:cs typeface="Arial" pitchFamily="34" charset="0"/>
            </a:rPr>
            <a:t>Provide Customized Experiences</a:t>
          </a:r>
        </a:p>
      </dsp:txBody>
      <dsp:txXfrm>
        <a:off x="3200031" y="2588994"/>
        <a:ext cx="1013156" cy="686874"/>
      </dsp:txXfrm>
    </dsp:sp>
    <dsp:sp modelId="{2B250415-3043-466E-B22F-4E8DAD222BDD}">
      <dsp:nvSpPr>
        <dsp:cNvPr id="0" name=""/>
        <dsp:cNvSpPr/>
      </dsp:nvSpPr>
      <dsp:spPr>
        <a:xfrm>
          <a:off x="4250347" y="2625252"/>
          <a:ext cx="1095737" cy="6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AU" sz="800" kern="1200" dirty="0">
              <a:latin typeface="Calibri" panose="020F0502020204030204" pitchFamily="34" charset="0"/>
              <a:cs typeface="Arial" pitchFamily="34" charset="0"/>
            </a:rPr>
            <a:t>Based on their communication style &amp; specific needs to make the offering more appealing</a:t>
          </a:r>
        </a:p>
      </dsp:txBody>
      <dsp:txXfrm>
        <a:off x="4250347" y="2625252"/>
        <a:ext cx="1095737" cy="615240"/>
      </dsp:txXfrm>
    </dsp:sp>
    <dsp:sp modelId="{9261CA62-E16D-41DC-8894-860BE075CA1D}">
      <dsp:nvSpPr>
        <dsp:cNvPr id="0" name=""/>
        <dsp:cNvSpPr/>
      </dsp:nvSpPr>
      <dsp:spPr>
        <a:xfrm rot="5400000">
          <a:off x="4109322" y="3315746"/>
          <a:ext cx="646002" cy="735451"/>
        </a:xfrm>
        <a:prstGeom prst="bentUpArrow">
          <a:avLst>
            <a:gd name="adj1" fmla="val 32840"/>
            <a:gd name="adj2" fmla="val 25000"/>
            <a:gd name="adj3" fmla="val 3578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F66D15A4-AB0D-4AEA-A02E-2C6915DAB652}">
      <dsp:nvSpPr>
        <dsp:cNvPr id="0" name=""/>
        <dsp:cNvSpPr/>
      </dsp:nvSpPr>
      <dsp:spPr>
        <a:xfrm>
          <a:off x="4350361" y="1676395"/>
          <a:ext cx="1087488" cy="761206"/>
        </a:xfrm>
        <a:prstGeom prst="roundRect">
          <a:avLst>
            <a:gd name="adj" fmla="val 16670"/>
          </a:avLst>
        </a:prstGeom>
        <a:solidFill>
          <a:srgbClr val="785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solidFill>
                <a:schemeClr val="bg1"/>
              </a:solidFill>
              <a:latin typeface="Calibri" panose="020F0502020204030204" pitchFamily="34" charset="0"/>
              <a:cs typeface="Arial" pitchFamily="34" charset="0"/>
            </a:rPr>
            <a:t>Solution Matching</a:t>
          </a:r>
        </a:p>
      </dsp:txBody>
      <dsp:txXfrm>
        <a:off x="4387527" y="1713561"/>
        <a:ext cx="1013156" cy="686874"/>
      </dsp:txXfrm>
    </dsp:sp>
    <dsp:sp modelId="{7E2BEE95-9D94-45B4-A665-CC9710F9A081}">
      <dsp:nvSpPr>
        <dsp:cNvPr id="0" name=""/>
        <dsp:cNvSpPr/>
      </dsp:nvSpPr>
      <dsp:spPr>
        <a:xfrm>
          <a:off x="5452242" y="1751992"/>
          <a:ext cx="1154164" cy="6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solidFill>
                <a:schemeClr val="tx1"/>
              </a:solidFill>
              <a:latin typeface="Calibri" panose="020F0502020204030204" pitchFamily="34" charset="0"/>
              <a:cs typeface="Arial" pitchFamily="34" charset="0"/>
            </a:rPr>
            <a:t>Match your client to the right solutions to speed up sales conversion </a:t>
          </a:r>
          <a:endParaRPr lang="en-AU" sz="800" kern="1200" dirty="0">
            <a:solidFill>
              <a:schemeClr val="tx1"/>
            </a:solidFill>
            <a:latin typeface="Calibri" panose="020F0502020204030204" pitchFamily="34" charset="0"/>
            <a:cs typeface="Arial" pitchFamily="34" charset="0"/>
          </a:endParaRPr>
        </a:p>
      </dsp:txBody>
      <dsp:txXfrm>
        <a:off x="5452242" y="1751992"/>
        <a:ext cx="1154164" cy="615240"/>
      </dsp:txXfrm>
    </dsp:sp>
    <dsp:sp modelId="{2DD5E325-DD11-43BD-86DD-CBF6E2DCF29B}">
      <dsp:nvSpPr>
        <dsp:cNvPr id="0" name=""/>
        <dsp:cNvSpPr/>
      </dsp:nvSpPr>
      <dsp:spPr>
        <a:xfrm rot="5400000">
          <a:off x="5082040" y="4170832"/>
          <a:ext cx="646002" cy="735451"/>
        </a:xfrm>
        <a:prstGeom prst="bentUpArrow">
          <a:avLst>
            <a:gd name="adj1" fmla="val 32840"/>
            <a:gd name="adj2" fmla="val 25000"/>
            <a:gd name="adj3" fmla="val 3578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C2863-1E5D-442B-B229-7EDB3BE510D5}">
      <dsp:nvSpPr>
        <dsp:cNvPr id="0" name=""/>
        <dsp:cNvSpPr/>
      </dsp:nvSpPr>
      <dsp:spPr>
        <a:xfrm>
          <a:off x="5419724" y="838992"/>
          <a:ext cx="1087488" cy="761206"/>
        </a:xfrm>
        <a:prstGeom prst="roundRect">
          <a:avLst>
            <a:gd name="adj" fmla="val 16670"/>
          </a:avLst>
        </a:prstGeom>
        <a:solidFill>
          <a:srgbClr val="785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solidFill>
                <a:schemeClr val="bg1"/>
              </a:solidFill>
              <a:latin typeface="Calibri" panose="020F0502020204030204" pitchFamily="34" charset="0"/>
              <a:cs typeface="Arial" pitchFamily="34" charset="0"/>
            </a:rPr>
            <a:t>Powerful Strength based Discovery Questions </a:t>
          </a:r>
        </a:p>
      </dsp:txBody>
      <dsp:txXfrm>
        <a:off x="5456890" y="876158"/>
        <a:ext cx="1013156" cy="686874"/>
      </dsp:txXfrm>
    </dsp:sp>
    <dsp:sp modelId="{3A3A5FA8-6792-40D7-818F-734C928339B2}">
      <dsp:nvSpPr>
        <dsp:cNvPr id="0" name=""/>
        <dsp:cNvSpPr/>
      </dsp:nvSpPr>
      <dsp:spPr>
        <a:xfrm>
          <a:off x="6597826" y="906860"/>
          <a:ext cx="996594" cy="6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AU" sz="800" kern="1200" dirty="0">
              <a:latin typeface="Calibri" panose="020F0502020204030204" pitchFamily="34" charset="0"/>
              <a:cs typeface="Arial" pitchFamily="34" charset="0"/>
            </a:rPr>
            <a:t>Based on their communication style to unlock the interaction</a:t>
          </a:r>
        </a:p>
      </dsp:txBody>
      <dsp:txXfrm>
        <a:off x="6597826" y="906860"/>
        <a:ext cx="996594" cy="615240"/>
      </dsp:txXfrm>
    </dsp:sp>
    <dsp:sp modelId="{7B6BB127-FA9C-462F-ACA5-D98688396393}">
      <dsp:nvSpPr>
        <dsp:cNvPr id="0" name=""/>
        <dsp:cNvSpPr/>
      </dsp:nvSpPr>
      <dsp:spPr>
        <a:xfrm>
          <a:off x="6542036" y="0"/>
          <a:ext cx="1087488" cy="761206"/>
        </a:xfrm>
        <a:prstGeom prst="roundRect">
          <a:avLst>
            <a:gd name="adj" fmla="val 16670"/>
          </a:avLst>
        </a:prstGeom>
        <a:solidFill>
          <a:srgbClr val="785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Calibri" panose="020F0502020204030204" pitchFamily="34" charset="0"/>
              <a:ea typeface="MS PGothic" pitchFamily="34" charset="-128"/>
              <a:cs typeface="Arial" pitchFamily="34" charset="0"/>
              <a:sym typeface="Symbol" pitchFamily="18" charset="2"/>
            </a:rPr>
            <a:t>Customized Messaging</a:t>
          </a:r>
        </a:p>
      </dsp:txBody>
      <dsp:txXfrm>
        <a:off x="6579202" y="37166"/>
        <a:ext cx="1013156" cy="686874"/>
      </dsp:txXfrm>
    </dsp:sp>
    <dsp:sp modelId="{F7DCEE23-80D0-4694-AB03-7F10AC335CFA}">
      <dsp:nvSpPr>
        <dsp:cNvPr id="0" name=""/>
        <dsp:cNvSpPr/>
      </dsp:nvSpPr>
      <dsp:spPr>
        <a:xfrm>
          <a:off x="7662683" y="35237"/>
          <a:ext cx="1095737" cy="6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n-US" sz="800" kern="1200" dirty="0">
              <a:solidFill>
                <a:schemeClr val="tx1"/>
              </a:solidFill>
              <a:latin typeface="Calibri" panose="020F0502020204030204" pitchFamily="34" charset="0"/>
              <a:ea typeface="ＭＳ Ｐゴシック" pitchFamily="34" charset="-128"/>
              <a:cs typeface="Arial" pitchFamily="34" charset="0"/>
            </a:rPr>
            <a:t>Send personalized </a:t>
          </a:r>
          <a:br>
            <a:rPr lang="en-US" sz="800" kern="1200" dirty="0">
              <a:solidFill>
                <a:schemeClr val="tx1"/>
              </a:solidFill>
              <a:latin typeface="Calibri" panose="020F0502020204030204" pitchFamily="34" charset="0"/>
              <a:ea typeface="ＭＳ Ｐゴシック" pitchFamily="34" charset="-128"/>
              <a:cs typeface="Arial" pitchFamily="34" charset="0"/>
            </a:rPr>
          </a:br>
          <a:r>
            <a:rPr lang="en-US" sz="800" kern="1200" dirty="0">
              <a:solidFill>
                <a:schemeClr val="tx1"/>
              </a:solidFill>
              <a:latin typeface="Calibri" panose="020F0502020204030204" pitchFamily="34" charset="0"/>
              <a:ea typeface="ＭＳ Ｐゴシック" pitchFamily="34" charset="-128"/>
              <a:cs typeface="Arial" pitchFamily="34" charset="0"/>
            </a:rPr>
            <a:t>communications  to increase  connectivity of the message</a:t>
          </a:r>
        </a:p>
      </dsp:txBody>
      <dsp:txXfrm>
        <a:off x="7662683" y="35237"/>
        <a:ext cx="1095737" cy="615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783EA-5863-4D62-8471-561CB267C4D4}">
      <dsp:nvSpPr>
        <dsp:cNvPr id="0" name=""/>
        <dsp:cNvSpPr/>
      </dsp:nvSpPr>
      <dsp:spPr>
        <a:xfrm>
          <a:off x="3182026" y="2494433"/>
          <a:ext cx="2094147" cy="2094147"/>
        </a:xfrm>
        <a:prstGeom prst="ellipse">
          <a:avLst/>
        </a:prstGeom>
        <a:solidFill>
          <a:srgbClr val="4F1F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Calibri" panose="020F0502020204030204" pitchFamily="34" charset="0"/>
              <a:cs typeface="Arial" panose="020B0604020202020204" pitchFamily="34" charset="0"/>
            </a:rPr>
            <a:t>Powerful and Unique Client Centered Behavioral Solutions Delivered in 123+ Countries and 11 Languages</a:t>
          </a:r>
        </a:p>
      </dsp:txBody>
      <dsp:txXfrm>
        <a:off x="3488707" y="2801114"/>
        <a:ext cx="1480785" cy="1480785"/>
      </dsp:txXfrm>
    </dsp:sp>
    <dsp:sp modelId="{60FF9C75-89A3-471D-B854-0DE56E4816CF}">
      <dsp:nvSpPr>
        <dsp:cNvPr id="0" name=""/>
        <dsp:cNvSpPr/>
      </dsp:nvSpPr>
      <dsp:spPr>
        <a:xfrm rot="12900000">
          <a:off x="1835143" y="2128688"/>
          <a:ext cx="1604848" cy="596832"/>
        </a:xfrm>
        <a:prstGeom prst="lef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D8138837-0EF8-49FD-829F-2CFE0E74F0FE}">
      <dsp:nvSpPr>
        <dsp:cNvPr id="0" name=""/>
        <dsp:cNvSpPr/>
      </dsp:nvSpPr>
      <dsp:spPr>
        <a:xfrm>
          <a:off x="985539" y="1171076"/>
          <a:ext cx="1989440" cy="1591552"/>
        </a:xfrm>
        <a:prstGeom prst="roundRect">
          <a:avLst>
            <a:gd name="adj" fmla="val 10000"/>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Arial" panose="020B0604020202020204" pitchFamily="34" charset="0"/>
            </a:rPr>
            <a:t>Forced Choice Assessment Measuring 64 Behavioral Traits </a:t>
          </a:r>
        </a:p>
      </dsp:txBody>
      <dsp:txXfrm>
        <a:off x="1032154" y="1217691"/>
        <a:ext cx="1896210" cy="1498322"/>
      </dsp:txXfrm>
    </dsp:sp>
    <dsp:sp modelId="{688C633A-8197-41F0-A212-D7783A4B94A3}">
      <dsp:nvSpPr>
        <dsp:cNvPr id="0" name=""/>
        <dsp:cNvSpPr/>
      </dsp:nvSpPr>
      <dsp:spPr>
        <a:xfrm rot="16200000">
          <a:off x="3426675" y="1300189"/>
          <a:ext cx="1604848" cy="596832"/>
        </a:xfrm>
        <a:prstGeom prst="lef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411DFA40-FFD5-4A0D-AC36-9C8FF44FD0E4}">
      <dsp:nvSpPr>
        <dsp:cNvPr id="0" name=""/>
        <dsp:cNvSpPr/>
      </dsp:nvSpPr>
      <dsp:spPr>
        <a:xfrm>
          <a:off x="3234379" y="404"/>
          <a:ext cx="1989440" cy="1591552"/>
        </a:xfrm>
        <a:prstGeom prst="roundRect">
          <a:avLst>
            <a:gd name="adj" fmla="val 10000"/>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Arial" panose="020B0604020202020204" pitchFamily="34" charset="0"/>
            </a:rPr>
            <a:t>60+ Man Years of Development Investment Since 2001</a:t>
          </a:r>
        </a:p>
      </dsp:txBody>
      <dsp:txXfrm>
        <a:off x="3280994" y="47019"/>
        <a:ext cx="1896210" cy="1498322"/>
      </dsp:txXfrm>
    </dsp:sp>
    <dsp:sp modelId="{808F2945-4320-4885-BE76-54496CB27A4B}">
      <dsp:nvSpPr>
        <dsp:cNvPr id="0" name=""/>
        <dsp:cNvSpPr/>
      </dsp:nvSpPr>
      <dsp:spPr>
        <a:xfrm rot="19500000">
          <a:off x="5018207" y="2128688"/>
          <a:ext cx="1604848" cy="596832"/>
        </a:xfrm>
        <a:prstGeom prst="lef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E6E45438-F3B6-491A-8EBE-F4545CA85F1A}">
      <dsp:nvSpPr>
        <dsp:cNvPr id="0" name=""/>
        <dsp:cNvSpPr/>
      </dsp:nvSpPr>
      <dsp:spPr>
        <a:xfrm>
          <a:off x="5483219" y="1171076"/>
          <a:ext cx="1989440" cy="1591552"/>
        </a:xfrm>
        <a:prstGeom prst="roundRect">
          <a:avLst>
            <a:gd name="adj" fmla="val 10000"/>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Arial" panose="020B0604020202020204" pitchFamily="34" charset="0"/>
            </a:rPr>
            <a:t>Independent Validation by Team with 100+ Years of Experience</a:t>
          </a:r>
        </a:p>
      </dsp:txBody>
      <dsp:txXfrm>
        <a:off x="5529834" y="1217691"/>
        <a:ext cx="1896210" cy="149832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6DD3C-A485-455E-8FEB-967638656767}" type="datetimeFigureOut">
              <a:rPr lang="en-US" smtClean="0"/>
              <a:pPr/>
              <a:t>6/22/2020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D327E-3DEF-4423-A072-1C7931D9DBB6}" type="slidenum">
              <a:rPr lang="en-US" smtClean="0"/>
              <a:pPr/>
              <a:t>‹#›</a:t>
            </a:fld>
            <a:endParaRPr lang="en-US"/>
          </a:p>
        </p:txBody>
      </p:sp>
    </p:spTree>
    <p:extLst>
      <p:ext uri="{BB962C8B-B14F-4D97-AF65-F5344CB8AC3E}">
        <p14:creationId xmlns:p14="http://schemas.microsoft.com/office/powerpoint/2010/main" val="397069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D327E-3DEF-4423-A072-1C7931D9DBB6}" type="slidenum">
              <a:rPr lang="en-US" smtClean="0"/>
              <a:pPr/>
              <a:t>1</a:t>
            </a:fld>
            <a:endParaRPr lang="en-US"/>
          </a:p>
        </p:txBody>
      </p:sp>
    </p:spTree>
    <p:extLst>
      <p:ext uri="{BB962C8B-B14F-4D97-AF65-F5344CB8AC3E}">
        <p14:creationId xmlns:p14="http://schemas.microsoft.com/office/powerpoint/2010/main" val="3948901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3513" y="8831263"/>
            <a:ext cx="3036887"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529" tIns="47767" rIns="95529" bIns="47767" anchor="b"/>
          <a:lstStyle>
            <a:lvl1pPr defTabSz="957263"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defTabSz="957263"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r" eaLnBrk="1" hangingPunct="1"/>
            <a:fld id="{5BA6EC5F-C2A5-47E5-BB0B-3A39031D328E}" type="slidenum">
              <a:rPr lang="en-AU" sz="1200" b="0">
                <a:solidFill>
                  <a:schemeClr val="tx1"/>
                </a:solidFill>
              </a:rPr>
              <a:pPr algn="r" eaLnBrk="1" hangingPunct="1"/>
              <a:t>21</a:t>
            </a:fld>
            <a:endParaRPr lang="en-AU" sz="1200" b="0">
              <a:solidFill>
                <a:schemeClr val="tx1"/>
              </a:solidFill>
            </a:endParaRPr>
          </a:p>
        </p:txBody>
      </p:sp>
      <p:sp>
        <p:nvSpPr>
          <p:cNvPr id="66563" name="Rectangle 2"/>
          <p:cNvSpPr>
            <a:spLocks noGrp="1" noRot="1" noChangeAspect="1" noChangeArrowheads="1" noTextEdit="1"/>
          </p:cNvSpPr>
          <p:nvPr>
            <p:ph type="sldImg"/>
          </p:nvPr>
        </p:nvSpPr>
        <p:spPr>
          <a:xfrm>
            <a:off x="1182688" y="709613"/>
            <a:ext cx="4649787" cy="3487737"/>
          </a:xfrm>
          <a:ln/>
        </p:spPr>
      </p:sp>
      <p:sp>
        <p:nvSpPr>
          <p:cNvPr id="66564" name="Rectangle 3"/>
          <p:cNvSpPr>
            <a:spLocks noGrp="1" noChangeArrowheads="1"/>
          </p:cNvSpPr>
          <p:nvPr>
            <p:ph type="body" idx="1"/>
          </p:nvPr>
        </p:nvSpPr>
        <p:spPr>
          <a:xfrm>
            <a:off x="927100" y="4425950"/>
            <a:ext cx="5156200" cy="4160838"/>
          </a:xfrm>
          <a:noFill/>
        </p:spPr>
        <p:txBody>
          <a:bodyPr lIns="95529" tIns="47767" rIns="95529" bIns="47767"/>
          <a:lstStyle/>
          <a:p>
            <a:pPr eaLnBrk="1" hangingPunct="1"/>
            <a:r>
              <a:rPr lang="en-US">
                <a:latin typeface="Times New Roman" pitchFamily="18" charset="0"/>
              </a:rPr>
              <a:t>Each of the right side traits on the graph (Directing, Engaging, Harmonious, and Methodical) share certain characteristics with those traits that are adjacent to them, i.e., Directing and Engaging. The left side traits are in small text and, as shown, have a statistical relationship to certain right side traits. Thus, Directing people typically will score in the Objective range, Engaging in the Spontaneous range, etc. The blended profiles which are an exception to this rule, </a:t>
            </a:r>
            <a:r>
              <a:rPr lang="en-US" i="1">
                <a:latin typeface="Times New Roman" pitchFamily="18" charset="0"/>
              </a:rPr>
              <a:t>Stylish Innovator (engaging/methodical) </a:t>
            </a:r>
            <a:r>
              <a:rPr lang="en-US">
                <a:latin typeface="Times New Roman" pitchFamily="18" charset="0"/>
              </a:rPr>
              <a:t>and </a:t>
            </a:r>
            <a:r>
              <a:rPr lang="en-US" i="1">
                <a:latin typeface="Times New Roman" pitchFamily="18" charset="0"/>
              </a:rPr>
              <a:t>Administrator (harmonious/directing)</a:t>
            </a:r>
            <a:r>
              <a:rPr lang="en-US">
                <a:latin typeface="Times New Roman" pitchFamily="18" charset="0"/>
              </a:rPr>
              <a:t> are somewhat rare.</a:t>
            </a:r>
          </a:p>
        </p:txBody>
      </p:sp>
    </p:spTree>
    <p:extLst>
      <p:ext uri="{BB962C8B-B14F-4D97-AF65-F5344CB8AC3E}">
        <p14:creationId xmlns:p14="http://schemas.microsoft.com/office/powerpoint/2010/main" val="1105357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3513" y="8831263"/>
            <a:ext cx="3036887"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529" tIns="47767" rIns="95529" bIns="47767" anchor="b"/>
          <a:lstStyle>
            <a:lvl1pPr defTabSz="957263"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defTabSz="957263"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r" eaLnBrk="1" hangingPunct="1"/>
            <a:fld id="{5BA6EC5F-C2A5-47E5-BB0B-3A39031D328E}" type="slidenum">
              <a:rPr lang="en-AU" sz="1200" b="0">
                <a:solidFill>
                  <a:schemeClr val="tx1"/>
                </a:solidFill>
              </a:rPr>
              <a:pPr algn="r" eaLnBrk="1" hangingPunct="1"/>
              <a:t>22</a:t>
            </a:fld>
            <a:endParaRPr lang="en-AU" sz="1200" b="0">
              <a:solidFill>
                <a:schemeClr val="tx1"/>
              </a:solidFill>
            </a:endParaRPr>
          </a:p>
        </p:txBody>
      </p:sp>
      <p:sp>
        <p:nvSpPr>
          <p:cNvPr id="66563" name="Rectangle 2"/>
          <p:cNvSpPr>
            <a:spLocks noGrp="1" noRot="1" noChangeAspect="1" noChangeArrowheads="1" noTextEdit="1"/>
          </p:cNvSpPr>
          <p:nvPr>
            <p:ph type="sldImg"/>
          </p:nvPr>
        </p:nvSpPr>
        <p:spPr>
          <a:xfrm>
            <a:off x="1182688" y="709613"/>
            <a:ext cx="4649787" cy="3487737"/>
          </a:xfrm>
          <a:ln/>
        </p:spPr>
      </p:sp>
      <p:sp>
        <p:nvSpPr>
          <p:cNvPr id="66564" name="Rectangle 3"/>
          <p:cNvSpPr>
            <a:spLocks noGrp="1" noChangeArrowheads="1"/>
          </p:cNvSpPr>
          <p:nvPr>
            <p:ph type="body" idx="1"/>
          </p:nvPr>
        </p:nvSpPr>
        <p:spPr>
          <a:xfrm>
            <a:off x="927100" y="4425950"/>
            <a:ext cx="5156200" cy="4160838"/>
          </a:xfrm>
          <a:noFill/>
        </p:spPr>
        <p:txBody>
          <a:bodyPr lIns="95529" tIns="47767" rIns="95529" bIns="47767"/>
          <a:lstStyle/>
          <a:p>
            <a:pPr eaLnBrk="1" hangingPunct="1"/>
            <a:r>
              <a:rPr lang="en-US">
                <a:latin typeface="Times New Roman" pitchFamily="18" charset="0"/>
              </a:rPr>
              <a:t>Each of the right side traits on the graph (Directing, Engaging, Harmonious, and Methodical) share certain characteristics with those traits that are adjacent to them, i.e., Directing and Engaging. The left side traits are in small text and, as shown, have a statistical relationship to certain right side traits. Thus, Directing people typically will score in the Objective range, Engaging in the Spontaneous range, etc. The blended profiles which are an exception to this rule, </a:t>
            </a:r>
            <a:r>
              <a:rPr lang="en-US" i="1">
                <a:latin typeface="Times New Roman" pitchFamily="18" charset="0"/>
              </a:rPr>
              <a:t>Stylish Innovator (engaging/methodical) </a:t>
            </a:r>
            <a:r>
              <a:rPr lang="en-US">
                <a:latin typeface="Times New Roman" pitchFamily="18" charset="0"/>
              </a:rPr>
              <a:t>and </a:t>
            </a:r>
            <a:r>
              <a:rPr lang="en-US" i="1">
                <a:latin typeface="Times New Roman" pitchFamily="18" charset="0"/>
              </a:rPr>
              <a:t>Administrator (harmonious/directing)</a:t>
            </a:r>
            <a:r>
              <a:rPr lang="en-US">
                <a:latin typeface="Times New Roman" pitchFamily="18" charset="0"/>
              </a:rPr>
              <a:t> are somewhat rare.</a:t>
            </a:r>
          </a:p>
        </p:txBody>
      </p:sp>
    </p:spTree>
    <p:extLst>
      <p:ext uri="{BB962C8B-B14F-4D97-AF65-F5344CB8AC3E}">
        <p14:creationId xmlns:p14="http://schemas.microsoft.com/office/powerpoint/2010/main" val="93238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73513" y="8831263"/>
            <a:ext cx="3036887"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529" tIns="47767" rIns="95529" bIns="47767" anchor="b"/>
          <a:lstStyle>
            <a:lvl1pPr defTabSz="957263"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defTabSz="957263"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defTabSz="957263"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defTabSz="957263"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r" eaLnBrk="1" hangingPunct="1"/>
            <a:fld id="{9DD1B378-526A-4116-B8EF-C38B734E0FB4}" type="slidenum">
              <a:rPr lang="en-AU" sz="1200" b="0">
                <a:solidFill>
                  <a:schemeClr val="tx1"/>
                </a:solidFill>
              </a:rPr>
              <a:pPr algn="r" eaLnBrk="1" hangingPunct="1"/>
              <a:t>23</a:t>
            </a:fld>
            <a:endParaRPr lang="en-AU" sz="1200" b="0">
              <a:solidFill>
                <a:schemeClr val="tx1"/>
              </a:solidFill>
            </a:endParaRPr>
          </a:p>
        </p:txBody>
      </p:sp>
      <p:sp>
        <p:nvSpPr>
          <p:cNvPr id="68611" name="Rectangle 2"/>
          <p:cNvSpPr>
            <a:spLocks noGrp="1" noRot="1" noChangeAspect="1" noChangeArrowheads="1" noTextEdit="1"/>
          </p:cNvSpPr>
          <p:nvPr>
            <p:ph type="sldImg"/>
          </p:nvPr>
        </p:nvSpPr>
        <p:spPr>
          <a:xfrm>
            <a:off x="1182688" y="709613"/>
            <a:ext cx="4649787" cy="3487737"/>
          </a:xfrm>
          <a:ln/>
        </p:spPr>
      </p:sp>
      <p:sp>
        <p:nvSpPr>
          <p:cNvPr id="68612" name="Rectangle 3"/>
          <p:cNvSpPr>
            <a:spLocks noGrp="1" noChangeArrowheads="1"/>
          </p:cNvSpPr>
          <p:nvPr>
            <p:ph type="body" idx="1"/>
          </p:nvPr>
        </p:nvSpPr>
        <p:spPr>
          <a:xfrm>
            <a:off x="927100" y="4425950"/>
            <a:ext cx="5156200" cy="4160838"/>
          </a:xfrm>
          <a:noFill/>
        </p:spPr>
        <p:txBody>
          <a:bodyPr lIns="95529" tIns="47767" rIns="95529" bIns="47767"/>
          <a:lstStyle/>
          <a:p>
            <a:pPr eaLnBrk="1" hangingPunct="1"/>
            <a:r>
              <a:rPr lang="en-US">
                <a:latin typeface="Times New Roman" pitchFamily="18" charset="0"/>
              </a:rPr>
              <a:t>Each of the right side traits on the graph (Directing, Engaging, Harmonious, and Methodical) share certain characteristics with those traits that are adjacent to them, i.e., Directing and Engaging. The left side traits are in small text and, as shown, have a statistical relationship to certain right side traits. Thus, Directing people typically will score in the Objective range, Engaging in the Spontaneous range, etc. The blended profiles which are an exception to this rule, </a:t>
            </a:r>
            <a:r>
              <a:rPr lang="en-US" i="1">
                <a:latin typeface="Times New Roman" pitchFamily="18" charset="0"/>
              </a:rPr>
              <a:t>Stylish Innovator (engaging/methodical) </a:t>
            </a:r>
            <a:r>
              <a:rPr lang="en-US">
                <a:latin typeface="Times New Roman" pitchFamily="18" charset="0"/>
              </a:rPr>
              <a:t>and </a:t>
            </a:r>
            <a:r>
              <a:rPr lang="en-US" i="1">
                <a:latin typeface="Times New Roman" pitchFamily="18" charset="0"/>
              </a:rPr>
              <a:t>Administrator (harmonious/directing)</a:t>
            </a:r>
            <a:r>
              <a:rPr lang="en-US">
                <a:latin typeface="Times New Roman" pitchFamily="18" charset="0"/>
              </a:rPr>
              <a:t> are somewhat rare.</a:t>
            </a:r>
          </a:p>
        </p:txBody>
      </p:sp>
    </p:spTree>
    <p:extLst>
      <p:ext uri="{BB962C8B-B14F-4D97-AF65-F5344CB8AC3E}">
        <p14:creationId xmlns:p14="http://schemas.microsoft.com/office/powerpoint/2010/main" val="814143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7"/>
          <p:cNvSpPr>
            <a:spLocks noGrp="1" noChangeArrowheads="1"/>
          </p:cNvSpPr>
          <p:nvPr>
            <p:ph type="sldNum" sz="quarter" idx="5"/>
          </p:nvPr>
        </p:nvSpPr>
        <p:spPr>
          <a:noFill/>
        </p:spPr>
        <p:txBody>
          <a:bodyPr/>
          <a:lstStyle>
            <a:lvl1pPr defTabSz="916711">
              <a:defRPr sz="1000">
                <a:solidFill>
                  <a:schemeClr val="tx1"/>
                </a:solidFill>
                <a:latin typeface="Times New Roman" pitchFamily="18" charset="0"/>
              </a:defRPr>
            </a:lvl1pPr>
            <a:lvl2pPr marL="742251" indent="-285480" defTabSz="916711">
              <a:defRPr sz="1000">
                <a:solidFill>
                  <a:schemeClr val="tx1"/>
                </a:solidFill>
                <a:latin typeface="Times New Roman" pitchFamily="18" charset="0"/>
              </a:defRPr>
            </a:lvl2pPr>
            <a:lvl3pPr marL="1141926" indent="-228384" defTabSz="916711">
              <a:defRPr sz="1000">
                <a:solidFill>
                  <a:schemeClr val="tx1"/>
                </a:solidFill>
                <a:latin typeface="Times New Roman" pitchFamily="18" charset="0"/>
              </a:defRPr>
            </a:lvl3pPr>
            <a:lvl4pPr marL="1598696" indent="-228384" defTabSz="916711">
              <a:defRPr sz="1000">
                <a:solidFill>
                  <a:schemeClr val="tx1"/>
                </a:solidFill>
                <a:latin typeface="Times New Roman" pitchFamily="18" charset="0"/>
              </a:defRPr>
            </a:lvl4pPr>
            <a:lvl5pPr marL="2055465" indent="-228384" defTabSz="916711">
              <a:defRPr sz="1000">
                <a:solidFill>
                  <a:schemeClr val="tx1"/>
                </a:solidFill>
                <a:latin typeface="Times New Roman" pitchFamily="18" charset="0"/>
              </a:defRPr>
            </a:lvl5pPr>
            <a:lvl6pPr marL="2512233" indent="-228384" algn="ctr" defTabSz="916711" eaLnBrk="0" fontAlgn="base" hangingPunct="0">
              <a:spcBef>
                <a:spcPct val="50000"/>
              </a:spcBef>
              <a:spcAft>
                <a:spcPct val="0"/>
              </a:spcAft>
              <a:defRPr sz="1000">
                <a:solidFill>
                  <a:schemeClr val="tx1"/>
                </a:solidFill>
                <a:latin typeface="Times New Roman" pitchFamily="18" charset="0"/>
              </a:defRPr>
            </a:lvl6pPr>
            <a:lvl7pPr marL="2969005" indent="-228384" algn="ctr" defTabSz="916711" eaLnBrk="0" fontAlgn="base" hangingPunct="0">
              <a:spcBef>
                <a:spcPct val="50000"/>
              </a:spcBef>
              <a:spcAft>
                <a:spcPct val="0"/>
              </a:spcAft>
              <a:defRPr sz="1000">
                <a:solidFill>
                  <a:schemeClr val="tx1"/>
                </a:solidFill>
                <a:latin typeface="Times New Roman" pitchFamily="18" charset="0"/>
              </a:defRPr>
            </a:lvl7pPr>
            <a:lvl8pPr marL="3425775" indent="-228384" algn="ctr" defTabSz="916711" eaLnBrk="0" fontAlgn="base" hangingPunct="0">
              <a:spcBef>
                <a:spcPct val="50000"/>
              </a:spcBef>
              <a:spcAft>
                <a:spcPct val="0"/>
              </a:spcAft>
              <a:defRPr sz="1000">
                <a:solidFill>
                  <a:schemeClr val="tx1"/>
                </a:solidFill>
                <a:latin typeface="Times New Roman" pitchFamily="18" charset="0"/>
              </a:defRPr>
            </a:lvl8pPr>
            <a:lvl9pPr marL="3882542" indent="-228384" algn="ctr" defTabSz="916711" eaLnBrk="0" fontAlgn="base" hangingPunct="0">
              <a:spcBef>
                <a:spcPct val="50000"/>
              </a:spcBef>
              <a:spcAft>
                <a:spcPct val="0"/>
              </a:spcAft>
              <a:defRPr sz="1000">
                <a:solidFill>
                  <a:schemeClr val="tx1"/>
                </a:solidFill>
                <a:latin typeface="Times New Roman" pitchFamily="18" charset="0"/>
              </a:defRPr>
            </a:lvl9pPr>
          </a:lstStyle>
          <a:p>
            <a:fld id="{C18F914B-DE1B-4181-80FF-E27948857D93}" type="slidenum">
              <a:rPr lang="en-AU" sz="1200"/>
              <a:pPr/>
              <a:t>28</a:t>
            </a:fld>
            <a:endParaRPr lang="en-AU" sz="1200" dirty="0"/>
          </a:p>
        </p:txBody>
      </p:sp>
      <p:sp>
        <p:nvSpPr>
          <p:cNvPr id="706563" name="Rectangle 2"/>
          <p:cNvSpPr>
            <a:spLocks noGrp="1" noRot="1" noChangeAspect="1" noChangeArrowheads="1" noTextEdit="1"/>
          </p:cNvSpPr>
          <p:nvPr>
            <p:ph type="sldImg"/>
          </p:nvPr>
        </p:nvSpPr>
        <p:spPr>
          <a:xfrm>
            <a:off x="1182688" y="696913"/>
            <a:ext cx="4648200" cy="3486150"/>
          </a:xfrm>
          <a:ln/>
        </p:spPr>
      </p:sp>
      <p:sp>
        <p:nvSpPr>
          <p:cNvPr id="70656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5359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6B4D327E-3DEF-4423-A072-1C7931D9DBB6}" type="slidenum">
              <a:rPr lang="en-US" smtClean="0"/>
              <a:pPr/>
              <a:t>32</a:t>
            </a:fld>
            <a:endParaRPr lang="en-US"/>
          </a:p>
        </p:txBody>
      </p:sp>
    </p:spTree>
    <p:extLst>
      <p:ext uri="{BB962C8B-B14F-4D97-AF65-F5344CB8AC3E}">
        <p14:creationId xmlns:p14="http://schemas.microsoft.com/office/powerpoint/2010/main" val="165513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4275" y="0"/>
            <a:ext cx="4649788" cy="3486150"/>
          </a:xfrm>
          <a:ln/>
        </p:spPr>
      </p:sp>
      <p:sp>
        <p:nvSpPr>
          <p:cNvPr id="67587" name="Rectangle 3"/>
          <p:cNvSpPr>
            <a:spLocks noGrp="1" noChangeArrowheads="1"/>
          </p:cNvSpPr>
          <p:nvPr>
            <p:ph type="body" idx="1"/>
          </p:nvPr>
        </p:nvSpPr>
        <p:spPr>
          <a:noFill/>
        </p:spPr>
        <p:txBody>
          <a:bodyPr/>
          <a:lstStyle/>
          <a:p>
            <a:endParaRPr lang="en-US">
              <a:latin typeface="Times New Roman" pitchFamily="18" charset="0"/>
            </a:endParaRPr>
          </a:p>
        </p:txBody>
      </p:sp>
    </p:spTree>
    <p:extLst>
      <p:ext uri="{BB962C8B-B14F-4D97-AF65-F5344CB8AC3E}">
        <p14:creationId xmlns:p14="http://schemas.microsoft.com/office/powerpoint/2010/main" val="139509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C21BC-7C45-4D32-A58D-696B8F545008}" type="slidenum">
              <a:rPr lang="en-US" smtClean="0"/>
              <a:pPr/>
              <a:t>6</a:t>
            </a:fld>
            <a:endParaRPr lang="en-US" dirty="0"/>
          </a:p>
        </p:txBody>
      </p:sp>
    </p:spTree>
    <p:extLst>
      <p:ext uri="{BB962C8B-B14F-4D97-AF65-F5344CB8AC3E}">
        <p14:creationId xmlns:p14="http://schemas.microsoft.com/office/powerpoint/2010/main" val="406182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C21BC-7C45-4D32-A58D-696B8F545008}" type="slidenum">
              <a:rPr lang="en-US" smtClean="0"/>
              <a:pPr/>
              <a:t>7</a:t>
            </a:fld>
            <a:endParaRPr lang="en-US" dirty="0"/>
          </a:p>
        </p:txBody>
      </p:sp>
    </p:spTree>
    <p:extLst>
      <p:ext uri="{BB962C8B-B14F-4D97-AF65-F5344CB8AC3E}">
        <p14:creationId xmlns:p14="http://schemas.microsoft.com/office/powerpoint/2010/main" val="347087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D327E-3DEF-4423-A072-1C7931D9DBB6}" type="slidenum">
              <a:rPr lang="en-US" smtClean="0"/>
              <a:pPr/>
              <a:t>11</a:t>
            </a:fld>
            <a:endParaRPr lang="en-US"/>
          </a:p>
        </p:txBody>
      </p:sp>
    </p:spTree>
    <p:extLst>
      <p:ext uri="{BB962C8B-B14F-4D97-AF65-F5344CB8AC3E}">
        <p14:creationId xmlns:p14="http://schemas.microsoft.com/office/powerpoint/2010/main" val="131281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CFA702-594D-43E0-8068-CBA83F20ECB7}" type="slidenum">
              <a:rPr lang="en-AU" smtClean="0"/>
              <a:pPr>
                <a:defRPr/>
              </a:pPr>
              <a:t>12</a:t>
            </a:fld>
            <a:endParaRPr lang="en-AU"/>
          </a:p>
        </p:txBody>
      </p:sp>
    </p:spTree>
    <p:extLst>
      <p:ext uri="{BB962C8B-B14F-4D97-AF65-F5344CB8AC3E}">
        <p14:creationId xmlns:p14="http://schemas.microsoft.com/office/powerpoint/2010/main" val="396066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CFA702-594D-43E0-8068-CBA83F20ECB7}" type="slidenum">
              <a:rPr lang="en-AU" smtClean="0"/>
              <a:pPr>
                <a:defRPr/>
              </a:pPr>
              <a:t>13</a:t>
            </a:fld>
            <a:endParaRPr lang="en-AU"/>
          </a:p>
        </p:txBody>
      </p:sp>
    </p:spTree>
    <p:extLst>
      <p:ext uri="{BB962C8B-B14F-4D97-AF65-F5344CB8AC3E}">
        <p14:creationId xmlns:p14="http://schemas.microsoft.com/office/powerpoint/2010/main" val="273269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D327E-3DEF-4423-A072-1C7931D9DBB6}" type="slidenum">
              <a:rPr lang="en-US" smtClean="0"/>
              <a:pPr/>
              <a:t>15</a:t>
            </a:fld>
            <a:endParaRPr lang="en-US"/>
          </a:p>
        </p:txBody>
      </p:sp>
    </p:spTree>
    <p:extLst>
      <p:ext uri="{BB962C8B-B14F-4D97-AF65-F5344CB8AC3E}">
        <p14:creationId xmlns:p14="http://schemas.microsoft.com/office/powerpoint/2010/main" val="455216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5863" y="0"/>
            <a:ext cx="4646612" cy="3486150"/>
          </a:xfrm>
          <a:ln/>
        </p:spPr>
      </p:sp>
      <p:sp>
        <p:nvSpPr>
          <p:cNvPr id="67587" name="Rectangle 3"/>
          <p:cNvSpPr>
            <a:spLocks noGrp="1" noChangeArrowheads="1"/>
          </p:cNvSpPr>
          <p:nvPr>
            <p:ph type="body" idx="1"/>
          </p:nvPr>
        </p:nvSpPr>
        <p:spPr>
          <a:noFill/>
        </p:spPr>
        <p:txBody>
          <a:bodyPr/>
          <a:lstStyle/>
          <a:p>
            <a:endParaRPr lang="en-US">
              <a:latin typeface="Times New Roman" pitchFamily="18" charset="0"/>
            </a:endParaRPr>
          </a:p>
        </p:txBody>
      </p:sp>
    </p:spTree>
    <p:extLst>
      <p:ext uri="{BB962C8B-B14F-4D97-AF65-F5344CB8AC3E}">
        <p14:creationId xmlns:p14="http://schemas.microsoft.com/office/powerpoint/2010/main" val="787128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05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4705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38200" y="2590800"/>
            <a:ext cx="7086600" cy="1470025"/>
          </a:xfrm>
        </p:spPr>
        <p:txBody>
          <a:bodyPr anchor="b">
            <a:normAutofit/>
          </a:bodyPr>
          <a:lstStyle>
            <a:lvl1pPr algn="l">
              <a:defRPr sz="4000" b="0">
                <a:solidFill>
                  <a:schemeClr val="bg1"/>
                </a:solidFill>
              </a:defRPr>
            </a:lvl1pPr>
          </a:lstStyle>
          <a:p>
            <a:r>
              <a:rPr lang="en-US" dirty="0"/>
              <a:t>Click to edit Master title style</a:t>
            </a:r>
            <a:endParaRPr lang="en-PH" dirty="0"/>
          </a:p>
        </p:txBody>
      </p:sp>
      <p:sp>
        <p:nvSpPr>
          <p:cNvPr id="3" name="Subtitle 2"/>
          <p:cNvSpPr>
            <a:spLocks noGrp="1"/>
          </p:cNvSpPr>
          <p:nvPr>
            <p:ph type="subTitle" idx="1"/>
          </p:nvPr>
        </p:nvSpPr>
        <p:spPr>
          <a:xfrm>
            <a:off x="838200" y="4038600"/>
            <a:ext cx="7086600" cy="6858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PH"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57BA53-B4A7-479A-964B-AAE04FD36BCF}" type="datetime1">
              <a:rPr lang="en-PH" smtClean="0"/>
              <a:pPr/>
              <a:t>22/06/2020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a:xfrm>
            <a:off x="6172200" y="6356350"/>
            <a:ext cx="381000" cy="365125"/>
          </a:xfrm>
        </p:spPr>
        <p:txBody>
          <a:bodyPr/>
          <a:lstStyle/>
          <a:p>
            <a:fld id="{AABD4647-916A-4C9D-B493-B18B45A00261}" type="slidenum">
              <a:rPr lang="en-PH" smtClean="0"/>
              <a:pPr/>
              <a:t>‹#›</a:t>
            </a:fld>
            <a:endParaRPr lang="en-PH"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0729" y="5746750"/>
            <a:ext cx="2283556" cy="358679"/>
          </a:xfrm>
          <a:prstGeom prst="rect">
            <a:avLst/>
          </a:prstGeom>
        </p:spPr>
      </p:pic>
    </p:spTree>
    <p:extLst>
      <p:ext uri="{BB962C8B-B14F-4D97-AF65-F5344CB8AC3E}">
        <p14:creationId xmlns:p14="http://schemas.microsoft.com/office/powerpoint/2010/main" val="173321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B9D7CF-5101-42D7-B08C-95227BDEE312}" type="datetime1">
              <a:rPr lang="en-PH" smtClean="0"/>
              <a:pPr/>
              <a:t>22/06/2020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ABD4647-916A-4C9D-B493-B18B45A00261}" type="slidenum">
              <a:rPr lang="en-PH" smtClean="0"/>
              <a:pPr/>
              <a:t>‹#›</a:t>
            </a:fld>
            <a:endParaRPr lang="en-PH"/>
          </a:p>
        </p:txBody>
      </p:sp>
    </p:spTree>
    <p:extLst>
      <p:ext uri="{BB962C8B-B14F-4D97-AF65-F5344CB8AC3E}">
        <p14:creationId xmlns:p14="http://schemas.microsoft.com/office/powerpoint/2010/main" val="350474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2947987"/>
            <a:ext cx="7772400" cy="1362075"/>
          </a:xfrm>
        </p:spPr>
        <p:txBody>
          <a:bodyPr anchor="t"/>
          <a:lstStyle>
            <a:lvl1pPr algn="l">
              <a:defRPr sz="4000" b="1" cap="all"/>
            </a:lvl1pPr>
          </a:lstStyle>
          <a:p>
            <a:r>
              <a:rPr lang="en-US" dirty="0"/>
              <a:t>Click to edit Master title style</a:t>
            </a:r>
            <a:endParaRPr lang="en-PH" dirty="0"/>
          </a:p>
        </p:txBody>
      </p:sp>
      <p:sp>
        <p:nvSpPr>
          <p:cNvPr id="3" name="Text Placeholder 2"/>
          <p:cNvSpPr>
            <a:spLocks noGrp="1"/>
          </p:cNvSpPr>
          <p:nvPr>
            <p:ph type="body" idx="1"/>
          </p:nvPr>
        </p:nvSpPr>
        <p:spPr>
          <a:xfrm>
            <a:off x="722313" y="1447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0EA4F9-6866-4C24-9B23-EEEE33A053E5}" type="datetime1">
              <a:rPr lang="en-PH" smtClean="0"/>
              <a:pPr/>
              <a:t>22/06/2020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ABD4647-916A-4C9D-B493-B18B45A00261}" type="slidenum">
              <a:rPr lang="en-PH" smtClean="0"/>
              <a:pPr/>
              <a:t>‹#›</a:t>
            </a:fld>
            <a:endParaRPr lang="en-PH"/>
          </a:p>
        </p:txBody>
      </p:sp>
      <p:sp>
        <p:nvSpPr>
          <p:cNvPr id="8" name="Rectangle 7"/>
          <p:cNvSpPr/>
          <p:nvPr userDrawn="1"/>
        </p:nvSpPr>
        <p:spPr>
          <a:xfrm>
            <a:off x="8077200" y="6327028"/>
            <a:ext cx="914400" cy="490210"/>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4245" y="6414567"/>
            <a:ext cx="1801484" cy="282960"/>
          </a:xfrm>
          <a:prstGeom prst="rect">
            <a:avLst/>
          </a:prstGeom>
        </p:spPr>
      </p:pic>
    </p:spTree>
    <p:extLst>
      <p:ext uri="{BB962C8B-B14F-4D97-AF65-F5344CB8AC3E}">
        <p14:creationId xmlns:p14="http://schemas.microsoft.com/office/powerpoint/2010/main" val="61414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C5EE740-D65F-4971-B61F-B5BA3B10EB9E}" type="datetime1">
              <a:rPr lang="en-PH" smtClean="0"/>
              <a:pPr/>
              <a:t>22/06/2020</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AABD4647-916A-4C9D-B493-B18B45A00261}" type="slidenum">
              <a:rPr lang="en-PH" smtClean="0"/>
              <a:pPr/>
              <a:t>‹#›</a:t>
            </a:fld>
            <a:endParaRPr lang="en-PH"/>
          </a:p>
        </p:txBody>
      </p:sp>
    </p:spTree>
    <p:extLst>
      <p:ext uri="{BB962C8B-B14F-4D97-AF65-F5344CB8AC3E}">
        <p14:creationId xmlns:p14="http://schemas.microsoft.com/office/powerpoint/2010/main" val="168718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Footer Placeholder 2"/>
          <p:cNvSpPr>
            <a:spLocks noGrp="1"/>
          </p:cNvSpPr>
          <p:nvPr>
            <p:ph type="ftr" sz="quarter" idx="10"/>
          </p:nvPr>
        </p:nvSpPr>
        <p:spPr/>
        <p:txBody>
          <a:bodyPr/>
          <a:lstStyle/>
          <a:p>
            <a:endParaRPr lang="en-PH"/>
          </a:p>
        </p:txBody>
      </p:sp>
      <p:sp>
        <p:nvSpPr>
          <p:cNvPr id="4" name="Slide Number Placeholder 3"/>
          <p:cNvSpPr>
            <a:spLocks noGrp="1"/>
          </p:cNvSpPr>
          <p:nvPr>
            <p:ph type="sldNum" sz="quarter" idx="11"/>
          </p:nvPr>
        </p:nvSpPr>
        <p:spPr/>
        <p:txBody>
          <a:bodyPr/>
          <a:lstStyle/>
          <a:p>
            <a:fld id="{AABD4647-916A-4C9D-B493-B18B45A00261}" type="slidenum">
              <a:rPr lang="en-PH" smtClean="0"/>
              <a:pPr/>
              <a:t>‹#›</a:t>
            </a:fld>
            <a:endParaRPr lang="en-PH"/>
          </a:p>
        </p:txBody>
      </p:sp>
    </p:spTree>
    <p:extLst>
      <p:ext uri="{BB962C8B-B14F-4D97-AF65-F5344CB8AC3E}">
        <p14:creationId xmlns:p14="http://schemas.microsoft.com/office/powerpoint/2010/main" val="18537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 Box 7"/>
          <p:cNvSpPr txBox="1">
            <a:spLocks noChangeArrowheads="1"/>
          </p:cNvSpPr>
          <p:nvPr userDrawn="1"/>
        </p:nvSpPr>
        <p:spPr bwMode="auto">
          <a:xfrm>
            <a:off x="0" y="6611938"/>
            <a:ext cx="647700" cy="246062"/>
          </a:xfrm>
          <a:prstGeom prst="rect">
            <a:avLst/>
          </a:prstGeom>
          <a:noFill/>
          <a:ln w="9525">
            <a:noFill/>
            <a:miter lim="800000"/>
            <a:headEnd/>
            <a:tailEnd/>
          </a:ln>
          <a:effectLst/>
        </p:spPr>
        <p:txBody>
          <a:bodyPr>
            <a:spAutoFit/>
          </a:bodyPr>
          <a:lstStyle>
            <a:lvl1pPr algn="l" eaLnBrk="0" hangingPunct="0">
              <a:defRPr sz="2800" b="1">
                <a:solidFill>
                  <a:schemeClr val="bg2"/>
                </a:solidFill>
                <a:latin typeface="Times New Roman" pitchFamily="18" charset="0"/>
                <a:ea typeface="ＭＳ Ｐゴシック" pitchFamily="34" charset="-128"/>
                <a:sym typeface="Symbol" pitchFamily="18" charset="2"/>
              </a:defRPr>
            </a:lvl1pPr>
            <a:lvl2pPr marL="37931725" indent="-37474525" algn="l" eaLnBrk="0" hangingPunct="0">
              <a:defRPr sz="2800" b="1">
                <a:solidFill>
                  <a:schemeClr val="bg2"/>
                </a:solidFill>
                <a:latin typeface="Times New Roman" pitchFamily="18" charset="0"/>
                <a:ea typeface="ＭＳ Ｐゴシック" pitchFamily="34" charset="-128"/>
                <a:sym typeface="Symbol" pitchFamily="18" charset="2"/>
              </a:defRPr>
            </a:lvl2pPr>
            <a:lvl3pPr eaLnBrk="0" hangingPunct="0">
              <a:defRPr sz="2800" b="1">
                <a:solidFill>
                  <a:schemeClr val="bg2"/>
                </a:solidFill>
                <a:latin typeface="Times New Roman" pitchFamily="18" charset="0"/>
                <a:ea typeface="ＭＳ Ｐゴシック" pitchFamily="34" charset="-128"/>
                <a:sym typeface="Symbol" pitchFamily="18" charset="2"/>
              </a:defRPr>
            </a:lvl3pPr>
            <a:lvl4pPr eaLnBrk="0" hangingPunct="0">
              <a:defRPr sz="2800" b="1">
                <a:solidFill>
                  <a:schemeClr val="bg2"/>
                </a:solidFill>
                <a:latin typeface="Times New Roman" pitchFamily="18" charset="0"/>
                <a:ea typeface="ＭＳ Ｐゴシック" pitchFamily="34" charset="-128"/>
                <a:sym typeface="Symbol" pitchFamily="18" charset="2"/>
              </a:defRPr>
            </a:lvl4pPr>
            <a:lvl5pPr eaLnBrk="0" hangingPunct="0">
              <a:defRPr sz="2800" b="1">
                <a:solidFill>
                  <a:schemeClr val="bg2"/>
                </a:solidFill>
                <a:latin typeface="Times New Roman" pitchFamily="18" charset="0"/>
                <a:ea typeface="ＭＳ Ｐゴシック" pitchFamily="34" charset="-128"/>
                <a:sym typeface="Symbol" pitchFamily="18" charset="2"/>
              </a:defRPr>
            </a:lvl5pPr>
            <a:lvl6pPr marL="4572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9144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1371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18288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spcBef>
                <a:spcPct val="50000"/>
              </a:spcBef>
              <a:defRPr/>
            </a:pPr>
            <a:fld id="{8FA5223E-4431-4F2B-8C2A-6FBEF41243F5}" type="slidenum">
              <a:rPr lang="en-AU" sz="1000" b="0" smtClean="0">
                <a:solidFill>
                  <a:schemeClr val="tx1"/>
                </a:solidFill>
                <a:latin typeface="Calibri" panose="020F0502020204030204" pitchFamily="34" charset="0"/>
                <a:cs typeface="Arial" pitchFamily="34" charset="0"/>
              </a:rPr>
              <a:pPr eaLnBrk="1" hangingPunct="1">
                <a:spcBef>
                  <a:spcPct val="50000"/>
                </a:spcBef>
                <a:defRPr/>
              </a:pPr>
              <a:t>‹#›</a:t>
            </a:fld>
            <a:endParaRPr lang="en-AU" sz="1000" b="0" dirty="0">
              <a:solidFill>
                <a:schemeClr val="tx1"/>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2460974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28600"/>
            <a:ext cx="8229600" cy="990600"/>
          </a:xfrm>
          <a:prstGeom prst="rect">
            <a:avLst/>
          </a:prstGeom>
        </p:spPr>
        <p:txBody>
          <a:bodyPr vert="horz" lIns="91440" tIns="45720" rIns="91440" bIns="45720" rtlCol="0" anchor="b">
            <a:normAutofit/>
          </a:bodyPr>
          <a:lstStyle/>
          <a:p>
            <a:r>
              <a:rPr lang="en-US" dirty="0"/>
              <a:t>Click to edit Master title style</a:t>
            </a:r>
            <a:endParaRPr lang="en-PH"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248400" y="6373485"/>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D4647-916A-4C9D-B493-B18B45A00261}" type="slidenum">
              <a:rPr lang="en-PH" smtClean="0"/>
              <a:pPr/>
              <a:t>‹#›</a:t>
            </a:fld>
            <a:endParaRPr lang="en-PH" dirty="0"/>
          </a:p>
        </p:txBody>
      </p:sp>
      <p:sp>
        <p:nvSpPr>
          <p:cNvPr id="4" name="TextBox 3"/>
          <p:cNvSpPr txBox="1"/>
          <p:nvPr userDrawn="1"/>
        </p:nvSpPr>
        <p:spPr>
          <a:xfrm>
            <a:off x="457200" y="6477000"/>
            <a:ext cx="1499128" cy="261610"/>
          </a:xfrm>
          <a:prstGeom prst="rect">
            <a:avLst/>
          </a:prstGeom>
          <a:noFill/>
        </p:spPr>
        <p:txBody>
          <a:bodyPr wrap="none" rtlCol="0">
            <a:spAutoFit/>
          </a:bodyPr>
          <a:lstStyle/>
          <a:p>
            <a:r>
              <a:rPr lang="en-PH" sz="1100" dirty="0">
                <a:solidFill>
                  <a:schemeClr val="bg1">
                    <a:lumMod val="50000"/>
                  </a:schemeClr>
                </a:solidFill>
              </a:rPr>
              <a:t>www.financialdna.com</a:t>
            </a:r>
          </a:p>
        </p:txBody>
      </p:sp>
      <p:sp>
        <p:nvSpPr>
          <p:cNvPr id="7" name="Rectangle 6"/>
          <p:cNvSpPr/>
          <p:nvPr userDrawn="1"/>
        </p:nvSpPr>
        <p:spPr>
          <a:xfrm>
            <a:off x="8077200" y="6327028"/>
            <a:ext cx="914400" cy="490210"/>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84245" y="6414567"/>
            <a:ext cx="1801484" cy="282960"/>
          </a:xfrm>
          <a:prstGeom prst="rect">
            <a:avLst/>
          </a:prstGeom>
        </p:spPr>
      </p:pic>
    </p:spTree>
    <p:extLst>
      <p:ext uri="{BB962C8B-B14F-4D97-AF65-F5344CB8AC3E}">
        <p14:creationId xmlns:p14="http://schemas.microsoft.com/office/powerpoint/2010/main" val="103362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8" r:id="rId5"/>
    <p:sldLayoutId id="2147483674" r:id="rId6"/>
  </p:sldLayoutIdLst>
  <p:hf hdr="0" ftr="0" dt="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51.jpe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hyperlink" Target="http://www.communicationdna.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behaviorallysmartmoney.libsyn.com/" TargetMode="External"/><Relationship Id="rId5" Type="http://schemas.openxmlformats.org/officeDocument/2006/relationships/hyperlink" Target="http://blog.dnabehavior.com/" TargetMode="External"/><Relationship Id="rId4" Type="http://schemas.openxmlformats.org/officeDocument/2006/relationships/hyperlink" Target="https://dnabehavior.biz/Account/RegisterByGroup/CDNA%20Tripp%20Rockwell/2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971800"/>
            <a:ext cx="7391400" cy="1143000"/>
          </a:xfrm>
        </p:spPr>
        <p:txBody>
          <a:bodyPr>
            <a:noAutofit/>
          </a:bodyPr>
          <a:lstStyle/>
          <a:p>
            <a:pPr>
              <a:spcBef>
                <a:spcPct val="0"/>
              </a:spcBef>
            </a:pPr>
            <a:r>
              <a:rPr lang="en-US" sz="3000" dirty="0">
                <a:ea typeface="MS PGothic" pitchFamily="34" charset="-128"/>
                <a:cs typeface="Arial" charset="0"/>
              </a:rPr>
              <a:t>Behaviorally SMART Marketing </a:t>
            </a:r>
          </a:p>
          <a:p>
            <a:pPr>
              <a:spcBef>
                <a:spcPct val="0"/>
              </a:spcBef>
            </a:pPr>
            <a:r>
              <a:rPr lang="en-US" sz="3000" dirty="0">
                <a:solidFill>
                  <a:schemeClr val="accent4">
                    <a:lumMod val="60000"/>
                    <a:lumOff val="40000"/>
                  </a:schemeClr>
                </a:solidFill>
                <a:ea typeface="MS PGothic" pitchFamily="34" charset="-128"/>
                <a:cs typeface="Arial" charset="0"/>
              </a:rPr>
              <a:t>Increasing Engagement with Communication DNA Insights</a:t>
            </a:r>
          </a:p>
          <a:p>
            <a:endParaRPr lang="en-PH" sz="3000" dirty="0">
              <a:solidFill>
                <a:schemeClr val="accent4">
                  <a:lumMod val="60000"/>
                  <a:lumOff val="40000"/>
                </a:schemeClr>
              </a:solidFill>
            </a:endParaRPr>
          </a:p>
        </p:txBody>
      </p:sp>
      <p:sp>
        <p:nvSpPr>
          <p:cNvPr id="2" name="Slide Number Placeholder 1"/>
          <p:cNvSpPr>
            <a:spLocks noGrp="1"/>
          </p:cNvSpPr>
          <p:nvPr>
            <p:ph type="sldNum" sz="quarter" idx="12"/>
          </p:nvPr>
        </p:nvSpPr>
        <p:spPr>
          <a:xfrm>
            <a:off x="5410200" y="6370637"/>
            <a:ext cx="2133600" cy="365125"/>
          </a:xfrm>
        </p:spPr>
        <p:txBody>
          <a:bodyPr/>
          <a:lstStyle/>
          <a:p>
            <a:fld id="{AABD4647-916A-4C9D-B493-B18B45A00261}" type="slidenum">
              <a:rPr lang="en-PH" smtClean="0"/>
              <a:pPr/>
              <a:t>1</a:t>
            </a:fld>
            <a:endParaRPr lang="en-PH"/>
          </a:p>
        </p:txBody>
      </p:sp>
    </p:spTree>
    <p:extLst>
      <p:ext uri="{BB962C8B-B14F-4D97-AF65-F5344CB8AC3E}">
        <p14:creationId xmlns:p14="http://schemas.microsoft.com/office/powerpoint/2010/main" val="6992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9067800" cy="875731"/>
          </a:xfrm>
        </p:spPr>
        <p:txBody>
          <a:bodyPr>
            <a:normAutofit fontScale="90000"/>
          </a:bodyPr>
          <a:lstStyle/>
          <a:p>
            <a:pPr algn="l"/>
            <a:br>
              <a:rPr lang="en-US" sz="3000" dirty="0">
                <a:latin typeface="Calibri" panose="020F0502020204030204" pitchFamily="34" charset="0"/>
                <a:cs typeface="Arial" panose="020B0604020202020204" pitchFamily="34" charset="0"/>
              </a:rPr>
            </a:br>
            <a:br>
              <a:rPr lang="en-US" sz="3000" dirty="0">
                <a:latin typeface="Calibri" panose="020F0502020204030204" pitchFamily="34" charset="0"/>
                <a:cs typeface="Arial" panose="020B0604020202020204" pitchFamily="34" charset="0"/>
              </a:rPr>
            </a:br>
            <a:r>
              <a:rPr lang="en-US" sz="3300" dirty="0">
                <a:latin typeface="Calibri" panose="020F0502020204030204" pitchFamily="34" charset="0"/>
                <a:cs typeface="Arial" panose="020B0604020202020204" pitchFamily="34" charset="0"/>
              </a:rPr>
              <a:t>DNA Engagement Programs                                                  </a:t>
            </a:r>
            <a:r>
              <a:rPr lang="en-US" sz="3300" dirty="0">
                <a:solidFill>
                  <a:schemeClr val="accent4">
                    <a:lumMod val="60000"/>
                    <a:lumOff val="40000"/>
                  </a:schemeClr>
                </a:solidFill>
                <a:latin typeface="Calibri" panose="020F0502020204030204" pitchFamily="34" charset="0"/>
                <a:cs typeface="Arial" panose="020B0604020202020204" pitchFamily="34" charset="0"/>
              </a:rPr>
              <a:t>Enhance Life-Long Client Relationships </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085172589"/>
              </p:ext>
            </p:extLst>
          </p:nvPr>
        </p:nvGraphicFramePr>
        <p:xfrm>
          <a:off x="95534" y="1524000"/>
          <a:ext cx="9048466" cy="5067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3581400" y="2971800"/>
            <a:ext cx="2362200" cy="1676400"/>
          </a:xfrm>
          <a:prstGeom prst="ellipse">
            <a:avLst/>
          </a:prstGeom>
          <a:solidFill>
            <a:srgbClr val="4F1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Calibri" panose="020F0502020204030204" pitchFamily="34" charset="0"/>
                <a:cs typeface="Arial" panose="020B0604020202020204" pitchFamily="34" charset="0"/>
              </a:rPr>
              <a:t>Communication DNA Discovery Systems, Training, Tools</a:t>
            </a:r>
          </a:p>
        </p:txBody>
      </p:sp>
      <p:sp>
        <p:nvSpPr>
          <p:cNvPr id="2" name="Slide Number Placeholder 1"/>
          <p:cNvSpPr>
            <a:spLocks noGrp="1"/>
          </p:cNvSpPr>
          <p:nvPr>
            <p:ph type="sldNum" sz="quarter" idx="12"/>
          </p:nvPr>
        </p:nvSpPr>
        <p:spPr>
          <a:xfrm>
            <a:off x="5791200" y="6409306"/>
            <a:ext cx="2133600" cy="365125"/>
          </a:xfrm>
        </p:spPr>
        <p:txBody>
          <a:bodyPr/>
          <a:lstStyle/>
          <a:p>
            <a:fld id="{AABD4647-916A-4C9D-B493-B18B45A00261}" type="slidenum">
              <a:rPr lang="en-PH" smtClean="0"/>
              <a:pPr/>
              <a:t>10</a:t>
            </a:fld>
            <a:endParaRPr lang="en-PH"/>
          </a:p>
        </p:txBody>
      </p:sp>
    </p:spTree>
    <p:extLst>
      <p:ext uri="{BB962C8B-B14F-4D97-AF65-F5344CB8AC3E}">
        <p14:creationId xmlns:p14="http://schemas.microsoft.com/office/powerpoint/2010/main" val="198483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152400" y="228600"/>
            <a:ext cx="8915400" cy="799803"/>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Autofit/>
          </a:bodyPr>
          <a:lstStyle/>
          <a:p>
            <a:pPr>
              <a:lnSpc>
                <a:spcPct val="80000"/>
              </a:lnSpc>
            </a:pPr>
            <a:r>
              <a:rPr lang="en-AU" sz="3000" b="0" dirty="0">
                <a:ea typeface="MS PGothic" pitchFamily="34" charset="-128"/>
                <a:cs typeface="Arial" panose="020B0604020202020204" pitchFamily="34" charset="0"/>
              </a:rPr>
              <a:t>Quicker and 91% More Reliable Method </a:t>
            </a:r>
            <a:br>
              <a:rPr lang="en-AU" sz="3000" b="0" dirty="0">
                <a:solidFill>
                  <a:srgbClr val="BDDEFF"/>
                </a:solidFill>
                <a:ea typeface="MS PGothic" pitchFamily="34" charset="-128"/>
                <a:cs typeface="Arial" panose="020B0604020202020204" pitchFamily="34" charset="0"/>
              </a:rPr>
            </a:br>
            <a:r>
              <a:rPr lang="en-AU" sz="3000" b="0" dirty="0">
                <a:solidFill>
                  <a:srgbClr val="A6A6A6"/>
                </a:solidFill>
                <a:ea typeface="MS PGothic" pitchFamily="34" charset="-128"/>
                <a:cs typeface="Arial" panose="020B0604020202020204" pitchFamily="34" charset="0"/>
              </a:rPr>
              <a:t>To </a:t>
            </a:r>
            <a:r>
              <a:rPr lang="en-AU" sz="3000" b="0" dirty="0">
                <a:solidFill>
                  <a:schemeClr val="accent4">
                    <a:lumMod val="60000"/>
                    <a:lumOff val="40000"/>
                  </a:schemeClr>
                </a:solidFill>
                <a:ea typeface="MS PGothic" pitchFamily="34" charset="-128"/>
                <a:cs typeface="Arial" panose="020B0604020202020204" pitchFamily="34" charset="0"/>
              </a:rPr>
              <a:t>Predict Reactions to Business / Life Events</a:t>
            </a:r>
            <a:endParaRPr lang="en-US" sz="3000" b="0" kern="1200" dirty="0">
              <a:solidFill>
                <a:schemeClr val="accent4">
                  <a:lumMod val="60000"/>
                  <a:lumOff val="40000"/>
                </a:schemeClr>
              </a:solidFill>
              <a:latin typeface="Arial" panose="020B0604020202020204" pitchFamily="34" charset="0"/>
              <a:ea typeface="MS PGothic" pitchFamily="34" charset="-128"/>
              <a:cs typeface="Arial" panose="020B0604020202020204" pitchFamily="34" charset="0"/>
            </a:endParaRPr>
          </a:p>
        </p:txBody>
      </p:sp>
      <p:pic>
        <p:nvPicPr>
          <p:cNvPr id="9" name="Picture 2" descr="D:\For You\shad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813" y="6172200"/>
            <a:ext cx="1687134" cy="170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D:\For You\shad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352" y="6169902"/>
            <a:ext cx="1687134" cy="170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0813" y="4004089"/>
            <a:ext cx="1672654" cy="2178822"/>
          </a:xfrm>
          <a:prstGeom prst="rect">
            <a:avLst/>
          </a:prstGeom>
          <a:noFill/>
          <a:ln w="9525">
            <a:solidFill>
              <a:srgbClr val="7F7F7F"/>
            </a:solidFill>
            <a:miter lim="800000"/>
            <a:headEnd/>
            <a:tailEnd/>
          </a:ln>
          <a:extLst>
            <a:ext uri="{909E8E84-426E-40dd-AFC4-6F175D3DCCD1}">
              <a14:hiddenFill xmlns="" xmlns:a14="http://schemas.microsoft.com/office/drawing/2010/main">
                <a:solidFill>
                  <a:schemeClr val="accent1"/>
                </a:solidFill>
              </a14:hiddenFill>
            </a:ext>
          </a:extLst>
        </p:spPr>
      </p:pic>
      <p:pic>
        <p:nvPicPr>
          <p:cNvPr id="13" name="Picture 2" descr="http://www.dnabehavior.com/customized-experiences-process.png"/>
          <p:cNvPicPr>
            <a:picLocks noChangeAspect="1" noChangeArrowheads="1"/>
          </p:cNvPicPr>
          <p:nvPr/>
        </p:nvPicPr>
        <p:blipFill rotWithShape="1">
          <a:blip r:embed="rId5">
            <a:extLst>
              <a:ext uri="{28A0092B-C50C-407E-A947-70E740481C1C}">
                <a14:useLocalDpi xmlns:a14="http://schemas.microsoft.com/office/drawing/2010/main" val="0"/>
              </a:ext>
            </a:extLst>
          </a:blip>
          <a:srcRect l="72001" t="16937" r="1313" b="38216"/>
          <a:stretch/>
        </p:blipFill>
        <p:spPr bwMode="auto">
          <a:xfrm>
            <a:off x="5334000" y="1562151"/>
            <a:ext cx="2033451" cy="224579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D:\For You\shad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3803454"/>
            <a:ext cx="2062026" cy="208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4220813" y="6182911"/>
            <a:ext cx="1798987" cy="523220"/>
          </a:xfrm>
          <a:prstGeom prst="rect">
            <a:avLst/>
          </a:prstGeom>
          <a:noFill/>
        </p:spPr>
        <p:txBody>
          <a:bodyPr wrap="square" rtlCol="0">
            <a:spAutoFit/>
          </a:bodyPr>
          <a:lstStyle/>
          <a:p>
            <a:r>
              <a:rPr lang="en-US" sz="1400" dirty="0"/>
              <a:t>CDNA – 12 Questions                       (2 to 5 Mins)</a:t>
            </a:r>
          </a:p>
        </p:txBody>
      </p:sp>
      <p:sp>
        <p:nvSpPr>
          <p:cNvPr id="12" name="TextBox 11"/>
          <p:cNvSpPr txBox="1"/>
          <p:nvPr/>
        </p:nvSpPr>
        <p:spPr>
          <a:xfrm>
            <a:off x="6076352" y="6182295"/>
            <a:ext cx="1896746" cy="523220"/>
          </a:xfrm>
          <a:prstGeom prst="rect">
            <a:avLst/>
          </a:prstGeom>
          <a:noFill/>
        </p:spPr>
        <p:txBody>
          <a:bodyPr wrap="square" rtlCol="0">
            <a:spAutoFit/>
          </a:bodyPr>
          <a:lstStyle/>
          <a:p>
            <a:r>
              <a:rPr lang="en-US" sz="1400" dirty="0"/>
              <a:t>BDNA – 46 Questions                       (10 to 12 Mins)</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008" y="1562150"/>
            <a:ext cx="3693385" cy="4633153"/>
          </a:xfrm>
          <a:prstGeom prst="rect">
            <a:avLst/>
          </a:prstGeom>
        </p:spPr>
      </p:pic>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2552" y="3999318"/>
            <a:ext cx="1610934" cy="2074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05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830014" y="4238624"/>
            <a:ext cx="1798694" cy="2359025"/>
            <a:chOff x="1116013" y="2989263"/>
            <a:chExt cx="2192337" cy="2874962"/>
          </a:xfrm>
        </p:grpSpPr>
        <p:pic>
          <p:nvPicPr>
            <p:cNvPr id="12" name="Picture 26"/>
            <p:cNvPicPr>
              <a:picLocks noChangeAspect="1" noChangeArrowheads="1"/>
            </p:cNvPicPr>
            <p:nvPr/>
          </p:nvPicPr>
          <p:blipFill>
            <a:blip r:embed="rId3">
              <a:extLst>
                <a:ext uri="{28A0092B-C50C-407E-A947-70E740481C1C}">
                  <a14:useLocalDpi xmlns:a14="http://schemas.microsoft.com/office/drawing/2010/main" val="0"/>
                </a:ext>
              </a:extLst>
            </a:blip>
            <a:srcRect l="37331" t="25433" r="36261" b="12968"/>
            <a:stretch>
              <a:fillRect/>
            </a:stretch>
          </p:blipFill>
          <p:spPr bwMode="auto">
            <a:xfrm>
              <a:off x="1116013" y="2989263"/>
              <a:ext cx="2192337" cy="2874962"/>
            </a:xfrm>
            <a:prstGeom prst="rect">
              <a:avLst/>
            </a:prstGeom>
            <a:noFill/>
            <a:ln w="9525">
              <a:solidFill>
                <a:schemeClr val="bg1">
                  <a:lumMod val="50000"/>
                </a:schemeClr>
              </a:solidFill>
              <a:miter lim="800000"/>
              <a:headEnd/>
              <a:tailEnd/>
            </a:ln>
            <a:effectLst/>
            <a:extLst>
              <a:ext uri="{909E8E84-426E-40dd-AFC4-6F175D3DCCD1}">
                <a14:hiddenFill xmlns="" xmlns:a14="http://schemas.microsoft.com/office/drawing/2010/main">
                  <a:gradFill rotWithShape="0">
                    <a:gsLst>
                      <a:gs pos="0">
                        <a:schemeClr val="folHlink"/>
                      </a:gs>
                      <a:gs pos="100000">
                        <a:schemeClr val="accent2"/>
                      </a:gs>
                    </a:gsLst>
                    <a:path path="shape">
                      <a:fillToRect l="50000" t="50000" r="50000" b="50000"/>
                    </a:path>
                  </a:gra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17750" y="2992163"/>
              <a:ext cx="990600" cy="351875"/>
            </a:xfrm>
            <a:prstGeom prst="rect">
              <a:avLst/>
            </a:prstGeom>
            <a:solidFill>
              <a:schemeClr val="bg1"/>
            </a:solidFill>
          </p:spPr>
        </p:pic>
      </p:grpSp>
      <p:sp>
        <p:nvSpPr>
          <p:cNvPr id="2" name="Rectangle 1"/>
          <p:cNvSpPr/>
          <p:nvPr/>
        </p:nvSpPr>
        <p:spPr>
          <a:xfrm>
            <a:off x="56708" y="222433"/>
            <a:ext cx="9144000" cy="1015663"/>
          </a:xfrm>
          <a:prstGeom prst="rect">
            <a:avLst/>
          </a:prstGeom>
        </p:spPr>
        <p:txBody>
          <a:bodyPr wrap="square">
            <a:spAutoFit/>
          </a:bodyPr>
          <a:lstStyle/>
          <a:p>
            <a:pPr algn="l"/>
            <a:r>
              <a:rPr lang="en-US" sz="3000" dirty="0">
                <a:solidFill>
                  <a:schemeClr val="bg1"/>
                </a:solidFill>
                <a:latin typeface="Calibri" panose="020F0502020204030204" pitchFamily="34" charset="0"/>
                <a:cs typeface="Arial" pitchFamily="34" charset="0"/>
              </a:rPr>
              <a:t>Communication DNA Discovery</a:t>
            </a:r>
          </a:p>
          <a:p>
            <a:pPr algn="l"/>
            <a:r>
              <a:rPr lang="en-US" sz="3000" dirty="0">
                <a:solidFill>
                  <a:schemeClr val="accent4">
                    <a:lumMod val="60000"/>
                    <a:lumOff val="40000"/>
                  </a:schemeClr>
                </a:solidFill>
                <a:latin typeface="Calibri" panose="020F0502020204030204" pitchFamily="34" charset="0"/>
                <a:cs typeface="Arial" pitchFamily="34" charset="0"/>
              </a:rPr>
              <a:t>Engagement Insights</a:t>
            </a:r>
          </a:p>
        </p:txBody>
      </p:sp>
      <p:sp>
        <p:nvSpPr>
          <p:cNvPr id="13" name="Rectangle 1"/>
          <p:cNvSpPr>
            <a:spLocks noChangeArrowheads="1"/>
          </p:cNvSpPr>
          <p:nvPr/>
        </p:nvSpPr>
        <p:spPr bwMode="auto">
          <a:xfrm>
            <a:off x="2811463" y="1219200"/>
            <a:ext cx="6332537" cy="31700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Bef>
                <a:spcPct val="0"/>
              </a:spcBef>
              <a:spcAft>
                <a:spcPct val="0"/>
              </a:spcAft>
            </a:pPr>
            <a:r>
              <a:rPr lang="en-US" sz="2000" dirty="0">
                <a:latin typeface="Calibri" panose="020F0502020204030204" pitchFamily="34" charset="0"/>
                <a:cs typeface="Arial" pitchFamily="34" charset="0"/>
              </a:rPr>
              <a:t>Communication DNA Discovery uncovers the natural preferences for how sales people and clients wish to be communicated with by others. It takes 2 to 5 minutes to complete.</a:t>
            </a:r>
          </a:p>
          <a:p>
            <a:pPr lvl="0" algn="l" fontAlgn="base">
              <a:spcBef>
                <a:spcPct val="0"/>
              </a:spcBef>
              <a:spcAft>
                <a:spcPct val="0"/>
              </a:spcAft>
            </a:pPr>
            <a:endParaRPr lang="en-US" sz="2000" dirty="0">
              <a:latin typeface="Calibri" panose="020F0502020204030204" pitchFamily="34" charset="0"/>
              <a:cs typeface="Arial" pitchFamily="34" charset="0"/>
            </a:endParaRPr>
          </a:p>
          <a:p>
            <a:pPr lvl="0" algn="l" fontAlgn="base">
              <a:spcBef>
                <a:spcPct val="0"/>
              </a:spcBef>
              <a:spcAft>
                <a:spcPct val="0"/>
              </a:spcAft>
            </a:pPr>
            <a:r>
              <a:rPr lang="en-US" sz="2000" dirty="0">
                <a:latin typeface="Calibri" panose="020F0502020204030204" pitchFamily="34" charset="0"/>
                <a:cs typeface="Arial" pitchFamily="34" charset="0"/>
              </a:rPr>
              <a:t>This enables:</a:t>
            </a:r>
          </a:p>
          <a:p>
            <a:pPr marL="285750" lvl="0" indent="-285750" algn="l" fontAlgn="base">
              <a:spcBef>
                <a:spcPct val="0"/>
              </a:spcBef>
              <a:spcAft>
                <a:spcPct val="0"/>
              </a:spcAft>
              <a:buFont typeface="Arial" pitchFamily="34" charset="0"/>
              <a:buChar char="•"/>
            </a:pPr>
            <a:r>
              <a:rPr lang="en-US" sz="2000" dirty="0">
                <a:latin typeface="Calibri" panose="020F0502020204030204" pitchFamily="34" charset="0"/>
                <a:cs typeface="Arial" pitchFamily="34" charset="0"/>
              </a:rPr>
              <a:t>Differences to be understood;</a:t>
            </a:r>
          </a:p>
          <a:p>
            <a:pPr marL="285750" lvl="0" indent="-285750" algn="l" fontAlgn="base">
              <a:spcBef>
                <a:spcPct val="0"/>
              </a:spcBef>
              <a:spcAft>
                <a:spcPct val="0"/>
              </a:spcAft>
              <a:buFont typeface="Arial" pitchFamily="34" charset="0"/>
              <a:buChar char="•"/>
            </a:pPr>
            <a:r>
              <a:rPr lang="en-US" sz="2000" dirty="0">
                <a:latin typeface="Calibri" panose="020F0502020204030204" pitchFamily="34" charset="0"/>
                <a:cs typeface="Arial" pitchFamily="34" charset="0"/>
              </a:rPr>
              <a:t>Communication with a person on their terms;</a:t>
            </a:r>
          </a:p>
          <a:p>
            <a:pPr marL="285750" lvl="0" indent="-285750" algn="l" fontAlgn="base">
              <a:spcBef>
                <a:spcPct val="0"/>
              </a:spcBef>
              <a:spcAft>
                <a:spcPct val="0"/>
              </a:spcAft>
              <a:buFont typeface="Arial" pitchFamily="34" charset="0"/>
              <a:buChar char="•"/>
            </a:pPr>
            <a:r>
              <a:rPr lang="en-US" sz="2000" dirty="0">
                <a:latin typeface="Calibri" panose="020F0502020204030204" pitchFamily="34" charset="0"/>
                <a:cs typeface="Arial" pitchFamily="34" charset="0"/>
              </a:rPr>
              <a:t>Relationships to be developed based on trust.</a:t>
            </a:r>
          </a:p>
          <a:p>
            <a:pPr lvl="0" fontAlgn="base">
              <a:spcBef>
                <a:spcPct val="0"/>
              </a:spcBef>
              <a:spcAft>
                <a:spcPct val="0"/>
              </a:spcAft>
            </a:pPr>
            <a:endParaRPr lang="en-US" sz="2000" dirty="0">
              <a:latin typeface="Calibri" panose="020F0502020204030204" pitchFamily="34" charset="0"/>
              <a:cs typeface="Arial" pitchFamily="34" charset="0"/>
            </a:endParaRPr>
          </a:p>
        </p:txBody>
      </p:sp>
      <p:sp>
        <p:nvSpPr>
          <p:cNvPr id="4" name="Control 2"/>
          <p:cNvSpPr>
            <a:spLocks noChangeArrowheads="1" noChangeShapeType="1"/>
          </p:cNvSpPr>
          <p:nvPr/>
        </p:nvSpPr>
        <p:spPr bwMode="auto">
          <a:xfrm>
            <a:off x="1516064" y="1870588"/>
            <a:ext cx="914400" cy="9144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Control 3"/>
          <p:cNvSpPr>
            <a:spLocks noChangeArrowheads="1" noChangeShapeType="1"/>
          </p:cNvSpPr>
          <p:nvPr/>
        </p:nvSpPr>
        <p:spPr bwMode="auto">
          <a:xfrm>
            <a:off x="1516064" y="1870588"/>
            <a:ext cx="914400" cy="9144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 name="Control 4"/>
          <p:cNvSpPr>
            <a:spLocks noChangeArrowheads="1" noChangeShapeType="1"/>
          </p:cNvSpPr>
          <p:nvPr/>
        </p:nvSpPr>
        <p:spPr bwMode="auto">
          <a:xfrm>
            <a:off x="1516064" y="1870588"/>
            <a:ext cx="914400" cy="9144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2053" name="Picture 5" descr="DNA White Papers, Subscribe to White Papers, Behavior White Pap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1480064"/>
            <a:ext cx="2362200" cy="355122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2848937" y="6567628"/>
            <a:ext cx="1689886" cy="246221"/>
          </a:xfrm>
          <a:prstGeom prst="rect">
            <a:avLst/>
          </a:prstGeom>
        </p:spPr>
        <p:txBody>
          <a:bodyPr wrap="none">
            <a:spAutoFit/>
          </a:bodyPr>
          <a:lstStyle/>
          <a:p>
            <a:r>
              <a:rPr lang="en-US" sz="1000" dirty="0">
                <a:latin typeface="Calibri" panose="020F0502020204030204" pitchFamily="34" charset="0"/>
                <a:cs typeface="Arial" pitchFamily="34" charset="0"/>
              </a:rPr>
              <a:t>Communication  DNA Report</a:t>
            </a:r>
            <a:endParaRPr lang="en-US" sz="1000" dirty="0"/>
          </a:p>
        </p:txBody>
      </p:sp>
      <p:sp>
        <p:nvSpPr>
          <p:cNvPr id="8" name="Rectangle 7"/>
          <p:cNvSpPr/>
          <p:nvPr/>
        </p:nvSpPr>
        <p:spPr>
          <a:xfrm>
            <a:off x="4749801" y="4416782"/>
            <a:ext cx="3886200" cy="1923604"/>
          </a:xfrm>
          <a:prstGeom prst="rect">
            <a:avLst/>
          </a:prstGeom>
          <a:solidFill>
            <a:srgbClr val="4F1F69"/>
          </a:solidFill>
          <a:ln>
            <a:solidFill>
              <a:srgbClr val="7030A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l"/>
            <a:r>
              <a:rPr lang="en-US" sz="1400" b="1" dirty="0">
                <a:latin typeface="Calibri" panose="020F0502020204030204" pitchFamily="34" charset="0"/>
                <a:cs typeface="Arial" pitchFamily="34" charset="0"/>
              </a:rPr>
              <a:t>Communication DNA Insights Include:</a:t>
            </a:r>
          </a:p>
          <a:p>
            <a:pPr algn="l"/>
            <a:endParaRPr lang="en-US" sz="1400" dirty="0">
              <a:latin typeface="Calibri" panose="020F0502020204030204" pitchFamily="34" charset="0"/>
              <a:cs typeface="Arial" pitchFamily="34" charset="0"/>
            </a:endParaRPr>
          </a:p>
          <a:p>
            <a:pPr marL="285750" indent="-285750" algn="l">
              <a:buFont typeface="Arial" pitchFamily="34" charset="0"/>
              <a:buChar char="•"/>
            </a:pPr>
            <a:r>
              <a:rPr lang="en-US" sz="1400" dirty="0">
                <a:latin typeface="Calibri" panose="020F0502020204030204" pitchFamily="34" charset="0"/>
                <a:cs typeface="Arial" pitchFamily="34" charset="0"/>
              </a:rPr>
              <a:t>Natural communication style</a:t>
            </a:r>
          </a:p>
          <a:p>
            <a:pPr marL="285750" indent="-285750" algn="l">
              <a:buFont typeface="Arial" pitchFamily="34" charset="0"/>
              <a:buChar char="•"/>
            </a:pPr>
            <a:r>
              <a:rPr lang="en-US" sz="1400" dirty="0">
                <a:latin typeface="Calibri" panose="020F0502020204030204" pitchFamily="34" charset="0"/>
                <a:cs typeface="Arial" pitchFamily="34" charset="0"/>
              </a:rPr>
              <a:t>Preferences when communicating with others </a:t>
            </a:r>
          </a:p>
          <a:p>
            <a:pPr marL="285750" indent="-285750" algn="l">
              <a:buFont typeface="Arial" pitchFamily="34" charset="0"/>
              <a:buChar char="•"/>
            </a:pPr>
            <a:r>
              <a:rPr lang="en-US" sz="1400" dirty="0">
                <a:latin typeface="Calibri" panose="020F0502020204030204" pitchFamily="34" charset="0"/>
                <a:cs typeface="Arial" pitchFamily="34" charset="0"/>
              </a:rPr>
              <a:t>Life needs </a:t>
            </a:r>
          </a:p>
          <a:p>
            <a:pPr marL="285750" indent="-285750" algn="l">
              <a:buFont typeface="Arial" pitchFamily="34" charset="0"/>
              <a:buChar char="•"/>
            </a:pPr>
            <a:r>
              <a:rPr lang="en-US" sz="1400" dirty="0">
                <a:latin typeface="Calibri" panose="020F0502020204030204" pitchFamily="34" charset="0"/>
                <a:cs typeface="Arial" pitchFamily="34" charset="0"/>
              </a:rPr>
              <a:t>Information requirement</a:t>
            </a:r>
          </a:p>
        </p:txBody>
      </p:sp>
      <p:sp>
        <p:nvSpPr>
          <p:cNvPr id="3" name="Slide Number Placeholder 2"/>
          <p:cNvSpPr>
            <a:spLocks noGrp="1"/>
          </p:cNvSpPr>
          <p:nvPr>
            <p:ph type="sldNum" sz="quarter" idx="12"/>
          </p:nvPr>
        </p:nvSpPr>
        <p:spPr>
          <a:xfrm>
            <a:off x="5977731" y="6333956"/>
            <a:ext cx="2116541" cy="338153"/>
          </a:xfrm>
        </p:spPr>
        <p:txBody>
          <a:bodyPr/>
          <a:lstStyle/>
          <a:p>
            <a:fld id="{AABD4647-916A-4C9D-B493-B18B45A00261}" type="slidenum">
              <a:rPr lang="en-PH" smtClean="0"/>
              <a:t>12</a:t>
            </a:fld>
            <a:endParaRPr lang="en-PH" dirty="0"/>
          </a:p>
        </p:txBody>
      </p:sp>
    </p:spTree>
    <p:extLst>
      <p:ext uri="{BB962C8B-B14F-4D97-AF65-F5344CB8AC3E}">
        <p14:creationId xmlns:p14="http://schemas.microsoft.com/office/powerpoint/2010/main" val="418238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5312" y="-444556"/>
            <a:ext cx="8998688" cy="1477328"/>
          </a:xfrm>
          <a:noFill/>
          <a:ln>
            <a:noFill/>
          </a:ln>
          <a:effectLst/>
          <a:extLst>
            <a:ext uri="{909E8E84-426E-40dd-AFC4-6F175D3DCCD1}">
              <a14:hiddenFill xmlns="" xmlns:a14="http://schemas.microsoft.com/office/drawing/2010/main">
                <a:solidFill>
                  <a:srgbClr val="5C076D"/>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br>
              <a:rPr lang="en-US" sz="3000" dirty="0">
                <a:ea typeface="MS PGothic" pitchFamily="34" charset="-128"/>
              </a:rPr>
            </a:br>
            <a:r>
              <a:rPr lang="en-US" sz="3000" dirty="0">
                <a:ea typeface="MS PGothic" pitchFamily="34" charset="-128"/>
              </a:rPr>
              <a:t>Summary of 4 Primary Communication DNA Styles</a:t>
            </a:r>
            <a:br>
              <a:rPr lang="en-US" sz="3000" dirty="0">
                <a:ea typeface="MS PGothic" pitchFamily="34" charset="-128"/>
              </a:rPr>
            </a:br>
            <a:r>
              <a:rPr lang="en-US" sz="3000" dirty="0">
                <a:solidFill>
                  <a:schemeClr val="accent4">
                    <a:lumMod val="60000"/>
                    <a:lumOff val="40000"/>
                  </a:schemeClr>
                </a:solidFill>
                <a:ea typeface="MS PGothic" pitchFamily="34" charset="-128"/>
              </a:rPr>
              <a:t>Insights on How to Adapt </a:t>
            </a:r>
            <a:endParaRPr lang="en-AU" sz="3000" dirty="0">
              <a:solidFill>
                <a:schemeClr val="accent4">
                  <a:lumMod val="60000"/>
                  <a:lumOff val="40000"/>
                </a:schemeClr>
              </a:solidFill>
              <a:ea typeface="MS PGothic"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452022577"/>
              </p:ext>
            </p:extLst>
          </p:nvPr>
        </p:nvGraphicFramePr>
        <p:xfrm>
          <a:off x="838200" y="1371600"/>
          <a:ext cx="7315200" cy="4686865"/>
        </p:xfrm>
        <a:graphic>
          <a:graphicData uri="http://schemas.openxmlformats.org/drawingml/2006/table">
            <a:tbl>
              <a:tblPr firstRow="1" firstCol="1" bandRow="1"/>
              <a:tblGrid>
                <a:gridCol w="18288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457200">
                <a:tc gridSpan="4">
                  <a:txBody>
                    <a:bodyPr/>
                    <a:lstStyle/>
                    <a:p>
                      <a:pPr marL="0" marR="0" algn="ctr">
                        <a:spcBef>
                          <a:spcPts val="0"/>
                        </a:spcBef>
                        <a:spcAft>
                          <a:spcPts val="0"/>
                        </a:spcAft>
                      </a:pPr>
                      <a:r>
                        <a:rPr lang="en-US" sz="1800" b="1" dirty="0">
                          <a:solidFill>
                            <a:srgbClr val="FFFFFF"/>
                          </a:solidFill>
                          <a:effectLst/>
                          <a:latin typeface="Calibri" panose="020F0502020204030204" pitchFamily="34" charset="0"/>
                          <a:ea typeface="Times New Roman"/>
                          <a:cs typeface="Arial" pitchFamily="34" charset="0"/>
                        </a:rPr>
                        <a:t>Communication</a:t>
                      </a:r>
                      <a:r>
                        <a:rPr lang="en-US" sz="1800" b="1" baseline="0" dirty="0">
                          <a:solidFill>
                            <a:srgbClr val="FFFFFF"/>
                          </a:solidFill>
                          <a:effectLst/>
                          <a:latin typeface="Calibri" panose="020F0502020204030204" pitchFamily="34" charset="0"/>
                          <a:ea typeface="Times New Roman"/>
                          <a:cs typeface="Arial" pitchFamily="34" charset="0"/>
                        </a:rPr>
                        <a:t> Keys for Behaviorally Smart Conversations</a:t>
                      </a:r>
                      <a:endParaRPr lang="en-US" sz="1800" dirty="0">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4F1F6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9267">
                <a:tc>
                  <a:txBody>
                    <a:bodyPr/>
                    <a:lstStyle/>
                    <a:p>
                      <a:pPr marL="0" marR="0" algn="ctr">
                        <a:spcBef>
                          <a:spcPts val="0"/>
                        </a:spcBef>
                        <a:spcAft>
                          <a:spcPts val="0"/>
                        </a:spcAft>
                      </a:pPr>
                      <a:r>
                        <a:rPr lang="en-US" sz="1400" b="0" dirty="0">
                          <a:solidFill>
                            <a:schemeClr val="tx1"/>
                          </a:solidFill>
                          <a:effectLst/>
                          <a:latin typeface="Calibri" panose="020F0502020204030204" pitchFamily="34" charset="0"/>
                          <a:ea typeface="Times New Roman"/>
                          <a:cs typeface="Arial" pitchFamily="34" charset="0"/>
                        </a:rPr>
                        <a:t>Communication Style</a:t>
                      </a: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Times New Roman"/>
                          <a:cs typeface="Arial" pitchFamily="34" charset="0"/>
                        </a:rPr>
                        <a:t>Strengths</a:t>
                      </a:r>
                      <a:r>
                        <a:rPr lang="en-US" sz="1400" baseline="0" dirty="0">
                          <a:solidFill>
                            <a:schemeClr val="tx1"/>
                          </a:solidFill>
                          <a:effectLst/>
                          <a:latin typeface="Calibri" panose="020F0502020204030204" pitchFamily="34" charset="0"/>
                          <a:ea typeface="Times New Roman"/>
                          <a:cs typeface="Arial" pitchFamily="34" charset="0"/>
                        </a:rPr>
                        <a:t> </a:t>
                      </a:r>
                      <a:endParaRPr lang="en-US" sz="1400" dirty="0">
                        <a:solidFill>
                          <a:schemeClr val="tx1"/>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Times New Roman"/>
                          <a:cs typeface="Arial" pitchFamily="34" charset="0"/>
                        </a:rPr>
                        <a:t>Struggles</a:t>
                      </a: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Times New Roman"/>
                          <a:cs typeface="Arial" pitchFamily="34" charset="0"/>
                        </a:rPr>
                        <a:t>What</a:t>
                      </a:r>
                      <a:r>
                        <a:rPr lang="en-US" sz="1400" baseline="0" dirty="0">
                          <a:solidFill>
                            <a:schemeClr val="tx1"/>
                          </a:solidFill>
                          <a:effectLst/>
                          <a:latin typeface="Calibri" panose="020F0502020204030204" pitchFamily="34" charset="0"/>
                          <a:ea typeface="Times New Roman"/>
                          <a:cs typeface="Arial" pitchFamily="34" charset="0"/>
                        </a:rPr>
                        <a:t> They Want</a:t>
                      </a:r>
                      <a:endParaRPr lang="en-US" sz="1400" dirty="0">
                        <a:solidFill>
                          <a:schemeClr val="tx1"/>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extLst>
                  <a:ext uri="{0D108BD9-81ED-4DB2-BD59-A6C34878D82A}">
                    <a16:rowId xmlns:a16="http://schemas.microsoft.com/office/drawing/2014/main" val="10001"/>
                  </a:ext>
                </a:extLst>
              </a:tr>
              <a:tr h="1338103">
                <a:tc>
                  <a:txBody>
                    <a:bodyPr/>
                    <a:lstStyle/>
                    <a:p>
                      <a:pPr marL="0" marR="0">
                        <a:spcBef>
                          <a:spcPts val="0"/>
                        </a:spcBef>
                        <a:spcAft>
                          <a:spcPts val="0"/>
                        </a:spcAft>
                      </a:pPr>
                      <a:r>
                        <a:rPr lang="en-US" sz="1600" b="1" dirty="0">
                          <a:solidFill>
                            <a:schemeClr val="bg1">
                              <a:lumMod val="95000"/>
                            </a:schemeClr>
                          </a:solidFill>
                          <a:effectLst/>
                          <a:latin typeface="Calibri" panose="020F0502020204030204" pitchFamily="34" charset="0"/>
                          <a:ea typeface="Times New Roman"/>
                          <a:cs typeface="Arial" pitchFamily="34" charset="0"/>
                        </a:rPr>
                        <a:t>Goal-Setting</a:t>
                      </a:r>
                      <a:r>
                        <a:rPr lang="en-US" sz="1600" b="1" baseline="0" dirty="0">
                          <a:solidFill>
                            <a:schemeClr val="bg1">
                              <a:lumMod val="95000"/>
                            </a:schemeClr>
                          </a:solidFill>
                          <a:effectLst/>
                          <a:latin typeface="Calibri" panose="020F0502020204030204" pitchFamily="34" charset="0"/>
                          <a:ea typeface="Times New Roman"/>
                          <a:cs typeface="Arial" pitchFamily="34" charset="0"/>
                        </a:rPr>
                        <a:t>            </a:t>
                      </a:r>
                      <a:r>
                        <a:rPr lang="en-US" sz="1600" b="0" baseline="0" dirty="0">
                          <a:solidFill>
                            <a:schemeClr val="bg1">
                              <a:lumMod val="95000"/>
                            </a:schemeClr>
                          </a:solidFill>
                          <a:effectLst/>
                          <a:latin typeface="Calibri" panose="020F0502020204030204" pitchFamily="34" charset="0"/>
                          <a:ea typeface="Times New Roman"/>
                          <a:cs typeface="Arial" pitchFamily="34" charset="0"/>
                        </a:rPr>
                        <a:t>(Allow Them to Discuss It)</a:t>
                      </a:r>
                      <a:endParaRPr lang="en-US" sz="1600" b="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25AD"/>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Speaks</a:t>
                      </a:r>
                      <a:r>
                        <a:rPr lang="en-US" sz="1600" baseline="0" dirty="0">
                          <a:solidFill>
                            <a:schemeClr val="bg1">
                              <a:lumMod val="95000"/>
                            </a:schemeClr>
                          </a:solidFill>
                          <a:effectLst/>
                          <a:latin typeface="Calibri" panose="020F0502020204030204" pitchFamily="34" charset="0"/>
                          <a:ea typeface="Times New Roman"/>
                          <a:cs typeface="Arial" pitchFamily="34" charset="0"/>
                        </a:rPr>
                        <a:t> Directly and Candidly</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25A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effectLst/>
                          <a:latin typeface="Calibri" panose="020F0502020204030204" pitchFamily="34" charset="0"/>
                          <a:ea typeface="Times New Roman"/>
                          <a:cs typeface="Arial" pitchFamily="34" charset="0"/>
                        </a:rPr>
                        <a:t>Could</a:t>
                      </a:r>
                      <a:r>
                        <a:rPr lang="en-US" sz="1600" baseline="0" dirty="0">
                          <a:solidFill>
                            <a:schemeClr val="bg1">
                              <a:lumMod val="95000"/>
                            </a:schemeClr>
                          </a:solidFill>
                          <a:effectLst/>
                          <a:latin typeface="Calibri" panose="020F0502020204030204" pitchFamily="34" charset="0"/>
                          <a:ea typeface="Times New Roman"/>
                          <a:cs typeface="Arial" pitchFamily="34" charset="0"/>
                        </a:rPr>
                        <a:t> Be Too Forceful, Abrupt, Interrupting</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25A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effectLst/>
                          <a:latin typeface="Calibri" panose="020F0502020204030204" pitchFamily="34" charset="0"/>
                          <a:ea typeface="Times New Roman"/>
                          <a:cs typeface="Arial" pitchFamily="34" charset="0"/>
                        </a:rPr>
                        <a:t>Provide</a:t>
                      </a:r>
                      <a:r>
                        <a:rPr lang="en-US" sz="1600" baseline="0" dirty="0">
                          <a:solidFill>
                            <a:schemeClr val="bg1">
                              <a:lumMod val="95000"/>
                            </a:schemeClr>
                          </a:solidFill>
                          <a:effectLst/>
                          <a:latin typeface="Calibri" panose="020F0502020204030204" pitchFamily="34" charset="0"/>
                          <a:ea typeface="Times New Roman"/>
                          <a:cs typeface="Arial" pitchFamily="34" charset="0"/>
                        </a:rPr>
                        <a:t> Options,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bg1">
                              <a:lumMod val="95000"/>
                            </a:schemeClr>
                          </a:solidFill>
                          <a:effectLst/>
                          <a:latin typeface="Calibri" panose="020F0502020204030204" pitchFamily="34" charset="0"/>
                          <a:ea typeface="Times New Roman"/>
                          <a:cs typeface="Arial" pitchFamily="34" charset="0"/>
                        </a:rPr>
                        <a:t>Get to Bottom Line,</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bg1">
                              <a:lumMod val="95000"/>
                            </a:schemeClr>
                          </a:solidFill>
                          <a:effectLst/>
                          <a:latin typeface="Calibri" panose="020F0502020204030204" pitchFamily="34" charset="0"/>
                          <a:ea typeface="Times New Roman"/>
                          <a:cs typeface="Arial" pitchFamily="34" charset="0"/>
                        </a:rPr>
                        <a:t>Present Opportunities</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25AD"/>
                    </a:solidFill>
                  </a:tcPr>
                </a:tc>
                <a:extLst>
                  <a:ext uri="{0D108BD9-81ED-4DB2-BD59-A6C34878D82A}">
                    <a16:rowId xmlns:a16="http://schemas.microsoft.com/office/drawing/2014/main" val="10002"/>
                  </a:ext>
                </a:extLst>
              </a:tr>
              <a:tr h="802862">
                <a:tc>
                  <a:txBody>
                    <a:bodyPr/>
                    <a:lstStyle/>
                    <a:p>
                      <a:pPr marL="0" marR="0">
                        <a:spcBef>
                          <a:spcPts val="0"/>
                        </a:spcBef>
                        <a:spcAft>
                          <a:spcPts val="0"/>
                        </a:spcAft>
                      </a:pPr>
                      <a:r>
                        <a:rPr lang="en-US" sz="1600" b="1" dirty="0">
                          <a:solidFill>
                            <a:schemeClr val="bg1">
                              <a:lumMod val="95000"/>
                            </a:schemeClr>
                          </a:solidFill>
                          <a:effectLst/>
                          <a:latin typeface="Calibri" panose="020F0502020204030204" pitchFamily="34" charset="0"/>
                          <a:ea typeface="Times New Roman"/>
                          <a:cs typeface="Arial" pitchFamily="34" charset="0"/>
                        </a:rPr>
                        <a:t>Lifestyle            </a:t>
                      </a:r>
                      <a:r>
                        <a:rPr lang="en-US" sz="1600" b="0" dirty="0">
                          <a:solidFill>
                            <a:schemeClr val="bg1">
                              <a:lumMod val="95000"/>
                            </a:schemeClr>
                          </a:solidFill>
                          <a:effectLst/>
                          <a:latin typeface="Calibri" panose="020F0502020204030204" pitchFamily="34" charset="0"/>
                          <a:ea typeface="Times New Roman"/>
                          <a:cs typeface="Arial" pitchFamily="34" charset="0"/>
                        </a:rPr>
                        <a:t>(Allow Them to See It)</a:t>
                      </a: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EB8B2D"/>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Open</a:t>
                      </a:r>
                      <a:r>
                        <a:rPr lang="en-US" sz="1600" baseline="0" dirty="0">
                          <a:solidFill>
                            <a:schemeClr val="bg1">
                              <a:lumMod val="95000"/>
                            </a:schemeClr>
                          </a:solidFill>
                          <a:effectLst/>
                          <a:latin typeface="Calibri" panose="020F0502020204030204" pitchFamily="34" charset="0"/>
                          <a:ea typeface="Times New Roman"/>
                          <a:cs typeface="Arial" pitchFamily="34" charset="0"/>
                        </a:rPr>
                        <a:t> and Engaging</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EB8B2D"/>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May</a:t>
                      </a:r>
                      <a:r>
                        <a:rPr lang="en-US" sz="1600" baseline="0" dirty="0">
                          <a:solidFill>
                            <a:schemeClr val="bg1">
                              <a:lumMod val="95000"/>
                            </a:schemeClr>
                          </a:solidFill>
                          <a:effectLst/>
                          <a:latin typeface="Calibri" panose="020F0502020204030204" pitchFamily="34" charset="0"/>
                          <a:ea typeface="Times New Roman"/>
                          <a:cs typeface="Arial" pitchFamily="34" charset="0"/>
                        </a:rPr>
                        <a:t> Be Too Transparent and Uninhibited</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EB8B2D"/>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Openly</a:t>
                      </a:r>
                      <a:r>
                        <a:rPr lang="en-US" sz="1600" baseline="0" dirty="0">
                          <a:solidFill>
                            <a:schemeClr val="bg1">
                              <a:lumMod val="95000"/>
                            </a:schemeClr>
                          </a:solidFill>
                          <a:effectLst/>
                          <a:latin typeface="Calibri" panose="020F0502020204030204" pitchFamily="34" charset="0"/>
                          <a:ea typeface="Times New Roman"/>
                          <a:cs typeface="Arial" pitchFamily="34" charset="0"/>
                        </a:rPr>
                        <a:t> Express Views, Verbalize</a:t>
                      </a:r>
                    </a:p>
                    <a:p>
                      <a:pPr marL="0" marR="0" algn="ctr">
                        <a:spcBef>
                          <a:spcPts val="0"/>
                        </a:spcBef>
                        <a:spcAft>
                          <a:spcPts val="0"/>
                        </a:spcAft>
                      </a:pPr>
                      <a:r>
                        <a:rPr lang="en-US" sz="1600" baseline="0" dirty="0">
                          <a:solidFill>
                            <a:schemeClr val="bg1">
                              <a:lumMod val="95000"/>
                            </a:schemeClr>
                          </a:solidFill>
                          <a:effectLst/>
                          <a:latin typeface="Calibri" panose="020F0502020204030204" pitchFamily="34" charset="0"/>
                          <a:ea typeface="Times New Roman"/>
                          <a:cs typeface="Arial" pitchFamily="34" charset="0"/>
                        </a:rPr>
                        <a:t>Provide Broad Facts</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EB8B2D"/>
                    </a:solidFill>
                  </a:tcPr>
                </a:tc>
                <a:extLst>
                  <a:ext uri="{0D108BD9-81ED-4DB2-BD59-A6C34878D82A}">
                    <a16:rowId xmlns:a16="http://schemas.microsoft.com/office/drawing/2014/main" val="10003"/>
                  </a:ext>
                </a:extLst>
              </a:tr>
              <a:tr h="824073">
                <a:tc>
                  <a:txBody>
                    <a:bodyPr/>
                    <a:lstStyle/>
                    <a:p>
                      <a:pPr marL="0" marR="0">
                        <a:spcBef>
                          <a:spcPts val="0"/>
                        </a:spcBef>
                        <a:spcAft>
                          <a:spcPts val="0"/>
                        </a:spcAft>
                      </a:pPr>
                      <a:r>
                        <a:rPr lang="en-US" sz="1600" b="1" dirty="0">
                          <a:solidFill>
                            <a:schemeClr val="bg1">
                              <a:lumMod val="95000"/>
                            </a:schemeClr>
                          </a:solidFill>
                          <a:effectLst/>
                          <a:latin typeface="Calibri" panose="020F0502020204030204" pitchFamily="34" charset="0"/>
                          <a:ea typeface="Times New Roman"/>
                          <a:cs typeface="Arial" pitchFamily="34" charset="0"/>
                        </a:rPr>
                        <a:t>Stability              </a:t>
                      </a:r>
                      <a:r>
                        <a:rPr lang="en-US" sz="1600" b="0" dirty="0">
                          <a:solidFill>
                            <a:schemeClr val="bg1">
                              <a:lumMod val="95000"/>
                            </a:schemeClr>
                          </a:solidFill>
                          <a:effectLst/>
                          <a:latin typeface="Calibri" panose="020F0502020204030204" pitchFamily="34" charset="0"/>
                          <a:ea typeface="Times New Roman"/>
                          <a:cs typeface="Arial" pitchFamily="34" charset="0"/>
                        </a:rPr>
                        <a:t>(Allow Them to Feel It)</a:t>
                      </a: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effectLst/>
                          <a:latin typeface="Calibri" panose="020F0502020204030204" pitchFamily="34" charset="0"/>
                          <a:ea typeface="Times New Roman"/>
                          <a:cs typeface="Arial" pitchFamily="34" charset="0"/>
                        </a:rPr>
                        <a:t>Shows</a:t>
                      </a:r>
                      <a:r>
                        <a:rPr lang="en-US" sz="1600" baseline="0" dirty="0">
                          <a:solidFill>
                            <a:schemeClr val="bg1">
                              <a:lumMod val="95000"/>
                            </a:schemeClr>
                          </a:solidFill>
                          <a:effectLst/>
                          <a:latin typeface="Calibri" panose="020F0502020204030204" pitchFamily="34" charset="0"/>
                          <a:ea typeface="Times New Roman"/>
                          <a:cs typeface="Arial" pitchFamily="34" charset="0"/>
                        </a:rPr>
                        <a:t> Empathy and Warmth</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May</a:t>
                      </a:r>
                      <a:r>
                        <a:rPr lang="en-US" sz="1600" baseline="0" dirty="0">
                          <a:solidFill>
                            <a:schemeClr val="bg1">
                              <a:lumMod val="95000"/>
                            </a:schemeClr>
                          </a:solidFill>
                          <a:effectLst/>
                          <a:latin typeface="Calibri" panose="020F0502020204030204" pitchFamily="34" charset="0"/>
                          <a:ea typeface="Times New Roman"/>
                          <a:cs typeface="Arial" pitchFamily="34" charset="0"/>
                        </a:rPr>
                        <a:t> Compromise Too Much and Be Too Diplomatic</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Keep</a:t>
                      </a:r>
                      <a:r>
                        <a:rPr lang="en-US" sz="1600" baseline="0" dirty="0">
                          <a:solidFill>
                            <a:schemeClr val="bg1">
                              <a:lumMod val="95000"/>
                            </a:schemeClr>
                          </a:solidFill>
                          <a:effectLst/>
                          <a:latin typeface="Calibri" panose="020F0502020204030204" pitchFamily="34" charset="0"/>
                          <a:ea typeface="Times New Roman"/>
                          <a:cs typeface="Arial" pitchFamily="34" charset="0"/>
                        </a:rPr>
                        <a:t> it Relaxed, Speak Softly,</a:t>
                      </a:r>
                    </a:p>
                    <a:p>
                      <a:pPr marL="0" marR="0" algn="ctr">
                        <a:spcBef>
                          <a:spcPts val="0"/>
                        </a:spcBef>
                        <a:spcAft>
                          <a:spcPts val="0"/>
                        </a:spcAft>
                      </a:pPr>
                      <a:r>
                        <a:rPr lang="en-US" sz="1600" baseline="0" dirty="0">
                          <a:solidFill>
                            <a:schemeClr val="bg1">
                              <a:lumMod val="95000"/>
                            </a:schemeClr>
                          </a:solidFill>
                          <a:effectLst/>
                          <a:latin typeface="Calibri" panose="020F0502020204030204" pitchFamily="34" charset="0"/>
                          <a:ea typeface="Times New Roman"/>
                          <a:cs typeface="Arial" pitchFamily="34" charset="0"/>
                        </a:rPr>
                        <a:t>Share Your Feelings</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4"/>
                  </a:ext>
                </a:extLst>
              </a:tr>
              <a:tr h="802862">
                <a:tc>
                  <a:txBody>
                    <a:bodyPr/>
                    <a:lstStyle/>
                    <a:p>
                      <a:pPr marL="0" marR="0">
                        <a:spcBef>
                          <a:spcPts val="0"/>
                        </a:spcBef>
                        <a:spcAft>
                          <a:spcPts val="0"/>
                        </a:spcAft>
                      </a:pPr>
                      <a:r>
                        <a:rPr lang="en-US" sz="1600" b="1" dirty="0">
                          <a:solidFill>
                            <a:schemeClr val="bg1">
                              <a:lumMod val="95000"/>
                            </a:schemeClr>
                          </a:solidFill>
                          <a:effectLst/>
                          <a:latin typeface="Calibri" panose="020F0502020204030204" pitchFamily="34" charset="0"/>
                          <a:ea typeface="Times New Roman"/>
                          <a:cs typeface="Arial" pitchFamily="34" charset="0"/>
                        </a:rPr>
                        <a:t>Information </a:t>
                      </a:r>
                      <a:r>
                        <a:rPr lang="en-US" sz="1600" b="0" dirty="0">
                          <a:solidFill>
                            <a:schemeClr val="bg1">
                              <a:lumMod val="95000"/>
                            </a:schemeClr>
                          </a:solidFill>
                          <a:effectLst/>
                          <a:latin typeface="Calibri" panose="020F0502020204030204" pitchFamily="34" charset="0"/>
                          <a:ea typeface="Times New Roman"/>
                          <a:cs typeface="Arial" pitchFamily="34" charset="0"/>
                        </a:rPr>
                        <a:t>(Allow Them to Read It)</a:t>
                      </a: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effectLst/>
                          <a:latin typeface="Calibri" panose="020F0502020204030204" pitchFamily="34" charset="0"/>
                          <a:ea typeface="Times New Roman"/>
                          <a:cs typeface="Arial" pitchFamily="34" charset="0"/>
                        </a:rPr>
                        <a:t>Provides</a:t>
                      </a:r>
                      <a:r>
                        <a:rPr lang="en-US" sz="1600" baseline="0" dirty="0">
                          <a:solidFill>
                            <a:schemeClr val="bg1">
                              <a:lumMod val="95000"/>
                            </a:schemeClr>
                          </a:solidFill>
                          <a:effectLst/>
                          <a:latin typeface="Calibri" panose="020F0502020204030204" pitchFamily="34" charset="0"/>
                          <a:ea typeface="Times New Roman"/>
                          <a:cs typeface="Arial" pitchFamily="34" charset="0"/>
                        </a:rPr>
                        <a:t> Specifics and Details</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algn="ctr">
                        <a:spcBef>
                          <a:spcPts val="0"/>
                        </a:spcBef>
                        <a:spcAft>
                          <a:spcPts val="0"/>
                        </a:spcAft>
                      </a:pPr>
                      <a:r>
                        <a:rPr lang="en-US" sz="1600" dirty="0">
                          <a:solidFill>
                            <a:schemeClr val="bg1">
                              <a:lumMod val="95000"/>
                            </a:schemeClr>
                          </a:solidFill>
                          <a:effectLst/>
                          <a:latin typeface="Calibri" panose="020F0502020204030204" pitchFamily="34" charset="0"/>
                          <a:ea typeface="Times New Roman"/>
                          <a:cs typeface="Arial" pitchFamily="34" charset="0"/>
                        </a:rPr>
                        <a:t>May</a:t>
                      </a:r>
                      <a:r>
                        <a:rPr lang="en-US" sz="1600" baseline="0" dirty="0">
                          <a:solidFill>
                            <a:schemeClr val="bg1">
                              <a:lumMod val="95000"/>
                            </a:schemeClr>
                          </a:solidFill>
                          <a:effectLst/>
                          <a:latin typeface="Calibri" panose="020F0502020204030204" pitchFamily="34" charset="0"/>
                          <a:ea typeface="Times New Roman"/>
                          <a:cs typeface="Arial" pitchFamily="34" charset="0"/>
                        </a:rPr>
                        <a:t> Be Too Serious, Modest, Not Interactive</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effectLst/>
                          <a:latin typeface="Calibri" panose="020F0502020204030204" pitchFamily="34" charset="0"/>
                          <a:ea typeface="Times New Roman"/>
                          <a:cs typeface="Arial" pitchFamily="34" charset="0"/>
                        </a:rPr>
                        <a:t>Provide</a:t>
                      </a:r>
                      <a:r>
                        <a:rPr lang="en-US" sz="1600" baseline="0" dirty="0">
                          <a:solidFill>
                            <a:schemeClr val="bg1">
                              <a:lumMod val="95000"/>
                            </a:schemeClr>
                          </a:solidFill>
                          <a:effectLst/>
                          <a:latin typeface="Calibri" panose="020F0502020204030204" pitchFamily="34" charset="0"/>
                          <a:ea typeface="Times New Roman"/>
                          <a:cs typeface="Arial" pitchFamily="34" charset="0"/>
                        </a:rPr>
                        <a:t> Facts,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bg1">
                              <a:lumMod val="95000"/>
                            </a:schemeClr>
                          </a:solidFill>
                          <a:effectLst/>
                          <a:latin typeface="Calibri" panose="020F0502020204030204" pitchFamily="34" charset="0"/>
                          <a:ea typeface="Times New Roman"/>
                          <a:cs typeface="Arial" pitchFamily="34" charset="0"/>
                        </a:rPr>
                        <a:t>Provide Specifics,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bg1">
                              <a:lumMod val="95000"/>
                            </a:schemeClr>
                          </a:solidFill>
                          <a:effectLst/>
                          <a:latin typeface="Calibri" panose="020F0502020204030204" pitchFamily="34" charset="0"/>
                          <a:ea typeface="Times New Roman"/>
                          <a:cs typeface="Arial" pitchFamily="34" charset="0"/>
                        </a:rPr>
                        <a:t>Demonstrate Transparency</a:t>
                      </a:r>
                      <a:endParaRPr lang="en-US" sz="1600" dirty="0">
                        <a:solidFill>
                          <a:schemeClr val="bg1">
                            <a:lumMod val="95000"/>
                          </a:schemeClr>
                        </a:solidFill>
                        <a:effectLst/>
                        <a:latin typeface="Calibri" panose="020F0502020204030204" pitchFamily="34" charset="0"/>
                        <a:ea typeface="Times New Roman"/>
                        <a:cs typeface="Arial" pitchFamily="34" charset="0"/>
                      </a:endParaRPr>
                    </a:p>
                  </a:txBody>
                  <a:tcPr marL="68592" marR="68592" marT="0" marB="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a:xfrm>
            <a:off x="5943600" y="6397293"/>
            <a:ext cx="2133600" cy="365125"/>
          </a:xfrm>
        </p:spPr>
        <p:txBody>
          <a:bodyPr/>
          <a:lstStyle/>
          <a:p>
            <a:fld id="{AABD4647-916A-4C9D-B493-B18B45A00261}" type="slidenum">
              <a:rPr lang="en-PH" smtClean="0"/>
              <a:t>13</a:t>
            </a:fld>
            <a:endParaRPr lang="en-PH"/>
          </a:p>
        </p:txBody>
      </p:sp>
    </p:spTree>
    <p:extLst>
      <p:ext uri="{BB962C8B-B14F-4D97-AF65-F5344CB8AC3E}">
        <p14:creationId xmlns:p14="http://schemas.microsoft.com/office/powerpoint/2010/main" val="267567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Grp="1" noChangeArrowheads="1"/>
          </p:cNvSpPr>
          <p:nvPr>
            <p:ph type="title"/>
          </p:nvPr>
        </p:nvSpPr>
        <p:spPr>
          <a:xfrm>
            <a:off x="289269" y="171428"/>
            <a:ext cx="8229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p>
            <a:pPr>
              <a:lnSpc>
                <a:spcPct val="80000"/>
              </a:lnSpc>
            </a:pPr>
            <a:r>
              <a:rPr lang="en-AU" sz="3000" dirty="0">
                <a:latin typeface="Calibri" panose="020F0502020204030204" pitchFamily="34" charset="0"/>
                <a:ea typeface="MS PGothic" pitchFamily="34" charset="-128"/>
                <a:cs typeface="Arial" charset="0"/>
              </a:rPr>
              <a:t>Behavioral Discovery </a:t>
            </a:r>
            <a:br>
              <a:rPr lang="en-AU" sz="3000" dirty="0">
                <a:latin typeface="Calibri" panose="020F0502020204030204" pitchFamily="34" charset="0"/>
                <a:ea typeface="MS PGothic" pitchFamily="34" charset="-128"/>
                <a:cs typeface="Arial" charset="0"/>
              </a:rPr>
            </a:br>
            <a:r>
              <a:rPr lang="en-AU" sz="3000" dirty="0">
                <a:solidFill>
                  <a:schemeClr val="accent4">
                    <a:lumMod val="60000"/>
                    <a:lumOff val="40000"/>
                  </a:schemeClr>
                </a:solidFill>
                <a:latin typeface="Calibri" panose="020F0502020204030204" pitchFamily="34" charset="0"/>
                <a:ea typeface="MS PGothic" pitchFamily="34" charset="-128"/>
                <a:cs typeface="Arial" charset="0"/>
              </a:rPr>
              <a:t>Leads to Higher Engagement</a:t>
            </a:r>
            <a:endParaRPr lang="en-US" sz="3000" kern="1200" dirty="0">
              <a:solidFill>
                <a:schemeClr val="accent4">
                  <a:lumMod val="60000"/>
                  <a:lumOff val="40000"/>
                </a:schemeClr>
              </a:solidFill>
              <a:latin typeface="Calibri" panose="020F0502020204030204" pitchFamily="34" charset="0"/>
              <a:ea typeface="MS PGothic" pitchFamily="34" charset="-128"/>
              <a:cs typeface="Arial" charset="0"/>
            </a:endParaRPr>
          </a:p>
        </p:txBody>
      </p:sp>
      <p:sp>
        <p:nvSpPr>
          <p:cNvPr id="2" name="TextBox 1"/>
          <p:cNvSpPr txBox="1"/>
          <p:nvPr/>
        </p:nvSpPr>
        <p:spPr>
          <a:xfrm>
            <a:off x="311274" y="1464282"/>
            <a:ext cx="5211639" cy="5632311"/>
          </a:xfrm>
          <a:prstGeom prst="rect">
            <a:avLst/>
          </a:prstGeom>
          <a:noFill/>
        </p:spPr>
        <p:txBody>
          <a:bodyPr wrap="square" rtlCol="0">
            <a:spAutoFit/>
          </a:bodyPr>
          <a:lstStyle/>
          <a:p>
            <a:r>
              <a:rPr lang="en-US" sz="2000" dirty="0">
                <a:latin typeface="Calibri" panose="020F0502020204030204" pitchFamily="34" charset="0"/>
                <a:cs typeface="Arial" panose="020B0604020202020204" pitchFamily="34" charset="0"/>
              </a:rPr>
              <a:t>Our unique online behavioral discovery methodology leads to a more reliable prediction of an employee or client’s communication and learning style:</a:t>
            </a:r>
          </a:p>
          <a:p>
            <a:endParaRPr lang="en-US" sz="2000" dirty="0">
              <a:latin typeface="Calibri" panose="020F0502020204030204" pitchFamily="34" charset="0"/>
              <a:cs typeface="Arial" panose="020B0604020202020204" pitchFamily="34" charset="0"/>
            </a:endParaRPr>
          </a:p>
          <a:p>
            <a:pPr marL="457200" indent="-457200">
              <a:buFont typeface="Courier New" panose="02070309020205020404" pitchFamily="49" charset="0"/>
              <a:buChar char="o"/>
            </a:pPr>
            <a:r>
              <a:rPr lang="en-US" sz="2000" dirty="0">
                <a:latin typeface="Calibri" panose="020F0502020204030204" pitchFamily="34" charset="0"/>
                <a:cs typeface="Arial" panose="020B0604020202020204" pitchFamily="34" charset="0"/>
              </a:rPr>
              <a:t>Reduces decision-making bias by re-framing of the same concept or message on their unique terms</a:t>
            </a:r>
          </a:p>
          <a:p>
            <a:pPr marL="457200" indent="-457200">
              <a:buFont typeface="+mj-lt"/>
              <a:buAutoNum type="arabicPeriod"/>
            </a:pPr>
            <a:endParaRPr lang="en-US" sz="2000" dirty="0">
              <a:latin typeface="Calibri" panose="020F0502020204030204" pitchFamily="34" charset="0"/>
              <a:cs typeface="Arial" panose="020B0604020202020204" pitchFamily="34" charset="0"/>
            </a:endParaRPr>
          </a:p>
          <a:p>
            <a:pPr marL="457200" indent="-457200">
              <a:buFont typeface="Courier New" panose="02070309020205020404" pitchFamily="49" charset="0"/>
              <a:buChar char="o"/>
            </a:pPr>
            <a:endParaRPr lang="en-US" sz="2000" dirty="0">
              <a:latin typeface="Calibri" panose="020F0502020204030204" pitchFamily="34" charset="0"/>
              <a:cs typeface="Arial" panose="020B0604020202020204" pitchFamily="34" charset="0"/>
            </a:endParaRPr>
          </a:p>
          <a:p>
            <a:pPr marL="457200" indent="-457200">
              <a:buFont typeface="Courier New" panose="02070309020205020404" pitchFamily="49" charset="0"/>
              <a:buChar char="o"/>
            </a:pPr>
            <a:r>
              <a:rPr lang="en-US" sz="2000" dirty="0">
                <a:latin typeface="Calibri" panose="020F0502020204030204" pitchFamily="34" charset="0"/>
                <a:cs typeface="Arial" panose="020B0604020202020204" pitchFamily="34" charset="0"/>
              </a:rPr>
              <a:t>Increased decision-making comfort from a higher level of personal alignment to the solution</a:t>
            </a:r>
          </a:p>
          <a:p>
            <a:endParaRPr lang="en-US" sz="2000" dirty="0">
              <a:latin typeface="Calibri" panose="020F0502020204030204" pitchFamily="34" charset="0"/>
              <a:cs typeface="Arial" panose="020B0604020202020204" pitchFamily="34" charset="0"/>
            </a:endParaRPr>
          </a:p>
          <a:p>
            <a:pPr marL="457200" indent="-457200">
              <a:buFont typeface="Courier New" panose="02070309020205020404" pitchFamily="49" charset="0"/>
              <a:buChar char="o"/>
            </a:pPr>
            <a:r>
              <a:rPr lang="en-US" sz="2000" dirty="0">
                <a:latin typeface="Calibri" panose="020F0502020204030204" pitchFamily="34" charset="0"/>
                <a:cs typeface="Arial" panose="020B0604020202020204" pitchFamily="34" charset="0"/>
              </a:rPr>
              <a:t>Client feels higher level of connection by directly participating</a:t>
            </a:r>
          </a:p>
          <a:p>
            <a:pPr marL="457200" indent="-457200">
              <a:buFont typeface="+mj-lt"/>
              <a:buAutoNum type="arabicPeriod"/>
            </a:pPr>
            <a:endParaRPr lang="en-US" sz="2000" dirty="0">
              <a:latin typeface="Calibri" panose="020F0502020204030204" pitchFamily="34" charset="0"/>
              <a:cs typeface="Arial" panose="020B0604020202020204" pitchFamily="34" charset="0"/>
            </a:endParaRPr>
          </a:p>
          <a:p>
            <a:pPr marL="457200" indent="-457200">
              <a:buFont typeface="+mj-lt"/>
              <a:buAutoNum type="arabicPeriod"/>
            </a:pPr>
            <a:endParaRPr lang="en-US" sz="2000" dirty="0">
              <a:latin typeface="Calibri" panose="020F0502020204030204" pitchFamily="34" charset="0"/>
              <a:cs typeface="Arial" panose="020B0604020202020204" pitchFamily="34" charset="0"/>
            </a:endParaRPr>
          </a:p>
        </p:txBody>
      </p:sp>
      <p:sp>
        <p:nvSpPr>
          <p:cNvPr id="8" name="Rectangle 7"/>
          <p:cNvSpPr/>
          <p:nvPr/>
        </p:nvSpPr>
        <p:spPr>
          <a:xfrm>
            <a:off x="5791200" y="1600200"/>
            <a:ext cx="2895600" cy="3200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7"/>
          <p:cNvGrpSpPr/>
          <p:nvPr/>
        </p:nvGrpSpPr>
        <p:grpSpPr>
          <a:xfrm>
            <a:off x="6800639" y="2014877"/>
            <a:ext cx="971761" cy="481330"/>
            <a:chOff x="3764538" y="2819400"/>
            <a:chExt cx="971761" cy="252322"/>
          </a:xfrm>
        </p:grpSpPr>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4538" y="2821415"/>
              <a:ext cx="169779" cy="250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435" y="2819400"/>
              <a:ext cx="172464" cy="252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816" y="2819400"/>
              <a:ext cx="169779" cy="252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3835" y="2819400"/>
              <a:ext cx="172464" cy="252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7846" y="3540876"/>
            <a:ext cx="747318" cy="752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492697" y="3540053"/>
            <a:ext cx="722717" cy="7529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Down Arrow 15"/>
          <p:cNvSpPr/>
          <p:nvPr/>
        </p:nvSpPr>
        <p:spPr>
          <a:xfrm>
            <a:off x="7116635" y="3174124"/>
            <a:ext cx="254793" cy="345731"/>
          </a:xfrm>
          <a:prstGeom prst="downArrow">
            <a:avLst/>
          </a:prstGeom>
          <a:solidFill>
            <a:srgbClr val="8C3FC5"/>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Rectangle 16"/>
          <p:cNvSpPr/>
          <p:nvPr/>
        </p:nvSpPr>
        <p:spPr>
          <a:xfrm>
            <a:off x="6593152" y="2667000"/>
            <a:ext cx="1398716" cy="338554"/>
          </a:xfrm>
          <a:prstGeom prst="rect">
            <a:avLst/>
          </a:prstGeom>
        </p:spPr>
        <p:txBody>
          <a:bodyPr wrap="none">
            <a:spAutoFit/>
          </a:bodyPr>
          <a:lstStyle/>
          <a:p>
            <a:pPr algn="ctr">
              <a:tabLst>
                <a:tab pos="1087438" algn="l"/>
              </a:tabLst>
            </a:pPr>
            <a:r>
              <a:rPr lang="en-US" sz="1600" b="1" dirty="0">
                <a:latin typeface="Calibri" panose="020F0502020204030204" pitchFamily="34" charset="0"/>
                <a:cs typeface="Arial" pitchFamily="34" charset="0"/>
              </a:rPr>
              <a:t>Engaged Team</a:t>
            </a:r>
          </a:p>
        </p:txBody>
      </p:sp>
      <p:sp>
        <p:nvSpPr>
          <p:cNvPr id="18" name="Rectangle 17"/>
          <p:cNvSpPr/>
          <p:nvPr/>
        </p:nvSpPr>
        <p:spPr>
          <a:xfrm>
            <a:off x="6143521" y="4434326"/>
            <a:ext cx="2382172" cy="338554"/>
          </a:xfrm>
          <a:prstGeom prst="rect">
            <a:avLst/>
          </a:prstGeom>
        </p:spPr>
        <p:txBody>
          <a:bodyPr wrap="square">
            <a:spAutoFit/>
          </a:bodyPr>
          <a:lstStyle/>
          <a:p>
            <a:pPr algn="ctr">
              <a:tabLst>
                <a:tab pos="1087438" algn="l"/>
              </a:tabLst>
            </a:pPr>
            <a:r>
              <a:rPr lang="en-US" sz="1600" b="1" dirty="0">
                <a:latin typeface="Calibri" panose="020F0502020204030204" pitchFamily="34" charset="0"/>
                <a:cs typeface="Arial" pitchFamily="34" charset="0"/>
              </a:rPr>
              <a:t>Engaged Clients</a:t>
            </a:r>
          </a:p>
        </p:txBody>
      </p:sp>
      <p:sp>
        <p:nvSpPr>
          <p:cNvPr id="19" name="Rectangle 18"/>
          <p:cNvSpPr/>
          <p:nvPr/>
        </p:nvSpPr>
        <p:spPr>
          <a:xfrm>
            <a:off x="5791200" y="5020984"/>
            <a:ext cx="2895600" cy="584775"/>
          </a:xfrm>
          <a:prstGeom prst="rect">
            <a:avLst/>
          </a:prstGeom>
        </p:spPr>
        <p:txBody>
          <a:bodyPr wrap="square">
            <a:spAutoFit/>
          </a:bodyPr>
          <a:lstStyle/>
          <a:p>
            <a:pPr algn="ctr"/>
            <a:r>
              <a:rPr lang="en-US" sz="1600" b="1" dirty="0">
                <a:solidFill>
                  <a:schemeClr val="bg1">
                    <a:lumMod val="65000"/>
                  </a:schemeClr>
                </a:solidFill>
                <a:latin typeface="Calibri" panose="020F0502020204030204" pitchFamily="34" charset="0"/>
                <a:cs typeface="Arial" pitchFamily="34" charset="0"/>
              </a:rPr>
              <a:t>Behavior</a:t>
            </a:r>
            <a:r>
              <a:rPr lang="en-US" sz="1600" dirty="0">
                <a:solidFill>
                  <a:schemeClr val="bg1">
                    <a:lumMod val="65000"/>
                  </a:schemeClr>
                </a:solidFill>
                <a:latin typeface="Calibri" panose="020F0502020204030204" pitchFamily="34" charset="0"/>
                <a:cs typeface="Arial" pitchFamily="34" charset="0"/>
              </a:rPr>
              <a:t> </a:t>
            </a:r>
            <a:r>
              <a:rPr lang="en-US" sz="1600" b="1" dirty="0">
                <a:solidFill>
                  <a:schemeClr val="tx1">
                    <a:lumMod val="50000"/>
                    <a:lumOff val="50000"/>
                  </a:schemeClr>
                </a:solidFill>
                <a:latin typeface="Calibri" panose="020F0502020204030204" pitchFamily="34" charset="0"/>
                <a:cs typeface="Arial" pitchFamily="34" charset="0"/>
              </a:rPr>
              <a:t>Drives</a:t>
            </a:r>
            <a:r>
              <a:rPr lang="en-US" sz="1600" b="1" dirty="0">
                <a:solidFill>
                  <a:schemeClr val="tx1">
                    <a:lumMod val="65000"/>
                    <a:lumOff val="35000"/>
                  </a:schemeClr>
                </a:solidFill>
                <a:latin typeface="Calibri" panose="020F0502020204030204" pitchFamily="34" charset="0"/>
                <a:cs typeface="Arial" pitchFamily="34" charset="0"/>
              </a:rPr>
              <a:t> Relationship Performance</a:t>
            </a:r>
            <a:endParaRPr lang="en-US" sz="1600" b="1" dirty="0">
              <a:solidFill>
                <a:schemeClr val="tx1">
                  <a:lumMod val="65000"/>
                  <a:lumOff val="35000"/>
                </a:schemeClr>
              </a:solidFill>
            </a:endParaRPr>
          </a:p>
        </p:txBody>
      </p:sp>
      <p:sp>
        <p:nvSpPr>
          <p:cNvPr id="20" name="Down Arrow 19"/>
          <p:cNvSpPr/>
          <p:nvPr/>
        </p:nvSpPr>
        <p:spPr>
          <a:xfrm>
            <a:off x="2242851" y="2669275"/>
            <a:ext cx="254793" cy="345731"/>
          </a:xfrm>
          <a:prstGeom prst="downArrow">
            <a:avLst/>
          </a:prstGeom>
          <a:solidFill>
            <a:srgbClr val="8C3FC5"/>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Down Arrow 21"/>
          <p:cNvSpPr/>
          <p:nvPr/>
        </p:nvSpPr>
        <p:spPr>
          <a:xfrm>
            <a:off x="2242851" y="4051929"/>
            <a:ext cx="254793" cy="345731"/>
          </a:xfrm>
          <a:prstGeom prst="downArrow">
            <a:avLst/>
          </a:prstGeom>
          <a:solidFill>
            <a:srgbClr val="8C3FC5"/>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3" name="Down Arrow 22"/>
          <p:cNvSpPr/>
          <p:nvPr/>
        </p:nvSpPr>
        <p:spPr>
          <a:xfrm>
            <a:off x="2220174" y="5401395"/>
            <a:ext cx="254793" cy="345731"/>
          </a:xfrm>
          <a:prstGeom prst="downArrow">
            <a:avLst/>
          </a:prstGeom>
          <a:solidFill>
            <a:srgbClr val="8C3FC5"/>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5898364" y="6386499"/>
            <a:ext cx="2133600" cy="365125"/>
          </a:xfrm>
        </p:spPr>
        <p:txBody>
          <a:bodyPr/>
          <a:lstStyle/>
          <a:p>
            <a:fld id="{AABD4647-916A-4C9D-B493-B18B45A00261}" type="slidenum">
              <a:rPr lang="en-PH" smtClean="0"/>
              <a:pPr/>
              <a:t>14</a:t>
            </a:fld>
            <a:endParaRPr lang="en-PH"/>
          </a:p>
        </p:txBody>
      </p:sp>
    </p:spTree>
    <p:extLst>
      <p:ext uri="{BB962C8B-B14F-4D97-AF65-F5344CB8AC3E}">
        <p14:creationId xmlns:p14="http://schemas.microsoft.com/office/powerpoint/2010/main" val="404762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8"/>
          <p:cNvSpPr txBox="1">
            <a:spLocks noChangeArrowheads="1"/>
          </p:cNvSpPr>
          <p:nvPr/>
        </p:nvSpPr>
        <p:spPr bwMode="auto">
          <a:xfrm>
            <a:off x="209550" y="339932"/>
            <a:ext cx="8550322"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eaLnBrk="1" hangingPunct="1">
              <a:spcBef>
                <a:spcPct val="50000"/>
              </a:spcBef>
              <a:defRPr/>
            </a:pPr>
            <a:r>
              <a:rPr lang="en-US" sz="3000" b="0">
                <a:solidFill>
                  <a:schemeClr val="bg1"/>
                </a:solidFill>
                <a:latin typeface="Calibri" panose="020F0502020204030204" pitchFamily="34" charset="0"/>
              </a:rPr>
              <a:t>Technology Transforms </a:t>
            </a:r>
            <a:r>
              <a:rPr lang="en-US" sz="3000" b="0" dirty="0">
                <a:solidFill>
                  <a:schemeClr val="bg1"/>
                </a:solidFill>
                <a:latin typeface="Calibri" panose="020F0502020204030204" pitchFamily="34" charset="0"/>
              </a:rPr>
              <a:t>the Client Experience</a:t>
            </a:r>
          </a:p>
        </p:txBody>
      </p:sp>
      <p:grpSp>
        <p:nvGrpSpPr>
          <p:cNvPr id="2" name="Group 1"/>
          <p:cNvGrpSpPr/>
          <p:nvPr/>
        </p:nvGrpSpPr>
        <p:grpSpPr>
          <a:xfrm>
            <a:off x="209550" y="1447800"/>
            <a:ext cx="8934450" cy="5120481"/>
            <a:chOff x="-15922" y="1371600"/>
            <a:chExt cx="8934450" cy="5120481"/>
          </a:xfrm>
        </p:grpSpPr>
        <p:sp>
          <p:nvSpPr>
            <p:cNvPr id="27" name="TextBox 13"/>
            <p:cNvSpPr txBox="1">
              <a:spLocks noChangeArrowheads="1"/>
            </p:cNvSpPr>
            <p:nvPr/>
          </p:nvSpPr>
          <p:spPr bwMode="auto">
            <a:xfrm>
              <a:off x="7146878" y="3446293"/>
              <a:ext cx="177165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dirty="0">
                  <a:solidFill>
                    <a:schemeClr val="tx1"/>
                  </a:solidFill>
                  <a:latin typeface="Calibri" panose="020F0502020204030204" pitchFamily="34" charset="0"/>
                </a:rPr>
                <a:t>Increased Revenues by Over 23% Per Year Through Creating Higher Levels of Sustainable Employee and Client Engagement</a:t>
              </a:r>
            </a:p>
            <a:p>
              <a:pPr algn="ctr" eaLnBrk="1" hangingPunct="1"/>
              <a:endParaRPr lang="en-AU" dirty="0">
                <a:solidFill>
                  <a:schemeClr val="tx1"/>
                </a:solidFill>
                <a:latin typeface="Calibri" panose="020F0502020204030204" pitchFamily="34" charset="0"/>
              </a:endParaRPr>
            </a:p>
            <a:p>
              <a:pPr algn="ctr" eaLnBrk="1" hangingPunct="1"/>
              <a:endParaRPr lang="en-AU" dirty="0">
                <a:solidFill>
                  <a:schemeClr val="tx1"/>
                </a:solidFill>
                <a:latin typeface="Calibri" panose="020F0502020204030204" pitchFamily="34" charset="0"/>
              </a:endParaRPr>
            </a:p>
          </p:txBody>
        </p:sp>
        <p:graphicFrame>
          <p:nvGraphicFramePr>
            <p:cNvPr id="28" name="Diagram 27"/>
            <p:cNvGraphicFramePr/>
            <p:nvPr>
              <p:extLst>
                <p:ext uri="{D42A27DB-BD31-4B8C-83A1-F6EECF244321}">
                  <p14:modId xmlns:p14="http://schemas.microsoft.com/office/powerpoint/2010/main" val="1315183292"/>
                </p:ext>
              </p:extLst>
            </p:nvPr>
          </p:nvGraphicFramePr>
          <p:xfrm>
            <a:off x="-15922" y="1386681"/>
            <a:ext cx="893445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Bent-Up Arrow 28"/>
            <p:cNvSpPr/>
            <p:nvPr/>
          </p:nvSpPr>
          <p:spPr>
            <a:xfrm rot="16200000" flipV="1">
              <a:off x="2238329" y="4125118"/>
              <a:ext cx="646112" cy="735013"/>
            </a:xfrm>
            <a:prstGeom prst="bentUpArrow">
              <a:avLst>
                <a:gd name="adj1" fmla="val 32840"/>
                <a:gd name="adj2" fmla="val 25000"/>
                <a:gd name="adj3" fmla="val 35780"/>
              </a:avLst>
            </a:prstGeom>
            <a:solidFill>
              <a:schemeClr val="accent4">
                <a:lumMod val="40000"/>
                <a:lumOff val="6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Bent-Up Arrow 29"/>
            <p:cNvSpPr/>
            <p:nvPr/>
          </p:nvSpPr>
          <p:spPr>
            <a:xfrm rot="16200000" flipV="1">
              <a:off x="3408315" y="3247232"/>
              <a:ext cx="646113" cy="735012"/>
            </a:xfrm>
            <a:prstGeom prst="bentUpArrow">
              <a:avLst>
                <a:gd name="adj1" fmla="val 32840"/>
                <a:gd name="adj2" fmla="val 25000"/>
                <a:gd name="adj3" fmla="val 35780"/>
              </a:avLst>
            </a:prstGeom>
            <a:solidFill>
              <a:schemeClr val="accent4">
                <a:lumMod val="40000"/>
                <a:lumOff val="6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Bent-Up Arrow 30"/>
            <p:cNvSpPr/>
            <p:nvPr/>
          </p:nvSpPr>
          <p:spPr>
            <a:xfrm rot="16200000" flipV="1">
              <a:off x="4524329" y="2372518"/>
              <a:ext cx="646112" cy="735013"/>
            </a:xfrm>
            <a:prstGeom prst="bentUpArrow">
              <a:avLst>
                <a:gd name="adj1" fmla="val 32840"/>
                <a:gd name="adj2" fmla="val 25000"/>
                <a:gd name="adj3" fmla="val 35780"/>
              </a:avLst>
            </a:prstGeom>
            <a:solidFill>
              <a:schemeClr val="accent4">
                <a:lumMod val="40000"/>
                <a:lumOff val="6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Bent-Up Arrow 31"/>
            <p:cNvSpPr/>
            <p:nvPr/>
          </p:nvSpPr>
          <p:spPr>
            <a:xfrm rot="16200000" flipV="1">
              <a:off x="5618116" y="1534319"/>
              <a:ext cx="646112" cy="735012"/>
            </a:xfrm>
            <a:prstGeom prst="bentUpArrow">
              <a:avLst>
                <a:gd name="adj1" fmla="val 32840"/>
                <a:gd name="adj2" fmla="val 25000"/>
                <a:gd name="adj3" fmla="val 35780"/>
              </a:avLst>
            </a:prstGeom>
            <a:solidFill>
              <a:schemeClr val="accent4">
                <a:lumMod val="40000"/>
                <a:lumOff val="6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Up Arrow 8"/>
            <p:cNvSpPr>
              <a:spLocks noChangeArrowheads="1"/>
            </p:cNvSpPr>
            <p:nvPr/>
          </p:nvSpPr>
          <p:spPr bwMode="auto">
            <a:xfrm>
              <a:off x="3479734" y="5560218"/>
              <a:ext cx="304800" cy="855663"/>
            </a:xfrm>
            <a:prstGeom prst="upArrow">
              <a:avLst>
                <a:gd name="adj1" fmla="val 50000"/>
                <a:gd name="adj2" fmla="val 49959"/>
              </a:avLst>
            </a:prstGeom>
            <a:solidFill>
              <a:schemeClr val="accent4">
                <a:lumMod val="40000"/>
                <a:lumOff val="60000"/>
              </a:schemeClr>
            </a:solidFill>
            <a:ln w="9525" algn="ctr">
              <a:noFill/>
              <a:round/>
              <a:headEnd/>
              <a:tailEnd/>
            </a:ln>
          </p:spPr>
          <p:txBody>
            <a:bodyPr wrap="none"/>
            <a:lstStyle/>
            <a:p>
              <a:pPr algn="ctr"/>
              <a:endParaRPr lang="en-AU"/>
            </a:p>
          </p:txBody>
        </p:sp>
        <p:sp>
          <p:nvSpPr>
            <p:cNvPr id="34" name="Up Arrow 9"/>
            <p:cNvSpPr>
              <a:spLocks noChangeArrowheads="1"/>
            </p:cNvSpPr>
            <p:nvPr/>
          </p:nvSpPr>
          <p:spPr bwMode="auto">
            <a:xfrm>
              <a:off x="4632278" y="4740367"/>
              <a:ext cx="304800" cy="1655763"/>
            </a:xfrm>
            <a:prstGeom prst="upArrow">
              <a:avLst>
                <a:gd name="adj1" fmla="val 50000"/>
                <a:gd name="adj2" fmla="val 49972"/>
              </a:avLst>
            </a:prstGeom>
            <a:solidFill>
              <a:schemeClr val="accent4">
                <a:lumMod val="40000"/>
                <a:lumOff val="60000"/>
              </a:schemeClr>
            </a:solidFill>
            <a:ln w="9525" algn="ctr">
              <a:noFill/>
              <a:round/>
              <a:headEnd/>
              <a:tailEnd/>
            </a:ln>
          </p:spPr>
          <p:txBody>
            <a:bodyPr wrap="none"/>
            <a:lstStyle/>
            <a:p>
              <a:pPr algn="ctr"/>
              <a:endParaRPr lang="en-AU"/>
            </a:p>
          </p:txBody>
        </p:sp>
        <p:sp>
          <p:nvSpPr>
            <p:cNvPr id="35" name="Up Arrow 10"/>
            <p:cNvSpPr>
              <a:spLocks noChangeArrowheads="1"/>
            </p:cNvSpPr>
            <p:nvPr/>
          </p:nvSpPr>
          <p:spPr bwMode="auto">
            <a:xfrm>
              <a:off x="5788772" y="3825081"/>
              <a:ext cx="304800" cy="2608263"/>
            </a:xfrm>
            <a:prstGeom prst="upArrow">
              <a:avLst>
                <a:gd name="adj1" fmla="val 50000"/>
                <a:gd name="adj2" fmla="val 49997"/>
              </a:avLst>
            </a:prstGeom>
            <a:solidFill>
              <a:schemeClr val="accent4">
                <a:lumMod val="40000"/>
                <a:lumOff val="60000"/>
              </a:schemeClr>
            </a:solidFill>
            <a:ln w="9525" algn="ctr">
              <a:noFill/>
              <a:round/>
              <a:headEnd/>
              <a:tailEnd/>
            </a:ln>
          </p:spPr>
          <p:txBody>
            <a:bodyPr wrap="none"/>
            <a:lstStyle/>
            <a:p>
              <a:pPr algn="ctr"/>
              <a:endParaRPr lang="en-AU"/>
            </a:p>
          </p:txBody>
        </p:sp>
        <p:sp>
          <p:nvSpPr>
            <p:cNvPr id="36" name="Up Arrow 11"/>
            <p:cNvSpPr>
              <a:spLocks noChangeArrowheads="1"/>
            </p:cNvSpPr>
            <p:nvPr/>
          </p:nvSpPr>
          <p:spPr bwMode="auto">
            <a:xfrm>
              <a:off x="6932455" y="3063081"/>
              <a:ext cx="304800" cy="3370263"/>
            </a:xfrm>
            <a:prstGeom prst="upArrow">
              <a:avLst>
                <a:gd name="adj1" fmla="val 50000"/>
                <a:gd name="adj2" fmla="val 50014"/>
              </a:avLst>
            </a:prstGeom>
            <a:solidFill>
              <a:schemeClr val="accent4">
                <a:lumMod val="40000"/>
                <a:lumOff val="60000"/>
              </a:schemeClr>
            </a:solidFill>
            <a:ln w="9525" algn="ctr">
              <a:noFill/>
              <a:round/>
              <a:headEnd/>
              <a:tailEnd/>
            </a:ln>
          </p:spPr>
          <p:txBody>
            <a:bodyPr wrap="none"/>
            <a:lstStyle/>
            <a:p>
              <a:pPr algn="ctr"/>
              <a:endParaRPr lang="en-AU"/>
            </a:p>
          </p:txBody>
        </p:sp>
        <p:sp>
          <p:nvSpPr>
            <p:cNvPr id="38" name="Up Arrow 15"/>
            <p:cNvSpPr>
              <a:spLocks noChangeArrowheads="1"/>
            </p:cNvSpPr>
            <p:nvPr/>
          </p:nvSpPr>
          <p:spPr bwMode="auto">
            <a:xfrm>
              <a:off x="2725101" y="6187281"/>
              <a:ext cx="354014" cy="228600"/>
            </a:xfrm>
            <a:prstGeom prst="upArrow">
              <a:avLst>
                <a:gd name="adj1" fmla="val 50000"/>
                <a:gd name="adj2" fmla="val 50000"/>
              </a:avLst>
            </a:prstGeom>
            <a:solidFill>
              <a:schemeClr val="accent4">
                <a:lumMod val="40000"/>
                <a:lumOff val="60000"/>
              </a:schemeClr>
            </a:solidFill>
            <a:ln w="9525" algn="ctr">
              <a:noFill/>
              <a:round/>
              <a:headEnd/>
              <a:tailEnd/>
            </a:ln>
          </p:spPr>
          <p:txBody>
            <a:bodyPr wrap="none"/>
            <a:lstStyle/>
            <a:p>
              <a:pPr algn="ctr"/>
              <a:endParaRPr lang="en-AU"/>
            </a:p>
          </p:txBody>
        </p:sp>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878" y="1371600"/>
              <a:ext cx="2819400" cy="18438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4" name="Slide Number Placeholder 3"/>
          <p:cNvSpPr>
            <a:spLocks noGrp="1"/>
          </p:cNvSpPr>
          <p:nvPr>
            <p:ph type="sldNum" sz="quarter" idx="11"/>
          </p:nvPr>
        </p:nvSpPr>
        <p:spPr>
          <a:xfrm>
            <a:off x="5839031" y="6415087"/>
            <a:ext cx="2133600" cy="365125"/>
          </a:xfrm>
        </p:spPr>
        <p:txBody>
          <a:bodyPr/>
          <a:lstStyle/>
          <a:p>
            <a:fld id="{AABD4647-916A-4C9D-B493-B18B45A00261}" type="slidenum">
              <a:rPr lang="en-PH" smtClean="0"/>
              <a:pPr/>
              <a:t>15</a:t>
            </a:fld>
            <a:endParaRPr lang="en-PH"/>
          </a:p>
        </p:txBody>
      </p:sp>
    </p:spTree>
    <p:extLst>
      <p:ext uri="{BB962C8B-B14F-4D97-AF65-F5344CB8AC3E}">
        <p14:creationId xmlns:p14="http://schemas.microsoft.com/office/powerpoint/2010/main" val="102304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8600" y="111847"/>
            <a:ext cx="9144000" cy="1015663"/>
          </a:xfrm>
          <a:prstGeom prst="rect">
            <a:avLst/>
          </a:prstGeom>
        </p:spPr>
        <p:txBody>
          <a:bodyPr wrap="square">
            <a:spAutoFit/>
          </a:bodyPr>
          <a:lstStyle/>
          <a:p>
            <a:r>
              <a:rPr lang="en-US" sz="3000" dirty="0">
                <a:solidFill>
                  <a:schemeClr val="bg1"/>
                </a:solidFill>
                <a:latin typeface="Calibri" panose="020F0502020204030204" pitchFamily="34" charset="0"/>
                <a:cs typeface="Arial" pitchFamily="34" charset="0"/>
              </a:rPr>
              <a:t>DNA Behavioral Marketing </a:t>
            </a:r>
          </a:p>
          <a:p>
            <a:r>
              <a:rPr lang="en-US" sz="3000" dirty="0">
                <a:solidFill>
                  <a:schemeClr val="accent4">
                    <a:lumMod val="60000"/>
                    <a:lumOff val="40000"/>
                  </a:schemeClr>
                </a:solidFill>
                <a:latin typeface="Calibri" panose="020F0502020204030204" pitchFamily="34" charset="0"/>
                <a:cs typeface="Arial" pitchFamily="34" charset="0"/>
              </a:rPr>
              <a:t>More Than Traditional Marketing Approaches</a:t>
            </a:r>
            <a:endParaRPr lang="en-US" sz="3000" dirty="0">
              <a:solidFill>
                <a:schemeClr val="accent4">
                  <a:lumMod val="60000"/>
                  <a:lumOff val="40000"/>
                </a:schemeClr>
              </a:solidFill>
              <a:latin typeface="Calibri" panose="020F0502020204030204" pitchFamily="34" charset="0"/>
              <a:ea typeface="Verdana"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47718723"/>
              </p:ext>
            </p:extLst>
          </p:nvPr>
        </p:nvGraphicFramePr>
        <p:xfrm>
          <a:off x="46703" y="1393077"/>
          <a:ext cx="2620297" cy="4841378"/>
        </p:xfrm>
        <a:graphic>
          <a:graphicData uri="http://schemas.openxmlformats.org/drawingml/2006/table">
            <a:tbl>
              <a:tblPr firstRow="1" bandRow="1">
                <a:tableStyleId>{073A0DAA-6AF3-43AB-8588-CEC1D06C72B9}</a:tableStyleId>
              </a:tblPr>
              <a:tblGrid>
                <a:gridCol w="2620297">
                  <a:extLst>
                    <a:ext uri="{9D8B030D-6E8A-4147-A177-3AD203B41FA5}">
                      <a16:colId xmlns:a16="http://schemas.microsoft.com/office/drawing/2014/main" val="20000"/>
                    </a:ext>
                  </a:extLst>
                </a:gridCol>
              </a:tblGrid>
              <a:tr h="1000898">
                <a:tc>
                  <a:txBody>
                    <a:bodyPr/>
                    <a:lstStyle/>
                    <a:p>
                      <a:pPr algn="ctr"/>
                      <a:endParaRPr lang="en-US" sz="1400" cap="all" dirty="0">
                        <a:latin typeface="Calibri" panose="020F0502020204030204" pitchFamily="34" charset="0"/>
                        <a:cs typeface="Arial" pitchFamily="34" charset="0"/>
                      </a:endParaRPr>
                    </a:p>
                    <a:p>
                      <a:pPr algn="ctr"/>
                      <a:r>
                        <a:rPr lang="en-US" sz="1400" cap="all" dirty="0">
                          <a:latin typeface="Calibri" panose="020F0502020204030204" pitchFamily="34" charset="0"/>
                          <a:cs typeface="Arial" pitchFamily="34" charset="0"/>
                        </a:rPr>
                        <a:t>“Left Brain”                         Persona  </a:t>
                      </a:r>
                      <a:r>
                        <a:rPr lang="en-US" sz="1400" cap="all" baseline="0" dirty="0">
                          <a:latin typeface="Calibri" panose="020F0502020204030204" pitchFamily="34" charset="0"/>
                          <a:cs typeface="Arial" pitchFamily="34" charset="0"/>
                        </a:rPr>
                        <a:t>Approach</a:t>
                      </a:r>
                      <a:endParaRPr lang="en-US" sz="1400" cap="all" dirty="0">
                        <a:latin typeface="Calibri" panose="020F0502020204030204" pitchFamily="34" charset="0"/>
                        <a:cs typeface="Arial" pitchFamily="34" charset="0"/>
                      </a:endParaRPr>
                    </a:p>
                  </a:txBody>
                  <a:tcPr>
                    <a:solidFill>
                      <a:schemeClr val="bg1">
                        <a:lumMod val="50000"/>
                      </a:schemeClr>
                    </a:solidFill>
                  </a:tcPr>
                </a:tc>
                <a:extLst>
                  <a:ext uri="{0D108BD9-81ED-4DB2-BD59-A6C34878D82A}">
                    <a16:rowId xmlns:a16="http://schemas.microsoft.com/office/drawing/2014/main" val="10000"/>
                  </a:ext>
                </a:extLst>
              </a:tr>
              <a:tr h="3697852">
                <a:tc>
                  <a:txBody>
                    <a:bodyPr/>
                    <a:lstStyle/>
                    <a:p>
                      <a:pPr marL="0" indent="0" algn="l">
                        <a:buFont typeface="Arial" pitchFamily="34" charset="0"/>
                        <a:buNone/>
                      </a:pPr>
                      <a:endParaRPr lang="en-US" sz="1600" dirty="0">
                        <a:latin typeface="Calibri" panose="020F0502020204030204" pitchFamily="34" charset="0"/>
                        <a:cs typeface="Arial" pitchFamily="34" charset="0"/>
                      </a:endParaRPr>
                    </a:p>
                    <a:p>
                      <a:pPr marL="0" indent="0" algn="l">
                        <a:buFont typeface="Arial" pitchFamily="34" charset="0"/>
                        <a:buNone/>
                      </a:pPr>
                      <a:r>
                        <a:rPr lang="en-US" sz="1500" dirty="0">
                          <a:latin typeface="Calibri" panose="020F0502020204030204" pitchFamily="34" charset="0"/>
                          <a:cs typeface="Arial" pitchFamily="34" charset="0"/>
                        </a:rPr>
                        <a:t>Traditional Economics</a:t>
                      </a:r>
                      <a:r>
                        <a:rPr lang="en-US" sz="1500" baseline="0" dirty="0">
                          <a:latin typeface="Calibri" panose="020F0502020204030204" pitchFamily="34" charset="0"/>
                          <a:cs typeface="Arial" pitchFamily="34" charset="0"/>
                        </a:rPr>
                        <a:t> methodology using </a:t>
                      </a:r>
                      <a:r>
                        <a:rPr lang="en-US" sz="1500" dirty="0">
                          <a:latin typeface="Calibri" panose="020F0502020204030204" pitchFamily="34" charset="0"/>
                          <a:cs typeface="Arial" pitchFamily="34" charset="0"/>
                        </a:rPr>
                        <a:t>Quantitative</a:t>
                      </a:r>
                      <a:r>
                        <a:rPr lang="en-US" sz="1500" baseline="0" dirty="0">
                          <a:latin typeface="Calibri" panose="020F0502020204030204" pitchFamily="34" charset="0"/>
                          <a:cs typeface="Arial" pitchFamily="34" charset="0"/>
                        </a:rPr>
                        <a:t> </a:t>
                      </a:r>
                    </a:p>
                    <a:p>
                      <a:pPr marL="0" indent="0" algn="l">
                        <a:buFont typeface="Arial" pitchFamily="34" charset="0"/>
                        <a:buNone/>
                      </a:pPr>
                      <a:r>
                        <a:rPr lang="en-US" sz="1500" baseline="0" dirty="0">
                          <a:latin typeface="Calibri" panose="020F0502020204030204" pitchFamily="34" charset="0"/>
                          <a:cs typeface="Arial" pitchFamily="34" charset="0"/>
                        </a:rPr>
                        <a:t>Data Scraping </a:t>
                      </a:r>
                    </a:p>
                    <a:p>
                      <a:pPr marL="0" indent="0" algn="l">
                        <a:buFont typeface="Arial" pitchFamily="34" charset="0"/>
                        <a:buNone/>
                      </a:pPr>
                      <a:r>
                        <a:rPr lang="en-US" sz="1500" baseline="0" dirty="0">
                          <a:latin typeface="Calibri" panose="020F0502020204030204" pitchFamily="34" charset="0"/>
                          <a:cs typeface="Arial" pitchFamily="34" charset="0"/>
                        </a:rPr>
                        <a:t>Analysis to                          identify what the                        client has and                            does based                                        on patterns of                                                                        activities:</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Transaction Analysis</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Spending Patterns</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Income</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Demographics</a:t>
                      </a:r>
                      <a:endParaRPr lang="en-US" sz="1500" dirty="0">
                        <a:latin typeface="Calibri" panose="020F0502020204030204" pitchFamily="34" charset="0"/>
                        <a:cs typeface="Arial" pitchFamily="34" charset="0"/>
                      </a:endParaRPr>
                    </a:p>
                  </a:txBody>
                  <a:tcP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3113909"/>
              </p:ext>
            </p:extLst>
          </p:nvPr>
        </p:nvGraphicFramePr>
        <p:xfrm>
          <a:off x="6324600" y="1508533"/>
          <a:ext cx="2667000" cy="468928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985960">
                <a:tc>
                  <a:txBody>
                    <a:bodyPr/>
                    <a:lstStyle/>
                    <a:p>
                      <a:pPr algn="ctr"/>
                      <a:r>
                        <a:rPr lang="en-US" sz="1400" cap="all" baseline="0" dirty="0">
                          <a:latin typeface="Calibri" panose="020F0502020204030204" pitchFamily="34" charset="0"/>
                          <a:cs typeface="Arial" pitchFamily="34" charset="0"/>
                        </a:rPr>
                        <a:t>DNA Marketing Automation program</a:t>
                      </a:r>
                    </a:p>
                    <a:p>
                      <a:pPr algn="ctr"/>
                      <a:endParaRPr lang="en-US" sz="1400" b="1" cap="all" baseline="0" dirty="0">
                        <a:solidFill>
                          <a:schemeClr val="bg1"/>
                        </a:solidFill>
                        <a:latin typeface="Calibri" panose="020F0502020204030204" pitchFamily="34" charset="0"/>
                        <a:cs typeface="Arial" pitchFamily="34" charset="0"/>
                      </a:endParaRPr>
                    </a:p>
                  </a:txBody>
                  <a:tcPr anchor="ctr">
                    <a:solidFill>
                      <a:srgbClr val="785D99"/>
                    </a:solidFill>
                  </a:tcPr>
                </a:tc>
                <a:extLst>
                  <a:ext uri="{0D108BD9-81ED-4DB2-BD59-A6C34878D82A}">
                    <a16:rowId xmlns:a16="http://schemas.microsoft.com/office/drawing/2014/main" val="10000"/>
                  </a:ext>
                </a:extLst>
              </a:tr>
              <a:tr h="3565786">
                <a:tc>
                  <a:txBody>
                    <a:bodyPr/>
                    <a:lstStyle/>
                    <a:p>
                      <a:pPr marL="171450" marR="0" indent="-171450" algn="ctr" defTabSz="914400" rtl="0" eaLnBrk="1" fontAlgn="auto" latinLnBrk="0" hangingPunct="1">
                        <a:lnSpc>
                          <a:spcPct val="100000"/>
                        </a:lnSpc>
                        <a:spcBef>
                          <a:spcPts val="600"/>
                        </a:spcBef>
                        <a:spcAft>
                          <a:spcPts val="0"/>
                        </a:spcAft>
                        <a:buClrTx/>
                        <a:buSzTx/>
                        <a:buFont typeface="Arial" pitchFamily="34" charset="0"/>
                        <a:buNone/>
                        <a:tabLst/>
                        <a:defRPr/>
                      </a:pPr>
                      <a:endParaRPr lang="en-US" sz="1600" b="0" i="0" cap="all" baseline="0" dirty="0">
                        <a:solidFill>
                          <a:srgbClr val="00B050"/>
                        </a:solidFill>
                        <a:latin typeface="Calibri" panose="020F0502020204030204" pitchFamily="34" charset="0"/>
                        <a:cs typeface="Arial" pitchFamily="34" charset="0"/>
                      </a:endParaRPr>
                    </a:p>
                    <a:p>
                      <a:pPr marL="171450" marR="0" indent="-17145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1600" b="1" i="0" cap="all" baseline="0" dirty="0">
                          <a:solidFill>
                            <a:srgbClr val="00B050"/>
                          </a:solidFill>
                          <a:latin typeface="Calibri" panose="020F0502020204030204" pitchFamily="34" charset="0"/>
                          <a:cs typeface="Arial" pitchFamily="34" charset="0"/>
                        </a:rPr>
                        <a:t>23% revenue uplift</a:t>
                      </a:r>
                    </a:p>
                    <a:p>
                      <a:pPr marL="171450" indent="-171450" algn="l">
                        <a:spcBef>
                          <a:spcPts val="600"/>
                        </a:spcBef>
                        <a:buFont typeface="Arial" pitchFamily="34" charset="0"/>
                        <a:buNone/>
                      </a:pPr>
                      <a:endParaRPr lang="en-US" sz="1600" baseline="0" dirty="0">
                        <a:latin typeface="Calibri" panose="020F0502020204030204" pitchFamily="34" charset="0"/>
                        <a:cs typeface="Arial" pitchFamily="34" charset="0"/>
                      </a:endParaRPr>
                    </a:p>
                    <a:p>
                      <a:pPr marL="0" indent="0" algn="l">
                        <a:spcBef>
                          <a:spcPts val="600"/>
                        </a:spcBef>
                        <a:buFont typeface="Arial" pitchFamily="34" charset="0"/>
                        <a:buNone/>
                      </a:pPr>
                      <a:endParaRPr lang="en-US" sz="1600" baseline="0" dirty="0">
                        <a:latin typeface="Calibri" panose="020F0502020204030204" pitchFamily="34" charset="0"/>
                        <a:cs typeface="Arial" pitchFamily="34" charset="0"/>
                      </a:endParaRPr>
                    </a:p>
                    <a:p>
                      <a:pPr marL="0" indent="0" algn="l">
                        <a:spcBef>
                          <a:spcPts val="600"/>
                        </a:spcBef>
                        <a:buFont typeface="Arial" pitchFamily="34" charset="0"/>
                        <a:buNone/>
                      </a:pPr>
                      <a:endParaRPr lang="en-US" sz="1600" baseline="0" dirty="0">
                        <a:latin typeface="Calibri" panose="020F0502020204030204" pitchFamily="34" charset="0"/>
                        <a:cs typeface="Arial" pitchFamily="34" charset="0"/>
                      </a:endParaRPr>
                    </a:p>
                    <a:p>
                      <a:pPr marL="171450" indent="-171450" algn="l">
                        <a:spcBef>
                          <a:spcPts val="600"/>
                        </a:spcBef>
                        <a:buFont typeface="Arial" pitchFamily="34" charset="0"/>
                        <a:buChar char="•"/>
                      </a:pPr>
                      <a:endParaRPr lang="en-US" sz="1600" baseline="0" dirty="0">
                        <a:latin typeface="Calibri" panose="020F0502020204030204" pitchFamily="34" charset="0"/>
                        <a:cs typeface="Arial" pitchFamily="34" charset="0"/>
                      </a:endParaRPr>
                    </a:p>
                    <a:p>
                      <a:pPr marL="171450" indent="-171450" algn="l">
                        <a:spcBef>
                          <a:spcPts val="600"/>
                        </a:spcBef>
                        <a:buFont typeface="Arial" pitchFamily="34" charset="0"/>
                        <a:buChar char="•"/>
                      </a:pPr>
                      <a:r>
                        <a:rPr lang="en-US" sz="1600" baseline="0" dirty="0">
                          <a:latin typeface="Calibri" panose="020F0502020204030204" pitchFamily="34" charset="0"/>
                          <a:cs typeface="Arial" pitchFamily="34" charset="0"/>
                        </a:rPr>
                        <a:t>Client Segmentation</a:t>
                      </a:r>
                    </a:p>
                    <a:p>
                      <a:pPr marL="171450" indent="-171450" algn="l">
                        <a:spcBef>
                          <a:spcPts val="600"/>
                        </a:spcBef>
                        <a:buFont typeface="Arial" pitchFamily="34" charset="0"/>
                        <a:buChar char="•"/>
                      </a:pPr>
                      <a:r>
                        <a:rPr lang="en-US" sz="1600" baseline="0" dirty="0">
                          <a:latin typeface="Calibri" panose="020F0502020204030204" pitchFamily="34" charset="0"/>
                          <a:cs typeface="Arial" pitchFamily="34" charset="0"/>
                        </a:rPr>
                        <a:t>Targeted Resonance Marketing</a:t>
                      </a:r>
                    </a:p>
                    <a:p>
                      <a:pPr marL="171450" indent="-171450" algn="l">
                        <a:spcBef>
                          <a:spcPts val="600"/>
                        </a:spcBef>
                        <a:buFont typeface="Arial" pitchFamily="34" charset="0"/>
                        <a:buChar char="•"/>
                      </a:pPr>
                      <a:r>
                        <a:rPr lang="en-US" sz="1600" baseline="0" dirty="0">
                          <a:latin typeface="Calibri" panose="020F0502020204030204" pitchFamily="34" charset="0"/>
                          <a:cs typeface="Arial" pitchFamily="34" charset="0"/>
                        </a:rPr>
                        <a:t>Personalized Solutions</a:t>
                      </a:r>
                    </a:p>
                    <a:p>
                      <a:pPr marL="171450" indent="-171450" algn="l">
                        <a:spcBef>
                          <a:spcPts val="600"/>
                        </a:spcBef>
                        <a:buFont typeface="Arial" pitchFamily="34" charset="0"/>
                        <a:buChar char="•"/>
                      </a:pPr>
                      <a:r>
                        <a:rPr lang="en-US" sz="1600" baseline="0" dirty="0">
                          <a:latin typeface="Calibri" panose="020F0502020204030204" pitchFamily="34" charset="0"/>
                          <a:cs typeface="Arial" pitchFamily="34" charset="0"/>
                        </a:rPr>
                        <a:t>Client Service Relationship, Loyalty and Referrals</a:t>
                      </a:r>
                    </a:p>
                  </a:txBody>
                  <a:tcP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46720417"/>
              </p:ext>
            </p:extLst>
          </p:nvPr>
        </p:nvGraphicFramePr>
        <p:xfrm>
          <a:off x="3259836" y="1485559"/>
          <a:ext cx="2624328" cy="4750239"/>
        </p:xfrm>
        <a:graphic>
          <a:graphicData uri="http://schemas.openxmlformats.org/drawingml/2006/table">
            <a:tbl>
              <a:tblPr firstRow="1" bandRow="1">
                <a:tableStyleId>{5C22544A-7EE6-4342-B048-85BDC9FD1C3A}</a:tableStyleId>
              </a:tblPr>
              <a:tblGrid>
                <a:gridCol w="2624328">
                  <a:extLst>
                    <a:ext uri="{9D8B030D-6E8A-4147-A177-3AD203B41FA5}">
                      <a16:colId xmlns:a16="http://schemas.microsoft.com/office/drawing/2014/main" val="20000"/>
                    </a:ext>
                  </a:extLst>
                </a:gridCol>
              </a:tblGrid>
              <a:tr h="985959">
                <a:tc>
                  <a:txBody>
                    <a:bodyPr/>
                    <a:lstStyle/>
                    <a:p>
                      <a:pPr algn="ctr"/>
                      <a:endParaRPr lang="en-US" sz="1400" cap="all" baseline="0" dirty="0">
                        <a:latin typeface="Calibri" panose="020F0502020204030204" pitchFamily="34" charset="0"/>
                        <a:cs typeface="Arial" pitchFamily="34" charset="0"/>
                      </a:endParaRPr>
                    </a:p>
                    <a:p>
                      <a:pPr algn="ctr"/>
                      <a:r>
                        <a:rPr lang="en-US" sz="1400" cap="all" baseline="0" dirty="0">
                          <a:latin typeface="Calibri" panose="020F0502020204030204" pitchFamily="34" charset="0"/>
                          <a:cs typeface="Arial" pitchFamily="34" charset="0"/>
                        </a:rPr>
                        <a:t>“Right Brain”               Personality  approach</a:t>
                      </a:r>
                    </a:p>
                  </a:txBody>
                  <a:tcPr>
                    <a:solidFill>
                      <a:srgbClr val="4F1F69"/>
                    </a:solidFill>
                  </a:tcPr>
                </a:tc>
                <a:extLst>
                  <a:ext uri="{0D108BD9-81ED-4DB2-BD59-A6C34878D82A}">
                    <a16:rowId xmlns:a16="http://schemas.microsoft.com/office/drawing/2014/main" val="10000"/>
                  </a:ext>
                </a:extLst>
              </a:tr>
              <a:tr h="3624482">
                <a:tc>
                  <a:txBody>
                    <a:bodyPr/>
                    <a:lstStyle/>
                    <a:p>
                      <a:pPr marL="0" indent="0" algn="l">
                        <a:buFont typeface="Arial" pitchFamily="34" charset="0"/>
                        <a:buNone/>
                      </a:pPr>
                      <a:endParaRPr lang="en-US" sz="1600" dirty="0">
                        <a:latin typeface="Calibri" panose="020F0502020204030204" pitchFamily="34" charset="0"/>
                        <a:cs typeface="Arial" pitchFamily="34" charset="0"/>
                      </a:endParaRPr>
                    </a:p>
                    <a:p>
                      <a:pPr marL="0" indent="0" algn="l">
                        <a:buFont typeface="Arial" pitchFamily="34" charset="0"/>
                        <a:buNone/>
                      </a:pPr>
                      <a:r>
                        <a:rPr lang="en-US" sz="1500" dirty="0" err="1">
                          <a:latin typeface="Calibri" panose="020F0502020204030204" pitchFamily="34" charset="0"/>
                          <a:cs typeface="Arial" pitchFamily="34" charset="0"/>
                        </a:rPr>
                        <a:t>Psychograhic</a:t>
                      </a:r>
                      <a:r>
                        <a:rPr lang="en-US" sz="1500" dirty="0">
                          <a:latin typeface="Calibri" panose="020F0502020204030204" pitchFamily="34" charset="0"/>
                          <a:cs typeface="Arial" pitchFamily="34" charset="0"/>
                        </a:rPr>
                        <a:t> Methodology</a:t>
                      </a:r>
                      <a:r>
                        <a:rPr lang="en-US" sz="1500" baseline="0" dirty="0">
                          <a:latin typeface="Calibri" panose="020F0502020204030204" pitchFamily="34" charset="0"/>
                          <a:cs typeface="Arial" pitchFamily="34" charset="0"/>
                        </a:rPr>
                        <a:t> using </a:t>
                      </a:r>
                      <a:r>
                        <a:rPr lang="en-US" sz="1500" dirty="0">
                          <a:latin typeface="Calibri" panose="020F0502020204030204" pitchFamily="34" charset="0"/>
                          <a:cs typeface="Arial" pitchFamily="34" charset="0"/>
                        </a:rPr>
                        <a:t>Quantitative </a:t>
                      </a:r>
                    </a:p>
                    <a:p>
                      <a:pPr marL="0" indent="0" algn="l">
                        <a:buFont typeface="Arial" pitchFamily="34" charset="0"/>
                        <a:buNone/>
                      </a:pPr>
                      <a:r>
                        <a:rPr lang="en-US" sz="1500" baseline="0" dirty="0">
                          <a:latin typeface="Calibri" panose="020F0502020204030204" pitchFamily="34" charset="0"/>
                          <a:cs typeface="Arial" pitchFamily="34" charset="0"/>
                        </a:rPr>
                        <a:t>Behavioral </a:t>
                      </a:r>
                    </a:p>
                    <a:p>
                      <a:pPr marL="0" indent="0" algn="l">
                        <a:buFont typeface="Arial" pitchFamily="34" charset="0"/>
                        <a:buNone/>
                      </a:pPr>
                      <a:r>
                        <a:rPr lang="en-US" sz="1500" baseline="0" dirty="0">
                          <a:latin typeface="Calibri" panose="020F0502020204030204" pitchFamily="34" charset="0"/>
                          <a:cs typeface="Arial" pitchFamily="34" charset="0"/>
                        </a:rPr>
                        <a:t>Analysis based on                  Communication                DNA Discovery  to tailor the Solution and                    Relationship:</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Client, Employee and Solution Matching</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Emotional Engagement</a:t>
                      </a:r>
                    </a:p>
                    <a:p>
                      <a:pPr marL="171450" indent="-171450" algn="l">
                        <a:spcBef>
                          <a:spcPts val="600"/>
                        </a:spcBef>
                        <a:buFont typeface="Arial" pitchFamily="34" charset="0"/>
                        <a:buChar char="•"/>
                      </a:pPr>
                      <a:r>
                        <a:rPr lang="en-US" sz="1500" baseline="0" dirty="0">
                          <a:latin typeface="Calibri" panose="020F0502020204030204" pitchFamily="34" charset="0"/>
                          <a:cs typeface="Arial" pitchFamily="34" charset="0"/>
                        </a:rPr>
                        <a:t>Customize Information Presentation to Different Communication and Learning Styles</a:t>
                      </a:r>
                    </a:p>
                  </a:txBody>
                  <a:tcP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 name="Plus 1"/>
          <p:cNvSpPr/>
          <p:nvPr/>
        </p:nvSpPr>
        <p:spPr>
          <a:xfrm>
            <a:off x="2667000" y="1564943"/>
            <a:ext cx="609600" cy="591576"/>
          </a:xfrm>
          <a:prstGeom prst="mathPl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Providing Customized Experienc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7" t="40902" r="71862" b="21039"/>
          <a:stretch/>
        </p:blipFill>
        <p:spPr bwMode="auto">
          <a:xfrm>
            <a:off x="1676400" y="3234071"/>
            <a:ext cx="914400" cy="82975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qual 2"/>
          <p:cNvSpPr/>
          <p:nvPr/>
        </p:nvSpPr>
        <p:spPr>
          <a:xfrm>
            <a:off x="5867400" y="1558687"/>
            <a:ext cx="457200" cy="696533"/>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3" descr="C:\Users\Malcolm\AppData\Local\Microsoft\Windows\Temporary Internet Files\Content.IE5\0UOL65YG\MP9003900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187890"/>
            <a:ext cx="914400" cy="9202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186092"/>
            <a:ext cx="924451" cy="8942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6703" y="6337552"/>
            <a:ext cx="5268842" cy="230832"/>
          </a:xfrm>
          <a:prstGeom prst="rect">
            <a:avLst/>
          </a:prstGeom>
          <a:noFill/>
        </p:spPr>
        <p:txBody>
          <a:bodyPr wrap="square" rtlCol="0">
            <a:spAutoFit/>
          </a:bodyPr>
          <a:lstStyle/>
          <a:p>
            <a:r>
              <a:rPr lang="en-US" sz="900" dirty="0">
                <a:latin typeface="Calibri" panose="020F0502020204030204" pitchFamily="34" charset="0"/>
                <a:cs typeface="Arial" panose="020B0604020202020204" pitchFamily="34" charset="0"/>
              </a:rPr>
              <a:t>Source: Gallup Organization 2009 and DNA Behavior Research 2001-2015</a:t>
            </a:r>
          </a:p>
        </p:txBody>
      </p:sp>
      <p:sp>
        <p:nvSpPr>
          <p:cNvPr id="5" name="Slide Number Placeholder 4"/>
          <p:cNvSpPr>
            <a:spLocks noGrp="1"/>
          </p:cNvSpPr>
          <p:nvPr>
            <p:ph type="sldNum" sz="quarter" idx="11"/>
          </p:nvPr>
        </p:nvSpPr>
        <p:spPr>
          <a:xfrm>
            <a:off x="5899222" y="6325416"/>
            <a:ext cx="2133600" cy="365125"/>
          </a:xfrm>
        </p:spPr>
        <p:txBody>
          <a:bodyPr/>
          <a:lstStyle/>
          <a:p>
            <a:fld id="{AABD4647-916A-4C9D-B493-B18B45A00261}" type="slidenum">
              <a:rPr lang="en-PH" smtClean="0"/>
              <a:pPr/>
              <a:t>16</a:t>
            </a:fld>
            <a:endParaRPr lang="en-PH"/>
          </a:p>
        </p:txBody>
      </p:sp>
    </p:spTree>
    <p:extLst>
      <p:ext uri="{BB962C8B-B14F-4D97-AF65-F5344CB8AC3E}">
        <p14:creationId xmlns:p14="http://schemas.microsoft.com/office/powerpoint/2010/main" val="449449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1295400"/>
            <a:ext cx="7772400" cy="5264888"/>
            <a:chOff x="685800" y="911919"/>
            <a:chExt cx="7772400" cy="5264888"/>
          </a:xfrm>
        </p:grpSpPr>
        <p:pic>
          <p:nvPicPr>
            <p:cNvPr id="1026"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5800" y="919007"/>
              <a:ext cx="7772400"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153624" y="911919"/>
              <a:ext cx="1134593" cy="920426"/>
              <a:chOff x="5029200" y="1600201"/>
              <a:chExt cx="1049985" cy="1139877"/>
            </a:xfrm>
          </p:grpSpPr>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346"/>
              <a:stretch/>
            </p:blipFill>
            <p:spPr bwMode="auto">
              <a:xfrm>
                <a:off x="5029200" y="1600201"/>
                <a:ext cx="1049985" cy="11398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12594" y="1728461"/>
                <a:ext cx="403145" cy="100339"/>
              </a:xfrm>
              <a:prstGeom prst="rect">
                <a:avLst/>
              </a:prstGeom>
              <a:solidFill>
                <a:schemeClr val="bg1"/>
              </a:solidFill>
            </p:spPr>
          </p:pic>
        </p:grpSp>
      </p:grpSp>
      <p:sp>
        <p:nvSpPr>
          <p:cNvPr id="3" name="Slide Number Placeholder 2"/>
          <p:cNvSpPr>
            <a:spLocks noGrp="1"/>
          </p:cNvSpPr>
          <p:nvPr>
            <p:ph type="sldNum" sz="quarter" idx="12"/>
          </p:nvPr>
        </p:nvSpPr>
        <p:spPr>
          <a:xfrm>
            <a:off x="4901801" y="6384813"/>
            <a:ext cx="2133600" cy="365125"/>
          </a:xfrm>
        </p:spPr>
        <p:txBody>
          <a:bodyPr/>
          <a:lstStyle/>
          <a:p>
            <a:fld id="{AABD4647-916A-4C9D-B493-B18B45A00261}" type="slidenum">
              <a:rPr lang="en-PH" smtClean="0"/>
              <a:pPr/>
              <a:t>17</a:t>
            </a:fld>
            <a:endParaRPr lang="en-PH" dirty="0"/>
          </a:p>
        </p:txBody>
      </p:sp>
      <p:sp>
        <p:nvSpPr>
          <p:cNvPr id="8" name="Rectangle 7"/>
          <p:cNvSpPr/>
          <p:nvPr/>
        </p:nvSpPr>
        <p:spPr>
          <a:xfrm>
            <a:off x="169460" y="54775"/>
            <a:ext cx="5907964" cy="1015663"/>
          </a:xfrm>
          <a:prstGeom prst="rect">
            <a:avLst/>
          </a:prstGeom>
        </p:spPr>
        <p:txBody>
          <a:bodyPr wrap="square">
            <a:spAutoFit/>
          </a:bodyPr>
          <a:lstStyle/>
          <a:p>
            <a:r>
              <a:rPr lang="en-US" sz="3000" dirty="0">
                <a:solidFill>
                  <a:schemeClr val="bg1"/>
                </a:solidFill>
              </a:rPr>
              <a:t>Communication DNA Process</a:t>
            </a:r>
          </a:p>
          <a:p>
            <a:r>
              <a:rPr lang="en-US" sz="3000" dirty="0">
                <a:solidFill>
                  <a:srgbClr val="A6A6A6"/>
                </a:solidFill>
              </a:rPr>
              <a:t>How it Works</a:t>
            </a:r>
          </a:p>
        </p:txBody>
      </p:sp>
    </p:spTree>
    <p:extLst>
      <p:ext uri="{BB962C8B-B14F-4D97-AF65-F5344CB8AC3E}">
        <p14:creationId xmlns:p14="http://schemas.microsoft.com/office/powerpoint/2010/main" val="1302183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048055"/>
            <a:ext cx="5867400" cy="4124145"/>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scene3d>
            <a:camera prst="perspectiveLeft"/>
            <a:lightRig rig="threePt" dir="t"/>
          </a:scene3d>
          <a:extLst>
            <a:ext uri="{909E8E84-426E-40dd-AFC4-6F175D3DCCD1}">
              <a14:hiddenFill xmlns=""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a:xfrm>
            <a:off x="4876800" y="6324600"/>
            <a:ext cx="2133600" cy="365125"/>
          </a:xfrm>
        </p:spPr>
        <p:txBody>
          <a:bodyPr/>
          <a:lstStyle/>
          <a:p>
            <a:fld id="{AABD4647-916A-4C9D-B493-B18B45A00261}" type="slidenum">
              <a:rPr lang="en-PH" smtClean="0"/>
              <a:pPr/>
              <a:t>18</a:t>
            </a:fld>
            <a:endParaRPr lang="en-PH" dirty="0"/>
          </a:p>
        </p:txBody>
      </p:sp>
      <p:sp>
        <p:nvSpPr>
          <p:cNvPr id="3" name="Rectangle 2"/>
          <p:cNvSpPr/>
          <p:nvPr/>
        </p:nvSpPr>
        <p:spPr>
          <a:xfrm>
            <a:off x="152400" y="76200"/>
            <a:ext cx="8534400" cy="1015663"/>
          </a:xfrm>
          <a:prstGeom prst="rect">
            <a:avLst/>
          </a:prstGeom>
        </p:spPr>
        <p:txBody>
          <a:bodyPr wrap="square">
            <a:spAutoFit/>
          </a:bodyPr>
          <a:lstStyle/>
          <a:p>
            <a:pPr>
              <a:spcBef>
                <a:spcPct val="50000"/>
              </a:spcBef>
            </a:pPr>
            <a:r>
              <a:rPr lang="en-US" sz="3000" dirty="0">
                <a:solidFill>
                  <a:schemeClr val="bg1"/>
                </a:solidFill>
                <a:latin typeface="Calibri" panose="020F0502020204030204" pitchFamily="34" charset="0"/>
                <a:cs typeface="Arial" charset="0"/>
              </a:rPr>
              <a:t>12 Question Communication DNA Discovery Process </a:t>
            </a:r>
            <a:r>
              <a:rPr lang="en-US" sz="3000" dirty="0">
                <a:solidFill>
                  <a:srgbClr val="A6A6A6"/>
                </a:solidFill>
                <a:latin typeface="Calibri" panose="020F0502020204030204" pitchFamily="34" charset="0"/>
                <a:cs typeface="Arial" charset="0"/>
              </a:rPr>
              <a:t>(2 to 5 Mins)</a:t>
            </a:r>
            <a:endParaRPr lang="en-AU" sz="3000" dirty="0">
              <a:solidFill>
                <a:srgbClr val="A6A6A6"/>
              </a:solidFill>
              <a:latin typeface="Calibri" panose="020F0502020204030204" pitchFamily="34" charset="0"/>
              <a:cs typeface="Arial" charset="0"/>
            </a:endParaRPr>
          </a:p>
        </p:txBody>
      </p:sp>
    </p:spTree>
    <p:extLst>
      <p:ext uri="{BB962C8B-B14F-4D97-AF65-F5344CB8AC3E}">
        <p14:creationId xmlns:p14="http://schemas.microsoft.com/office/powerpoint/2010/main" val="77103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84716"/>
            <a:ext cx="8686800" cy="457200"/>
          </a:xfrm>
        </p:spPr>
        <p:txBody>
          <a:bodyPr>
            <a:noAutofit/>
          </a:bodyPr>
          <a:lstStyle/>
          <a:p>
            <a:r>
              <a:rPr lang="en-US" sz="3000" dirty="0">
                <a:latin typeface="Calibri" panose="020F0502020204030204" pitchFamily="34" charset="0"/>
                <a:cs typeface="Arial" pitchFamily="34" charset="0"/>
              </a:rPr>
              <a:t>Communication Style                                                                                      </a:t>
            </a:r>
            <a:r>
              <a:rPr lang="en-US" sz="3000" dirty="0">
                <a:solidFill>
                  <a:srgbClr val="A6A6A6"/>
                </a:solidFill>
                <a:latin typeface="Calibri" panose="020F0502020204030204" pitchFamily="34" charset="0"/>
                <a:cs typeface="Arial" pitchFamily="34" charset="0"/>
              </a:rPr>
              <a:t>Determining the Communication Style</a:t>
            </a:r>
          </a:p>
        </p:txBody>
      </p:sp>
      <p:sp>
        <p:nvSpPr>
          <p:cNvPr id="6" name="Rectangle 5"/>
          <p:cNvSpPr/>
          <p:nvPr/>
        </p:nvSpPr>
        <p:spPr>
          <a:xfrm>
            <a:off x="990600" y="1395052"/>
            <a:ext cx="6858000"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2000" b="1" dirty="0">
                <a:solidFill>
                  <a:srgbClr val="4F1F69"/>
                </a:solidFill>
                <a:latin typeface="Calibri" panose="020F0502020204030204" pitchFamily="34" charset="0"/>
                <a:cs typeface="Arial" charset="0"/>
              </a:rPr>
              <a:t>Communication DNA for: Chris </a:t>
            </a:r>
            <a:r>
              <a:rPr lang="en-US" sz="2000" b="1" dirty="0" err="1">
                <a:solidFill>
                  <a:srgbClr val="4F1F69"/>
                </a:solidFill>
                <a:latin typeface="Calibri" panose="020F0502020204030204" pitchFamily="34" charset="0"/>
                <a:cs typeface="Arial" charset="0"/>
              </a:rPr>
              <a:t>Coddington</a:t>
            </a:r>
            <a:endParaRPr lang="en-US" sz="2000" b="1" dirty="0">
              <a:solidFill>
                <a:srgbClr val="4F1F69"/>
              </a:solidFill>
              <a:latin typeface="Calibri" panose="020F0502020204030204" pitchFamily="34" charset="0"/>
              <a:cs typeface="Arial" charset="0"/>
            </a:endParaRPr>
          </a:p>
        </p:txBody>
      </p:sp>
      <p:sp>
        <p:nvSpPr>
          <p:cNvPr id="7" name="TextBox 6"/>
          <p:cNvSpPr txBox="1"/>
          <p:nvPr/>
        </p:nvSpPr>
        <p:spPr>
          <a:xfrm>
            <a:off x="1313132" y="5004540"/>
            <a:ext cx="6869113" cy="369332"/>
          </a:xfrm>
          <a:prstGeom prst="rect">
            <a:avLst/>
          </a:prstGeom>
          <a:noFill/>
        </p:spPr>
        <p:txBody>
          <a:bodyPr wrap="square">
            <a:spAutoFit/>
          </a:bodyPr>
          <a:lstStyle/>
          <a:p>
            <a:pPr>
              <a:defRPr/>
            </a:pPr>
            <a:r>
              <a:rPr lang="en-US" dirty="0">
                <a:solidFill>
                  <a:prstClr val="black">
                    <a:lumMod val="65000"/>
                    <a:lumOff val="35000"/>
                  </a:prstClr>
                </a:solidFill>
                <a:latin typeface="Calibri" panose="020F0502020204030204" pitchFamily="34" charset="0"/>
                <a:cs typeface="Arial" pitchFamily="34" charset="0"/>
              </a:rPr>
              <a:t>Primary Communication DNA Style: </a:t>
            </a:r>
            <a:r>
              <a:rPr lang="en-US" b="1" dirty="0">
                <a:solidFill>
                  <a:srgbClr val="0025AD"/>
                </a:solidFill>
                <a:latin typeface="Calibri" panose="020F0502020204030204" pitchFamily="34" charset="0"/>
                <a:cs typeface="Arial" pitchFamily="34" charset="0"/>
              </a:rPr>
              <a:t>Goal-Setting</a:t>
            </a:r>
            <a:endParaRPr lang="en-US" b="1" dirty="0">
              <a:solidFill>
                <a:srgbClr val="4F4F4F"/>
              </a:solidFill>
              <a:latin typeface="Calibri" panose="020F0502020204030204" pitchFamily="34" charset="0"/>
              <a:cs typeface="Arial" pitchFamily="34" charset="0"/>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6532" y="1905000"/>
            <a:ext cx="5146136" cy="266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313132" y="5423640"/>
            <a:ext cx="6878638" cy="369332"/>
          </a:xfrm>
          <a:prstGeom prst="rect">
            <a:avLst/>
          </a:prstGeom>
        </p:spPr>
        <p:txBody>
          <a:bodyPr>
            <a:spAutoFit/>
          </a:bodyPr>
          <a:lstStyle/>
          <a:p>
            <a:pPr>
              <a:defRPr/>
            </a:pPr>
            <a:r>
              <a:rPr lang="en-US" dirty="0">
                <a:solidFill>
                  <a:prstClr val="black">
                    <a:lumMod val="65000"/>
                    <a:lumOff val="35000"/>
                  </a:prstClr>
                </a:solidFill>
                <a:latin typeface="Calibri" panose="020F0502020204030204" pitchFamily="34" charset="0"/>
                <a:cs typeface="Arial" pitchFamily="34" charset="0"/>
              </a:rPr>
              <a:t>Secondary Communication DNA Style:</a:t>
            </a:r>
            <a:r>
              <a:rPr lang="en-US" dirty="0">
                <a:solidFill>
                  <a:srgbClr val="4F4F4F"/>
                </a:solidFill>
                <a:latin typeface="Calibri" panose="020F0502020204030204" pitchFamily="34" charset="0"/>
                <a:cs typeface="Arial" pitchFamily="34" charset="0"/>
              </a:rPr>
              <a:t> </a:t>
            </a:r>
            <a:r>
              <a:rPr lang="en-US" b="1" dirty="0">
                <a:solidFill>
                  <a:prstClr val="black">
                    <a:lumMod val="65000"/>
                    <a:lumOff val="35000"/>
                  </a:prstClr>
                </a:solidFill>
                <a:latin typeface="Calibri" panose="020F0502020204030204" pitchFamily="34" charset="0"/>
                <a:cs typeface="Arial" pitchFamily="34" charset="0"/>
              </a:rPr>
              <a:t>Information</a:t>
            </a:r>
          </a:p>
        </p:txBody>
      </p:sp>
      <p:sp>
        <p:nvSpPr>
          <p:cNvPr id="3" name="Flowchart: Terminator 2"/>
          <p:cNvSpPr/>
          <p:nvPr/>
        </p:nvSpPr>
        <p:spPr>
          <a:xfrm>
            <a:off x="1265285" y="4332767"/>
            <a:ext cx="5943600" cy="30480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a:xfrm>
            <a:off x="4872320" y="6324600"/>
            <a:ext cx="2133600" cy="365125"/>
          </a:xfrm>
        </p:spPr>
        <p:txBody>
          <a:bodyPr/>
          <a:lstStyle/>
          <a:p>
            <a:fld id="{AABD4647-916A-4C9D-B493-B18B45A00261}" type="slidenum">
              <a:rPr lang="en-PH" smtClean="0"/>
              <a:pPr/>
              <a:t>19</a:t>
            </a:fld>
            <a:endParaRPr lang="en-PH"/>
          </a:p>
        </p:txBody>
      </p:sp>
    </p:spTree>
    <p:extLst>
      <p:ext uri="{BB962C8B-B14F-4D97-AF65-F5344CB8AC3E}">
        <p14:creationId xmlns:p14="http://schemas.microsoft.com/office/powerpoint/2010/main" val="136128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5400"/>
            <a:ext cx="8686800" cy="1143000"/>
          </a:xfrm>
        </p:spPr>
        <p:txBody>
          <a:bodyPr>
            <a:normAutofit fontScale="90000"/>
          </a:bodyPr>
          <a:lstStyle/>
          <a:p>
            <a:pPr algn="l"/>
            <a:r>
              <a:rPr lang="en-US" sz="3000" dirty="0">
                <a:latin typeface="+mn-lt"/>
                <a:cs typeface="Arial" pitchFamily="34" charset="0"/>
              </a:rPr>
              <a:t>Communication DNA® Delivering Communication Insights</a:t>
            </a:r>
            <a:br>
              <a:rPr lang="en-US" sz="3000" dirty="0">
                <a:latin typeface="+mn-lt"/>
                <a:cs typeface="Arial" pitchFamily="34" charset="0"/>
              </a:rPr>
            </a:br>
            <a:r>
              <a:rPr lang="en-US" sz="3000" dirty="0">
                <a:solidFill>
                  <a:schemeClr val="accent4">
                    <a:lumMod val="60000"/>
                    <a:lumOff val="40000"/>
                  </a:schemeClr>
                </a:solidFill>
                <a:latin typeface="+mn-lt"/>
                <a:cs typeface="Arial" pitchFamily="34" charset="0"/>
              </a:rPr>
              <a:t>“</a:t>
            </a:r>
            <a:r>
              <a:rPr lang="en-US" sz="3000" dirty="0" err="1">
                <a:solidFill>
                  <a:schemeClr val="accent4">
                    <a:lumMod val="60000"/>
                    <a:lumOff val="40000"/>
                  </a:schemeClr>
                </a:solidFill>
                <a:latin typeface="+mn-lt"/>
                <a:cs typeface="Arial" pitchFamily="34" charset="0"/>
              </a:rPr>
              <a:t>Behavioralizing</a:t>
            </a:r>
            <a:r>
              <a:rPr lang="en-US" sz="3000" dirty="0">
                <a:solidFill>
                  <a:schemeClr val="accent4">
                    <a:lumMod val="60000"/>
                    <a:lumOff val="40000"/>
                  </a:schemeClr>
                </a:solidFill>
                <a:latin typeface="+mn-lt"/>
                <a:cs typeface="Arial" pitchFamily="34" charset="0"/>
              </a:rPr>
              <a:t>” Marketing and Sales</a:t>
            </a:r>
          </a:p>
        </p:txBody>
      </p:sp>
      <p:sp>
        <p:nvSpPr>
          <p:cNvPr id="6" name="TextBox 5"/>
          <p:cNvSpPr txBox="1"/>
          <p:nvPr/>
        </p:nvSpPr>
        <p:spPr>
          <a:xfrm>
            <a:off x="5181600" y="1371600"/>
            <a:ext cx="3733800" cy="5386090"/>
          </a:xfrm>
          <a:prstGeom prst="rect">
            <a:avLst/>
          </a:prstGeom>
          <a:noFill/>
        </p:spPr>
        <p:txBody>
          <a:bodyPr wrap="square" rtlCol="0">
            <a:spAutoFit/>
          </a:bodyPr>
          <a:lstStyle/>
          <a:p>
            <a:r>
              <a:rPr lang="en-US" sz="2000" b="1" dirty="0"/>
              <a:t>Know, Engage and Grow Every Client </a:t>
            </a:r>
            <a:r>
              <a:rPr lang="en-US" sz="2000" dirty="0"/>
              <a:t>using our </a:t>
            </a:r>
            <a:r>
              <a:rPr lang="en-US" sz="2000" dirty="0" err="1"/>
              <a:t>MarketingTech</a:t>
            </a:r>
            <a:r>
              <a:rPr lang="en-US" sz="2000" dirty="0"/>
              <a:t> Platform.</a:t>
            </a:r>
          </a:p>
          <a:p>
            <a:endParaRPr lang="en-US" sz="2000" dirty="0"/>
          </a:p>
          <a:p>
            <a:r>
              <a:rPr lang="en-US" sz="2000" dirty="0"/>
              <a:t>Since 2001, we have been delivering unique communication insights for marketing and sales teams to be Behaviorally SMART</a:t>
            </a:r>
            <a:r>
              <a:rPr lang="en-US" sz="2000" dirty="0">
                <a:latin typeface="Arial"/>
                <a:cs typeface="Arial"/>
              </a:rPr>
              <a:t>™</a:t>
            </a:r>
            <a:r>
              <a:rPr lang="en-US" sz="2000" dirty="0"/>
              <a:t> so they can deliver customized life long experiences to every client and customer. </a:t>
            </a:r>
          </a:p>
          <a:p>
            <a:endParaRPr lang="en-US" sz="2400" dirty="0"/>
          </a:p>
          <a:p>
            <a:r>
              <a:rPr lang="en-US" sz="2000" b="1" dirty="0"/>
              <a:t>Behaviorally matching  sales teams to clients and solutions </a:t>
            </a:r>
            <a:r>
              <a:rPr lang="en-US" sz="2000" dirty="0"/>
              <a:t>is a proven way to build a client-centered business which out-performs.</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5943600" cy="496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9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3554" name="Text Box 2"/>
          <p:cNvSpPr txBox="1">
            <a:spLocks noChangeArrowheads="1"/>
          </p:cNvSpPr>
          <p:nvPr/>
        </p:nvSpPr>
        <p:spPr bwMode="auto">
          <a:xfrm>
            <a:off x="0" y="342903"/>
            <a:ext cx="91440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defPPr>
              <a:defRPr lang="en-AU"/>
            </a:defPPr>
            <a:lvl1pPr algn="l" eaLnBrk="1" hangingPunct="1">
              <a:spcBef>
                <a:spcPct val="0"/>
              </a:spcBef>
              <a:defRPr sz="2400" b="1">
                <a:solidFill>
                  <a:schemeClr val="bg1"/>
                </a:solidFill>
                <a:latin typeface="Arial" charset="0"/>
                <a:ea typeface="MS PGothic" pitchFamily="34" charset="-128"/>
                <a:cs typeface="Arial" charset="0"/>
              </a:defRPr>
            </a:lvl1pPr>
          </a:lstStyle>
          <a:p>
            <a:endParaRPr lang="en-US" dirty="0">
              <a:latin typeface="Calibri" panose="020F0502020204030204" pitchFamily="34" charset="0"/>
              <a:sym typeface="Symbol" pitchFamily="18" charset="2"/>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28800"/>
            <a:ext cx="3951395"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85164" y="2610663"/>
            <a:ext cx="3048000" cy="923330"/>
          </a:xfrm>
          <a:prstGeom prst="rect">
            <a:avLst/>
          </a:prstGeom>
          <a:noFill/>
        </p:spPr>
        <p:txBody>
          <a:bodyPr wrap="square" rtlCol="0">
            <a:spAutoFit/>
          </a:bodyPr>
          <a:lstStyle/>
          <a:p>
            <a:r>
              <a:rPr lang="en-US" dirty="0">
                <a:latin typeface="Calibri" panose="020F0502020204030204" pitchFamily="34" charset="0"/>
                <a:cs typeface="Arial" panose="020B0604020202020204" pitchFamily="34" charset="0"/>
              </a:rPr>
              <a:t>Primary Style: Goal-Setting as it is the highest score and over 55</a:t>
            </a:r>
          </a:p>
        </p:txBody>
      </p:sp>
      <p:cxnSp>
        <p:nvCxnSpPr>
          <p:cNvPr id="6" name="Straight Arrow Connector 5"/>
          <p:cNvCxnSpPr/>
          <p:nvPr/>
        </p:nvCxnSpPr>
        <p:spPr>
          <a:xfrm flipH="1">
            <a:off x="2476431" y="2836812"/>
            <a:ext cx="3066198" cy="540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42633" y="3536479"/>
            <a:ext cx="3276600" cy="923330"/>
          </a:xfrm>
          <a:prstGeom prst="rect">
            <a:avLst/>
          </a:prstGeom>
          <a:noFill/>
        </p:spPr>
        <p:txBody>
          <a:bodyPr wrap="square" rtlCol="0">
            <a:spAutoFit/>
          </a:bodyPr>
          <a:lstStyle/>
          <a:p>
            <a:r>
              <a:rPr lang="en-US" dirty="0">
                <a:latin typeface="Calibri" panose="020F0502020204030204" pitchFamily="34" charset="0"/>
                <a:cs typeface="Arial" panose="020B0604020202020204" pitchFamily="34" charset="0"/>
              </a:rPr>
              <a:t>Secondary Style: Information as it is the only additional score over 50</a:t>
            </a:r>
          </a:p>
        </p:txBody>
      </p:sp>
      <p:cxnSp>
        <p:nvCxnSpPr>
          <p:cNvPr id="10" name="Straight Arrow Connector 9"/>
          <p:cNvCxnSpPr/>
          <p:nvPr/>
        </p:nvCxnSpPr>
        <p:spPr>
          <a:xfrm flipH="1">
            <a:off x="2432898" y="3413053"/>
            <a:ext cx="320590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92252" y="1555279"/>
            <a:ext cx="3048000" cy="646331"/>
          </a:xfrm>
          <a:prstGeom prst="rect">
            <a:avLst/>
          </a:prstGeom>
          <a:noFill/>
        </p:spPr>
        <p:txBody>
          <a:bodyPr wrap="square" rtlCol="0">
            <a:spAutoFit/>
          </a:bodyPr>
          <a:lstStyle/>
          <a:p>
            <a:r>
              <a:rPr lang="en-US" dirty="0">
                <a:latin typeface="Calibri" panose="020F0502020204030204" pitchFamily="34" charset="0"/>
                <a:cs typeface="Arial" panose="020B0604020202020204" pitchFamily="34" charset="0"/>
              </a:rPr>
              <a:t>Premium Report</a:t>
            </a:r>
          </a:p>
          <a:p>
            <a:r>
              <a:rPr lang="en-US" dirty="0">
                <a:latin typeface="Calibri" panose="020F0502020204030204" pitchFamily="34" charset="0"/>
                <a:cs typeface="Arial" panose="020B0604020202020204" pitchFamily="34" charset="0"/>
              </a:rPr>
              <a:t> only (shows scores)</a:t>
            </a:r>
          </a:p>
        </p:txBody>
      </p:sp>
      <p:sp>
        <p:nvSpPr>
          <p:cNvPr id="17" name="TextBox 16"/>
          <p:cNvSpPr txBox="1"/>
          <p:nvPr/>
        </p:nvSpPr>
        <p:spPr>
          <a:xfrm>
            <a:off x="5647949" y="4584913"/>
            <a:ext cx="3048000" cy="646331"/>
          </a:xfrm>
          <a:prstGeom prst="rect">
            <a:avLst/>
          </a:prstGeom>
          <a:noFill/>
        </p:spPr>
        <p:txBody>
          <a:bodyPr wrap="square" rtlCol="0">
            <a:spAutoFit/>
          </a:bodyPr>
          <a:lstStyle/>
          <a:p>
            <a:r>
              <a:rPr lang="en-US" dirty="0">
                <a:latin typeface="Calibri" panose="020F0502020204030204" pitchFamily="34" charset="0"/>
                <a:cs typeface="Arial" panose="020B0604020202020204" pitchFamily="34" charset="0"/>
              </a:rPr>
              <a:t>Insights combine Goal-Setting and Information</a:t>
            </a:r>
          </a:p>
        </p:txBody>
      </p:sp>
      <p:cxnSp>
        <p:nvCxnSpPr>
          <p:cNvPr id="18" name="Straight Arrow Connector 17"/>
          <p:cNvCxnSpPr/>
          <p:nvPr/>
        </p:nvCxnSpPr>
        <p:spPr>
          <a:xfrm flipH="1">
            <a:off x="2773086" y="1992222"/>
            <a:ext cx="2743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1"/>
          </p:cNvCxnSpPr>
          <p:nvPr/>
        </p:nvCxnSpPr>
        <p:spPr>
          <a:xfrm flipH="1">
            <a:off x="4118634" y="4908079"/>
            <a:ext cx="15293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152400" y="63211"/>
            <a:ext cx="8370995" cy="990600"/>
          </a:xfrm>
        </p:spPr>
        <p:txBody>
          <a:bodyPr>
            <a:noAutofit/>
          </a:bodyPr>
          <a:lstStyle/>
          <a:p>
            <a:r>
              <a:rPr lang="en-US" sz="3000" dirty="0">
                <a:latin typeface="Calibri" panose="020F0502020204030204" pitchFamily="34" charset="0"/>
                <a:sym typeface="Symbol" pitchFamily="18" charset="2"/>
              </a:rPr>
              <a:t>Communication DNA</a:t>
            </a:r>
            <a:r>
              <a:rPr lang="en-US" sz="3000" baseline="30000" dirty="0">
                <a:latin typeface="Calibri" panose="020F0502020204030204" pitchFamily="34" charset="0"/>
                <a:sym typeface="Symbol" pitchFamily="18" charset="2"/>
              </a:rPr>
              <a:t>®</a:t>
            </a:r>
            <a:r>
              <a:rPr lang="en-US" sz="3000" dirty="0">
                <a:latin typeface="Calibri" panose="020F0502020204030204" pitchFamily="34" charset="0"/>
                <a:sym typeface="Symbol" pitchFamily="18" charset="2"/>
              </a:rPr>
              <a:t> Report                                                 </a:t>
            </a:r>
            <a:r>
              <a:rPr lang="en-US" sz="3000" dirty="0">
                <a:solidFill>
                  <a:srgbClr val="A6A6A6"/>
                </a:solidFill>
                <a:latin typeface="Calibri" panose="020F0502020204030204" pitchFamily="34" charset="0"/>
                <a:sym typeface="Symbol" pitchFamily="18" charset="2"/>
              </a:rPr>
              <a:t>For a Goal Setting Client</a:t>
            </a:r>
            <a:endParaRPr lang="en-US" sz="3000" dirty="0">
              <a:solidFill>
                <a:srgbClr val="A6A6A6"/>
              </a:solidFill>
            </a:endParaRPr>
          </a:p>
        </p:txBody>
      </p:sp>
      <p:sp>
        <p:nvSpPr>
          <p:cNvPr id="3" name="Slide Number Placeholder 2"/>
          <p:cNvSpPr>
            <a:spLocks noGrp="1"/>
          </p:cNvSpPr>
          <p:nvPr>
            <p:ph type="sldNum" sz="quarter" idx="12"/>
          </p:nvPr>
        </p:nvSpPr>
        <p:spPr>
          <a:xfrm>
            <a:off x="4883291" y="6374296"/>
            <a:ext cx="2133600" cy="308556"/>
          </a:xfrm>
        </p:spPr>
        <p:txBody>
          <a:bodyPr/>
          <a:lstStyle/>
          <a:p>
            <a:fld id="{AABD4647-916A-4C9D-B493-B18B45A00261}" type="slidenum">
              <a:rPr lang="en-PH" smtClean="0"/>
              <a:pPr/>
              <a:t>20</a:t>
            </a:fld>
            <a:endParaRPr lang="en-PH" dirty="0"/>
          </a:p>
        </p:txBody>
      </p:sp>
    </p:spTree>
    <p:extLst>
      <p:ext uri="{BB962C8B-B14F-4D97-AF65-F5344CB8AC3E}">
        <p14:creationId xmlns:p14="http://schemas.microsoft.com/office/powerpoint/2010/main" val="20131999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a:xfrm>
            <a:off x="150055" y="41605"/>
            <a:ext cx="8229600" cy="990600"/>
          </a:xfrm>
          <a:prstGeom prst="rect">
            <a:avLst/>
          </a:prstGeom>
          <a:noFill/>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noAutofit/>
          </a:bodyPr>
          <a:lstStyle/>
          <a:p>
            <a:pPr algn="l" eaLnBrk="1" hangingPunct="1"/>
            <a:r>
              <a:rPr lang="en-AU" sz="3000" dirty="0">
                <a:latin typeface="Calibri" panose="020F0502020204030204" pitchFamily="34" charset="0"/>
                <a:cs typeface="Arial" charset="0"/>
              </a:rPr>
              <a:t>Communication Strengths </a:t>
            </a:r>
            <a:br>
              <a:rPr lang="en-AU" sz="3000" dirty="0">
                <a:latin typeface="Calibri" panose="020F0502020204030204" pitchFamily="34" charset="0"/>
                <a:cs typeface="Arial" charset="0"/>
              </a:rPr>
            </a:br>
            <a:r>
              <a:rPr lang="en-AU" sz="3000" dirty="0">
                <a:solidFill>
                  <a:srgbClr val="A6A6A6"/>
                </a:solidFill>
                <a:latin typeface="Calibri" panose="020F0502020204030204" pitchFamily="34" charset="0"/>
                <a:cs typeface="Arial" charset="0"/>
              </a:rPr>
              <a:t>of 4 Primary Styles</a:t>
            </a:r>
          </a:p>
        </p:txBody>
      </p:sp>
      <p:sp>
        <p:nvSpPr>
          <p:cNvPr id="2" name="Slide Number Placeholder 1"/>
          <p:cNvSpPr>
            <a:spLocks noGrp="1"/>
          </p:cNvSpPr>
          <p:nvPr>
            <p:ph type="sldNum" sz="quarter" idx="12"/>
          </p:nvPr>
        </p:nvSpPr>
        <p:spPr>
          <a:xfrm>
            <a:off x="5018866" y="6372372"/>
            <a:ext cx="2133600" cy="365125"/>
          </a:xfrm>
        </p:spPr>
        <p:txBody>
          <a:bodyPr/>
          <a:lstStyle/>
          <a:p>
            <a:fld id="{AABD4647-916A-4C9D-B493-B18B45A00261}" type="slidenum">
              <a:rPr lang="en-PH" smtClean="0"/>
              <a:pPr/>
              <a:t>21</a:t>
            </a:fld>
            <a:endParaRPr lang="en-PH" dirty="0"/>
          </a:p>
        </p:txBody>
      </p:sp>
      <p:sp>
        <p:nvSpPr>
          <p:cNvPr id="19459" name="Rectangle 42"/>
          <p:cNvSpPr>
            <a:spLocks noChangeArrowheads="1"/>
          </p:cNvSpPr>
          <p:nvPr/>
        </p:nvSpPr>
        <p:spPr bwMode="auto">
          <a:xfrm>
            <a:off x="914400" y="4143522"/>
            <a:ext cx="3429000" cy="2171700"/>
          </a:xfrm>
          <a:prstGeom prst="rect">
            <a:avLst/>
          </a:prstGeom>
          <a:solidFill>
            <a:srgbClr val="4F4F4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19460" name="Rectangle 39"/>
          <p:cNvSpPr>
            <a:spLocks noChangeArrowheads="1"/>
          </p:cNvSpPr>
          <p:nvPr/>
        </p:nvSpPr>
        <p:spPr bwMode="auto">
          <a:xfrm>
            <a:off x="4572000" y="4143522"/>
            <a:ext cx="3429000" cy="2171700"/>
          </a:xfrm>
          <a:prstGeom prst="rect">
            <a:avLst/>
          </a:prstGeom>
          <a:solidFill>
            <a:srgbClr val="238600"/>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19461" name="Rectangle 28"/>
          <p:cNvSpPr>
            <a:spLocks noChangeArrowheads="1"/>
          </p:cNvSpPr>
          <p:nvPr/>
        </p:nvSpPr>
        <p:spPr bwMode="auto">
          <a:xfrm>
            <a:off x="4572000" y="1743222"/>
            <a:ext cx="3429000" cy="2171700"/>
          </a:xfrm>
          <a:prstGeom prst="rect">
            <a:avLst/>
          </a:prstGeom>
          <a:solidFill>
            <a:srgbClr val="EF8B2D"/>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19462" name="Text Box 4"/>
          <p:cNvSpPr txBox="1">
            <a:spLocks noChangeArrowheads="1"/>
          </p:cNvSpPr>
          <p:nvPr/>
        </p:nvSpPr>
        <p:spPr bwMode="auto">
          <a:xfrm>
            <a:off x="228600" y="1286022"/>
            <a:ext cx="3886200" cy="43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000099"/>
                </a:solidFill>
                <a:latin typeface="Calibri" panose="020F0502020204030204" pitchFamily="34" charset="0"/>
                <a:cs typeface="Arial" charset="0"/>
              </a:rPr>
              <a:t>Goal-Setting </a:t>
            </a:r>
          </a:p>
        </p:txBody>
      </p:sp>
      <p:sp>
        <p:nvSpPr>
          <p:cNvPr id="19463" name="Text Box 5"/>
          <p:cNvSpPr txBox="1">
            <a:spLocks noChangeArrowheads="1"/>
          </p:cNvSpPr>
          <p:nvPr/>
        </p:nvSpPr>
        <p:spPr bwMode="auto">
          <a:xfrm>
            <a:off x="5562600" y="1286022"/>
            <a:ext cx="2743200" cy="43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FF9933"/>
                </a:solidFill>
                <a:latin typeface="Calibri" panose="020F0502020204030204" pitchFamily="34" charset="0"/>
                <a:cs typeface="Arial" charset="0"/>
              </a:rPr>
              <a:t>Lifestyle</a:t>
            </a:r>
          </a:p>
        </p:txBody>
      </p:sp>
      <p:sp>
        <p:nvSpPr>
          <p:cNvPr id="19464" name="Text Box 6"/>
          <p:cNvSpPr txBox="1">
            <a:spLocks noChangeArrowheads="1"/>
          </p:cNvSpPr>
          <p:nvPr/>
        </p:nvSpPr>
        <p:spPr bwMode="auto">
          <a:xfrm>
            <a:off x="1305999" y="6351735"/>
            <a:ext cx="2493962" cy="43021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algn="ctr" rotWithShape="0">
                    <a:schemeClr val="tx1"/>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969696"/>
                </a:solidFill>
                <a:latin typeface="Calibri" panose="020F0502020204030204" pitchFamily="34" charset="0"/>
                <a:cs typeface="Arial" charset="0"/>
              </a:rPr>
              <a:t>Information</a:t>
            </a:r>
          </a:p>
        </p:txBody>
      </p:sp>
      <p:sp>
        <p:nvSpPr>
          <p:cNvPr id="19465" name="Text Box 7"/>
          <p:cNvSpPr txBox="1">
            <a:spLocks noChangeArrowheads="1"/>
          </p:cNvSpPr>
          <p:nvPr/>
        </p:nvSpPr>
        <p:spPr bwMode="auto">
          <a:xfrm>
            <a:off x="4903787" y="6366022"/>
            <a:ext cx="2678113"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669900"/>
                </a:solidFill>
                <a:latin typeface="Calibri" panose="020F0502020204030204" pitchFamily="34" charset="0"/>
                <a:cs typeface="Arial" charset="0"/>
              </a:rPr>
              <a:t>Stability</a:t>
            </a:r>
          </a:p>
        </p:txBody>
      </p:sp>
      <p:sp>
        <p:nvSpPr>
          <p:cNvPr id="19466" name="Text Box 17"/>
          <p:cNvSpPr txBox="1">
            <a:spLocks noChangeArrowheads="1"/>
          </p:cNvSpPr>
          <p:nvPr/>
        </p:nvSpPr>
        <p:spPr bwMode="auto">
          <a:xfrm>
            <a:off x="7053263" y="4308622"/>
            <a:ext cx="1379537" cy="396875"/>
          </a:xfrm>
          <a:prstGeom prst="rect">
            <a:avLst/>
          </a:prstGeom>
          <a:noFill/>
          <a:ln>
            <a:noFill/>
          </a:ln>
          <a:effectLst/>
          <a:extLst>
            <a:ext uri="{909E8E84-426E-40dd-AFC4-6F175D3DCCD1}">
              <a14:hiddenFill xmlns=""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eaLnBrk="1" hangingPunct="1">
              <a:spcBef>
                <a:spcPct val="50000"/>
              </a:spcBef>
            </a:pPr>
            <a:endParaRPr lang="en-US" sz="2000" b="0">
              <a:solidFill>
                <a:srgbClr val="000099"/>
              </a:solidFill>
            </a:endParaRPr>
          </a:p>
        </p:txBody>
      </p:sp>
      <p:sp>
        <p:nvSpPr>
          <p:cNvPr id="19467" name="Line 24"/>
          <p:cNvSpPr>
            <a:spLocks noChangeShapeType="1"/>
          </p:cNvSpPr>
          <p:nvPr/>
        </p:nvSpPr>
        <p:spPr bwMode="auto">
          <a:xfrm>
            <a:off x="4457700" y="1628922"/>
            <a:ext cx="0" cy="4800600"/>
          </a:xfrm>
          <a:prstGeom prst="line">
            <a:avLst/>
          </a:prstGeom>
          <a:noFill/>
          <a:ln w="127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
        <p:nvSpPr>
          <p:cNvPr id="19468" name="Rectangle 26"/>
          <p:cNvSpPr>
            <a:spLocks noChangeArrowheads="1"/>
          </p:cNvSpPr>
          <p:nvPr/>
        </p:nvSpPr>
        <p:spPr bwMode="auto">
          <a:xfrm>
            <a:off x="914400" y="1743222"/>
            <a:ext cx="3429000" cy="2171700"/>
          </a:xfrm>
          <a:prstGeom prst="rect">
            <a:avLst/>
          </a:prstGeom>
          <a:solidFill>
            <a:srgbClr val="0025AD"/>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37" name="Text Box 18"/>
          <p:cNvSpPr txBox="1">
            <a:spLocks noChangeArrowheads="1"/>
          </p:cNvSpPr>
          <p:nvPr/>
        </p:nvSpPr>
        <p:spPr bwMode="auto">
          <a:xfrm>
            <a:off x="914400" y="1743222"/>
            <a:ext cx="3086100" cy="1492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Strengths: Speaks directly and candidly</a:t>
            </a:r>
          </a:p>
          <a:p>
            <a:pPr>
              <a:spcBef>
                <a:spcPct val="50000"/>
              </a:spcBef>
            </a:pPr>
            <a:r>
              <a:rPr lang="en-US" sz="1600" dirty="0">
                <a:solidFill>
                  <a:srgbClr val="FFFFFF"/>
                </a:solidFill>
                <a:latin typeface="Calibri" panose="020F0502020204030204" pitchFamily="34" charset="0"/>
                <a:cs typeface="Arial" charset="0"/>
              </a:rPr>
              <a:t>Direct – WHAT?</a:t>
            </a:r>
          </a:p>
          <a:p>
            <a:pPr>
              <a:spcBef>
                <a:spcPct val="50000"/>
              </a:spcBef>
            </a:pPr>
            <a:r>
              <a:rPr lang="en-US" sz="1400" i="1" dirty="0">
                <a:solidFill>
                  <a:srgbClr val="FFFFFF"/>
                </a:solidFill>
                <a:latin typeface="Calibri" panose="020F0502020204030204" pitchFamily="34" charset="0"/>
                <a:cs typeface="Arial" charset="0"/>
              </a:rPr>
              <a:t>What has been a success for your recently?</a:t>
            </a:r>
          </a:p>
        </p:txBody>
      </p:sp>
      <p:sp>
        <p:nvSpPr>
          <p:cNvPr id="19470" name="Text Box 27"/>
          <p:cNvSpPr txBox="1">
            <a:spLocks noChangeArrowheads="1"/>
          </p:cNvSpPr>
          <p:nvPr/>
        </p:nvSpPr>
        <p:spPr bwMode="auto">
          <a:xfrm>
            <a:off x="2143333" y="1235222"/>
            <a:ext cx="46958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Fast Paced</a:t>
            </a:r>
          </a:p>
        </p:txBody>
      </p:sp>
      <p:sp>
        <p:nvSpPr>
          <p:cNvPr id="19471" name="Text Box 29"/>
          <p:cNvSpPr txBox="1">
            <a:spLocks noChangeArrowheads="1"/>
          </p:cNvSpPr>
          <p:nvPr/>
        </p:nvSpPr>
        <p:spPr bwMode="auto">
          <a:xfrm>
            <a:off x="2667000" y="6451747"/>
            <a:ext cx="360838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Moves Carefully</a:t>
            </a:r>
          </a:p>
        </p:txBody>
      </p:sp>
      <p:pic>
        <p:nvPicPr>
          <p:cNvPr id="19472" name="Picture 35" descr="42-16613339 - Expressive Group of Friends in Backseat of Ca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3008460"/>
            <a:ext cx="1317625"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3" name="Picture 37" descr="42-15838801 - Portrait of a young businessman looking at papers spread out on the fl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9263" y="5405585"/>
            <a:ext cx="1312862" cy="87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Text Box 38"/>
          <p:cNvSpPr txBox="1">
            <a:spLocks noChangeArrowheads="1"/>
          </p:cNvSpPr>
          <p:nvPr/>
        </p:nvSpPr>
        <p:spPr bwMode="auto">
          <a:xfrm>
            <a:off x="4572000" y="1743222"/>
            <a:ext cx="3341688" cy="1277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Strengths:     Open and engaging </a:t>
            </a:r>
          </a:p>
          <a:p>
            <a:pPr>
              <a:spcBef>
                <a:spcPct val="50000"/>
              </a:spcBef>
            </a:pPr>
            <a:r>
              <a:rPr lang="en-US" sz="1600" dirty="0">
                <a:solidFill>
                  <a:srgbClr val="FFFFFF"/>
                </a:solidFill>
                <a:latin typeface="Calibri" panose="020F0502020204030204" pitchFamily="34" charset="0"/>
                <a:cs typeface="Arial" charset="0"/>
              </a:rPr>
              <a:t>Enthusiasm – WHO?</a:t>
            </a:r>
          </a:p>
          <a:p>
            <a:pPr>
              <a:spcBef>
                <a:spcPct val="50000"/>
              </a:spcBef>
            </a:pPr>
            <a:r>
              <a:rPr lang="en-US" sz="1400" i="1" dirty="0">
                <a:solidFill>
                  <a:srgbClr val="FFFFFF"/>
                </a:solidFill>
                <a:latin typeface="Calibri" panose="020F0502020204030204" pitchFamily="34" charset="0"/>
                <a:cs typeface="Arial" charset="0"/>
              </a:rPr>
              <a:t>Who have you connected with lately?</a:t>
            </a:r>
          </a:p>
        </p:txBody>
      </p:sp>
      <p:sp>
        <p:nvSpPr>
          <p:cNvPr id="44" name="Text Box 40"/>
          <p:cNvSpPr txBox="1">
            <a:spLocks noChangeArrowheads="1"/>
          </p:cNvSpPr>
          <p:nvPr/>
        </p:nvSpPr>
        <p:spPr bwMode="auto">
          <a:xfrm>
            <a:off x="4572000" y="4143522"/>
            <a:ext cx="3086100" cy="1831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Strengths: Shows empathy and warmth</a:t>
            </a:r>
            <a:br>
              <a:rPr lang="en-US" sz="1600" dirty="0">
                <a:solidFill>
                  <a:srgbClr val="FFFFFF"/>
                </a:solidFill>
                <a:latin typeface="Calibri" panose="020F0502020204030204" pitchFamily="34" charset="0"/>
                <a:cs typeface="Arial" charset="0"/>
              </a:rPr>
            </a:br>
            <a:br>
              <a:rPr lang="en-US" sz="1600" dirty="0">
                <a:solidFill>
                  <a:srgbClr val="FFFFFF"/>
                </a:solidFill>
                <a:latin typeface="Calibri" panose="020F0502020204030204" pitchFamily="34" charset="0"/>
                <a:cs typeface="Arial" charset="0"/>
              </a:rPr>
            </a:br>
            <a:r>
              <a:rPr lang="en-US" sz="1600" dirty="0">
                <a:solidFill>
                  <a:srgbClr val="FFFFFF"/>
                </a:solidFill>
                <a:latin typeface="Calibri" panose="020F0502020204030204" pitchFamily="34" charset="0"/>
                <a:cs typeface="Arial" charset="0"/>
              </a:rPr>
              <a:t>Serving – HOW?</a:t>
            </a:r>
          </a:p>
          <a:p>
            <a:pPr>
              <a:spcBef>
                <a:spcPct val="50000"/>
              </a:spcBef>
            </a:pPr>
            <a:r>
              <a:rPr lang="en-US" sz="1400" i="1" dirty="0">
                <a:solidFill>
                  <a:srgbClr val="FFFFFF"/>
                </a:solidFill>
                <a:latin typeface="Calibri" panose="020F0502020204030204" pitchFamily="34" charset="0"/>
                <a:cs typeface="Arial" charset="0"/>
              </a:rPr>
              <a:t>How do you spend </a:t>
            </a:r>
            <a:br>
              <a:rPr lang="en-US" sz="1400" i="1" dirty="0">
                <a:solidFill>
                  <a:srgbClr val="FFFFFF"/>
                </a:solidFill>
                <a:latin typeface="Calibri" panose="020F0502020204030204" pitchFamily="34" charset="0"/>
                <a:cs typeface="Arial" charset="0"/>
              </a:rPr>
            </a:br>
            <a:r>
              <a:rPr lang="en-US" sz="1400" i="1" dirty="0">
                <a:solidFill>
                  <a:srgbClr val="FFFFFF"/>
                </a:solidFill>
                <a:latin typeface="Calibri" panose="020F0502020204030204" pitchFamily="34" charset="0"/>
                <a:cs typeface="Arial" charset="0"/>
              </a:rPr>
              <a:t>time with your family                         and community?</a:t>
            </a:r>
          </a:p>
        </p:txBody>
      </p:sp>
      <p:sp>
        <p:nvSpPr>
          <p:cNvPr id="45" name="Text Box 43"/>
          <p:cNvSpPr txBox="1">
            <a:spLocks noChangeArrowheads="1"/>
          </p:cNvSpPr>
          <p:nvPr/>
        </p:nvSpPr>
        <p:spPr bwMode="auto">
          <a:xfrm>
            <a:off x="914400" y="4149872"/>
            <a:ext cx="3240088" cy="1862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Strengths: Provides specifics and details </a:t>
            </a:r>
          </a:p>
          <a:p>
            <a:pPr>
              <a:spcBef>
                <a:spcPct val="50000"/>
              </a:spcBef>
            </a:pPr>
            <a:r>
              <a:rPr lang="en-US" sz="1600" dirty="0">
                <a:solidFill>
                  <a:srgbClr val="FFFFFF"/>
                </a:solidFill>
                <a:latin typeface="Calibri" panose="020F0502020204030204" pitchFamily="34" charset="0"/>
                <a:cs typeface="Arial" charset="0"/>
              </a:rPr>
              <a:t>Logical – WHY?</a:t>
            </a:r>
          </a:p>
          <a:p>
            <a:pPr>
              <a:spcBef>
                <a:spcPct val="50000"/>
              </a:spcBef>
            </a:pPr>
            <a:r>
              <a:rPr lang="en-US" sz="1400" i="1" dirty="0">
                <a:solidFill>
                  <a:srgbClr val="FFFFFF"/>
                </a:solidFill>
                <a:latin typeface="Calibri" panose="020F0502020204030204" pitchFamily="34" charset="0"/>
                <a:cs typeface="Arial" charset="0"/>
              </a:rPr>
              <a:t>What is a new idea you have read about lately?</a:t>
            </a:r>
          </a:p>
          <a:p>
            <a:pPr>
              <a:spcBef>
                <a:spcPct val="50000"/>
              </a:spcBef>
            </a:pPr>
            <a:endParaRPr lang="en-US" sz="1600" dirty="0">
              <a:solidFill>
                <a:srgbClr val="FFFFFF"/>
              </a:solidFill>
              <a:latin typeface="Calibri" panose="020F0502020204030204" pitchFamily="34" charset="0"/>
              <a:cs typeface="Arial" charset="0"/>
            </a:endParaRPr>
          </a:p>
        </p:txBody>
      </p:sp>
      <p:pic>
        <p:nvPicPr>
          <p:cNvPr id="19477" name="Picture 44" descr="QL Family-resize"/>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9563" y="5403997"/>
            <a:ext cx="1317625" cy="86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78" name="Line 45"/>
          <p:cNvSpPr>
            <a:spLocks noChangeShapeType="1"/>
          </p:cNvSpPr>
          <p:nvPr/>
        </p:nvSpPr>
        <p:spPr bwMode="auto">
          <a:xfrm>
            <a:off x="800100" y="4029222"/>
            <a:ext cx="7315200" cy="0"/>
          </a:xfrm>
          <a:prstGeom prst="line">
            <a:avLst/>
          </a:prstGeom>
          <a:noFill/>
          <a:ln w="9525">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spAutoFit/>
          </a:bodyPr>
          <a:lstStyle/>
          <a:p>
            <a:endParaRPr lang="en-US"/>
          </a:p>
        </p:txBody>
      </p:sp>
      <p:sp>
        <p:nvSpPr>
          <p:cNvPr id="19479" name="Text Box 46"/>
          <p:cNvSpPr txBox="1">
            <a:spLocks noChangeArrowheads="1"/>
          </p:cNvSpPr>
          <p:nvPr/>
        </p:nvSpPr>
        <p:spPr bwMode="auto">
          <a:xfrm rot="-5400000">
            <a:off x="-982662" y="3868884"/>
            <a:ext cx="2971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Results Orientated</a:t>
            </a:r>
          </a:p>
        </p:txBody>
      </p:sp>
      <p:sp>
        <p:nvSpPr>
          <p:cNvPr id="19480" name="Text Box 47"/>
          <p:cNvSpPr txBox="1">
            <a:spLocks noChangeArrowheads="1"/>
          </p:cNvSpPr>
          <p:nvPr/>
        </p:nvSpPr>
        <p:spPr bwMode="auto">
          <a:xfrm rot="5400000">
            <a:off x="7059613" y="3829166"/>
            <a:ext cx="29718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Relationship Orientated</a:t>
            </a:r>
          </a:p>
        </p:txBody>
      </p:sp>
      <p:pic>
        <p:nvPicPr>
          <p:cNvPr id="19481" name="Content Placeholder 3" descr="C:\Users\rischa.trent\AppData\Local\Microsoft\Windows\Temporary Internet Files\Content.IE5\C21O14FZ\MP9003867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8788" y="3008460"/>
            <a:ext cx="1303337"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838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a:xfrm>
            <a:off x="166858" y="75213"/>
            <a:ext cx="8229600" cy="990600"/>
          </a:xfrm>
          <a:prstGeom prst="rect">
            <a:avLst/>
          </a:prstGeom>
          <a:noFill/>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noAutofit/>
          </a:bodyPr>
          <a:lstStyle/>
          <a:p>
            <a:pPr algn="l" eaLnBrk="1" hangingPunct="1"/>
            <a:r>
              <a:rPr lang="en-AU" sz="3000" dirty="0">
                <a:latin typeface="Calibri" panose="020F0502020204030204" pitchFamily="34" charset="0"/>
                <a:cs typeface="Arial" charset="0"/>
              </a:rPr>
              <a:t>Communication Struggles </a:t>
            </a:r>
            <a:br>
              <a:rPr lang="en-AU" sz="3000" dirty="0">
                <a:latin typeface="Calibri" panose="020F0502020204030204" pitchFamily="34" charset="0"/>
                <a:cs typeface="Arial" charset="0"/>
              </a:rPr>
            </a:br>
            <a:r>
              <a:rPr lang="en-AU" sz="3000" dirty="0">
                <a:solidFill>
                  <a:srgbClr val="A6A6A6"/>
                </a:solidFill>
                <a:latin typeface="Calibri" panose="020F0502020204030204" pitchFamily="34" charset="0"/>
                <a:cs typeface="Arial" charset="0"/>
              </a:rPr>
              <a:t>of 4 Primary Styles</a:t>
            </a:r>
          </a:p>
        </p:txBody>
      </p:sp>
      <p:sp>
        <p:nvSpPr>
          <p:cNvPr id="2" name="Slide Number Placeholder 1"/>
          <p:cNvSpPr>
            <a:spLocks noGrp="1"/>
          </p:cNvSpPr>
          <p:nvPr>
            <p:ph type="sldNum" sz="quarter" idx="12"/>
          </p:nvPr>
        </p:nvSpPr>
        <p:spPr>
          <a:xfrm>
            <a:off x="4986508" y="6395735"/>
            <a:ext cx="2133600" cy="365125"/>
          </a:xfrm>
        </p:spPr>
        <p:txBody>
          <a:bodyPr/>
          <a:lstStyle/>
          <a:p>
            <a:fld id="{AABD4647-916A-4C9D-B493-B18B45A00261}" type="slidenum">
              <a:rPr lang="en-PH" smtClean="0"/>
              <a:pPr/>
              <a:t>22</a:t>
            </a:fld>
            <a:endParaRPr lang="en-PH"/>
          </a:p>
        </p:txBody>
      </p:sp>
      <p:sp>
        <p:nvSpPr>
          <p:cNvPr id="19459" name="Rectangle 42"/>
          <p:cNvSpPr>
            <a:spLocks noChangeArrowheads="1"/>
          </p:cNvSpPr>
          <p:nvPr/>
        </p:nvSpPr>
        <p:spPr bwMode="auto">
          <a:xfrm>
            <a:off x="852658" y="4095994"/>
            <a:ext cx="3429000" cy="2171700"/>
          </a:xfrm>
          <a:prstGeom prst="rect">
            <a:avLst/>
          </a:prstGeom>
          <a:solidFill>
            <a:srgbClr val="4F4F4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19460" name="Rectangle 39"/>
          <p:cNvSpPr>
            <a:spLocks noChangeArrowheads="1"/>
          </p:cNvSpPr>
          <p:nvPr/>
        </p:nvSpPr>
        <p:spPr bwMode="auto">
          <a:xfrm>
            <a:off x="4510258" y="4095994"/>
            <a:ext cx="3429000" cy="2171700"/>
          </a:xfrm>
          <a:prstGeom prst="rect">
            <a:avLst/>
          </a:prstGeom>
          <a:solidFill>
            <a:srgbClr val="238600"/>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19461" name="Rectangle 28"/>
          <p:cNvSpPr>
            <a:spLocks noChangeArrowheads="1"/>
          </p:cNvSpPr>
          <p:nvPr/>
        </p:nvSpPr>
        <p:spPr bwMode="auto">
          <a:xfrm>
            <a:off x="4510258" y="1695694"/>
            <a:ext cx="3429000" cy="2171700"/>
          </a:xfrm>
          <a:prstGeom prst="rect">
            <a:avLst/>
          </a:prstGeom>
          <a:solidFill>
            <a:srgbClr val="EF8B2D"/>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19462" name="Text Box 4"/>
          <p:cNvSpPr txBox="1">
            <a:spLocks noChangeArrowheads="1"/>
          </p:cNvSpPr>
          <p:nvPr/>
        </p:nvSpPr>
        <p:spPr bwMode="auto">
          <a:xfrm>
            <a:off x="166858" y="1238494"/>
            <a:ext cx="3886200" cy="43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000099"/>
                </a:solidFill>
                <a:latin typeface="Calibri" panose="020F0502020204030204" pitchFamily="34" charset="0"/>
                <a:cs typeface="Arial" charset="0"/>
              </a:rPr>
              <a:t>Goal-Setting </a:t>
            </a:r>
          </a:p>
        </p:txBody>
      </p:sp>
      <p:sp>
        <p:nvSpPr>
          <p:cNvPr id="19463" name="Text Box 5"/>
          <p:cNvSpPr txBox="1">
            <a:spLocks noChangeArrowheads="1"/>
          </p:cNvSpPr>
          <p:nvPr/>
        </p:nvSpPr>
        <p:spPr bwMode="auto">
          <a:xfrm>
            <a:off x="5500858" y="1238494"/>
            <a:ext cx="2743200" cy="43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FF9933"/>
                </a:solidFill>
                <a:latin typeface="Calibri" panose="020F0502020204030204" pitchFamily="34" charset="0"/>
                <a:cs typeface="Arial" charset="0"/>
              </a:rPr>
              <a:t>Lifestyle</a:t>
            </a:r>
          </a:p>
        </p:txBody>
      </p:sp>
      <p:sp>
        <p:nvSpPr>
          <p:cNvPr id="19464" name="Text Box 6"/>
          <p:cNvSpPr txBox="1">
            <a:spLocks noChangeArrowheads="1"/>
          </p:cNvSpPr>
          <p:nvPr/>
        </p:nvSpPr>
        <p:spPr bwMode="auto">
          <a:xfrm>
            <a:off x="1148727" y="6306598"/>
            <a:ext cx="2493962" cy="43021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algn="ctr" rotWithShape="0">
                    <a:schemeClr val="tx1"/>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969696"/>
                </a:solidFill>
                <a:latin typeface="Calibri" panose="020F0502020204030204" pitchFamily="34" charset="0"/>
                <a:cs typeface="Arial" charset="0"/>
              </a:rPr>
              <a:t>Information</a:t>
            </a:r>
          </a:p>
        </p:txBody>
      </p:sp>
      <p:sp>
        <p:nvSpPr>
          <p:cNvPr id="19465" name="Text Box 7"/>
          <p:cNvSpPr txBox="1">
            <a:spLocks noChangeArrowheads="1"/>
          </p:cNvSpPr>
          <p:nvPr/>
        </p:nvSpPr>
        <p:spPr bwMode="auto">
          <a:xfrm>
            <a:off x="4931739" y="6318494"/>
            <a:ext cx="2678113"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669900"/>
                </a:solidFill>
                <a:latin typeface="Calibri" panose="020F0502020204030204" pitchFamily="34" charset="0"/>
                <a:cs typeface="Arial" charset="0"/>
              </a:rPr>
              <a:t>Stability</a:t>
            </a:r>
          </a:p>
        </p:txBody>
      </p:sp>
      <p:sp>
        <p:nvSpPr>
          <p:cNvPr id="19466" name="Text Box 17"/>
          <p:cNvSpPr txBox="1">
            <a:spLocks noChangeArrowheads="1"/>
          </p:cNvSpPr>
          <p:nvPr/>
        </p:nvSpPr>
        <p:spPr bwMode="auto">
          <a:xfrm>
            <a:off x="6991521" y="4261094"/>
            <a:ext cx="1379537" cy="396875"/>
          </a:xfrm>
          <a:prstGeom prst="rect">
            <a:avLst/>
          </a:prstGeom>
          <a:noFill/>
          <a:ln>
            <a:noFill/>
          </a:ln>
          <a:effectLst/>
          <a:extLst>
            <a:ext uri="{909E8E84-426E-40dd-AFC4-6F175D3DCCD1}">
              <a14:hiddenFill xmlns=""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eaLnBrk="1" hangingPunct="1">
              <a:spcBef>
                <a:spcPct val="50000"/>
              </a:spcBef>
            </a:pPr>
            <a:endParaRPr lang="en-US" sz="2000" b="0">
              <a:solidFill>
                <a:srgbClr val="000099"/>
              </a:solidFill>
            </a:endParaRPr>
          </a:p>
        </p:txBody>
      </p:sp>
      <p:sp>
        <p:nvSpPr>
          <p:cNvPr id="19467" name="Line 24"/>
          <p:cNvSpPr>
            <a:spLocks noChangeShapeType="1"/>
          </p:cNvSpPr>
          <p:nvPr/>
        </p:nvSpPr>
        <p:spPr bwMode="auto">
          <a:xfrm>
            <a:off x="4395958" y="1581394"/>
            <a:ext cx="0" cy="4800600"/>
          </a:xfrm>
          <a:prstGeom prst="line">
            <a:avLst/>
          </a:prstGeom>
          <a:noFill/>
          <a:ln w="127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
        <p:nvSpPr>
          <p:cNvPr id="19468" name="Rectangle 26"/>
          <p:cNvSpPr>
            <a:spLocks noChangeArrowheads="1"/>
          </p:cNvSpPr>
          <p:nvPr/>
        </p:nvSpPr>
        <p:spPr bwMode="auto">
          <a:xfrm>
            <a:off x="852658" y="1695694"/>
            <a:ext cx="3429000" cy="2171700"/>
          </a:xfrm>
          <a:prstGeom prst="rect">
            <a:avLst/>
          </a:prstGeom>
          <a:solidFill>
            <a:srgbClr val="0025AD"/>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37" name="Text Box 18"/>
          <p:cNvSpPr txBox="1">
            <a:spLocks noChangeArrowheads="1"/>
          </p:cNvSpPr>
          <p:nvPr/>
        </p:nvSpPr>
        <p:spPr bwMode="auto">
          <a:xfrm>
            <a:off x="852658" y="1695694"/>
            <a:ext cx="3086100"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Struggles: Could be too forceful, abrupt and interrupting </a:t>
            </a:r>
          </a:p>
          <a:p>
            <a:pPr>
              <a:spcBef>
                <a:spcPct val="50000"/>
              </a:spcBef>
            </a:pPr>
            <a:r>
              <a:rPr lang="en-US" sz="1600" dirty="0">
                <a:solidFill>
                  <a:srgbClr val="FFFFFF"/>
                </a:solidFill>
                <a:latin typeface="Calibri" panose="020F0502020204030204" pitchFamily="34" charset="0"/>
                <a:cs typeface="Arial" charset="0"/>
              </a:rPr>
              <a:t>Learn when to soften up</a:t>
            </a:r>
          </a:p>
          <a:p>
            <a:pPr>
              <a:spcBef>
                <a:spcPct val="50000"/>
              </a:spcBef>
            </a:pPr>
            <a:r>
              <a:rPr lang="en-US" sz="1400" i="1" dirty="0">
                <a:solidFill>
                  <a:srgbClr val="FFFFFF"/>
                </a:solidFill>
                <a:latin typeface="Calibri" panose="020F0502020204030204" pitchFamily="34" charset="0"/>
                <a:cs typeface="Arial" charset="0"/>
              </a:rPr>
              <a:t>What will you do to                             draw people out in a </a:t>
            </a:r>
          </a:p>
          <a:p>
            <a:pPr>
              <a:spcBef>
                <a:spcPct val="50000"/>
              </a:spcBef>
            </a:pPr>
            <a:r>
              <a:rPr lang="en-US" sz="1400" i="1" dirty="0">
                <a:solidFill>
                  <a:srgbClr val="FFFFFF"/>
                </a:solidFill>
                <a:latin typeface="Calibri" panose="020F0502020204030204" pitchFamily="34" charset="0"/>
                <a:cs typeface="Arial" charset="0"/>
              </a:rPr>
              <a:t>more friendly way?</a:t>
            </a:r>
          </a:p>
        </p:txBody>
      </p:sp>
      <p:sp>
        <p:nvSpPr>
          <p:cNvPr id="19470" name="Text Box 27"/>
          <p:cNvSpPr txBox="1">
            <a:spLocks noChangeArrowheads="1"/>
          </p:cNvSpPr>
          <p:nvPr/>
        </p:nvSpPr>
        <p:spPr bwMode="auto">
          <a:xfrm>
            <a:off x="2109958" y="1225406"/>
            <a:ext cx="46958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Fast Paced</a:t>
            </a:r>
          </a:p>
        </p:txBody>
      </p:sp>
      <p:sp>
        <p:nvSpPr>
          <p:cNvPr id="19471" name="Text Box 29"/>
          <p:cNvSpPr txBox="1">
            <a:spLocks noChangeArrowheads="1"/>
          </p:cNvSpPr>
          <p:nvPr/>
        </p:nvSpPr>
        <p:spPr bwMode="auto">
          <a:xfrm>
            <a:off x="2605258" y="6404219"/>
            <a:ext cx="360838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Moves Carefully</a:t>
            </a:r>
          </a:p>
        </p:txBody>
      </p:sp>
      <p:pic>
        <p:nvPicPr>
          <p:cNvPr id="19472" name="Picture 35" descr="42-16613339 - Expressive Group of Friends in Backseat of Ca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108" y="2960932"/>
            <a:ext cx="1176338"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3" name="Picture 37" descr="42-15838801 - Portrait of a young businessman looking at papers spread out on the fl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6257" y="5358057"/>
            <a:ext cx="1254125" cy="87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Text Box 38"/>
          <p:cNvSpPr txBox="1">
            <a:spLocks noChangeArrowheads="1"/>
          </p:cNvSpPr>
          <p:nvPr/>
        </p:nvSpPr>
        <p:spPr bwMode="auto">
          <a:xfrm>
            <a:off x="4510258" y="1695694"/>
            <a:ext cx="3341688" cy="14927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Struggles:     May be too transparent and uninhibited </a:t>
            </a:r>
          </a:p>
          <a:p>
            <a:pPr>
              <a:spcBef>
                <a:spcPct val="50000"/>
              </a:spcBef>
            </a:pPr>
            <a:r>
              <a:rPr lang="en-US" sz="1600" dirty="0">
                <a:solidFill>
                  <a:srgbClr val="FFFFFF"/>
                </a:solidFill>
                <a:latin typeface="Calibri" panose="020F0502020204030204" pitchFamily="34" charset="0"/>
                <a:cs typeface="Arial" charset="0"/>
              </a:rPr>
              <a:t>Learn to allow others to talk</a:t>
            </a:r>
          </a:p>
          <a:p>
            <a:pPr>
              <a:spcBef>
                <a:spcPct val="50000"/>
              </a:spcBef>
            </a:pPr>
            <a:r>
              <a:rPr lang="en-US" sz="1400" i="1" dirty="0">
                <a:solidFill>
                  <a:srgbClr val="FFFFFF"/>
                </a:solidFill>
                <a:latin typeface="Calibri" panose="020F0502020204030204" pitchFamily="34" charset="0"/>
                <a:cs typeface="Arial" charset="0"/>
              </a:rPr>
              <a:t>Who could you involve more in conversations?</a:t>
            </a:r>
          </a:p>
        </p:txBody>
      </p:sp>
      <p:sp>
        <p:nvSpPr>
          <p:cNvPr id="44" name="Text Box 40"/>
          <p:cNvSpPr txBox="1">
            <a:spLocks noChangeArrowheads="1"/>
          </p:cNvSpPr>
          <p:nvPr/>
        </p:nvSpPr>
        <p:spPr bwMode="auto">
          <a:xfrm>
            <a:off x="4510258" y="4095994"/>
            <a:ext cx="3086100" cy="2077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Struggles: May compromise too much and be too diplomatic</a:t>
            </a:r>
            <a:br>
              <a:rPr lang="en-US" sz="1600" dirty="0">
                <a:solidFill>
                  <a:srgbClr val="FFFFFF"/>
                </a:solidFill>
                <a:latin typeface="Calibri" panose="020F0502020204030204" pitchFamily="34" charset="0"/>
                <a:cs typeface="Arial" charset="0"/>
              </a:rPr>
            </a:br>
            <a:br>
              <a:rPr lang="en-US" sz="1600" dirty="0">
                <a:solidFill>
                  <a:srgbClr val="FFFFFF"/>
                </a:solidFill>
                <a:latin typeface="Calibri" panose="020F0502020204030204" pitchFamily="34" charset="0"/>
                <a:cs typeface="Arial" charset="0"/>
              </a:rPr>
            </a:br>
            <a:r>
              <a:rPr lang="en-US" sz="1600" dirty="0">
                <a:solidFill>
                  <a:srgbClr val="FFFFFF"/>
                </a:solidFill>
                <a:latin typeface="Calibri" panose="020F0502020204030204" pitchFamily="34" charset="0"/>
                <a:cs typeface="Arial" charset="0"/>
              </a:rPr>
              <a:t>Learn to speak up more</a:t>
            </a:r>
          </a:p>
          <a:p>
            <a:pPr>
              <a:spcBef>
                <a:spcPct val="50000"/>
              </a:spcBef>
            </a:pPr>
            <a:r>
              <a:rPr lang="en-US" sz="1400" i="1" dirty="0">
                <a:solidFill>
                  <a:srgbClr val="FFFFFF"/>
                </a:solidFill>
                <a:latin typeface="Calibri" panose="020F0502020204030204" pitchFamily="34" charset="0"/>
                <a:cs typeface="Arial" charset="0"/>
              </a:rPr>
              <a:t>How can you get to the                   bottom line more quickly in discussions?</a:t>
            </a:r>
          </a:p>
        </p:txBody>
      </p:sp>
      <p:sp>
        <p:nvSpPr>
          <p:cNvPr id="45" name="Text Box 43"/>
          <p:cNvSpPr txBox="1">
            <a:spLocks noChangeArrowheads="1"/>
          </p:cNvSpPr>
          <p:nvPr/>
        </p:nvSpPr>
        <p:spPr bwMode="auto">
          <a:xfrm>
            <a:off x="852658" y="4102344"/>
            <a:ext cx="3240088" cy="2108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rgbClr val="FFFFFF"/>
                </a:solidFill>
                <a:latin typeface="Calibri" panose="020F0502020204030204" pitchFamily="34" charset="0"/>
                <a:cs typeface="Arial" charset="0"/>
              </a:rPr>
              <a:t>Communication Struggles:   May be too serious, modest, and not interactive enough </a:t>
            </a:r>
          </a:p>
          <a:p>
            <a:pPr>
              <a:spcBef>
                <a:spcPct val="50000"/>
              </a:spcBef>
            </a:pPr>
            <a:r>
              <a:rPr lang="en-US" sz="1600" dirty="0">
                <a:solidFill>
                  <a:srgbClr val="FFFFFF"/>
                </a:solidFill>
                <a:latin typeface="Calibri" panose="020F0502020204030204" pitchFamily="34" charset="0"/>
                <a:cs typeface="Arial" charset="0"/>
              </a:rPr>
              <a:t>Learn when to be more flexible</a:t>
            </a:r>
          </a:p>
          <a:p>
            <a:pPr>
              <a:spcBef>
                <a:spcPct val="50000"/>
              </a:spcBef>
            </a:pPr>
            <a:r>
              <a:rPr lang="en-US" sz="1400" i="1" dirty="0">
                <a:solidFill>
                  <a:srgbClr val="FFFFFF"/>
                </a:solidFill>
                <a:latin typeface="Calibri" panose="020F0502020204030204" pitchFamily="34" charset="0"/>
                <a:cs typeface="Arial" charset="0"/>
              </a:rPr>
              <a:t>What will you do to  show more enthusiasm in discussions ?</a:t>
            </a:r>
          </a:p>
          <a:p>
            <a:pPr>
              <a:spcBef>
                <a:spcPct val="50000"/>
              </a:spcBef>
            </a:pPr>
            <a:endParaRPr lang="en-US" sz="1600" dirty="0">
              <a:solidFill>
                <a:srgbClr val="FFFFFF"/>
              </a:solidFill>
              <a:latin typeface="Calibri" panose="020F0502020204030204" pitchFamily="34" charset="0"/>
              <a:cs typeface="Arial" charset="0"/>
            </a:endParaRPr>
          </a:p>
        </p:txBody>
      </p:sp>
      <p:pic>
        <p:nvPicPr>
          <p:cNvPr id="19477" name="Picture 44" descr="QL Family-resize"/>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9108" y="5356469"/>
            <a:ext cx="1176338" cy="86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78" name="Line 45"/>
          <p:cNvSpPr>
            <a:spLocks noChangeShapeType="1"/>
          </p:cNvSpPr>
          <p:nvPr/>
        </p:nvSpPr>
        <p:spPr bwMode="auto">
          <a:xfrm>
            <a:off x="738358" y="3981694"/>
            <a:ext cx="7315200" cy="0"/>
          </a:xfrm>
          <a:prstGeom prst="line">
            <a:avLst/>
          </a:prstGeom>
          <a:noFill/>
          <a:ln w="9525">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spAutoFit/>
          </a:bodyPr>
          <a:lstStyle/>
          <a:p>
            <a:endParaRPr lang="en-US"/>
          </a:p>
        </p:txBody>
      </p:sp>
      <p:sp>
        <p:nvSpPr>
          <p:cNvPr id="19479" name="Text Box 46"/>
          <p:cNvSpPr txBox="1">
            <a:spLocks noChangeArrowheads="1"/>
          </p:cNvSpPr>
          <p:nvPr/>
        </p:nvSpPr>
        <p:spPr bwMode="auto">
          <a:xfrm rot="-5400000">
            <a:off x="-1044404" y="3821356"/>
            <a:ext cx="2971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Results Orientated</a:t>
            </a:r>
          </a:p>
        </p:txBody>
      </p:sp>
      <p:sp>
        <p:nvSpPr>
          <p:cNvPr id="19480" name="Text Box 47"/>
          <p:cNvSpPr txBox="1">
            <a:spLocks noChangeArrowheads="1"/>
          </p:cNvSpPr>
          <p:nvPr/>
        </p:nvSpPr>
        <p:spPr bwMode="auto">
          <a:xfrm rot="5400000">
            <a:off x="6997871" y="3781638"/>
            <a:ext cx="29718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Relationship Orientated</a:t>
            </a:r>
          </a:p>
        </p:txBody>
      </p:sp>
      <p:pic>
        <p:nvPicPr>
          <p:cNvPr id="19481" name="Content Placeholder 3" descr="C:\Users\rischa.trent\AppData\Local\Microsoft\Windows\Temporary Internet Files\Content.IE5\C21O14FZ\MP9003867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6257" y="2931504"/>
            <a:ext cx="1254126"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166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6"/>
          <p:cNvSpPr>
            <a:spLocks noGrp="1" noChangeArrowheads="1"/>
          </p:cNvSpPr>
          <p:nvPr>
            <p:ph type="title"/>
          </p:nvPr>
        </p:nvSpPr>
        <p:spPr>
          <a:xfrm>
            <a:off x="158750" y="78071"/>
            <a:ext cx="8229600" cy="990600"/>
          </a:xfrm>
          <a:prstGeom prst="rect">
            <a:avLst/>
          </a:prstGeom>
          <a:noFill/>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noAutofit/>
          </a:bodyPr>
          <a:lstStyle/>
          <a:p>
            <a:r>
              <a:rPr lang="en-AU" sz="3000" dirty="0">
                <a:latin typeface="Calibri" panose="020F0502020204030204" pitchFamily="34" charset="0"/>
                <a:cs typeface="Arial" charset="0"/>
              </a:rPr>
              <a:t>Communication Keys and Learning Styles</a:t>
            </a:r>
            <a:br>
              <a:rPr lang="en-AU" sz="3000" dirty="0">
                <a:solidFill>
                  <a:srgbClr val="A6A6A6"/>
                </a:solidFill>
                <a:latin typeface="Calibri" panose="020F0502020204030204" pitchFamily="34" charset="0"/>
                <a:cs typeface="Arial" charset="0"/>
              </a:rPr>
            </a:br>
            <a:r>
              <a:rPr lang="en-AU" sz="3000" dirty="0">
                <a:solidFill>
                  <a:srgbClr val="A6A6A6"/>
                </a:solidFill>
                <a:latin typeface="Calibri" panose="020F0502020204030204" pitchFamily="34" charset="0"/>
                <a:cs typeface="Arial" charset="0"/>
              </a:rPr>
              <a:t>Employees and Clients</a:t>
            </a:r>
          </a:p>
        </p:txBody>
      </p:sp>
      <p:sp>
        <p:nvSpPr>
          <p:cNvPr id="3" name="Content Placeholder 2"/>
          <p:cNvSpPr>
            <a:spLocks noGrp="1"/>
          </p:cNvSpPr>
          <p:nvPr>
            <p:ph idx="1"/>
          </p:nvPr>
        </p:nvSpPr>
        <p:spPr>
          <a:xfrm>
            <a:off x="415925" y="1773095"/>
            <a:ext cx="8229600" cy="4525963"/>
          </a:xfrm>
        </p:spPr>
        <p:txBody>
          <a:bodyPr/>
          <a:lstStyle/>
          <a:p>
            <a:endParaRPr lang="en-US"/>
          </a:p>
        </p:txBody>
      </p:sp>
      <p:sp>
        <p:nvSpPr>
          <p:cNvPr id="2" name="Slide Number Placeholder 1"/>
          <p:cNvSpPr>
            <a:spLocks noGrp="1"/>
          </p:cNvSpPr>
          <p:nvPr>
            <p:ph type="sldNum" sz="quarter" idx="12"/>
          </p:nvPr>
        </p:nvSpPr>
        <p:spPr>
          <a:xfrm>
            <a:off x="5047457" y="6365731"/>
            <a:ext cx="2133600" cy="365125"/>
          </a:xfrm>
        </p:spPr>
        <p:txBody>
          <a:bodyPr/>
          <a:lstStyle/>
          <a:p>
            <a:fld id="{AABD4647-916A-4C9D-B493-B18B45A00261}" type="slidenum">
              <a:rPr lang="en-PH" smtClean="0"/>
              <a:pPr/>
              <a:t>23</a:t>
            </a:fld>
            <a:endParaRPr lang="en-PH" dirty="0"/>
          </a:p>
        </p:txBody>
      </p:sp>
      <p:sp>
        <p:nvSpPr>
          <p:cNvPr id="29699" name="Rectangle 42"/>
          <p:cNvSpPr>
            <a:spLocks noChangeArrowheads="1"/>
          </p:cNvSpPr>
          <p:nvPr/>
        </p:nvSpPr>
        <p:spPr bwMode="auto">
          <a:xfrm>
            <a:off x="873125" y="4097195"/>
            <a:ext cx="3429000" cy="2171700"/>
          </a:xfrm>
          <a:prstGeom prst="rect">
            <a:avLst/>
          </a:prstGeom>
          <a:solidFill>
            <a:srgbClr val="4F4F4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29700" name="Rectangle 39"/>
          <p:cNvSpPr>
            <a:spLocks noChangeArrowheads="1"/>
          </p:cNvSpPr>
          <p:nvPr/>
        </p:nvSpPr>
        <p:spPr bwMode="auto">
          <a:xfrm>
            <a:off x="4530725" y="4097195"/>
            <a:ext cx="3429000" cy="2171700"/>
          </a:xfrm>
          <a:prstGeom prst="rect">
            <a:avLst/>
          </a:prstGeom>
          <a:solidFill>
            <a:srgbClr val="238600"/>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29701" name="Rectangle 28"/>
          <p:cNvSpPr>
            <a:spLocks noChangeArrowheads="1"/>
          </p:cNvSpPr>
          <p:nvPr/>
        </p:nvSpPr>
        <p:spPr bwMode="auto">
          <a:xfrm>
            <a:off x="4530725" y="1696895"/>
            <a:ext cx="3429000" cy="2171700"/>
          </a:xfrm>
          <a:prstGeom prst="rect">
            <a:avLst/>
          </a:prstGeom>
          <a:solidFill>
            <a:srgbClr val="EF8B2D"/>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29702" name="Text Box 4"/>
          <p:cNvSpPr txBox="1">
            <a:spLocks noChangeArrowheads="1"/>
          </p:cNvSpPr>
          <p:nvPr/>
        </p:nvSpPr>
        <p:spPr bwMode="auto">
          <a:xfrm>
            <a:off x="95290" y="1246046"/>
            <a:ext cx="3886200" cy="430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000099"/>
                </a:solidFill>
                <a:latin typeface="Calibri" panose="020F0502020204030204" pitchFamily="34" charset="0"/>
                <a:cs typeface="Arial" charset="0"/>
              </a:rPr>
              <a:t>Goal-Setting </a:t>
            </a:r>
          </a:p>
        </p:txBody>
      </p:sp>
      <p:sp>
        <p:nvSpPr>
          <p:cNvPr id="29703" name="Text Box 5"/>
          <p:cNvSpPr txBox="1">
            <a:spLocks noChangeArrowheads="1"/>
          </p:cNvSpPr>
          <p:nvPr/>
        </p:nvSpPr>
        <p:spPr bwMode="auto">
          <a:xfrm>
            <a:off x="5521325" y="1266683"/>
            <a:ext cx="2743200" cy="430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FF9933"/>
                </a:solidFill>
                <a:latin typeface="Calibri" panose="020F0502020204030204" pitchFamily="34" charset="0"/>
                <a:cs typeface="Arial" charset="0"/>
              </a:rPr>
              <a:t>Lifestyle</a:t>
            </a:r>
          </a:p>
        </p:txBody>
      </p:sp>
      <p:sp>
        <p:nvSpPr>
          <p:cNvPr id="29704" name="Text Box 6"/>
          <p:cNvSpPr txBox="1">
            <a:spLocks noChangeArrowheads="1"/>
          </p:cNvSpPr>
          <p:nvPr/>
        </p:nvSpPr>
        <p:spPr bwMode="auto">
          <a:xfrm>
            <a:off x="1291432" y="6306760"/>
            <a:ext cx="2493962"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969696"/>
                </a:solidFill>
                <a:latin typeface="Calibri" panose="020F0502020204030204" pitchFamily="34" charset="0"/>
                <a:cs typeface="Arial" charset="0"/>
              </a:rPr>
              <a:t>Information</a:t>
            </a:r>
          </a:p>
        </p:txBody>
      </p:sp>
      <p:sp>
        <p:nvSpPr>
          <p:cNvPr id="29705" name="Text Box 7"/>
          <p:cNvSpPr txBox="1">
            <a:spLocks noChangeArrowheads="1"/>
          </p:cNvSpPr>
          <p:nvPr/>
        </p:nvSpPr>
        <p:spPr bwMode="auto">
          <a:xfrm>
            <a:off x="4862512" y="6319695"/>
            <a:ext cx="2678113"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200" dirty="0">
                <a:solidFill>
                  <a:srgbClr val="669900"/>
                </a:solidFill>
                <a:latin typeface="Calibri" panose="020F0502020204030204" pitchFamily="34" charset="0"/>
                <a:cs typeface="Arial" charset="0"/>
              </a:rPr>
              <a:t>Stability</a:t>
            </a:r>
          </a:p>
        </p:txBody>
      </p:sp>
      <p:sp>
        <p:nvSpPr>
          <p:cNvPr id="29706" name="Text Box 17"/>
          <p:cNvSpPr txBox="1">
            <a:spLocks noChangeArrowheads="1"/>
          </p:cNvSpPr>
          <p:nvPr/>
        </p:nvSpPr>
        <p:spPr bwMode="auto">
          <a:xfrm>
            <a:off x="7011988" y="4262295"/>
            <a:ext cx="1379537" cy="396875"/>
          </a:xfrm>
          <a:prstGeom prst="rect">
            <a:avLst/>
          </a:prstGeom>
          <a:noFill/>
          <a:ln>
            <a:noFill/>
          </a:ln>
          <a:effectLst/>
          <a:extLst>
            <a:ext uri="{909E8E84-426E-40dd-AFC4-6F175D3DCCD1}">
              <a14:hiddenFill xmlns=""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eaLnBrk="1" hangingPunct="1">
              <a:spcBef>
                <a:spcPct val="50000"/>
              </a:spcBef>
            </a:pPr>
            <a:endParaRPr lang="en-US" sz="2000" b="0">
              <a:solidFill>
                <a:srgbClr val="000099"/>
              </a:solidFill>
            </a:endParaRPr>
          </a:p>
        </p:txBody>
      </p:sp>
      <p:sp>
        <p:nvSpPr>
          <p:cNvPr id="29707" name="Line 24"/>
          <p:cNvSpPr>
            <a:spLocks noChangeShapeType="1"/>
          </p:cNvSpPr>
          <p:nvPr/>
        </p:nvSpPr>
        <p:spPr bwMode="auto">
          <a:xfrm>
            <a:off x="4416425" y="1582595"/>
            <a:ext cx="0" cy="4800600"/>
          </a:xfrm>
          <a:prstGeom prst="line">
            <a:avLst/>
          </a:prstGeom>
          <a:noFill/>
          <a:ln w="127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
        <p:nvSpPr>
          <p:cNvPr id="29708" name="Rectangle 26"/>
          <p:cNvSpPr>
            <a:spLocks noChangeArrowheads="1"/>
          </p:cNvSpPr>
          <p:nvPr/>
        </p:nvSpPr>
        <p:spPr bwMode="auto">
          <a:xfrm>
            <a:off x="873125" y="1696895"/>
            <a:ext cx="3429000" cy="2171700"/>
          </a:xfrm>
          <a:prstGeom prst="rect">
            <a:avLst/>
          </a:prstGeom>
          <a:solidFill>
            <a:srgbClr val="0025AD"/>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ctr" eaLnBrk="0" hangingPunct="0">
              <a:spcBef>
                <a:spcPct val="50000"/>
              </a:spcBef>
            </a:pPr>
            <a:endParaRPr lang="en-US" sz="1000">
              <a:solidFill>
                <a:srgbClr val="000099"/>
              </a:solidFill>
            </a:endParaRPr>
          </a:p>
        </p:txBody>
      </p:sp>
      <p:sp>
        <p:nvSpPr>
          <p:cNvPr id="37" name="Text Box 18"/>
          <p:cNvSpPr txBox="1">
            <a:spLocks noChangeArrowheads="1"/>
          </p:cNvSpPr>
          <p:nvPr/>
        </p:nvSpPr>
        <p:spPr bwMode="auto">
          <a:xfrm>
            <a:off x="873125" y="1696895"/>
            <a:ext cx="3429000" cy="1323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chemeClr val="bg1"/>
                </a:solidFill>
                <a:latin typeface="Calibri" panose="020F0502020204030204" pitchFamily="34" charset="0"/>
                <a:cs typeface="Arial" charset="0"/>
              </a:rPr>
              <a:t>Present them options, opportunities, get to bottom line</a:t>
            </a:r>
          </a:p>
          <a:p>
            <a:pPr>
              <a:spcBef>
                <a:spcPct val="50000"/>
              </a:spcBef>
            </a:pPr>
            <a:r>
              <a:rPr lang="en-US" sz="1600" dirty="0">
                <a:solidFill>
                  <a:schemeClr val="bg1"/>
                </a:solidFill>
                <a:latin typeface="Calibri" panose="020F0502020204030204" pitchFamily="34" charset="0"/>
                <a:cs typeface="Arial" charset="0"/>
              </a:rPr>
              <a:t>Learns by discussion</a:t>
            </a:r>
          </a:p>
          <a:p>
            <a:pPr>
              <a:spcBef>
                <a:spcPct val="50000"/>
              </a:spcBef>
            </a:pPr>
            <a:r>
              <a:rPr lang="en-US" sz="1600" dirty="0">
                <a:solidFill>
                  <a:schemeClr val="bg1"/>
                </a:solidFill>
                <a:latin typeface="Calibri" panose="020F0502020204030204" pitchFamily="34" charset="0"/>
                <a:cs typeface="Arial" charset="0"/>
              </a:rPr>
              <a:t>Allow them to discuss it</a:t>
            </a:r>
          </a:p>
        </p:txBody>
      </p:sp>
      <p:sp>
        <p:nvSpPr>
          <p:cNvPr id="29710" name="Text Box 27"/>
          <p:cNvSpPr txBox="1">
            <a:spLocks noChangeArrowheads="1"/>
          </p:cNvSpPr>
          <p:nvPr/>
        </p:nvSpPr>
        <p:spPr bwMode="auto">
          <a:xfrm>
            <a:off x="2130425" y="1233181"/>
            <a:ext cx="4695825"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Provide Quick Fixes</a:t>
            </a:r>
          </a:p>
        </p:txBody>
      </p:sp>
      <p:sp>
        <p:nvSpPr>
          <p:cNvPr id="29711" name="Text Box 29"/>
          <p:cNvSpPr txBox="1">
            <a:spLocks noChangeArrowheads="1"/>
          </p:cNvSpPr>
          <p:nvPr/>
        </p:nvSpPr>
        <p:spPr bwMode="auto">
          <a:xfrm>
            <a:off x="2625725" y="6518133"/>
            <a:ext cx="36083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Provide Procedures</a:t>
            </a:r>
          </a:p>
        </p:txBody>
      </p:sp>
      <p:sp>
        <p:nvSpPr>
          <p:cNvPr id="43" name="Text Box 38"/>
          <p:cNvSpPr txBox="1">
            <a:spLocks noChangeArrowheads="1"/>
          </p:cNvSpPr>
          <p:nvPr/>
        </p:nvSpPr>
        <p:spPr bwMode="auto">
          <a:xfrm>
            <a:off x="4530725" y="1696895"/>
            <a:ext cx="3341688" cy="1323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chemeClr val="bg1"/>
                </a:solidFill>
                <a:latin typeface="Calibri" panose="020F0502020204030204" pitchFamily="34" charset="0"/>
                <a:cs typeface="Arial" charset="0"/>
              </a:rPr>
              <a:t>Openly express your views, verbalize, provide broad facts</a:t>
            </a:r>
          </a:p>
          <a:p>
            <a:pPr>
              <a:spcBef>
                <a:spcPct val="50000"/>
              </a:spcBef>
            </a:pPr>
            <a:r>
              <a:rPr lang="en-US" sz="1600" dirty="0">
                <a:solidFill>
                  <a:schemeClr val="bg1"/>
                </a:solidFill>
                <a:latin typeface="Calibri" panose="020F0502020204030204" pitchFamily="34" charset="0"/>
                <a:cs typeface="Arial" charset="0"/>
              </a:rPr>
              <a:t>Intuitive learner</a:t>
            </a:r>
          </a:p>
          <a:p>
            <a:pPr>
              <a:spcBef>
                <a:spcPct val="50000"/>
              </a:spcBef>
            </a:pPr>
            <a:r>
              <a:rPr lang="en-US" sz="1600" dirty="0">
                <a:solidFill>
                  <a:schemeClr val="bg1"/>
                </a:solidFill>
                <a:latin typeface="Calibri" panose="020F0502020204030204" pitchFamily="34" charset="0"/>
                <a:cs typeface="Arial" charset="0"/>
              </a:rPr>
              <a:t>Allow them to see it</a:t>
            </a:r>
          </a:p>
        </p:txBody>
      </p:sp>
      <p:sp>
        <p:nvSpPr>
          <p:cNvPr id="44" name="Text Box 40"/>
          <p:cNvSpPr txBox="1">
            <a:spLocks noChangeArrowheads="1"/>
          </p:cNvSpPr>
          <p:nvPr/>
        </p:nvSpPr>
        <p:spPr bwMode="auto">
          <a:xfrm>
            <a:off x="4530725" y="4097195"/>
            <a:ext cx="3086100" cy="1323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chemeClr val="bg1"/>
                </a:solidFill>
                <a:latin typeface="Calibri" panose="020F0502020204030204" pitchFamily="34" charset="0"/>
                <a:cs typeface="Arial" charset="0"/>
              </a:rPr>
              <a:t>Keep it relaxed, soft, feelings based</a:t>
            </a:r>
          </a:p>
          <a:p>
            <a:pPr>
              <a:spcBef>
                <a:spcPct val="50000"/>
              </a:spcBef>
            </a:pPr>
            <a:r>
              <a:rPr lang="en-US" sz="1600" dirty="0">
                <a:solidFill>
                  <a:schemeClr val="bg1"/>
                </a:solidFill>
                <a:latin typeface="Calibri" panose="020F0502020204030204" pitchFamily="34" charset="0"/>
                <a:cs typeface="Arial" charset="0"/>
              </a:rPr>
              <a:t>Sensory learner</a:t>
            </a:r>
          </a:p>
          <a:p>
            <a:pPr>
              <a:spcBef>
                <a:spcPct val="50000"/>
              </a:spcBef>
            </a:pPr>
            <a:r>
              <a:rPr lang="en-US" sz="1600" dirty="0">
                <a:solidFill>
                  <a:schemeClr val="bg1"/>
                </a:solidFill>
                <a:latin typeface="Calibri" panose="020F0502020204030204" pitchFamily="34" charset="0"/>
                <a:cs typeface="Arial" charset="0"/>
              </a:rPr>
              <a:t>Allow them to feel it</a:t>
            </a:r>
          </a:p>
        </p:txBody>
      </p:sp>
      <p:sp>
        <p:nvSpPr>
          <p:cNvPr id="45" name="Text Box 43"/>
          <p:cNvSpPr txBox="1">
            <a:spLocks noChangeArrowheads="1"/>
          </p:cNvSpPr>
          <p:nvPr/>
        </p:nvSpPr>
        <p:spPr bwMode="auto">
          <a:xfrm>
            <a:off x="873125" y="4103545"/>
            <a:ext cx="3240088" cy="1692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spcBef>
                <a:spcPct val="50000"/>
              </a:spcBef>
            </a:pPr>
            <a:r>
              <a:rPr lang="en-US" sz="1600" dirty="0">
                <a:solidFill>
                  <a:schemeClr val="bg1"/>
                </a:solidFill>
                <a:latin typeface="Calibri" panose="020F0502020204030204" pitchFamily="34" charset="0"/>
                <a:cs typeface="Arial" charset="0"/>
              </a:rPr>
              <a:t>Provide them facts, details, transparency</a:t>
            </a:r>
          </a:p>
          <a:p>
            <a:pPr>
              <a:spcBef>
                <a:spcPct val="50000"/>
              </a:spcBef>
            </a:pPr>
            <a:r>
              <a:rPr lang="en-US" sz="1600" dirty="0">
                <a:solidFill>
                  <a:schemeClr val="bg1"/>
                </a:solidFill>
                <a:latin typeface="Calibri" panose="020F0502020204030204" pitchFamily="34" charset="0"/>
                <a:cs typeface="Arial" charset="0"/>
              </a:rPr>
              <a:t>Learns if tangible</a:t>
            </a:r>
          </a:p>
          <a:p>
            <a:pPr>
              <a:spcBef>
                <a:spcPct val="50000"/>
              </a:spcBef>
            </a:pPr>
            <a:r>
              <a:rPr lang="en-US" sz="1600" dirty="0">
                <a:solidFill>
                  <a:schemeClr val="bg1"/>
                </a:solidFill>
                <a:latin typeface="Calibri" panose="020F0502020204030204" pitchFamily="34" charset="0"/>
                <a:cs typeface="Arial" charset="0"/>
              </a:rPr>
              <a:t>Allow them to read it</a:t>
            </a:r>
          </a:p>
          <a:p>
            <a:pPr>
              <a:spcBef>
                <a:spcPct val="50000"/>
              </a:spcBef>
            </a:pPr>
            <a:endParaRPr lang="en-US" sz="1600" dirty="0">
              <a:solidFill>
                <a:srgbClr val="FFFFFF"/>
              </a:solidFill>
              <a:latin typeface="Calibri" panose="020F0502020204030204" pitchFamily="34" charset="0"/>
              <a:cs typeface="Arial" charset="0"/>
            </a:endParaRPr>
          </a:p>
        </p:txBody>
      </p:sp>
      <p:sp>
        <p:nvSpPr>
          <p:cNvPr id="29715" name="Line 45"/>
          <p:cNvSpPr>
            <a:spLocks noChangeShapeType="1"/>
          </p:cNvSpPr>
          <p:nvPr/>
        </p:nvSpPr>
        <p:spPr bwMode="auto">
          <a:xfrm>
            <a:off x="758825" y="3982895"/>
            <a:ext cx="7315200" cy="0"/>
          </a:xfrm>
          <a:prstGeom prst="line">
            <a:avLst/>
          </a:prstGeom>
          <a:noFill/>
          <a:ln w="9525">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spAutoFit/>
          </a:bodyPr>
          <a:lstStyle/>
          <a:p>
            <a:endParaRPr lang="en-US"/>
          </a:p>
        </p:txBody>
      </p:sp>
      <p:sp>
        <p:nvSpPr>
          <p:cNvPr id="29716" name="Text Box 46"/>
          <p:cNvSpPr txBox="1">
            <a:spLocks noChangeArrowheads="1"/>
          </p:cNvSpPr>
          <p:nvPr/>
        </p:nvSpPr>
        <p:spPr bwMode="auto">
          <a:xfrm rot="-5400000">
            <a:off x="-1023937" y="3822557"/>
            <a:ext cx="2971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Left Brain Orientated</a:t>
            </a:r>
          </a:p>
        </p:txBody>
      </p:sp>
      <p:sp>
        <p:nvSpPr>
          <p:cNvPr id="29717" name="Text Box 47"/>
          <p:cNvSpPr txBox="1">
            <a:spLocks noChangeArrowheads="1"/>
          </p:cNvSpPr>
          <p:nvPr/>
        </p:nvSpPr>
        <p:spPr bwMode="auto">
          <a:xfrm rot="5400000">
            <a:off x="6902450" y="3782870"/>
            <a:ext cx="29718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a:spcBef>
                <a:spcPct val="50000"/>
              </a:spcBef>
            </a:pPr>
            <a:r>
              <a:rPr lang="en-US" sz="2000" dirty="0">
                <a:solidFill>
                  <a:srgbClr val="4F1F69"/>
                </a:solidFill>
                <a:latin typeface="Calibri" panose="020F0502020204030204" pitchFamily="34" charset="0"/>
                <a:cs typeface="Arial" charset="0"/>
              </a:rPr>
              <a:t>Right Brain Orientated</a:t>
            </a:r>
          </a:p>
        </p:txBody>
      </p:sp>
      <p:pic>
        <p:nvPicPr>
          <p:cNvPr id="29718" name="Picture 35" descr="42-16613339 - Expressive Group of Friends in Backseat of Ca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8288" y="2962133"/>
            <a:ext cx="1317625"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9" name="Picture 37" descr="42-15838801 - Portrait of a young businessman looking at papers spread out on the fl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7988" y="5359258"/>
            <a:ext cx="1312862" cy="87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20" name="Picture 44" descr="QL Family-resize"/>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8288" y="5357670"/>
            <a:ext cx="1317625" cy="86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21" name="Content Placeholder 3" descr="C:\Users\rischa.trent\AppData\Local\Microsoft\Windows\Temporary Internet Files\Content.IE5\C21O14FZ\MP9003867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7513" y="2962133"/>
            <a:ext cx="1303337"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52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3554" name="Text Box 2"/>
          <p:cNvSpPr txBox="1">
            <a:spLocks noChangeArrowheads="1"/>
          </p:cNvSpPr>
          <p:nvPr/>
        </p:nvSpPr>
        <p:spPr bwMode="auto">
          <a:xfrm>
            <a:off x="152400" y="381000"/>
            <a:ext cx="91440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defPPr>
              <a:defRPr lang="en-AU"/>
            </a:defPPr>
            <a:lvl1pPr algn="l" eaLnBrk="1" hangingPunct="1">
              <a:spcBef>
                <a:spcPct val="0"/>
              </a:spcBef>
              <a:defRPr sz="2400" b="1">
                <a:solidFill>
                  <a:schemeClr val="bg1"/>
                </a:solidFill>
                <a:latin typeface="Arial" charset="0"/>
                <a:ea typeface="MS PGothic" pitchFamily="34" charset="-128"/>
                <a:cs typeface="Arial" charset="0"/>
              </a:defRPr>
            </a:lvl1pPr>
          </a:lstStyle>
          <a:p>
            <a:r>
              <a:rPr lang="en-US" sz="3000" b="0" dirty="0">
                <a:latin typeface="Calibri" panose="020F0502020204030204" pitchFamily="34" charset="0"/>
                <a:sym typeface="Symbol" pitchFamily="18" charset="2"/>
              </a:rPr>
              <a:t>Meeting Tips For Interacting </a:t>
            </a:r>
          </a:p>
          <a:p>
            <a:r>
              <a:rPr lang="en-US" sz="3000" b="0" dirty="0">
                <a:solidFill>
                  <a:srgbClr val="A6A6A6"/>
                </a:solidFill>
                <a:latin typeface="Calibri" panose="020F0502020204030204" pitchFamily="34" charset="0"/>
                <a:sym typeface="Symbol" pitchFamily="18" charset="2"/>
              </a:rPr>
              <a:t>With a Goal Setting Client</a:t>
            </a:r>
          </a:p>
        </p:txBody>
      </p:sp>
      <p:sp>
        <p:nvSpPr>
          <p:cNvPr id="3" name="TextBox 2"/>
          <p:cNvSpPr txBox="1"/>
          <p:nvPr/>
        </p:nvSpPr>
        <p:spPr>
          <a:xfrm>
            <a:off x="457201" y="1353522"/>
            <a:ext cx="4495800" cy="4524315"/>
          </a:xfrm>
          <a:prstGeom prst="rect">
            <a:avLst/>
          </a:prstGeom>
          <a:noFill/>
        </p:spPr>
        <p:txBody>
          <a:bodyPr wrap="square" rtlCol="0">
            <a:spAutoFit/>
          </a:bodyPr>
          <a:lstStyle/>
          <a:p>
            <a:pPr marL="342900" indent="-342900">
              <a:buAutoNum type="arabicPeriod"/>
            </a:pPr>
            <a:r>
              <a:rPr lang="en-US" dirty="0">
                <a:latin typeface="Calibri" panose="020F0502020204030204" pitchFamily="34" charset="0"/>
                <a:cs typeface="Arial" panose="020B0604020202020204" pitchFamily="34" charset="0"/>
              </a:rPr>
              <a:t>No  long stories, keep to the point</a:t>
            </a:r>
          </a:p>
          <a:p>
            <a:pPr marL="342900" indent="-342900">
              <a:buAutoNum type="arabicPeriod"/>
            </a:pPr>
            <a:r>
              <a:rPr lang="en-US" dirty="0">
                <a:latin typeface="Calibri" panose="020F0502020204030204" pitchFamily="34" charset="0"/>
                <a:cs typeface="Arial" panose="020B0604020202020204" pitchFamily="34" charset="0"/>
              </a:rPr>
              <a:t>Keep meeting agenda short and focused</a:t>
            </a:r>
          </a:p>
          <a:p>
            <a:pPr marL="342900" indent="-342900">
              <a:buAutoNum type="arabicPeriod"/>
            </a:pPr>
            <a:r>
              <a:rPr lang="en-US" dirty="0">
                <a:latin typeface="Calibri" panose="020F0502020204030204" pitchFamily="34" charset="0"/>
                <a:cs typeface="Arial" panose="020B0604020202020204" pitchFamily="34" charset="0"/>
              </a:rPr>
              <a:t>Prioritize objectives around their goals</a:t>
            </a:r>
          </a:p>
          <a:p>
            <a:pPr marL="342900" indent="-342900">
              <a:buAutoNum type="arabicPeriod"/>
            </a:pPr>
            <a:r>
              <a:rPr lang="en-US" dirty="0">
                <a:latin typeface="Calibri" panose="020F0502020204030204" pitchFamily="34" charset="0"/>
                <a:cs typeface="Arial" panose="020B0604020202020204" pitchFamily="34" charset="0"/>
              </a:rPr>
              <a:t>Start with the big picture, not too much detail on one part of it</a:t>
            </a:r>
          </a:p>
          <a:p>
            <a:pPr marL="342900" indent="-342900">
              <a:buAutoNum type="arabicPeriod"/>
            </a:pPr>
            <a:r>
              <a:rPr lang="en-US" dirty="0">
                <a:latin typeface="Calibri" panose="020F0502020204030204" pitchFamily="34" charset="0"/>
                <a:cs typeface="Arial" panose="020B0604020202020204" pitchFamily="34" charset="0"/>
              </a:rPr>
              <a:t>Lay out the options so a decision can be made</a:t>
            </a:r>
          </a:p>
          <a:p>
            <a:pPr marL="342900" indent="-342900">
              <a:buAutoNum type="arabicPeriod"/>
            </a:pPr>
            <a:r>
              <a:rPr lang="en-US" dirty="0">
                <a:latin typeface="Calibri" panose="020F0502020204030204" pitchFamily="34" charset="0"/>
                <a:cs typeface="Arial" panose="020B0604020202020204" pitchFamily="34" charset="0"/>
              </a:rPr>
              <a:t>Provide bullet points</a:t>
            </a:r>
          </a:p>
          <a:p>
            <a:pPr marL="342900" indent="-342900">
              <a:buAutoNum type="arabicPeriod"/>
            </a:pPr>
            <a:r>
              <a:rPr lang="en-US" dirty="0">
                <a:latin typeface="Calibri" panose="020F0502020204030204" pitchFamily="34" charset="0"/>
                <a:cs typeface="Arial" panose="020B0604020202020204" pitchFamily="34" charset="0"/>
              </a:rPr>
              <a:t>Clearly outline risk/reward from best and worst case scenario</a:t>
            </a:r>
          </a:p>
          <a:p>
            <a:pPr marL="342900" indent="-342900">
              <a:buAutoNum type="arabicPeriod"/>
            </a:pPr>
            <a:r>
              <a:rPr lang="en-US" dirty="0">
                <a:latin typeface="Calibri" panose="020F0502020204030204" pitchFamily="34" charset="0"/>
                <a:cs typeface="Arial" panose="020B0604020202020204" pitchFamily="34" charset="0"/>
              </a:rPr>
              <a:t>Ask for their thoughts on recommendations</a:t>
            </a:r>
          </a:p>
          <a:p>
            <a:pPr marL="342900" indent="-342900">
              <a:buAutoNum type="arabicPeriod"/>
            </a:pPr>
            <a:r>
              <a:rPr lang="en-US" dirty="0">
                <a:latin typeface="Calibri" panose="020F0502020204030204" pitchFamily="34" charset="0"/>
                <a:cs typeface="Arial" panose="020B0604020202020204" pitchFamily="34" charset="0"/>
              </a:rPr>
              <a:t>Ask how involved they want you in the planning process</a:t>
            </a:r>
          </a:p>
          <a:p>
            <a:pPr marL="342900" indent="-342900">
              <a:buFontTx/>
              <a:buAutoNum type="arabicPeriod"/>
            </a:pPr>
            <a:r>
              <a:rPr lang="en-US" dirty="0">
                <a:latin typeface="Calibri" panose="020F0502020204030204" pitchFamily="34" charset="0"/>
                <a:cs typeface="Arial" panose="020B0604020202020204" pitchFamily="34" charset="0"/>
              </a:rPr>
              <a:t>Recognize them with referrals to other influencers</a:t>
            </a:r>
          </a:p>
        </p:txBody>
      </p:sp>
      <p:grpSp>
        <p:nvGrpSpPr>
          <p:cNvPr id="9" name="Group 8"/>
          <p:cNvGrpSpPr/>
          <p:nvPr/>
        </p:nvGrpSpPr>
        <p:grpSpPr>
          <a:xfrm>
            <a:off x="5126665" y="1430079"/>
            <a:ext cx="3810000" cy="4648200"/>
            <a:chOff x="228600" y="943357"/>
            <a:chExt cx="3124198" cy="4162043"/>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671" t="13868" r="20857" b="6679"/>
            <a:stretch/>
          </p:blipFill>
          <p:spPr bwMode="auto">
            <a:xfrm>
              <a:off x="228600" y="943357"/>
              <a:ext cx="3124198" cy="4162043"/>
            </a:xfrm>
            <a:prstGeom prst="rect">
              <a:avLst/>
            </a:prstGeom>
            <a:noFill/>
            <a:ln w="9525">
              <a:solidFill>
                <a:schemeClr val="tx1">
                  <a:lumMod val="50000"/>
                  <a:lumOff val="50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05158" y="969675"/>
              <a:ext cx="1000123" cy="355258"/>
            </a:xfrm>
            <a:prstGeom prst="rect">
              <a:avLst/>
            </a:prstGeom>
            <a:solidFill>
              <a:schemeClr val="bg1"/>
            </a:solidFill>
          </p:spPr>
        </p:pic>
      </p:grpSp>
      <p:sp>
        <p:nvSpPr>
          <p:cNvPr id="2" name="Slide Number Placeholder 1"/>
          <p:cNvSpPr>
            <a:spLocks noGrp="1"/>
          </p:cNvSpPr>
          <p:nvPr>
            <p:ph type="sldNum" sz="quarter" idx="12"/>
          </p:nvPr>
        </p:nvSpPr>
        <p:spPr>
          <a:xfrm>
            <a:off x="4898065" y="6388396"/>
            <a:ext cx="2133600" cy="365125"/>
          </a:xfrm>
        </p:spPr>
        <p:txBody>
          <a:bodyPr/>
          <a:lstStyle/>
          <a:p>
            <a:fld id="{AABD4647-916A-4C9D-B493-B18B45A00261}" type="slidenum">
              <a:rPr lang="en-PH" smtClean="0"/>
              <a:pPr/>
              <a:t>24</a:t>
            </a:fld>
            <a:endParaRPr lang="en-PH" dirty="0"/>
          </a:p>
        </p:txBody>
      </p:sp>
    </p:spTree>
    <p:extLst>
      <p:ext uri="{BB962C8B-B14F-4D97-AF65-F5344CB8AC3E}">
        <p14:creationId xmlns:p14="http://schemas.microsoft.com/office/powerpoint/2010/main" val="10660728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7"/>
          <p:cNvSpPr>
            <a:spLocks noChangeArrowheads="1"/>
          </p:cNvSpPr>
          <p:nvPr/>
        </p:nvSpPr>
        <p:spPr bwMode="auto">
          <a:xfrm>
            <a:off x="4982254" y="4756150"/>
            <a:ext cx="3705225" cy="1655762"/>
          </a:xfrm>
          <a:prstGeom prst="rect">
            <a:avLst/>
          </a:prstGeom>
          <a:solidFill>
            <a:schemeClr val="bg1"/>
          </a:solidFill>
          <a:ln w="19050" algn="ctr">
            <a:solidFill>
              <a:srgbClr val="008000"/>
            </a:solidFill>
            <a:round/>
            <a:headEnd/>
            <a:tailEnd/>
          </a:ln>
        </p:spPr>
        <p:txBody>
          <a:bodyPr wrap="none" anchor="ctr"/>
          <a:lstStyle/>
          <a:p>
            <a:endParaRPr lang="en-US" sz="1200">
              <a:solidFill>
                <a:schemeClr val="bg1"/>
              </a:solidFill>
            </a:endParaRPr>
          </a:p>
        </p:txBody>
      </p:sp>
      <p:sp>
        <p:nvSpPr>
          <p:cNvPr id="31747" name="Rectangle 20"/>
          <p:cNvSpPr>
            <a:spLocks noChangeArrowheads="1"/>
          </p:cNvSpPr>
          <p:nvPr/>
        </p:nvSpPr>
        <p:spPr bwMode="auto">
          <a:xfrm>
            <a:off x="4982254" y="1516062"/>
            <a:ext cx="3705225" cy="1655763"/>
          </a:xfrm>
          <a:prstGeom prst="rect">
            <a:avLst/>
          </a:prstGeom>
          <a:solidFill>
            <a:schemeClr val="bg1"/>
          </a:solidFill>
          <a:ln w="19050" algn="ctr">
            <a:solidFill>
              <a:srgbClr val="FF6600"/>
            </a:solidFill>
            <a:round/>
            <a:headEnd/>
            <a:tailEnd/>
          </a:ln>
        </p:spPr>
        <p:txBody>
          <a:bodyPr wrap="none" anchor="ctr"/>
          <a:lstStyle/>
          <a:p>
            <a:endParaRPr lang="en-US" sz="1200">
              <a:solidFill>
                <a:schemeClr val="bg1"/>
              </a:solidFill>
            </a:endParaRPr>
          </a:p>
        </p:txBody>
      </p:sp>
      <p:sp>
        <p:nvSpPr>
          <p:cNvPr id="28" name="Rectangle 27"/>
          <p:cNvSpPr/>
          <p:nvPr/>
        </p:nvSpPr>
        <p:spPr bwMode="auto">
          <a:xfrm>
            <a:off x="200704" y="4779962"/>
            <a:ext cx="3705225" cy="1655763"/>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wrap="none" anchor="ctr"/>
          <a:lstStyle/>
          <a:p>
            <a:pPr>
              <a:defRPr/>
            </a:pPr>
            <a:endParaRPr lang="en-US" sz="1200" dirty="0">
              <a:latin typeface="Times New Roman" charset="0"/>
              <a:ea typeface="MS PGothic" pitchFamily="34" charset="-128"/>
              <a:sym typeface="Symbol" charset="2"/>
            </a:endParaRPr>
          </a:p>
        </p:txBody>
      </p:sp>
      <p:sp>
        <p:nvSpPr>
          <p:cNvPr id="31749" name="Rectangle 1"/>
          <p:cNvSpPr>
            <a:spLocks noChangeArrowheads="1"/>
          </p:cNvSpPr>
          <p:nvPr/>
        </p:nvSpPr>
        <p:spPr bwMode="auto">
          <a:xfrm>
            <a:off x="200704" y="1516062"/>
            <a:ext cx="3705225" cy="1655763"/>
          </a:xfrm>
          <a:prstGeom prst="rect">
            <a:avLst/>
          </a:prstGeom>
          <a:solidFill>
            <a:schemeClr val="bg1"/>
          </a:solidFill>
          <a:ln w="19050" algn="ctr">
            <a:solidFill>
              <a:schemeClr val="tx1"/>
            </a:solidFill>
            <a:round/>
            <a:headEnd/>
            <a:tailEnd/>
          </a:ln>
        </p:spPr>
        <p:txBody>
          <a:bodyPr wrap="none" anchor="ctr"/>
          <a:lstStyle/>
          <a:p>
            <a:endParaRPr lang="en-US" sz="1200"/>
          </a:p>
        </p:txBody>
      </p:sp>
      <p:sp>
        <p:nvSpPr>
          <p:cNvPr id="30" name="Rectangle 195"/>
          <p:cNvSpPr>
            <a:spLocks noChangeArrowheads="1"/>
          </p:cNvSpPr>
          <p:nvPr/>
        </p:nvSpPr>
        <p:spPr bwMode="auto">
          <a:xfrm>
            <a:off x="156949" y="2395549"/>
            <a:ext cx="1215802" cy="430887"/>
          </a:xfrm>
          <a:prstGeom prst="rect">
            <a:avLst/>
          </a:prstGeom>
          <a:noFill/>
          <a:ln>
            <a:noFill/>
          </a:ln>
          <a:effectLst/>
          <a:extLst>
            <a:ext uri="{909E8E84-426E-40dd-AFC4-6F175D3DCCD1}">
              <a14:hiddenFill xmlns="" xmlns:a14="http://schemas.microsoft.com/office/drawing/2010/main">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defRPr/>
            </a:pPr>
            <a:r>
              <a:rPr lang="en-US" sz="1100" dirty="0">
                <a:solidFill>
                  <a:schemeClr val="tx1"/>
                </a:solidFill>
                <a:latin typeface="Calibri" panose="020F0502020204030204" pitchFamily="34" charset="0"/>
                <a:cs typeface="Arial" pitchFamily="34" charset="0"/>
              </a:rPr>
              <a:t>Chris (Leader)</a:t>
            </a:r>
            <a:br>
              <a:rPr lang="en-US" sz="1100" dirty="0">
                <a:solidFill>
                  <a:schemeClr val="tx1"/>
                </a:solidFill>
                <a:latin typeface="Calibri" panose="020F0502020204030204" pitchFamily="34" charset="0"/>
                <a:cs typeface="Arial" pitchFamily="34" charset="0"/>
              </a:rPr>
            </a:br>
            <a:r>
              <a:rPr lang="en-US" sz="1100" dirty="0">
                <a:solidFill>
                  <a:schemeClr val="tx1"/>
                </a:solidFill>
                <a:latin typeface="Calibri" panose="020F0502020204030204" pitchFamily="34" charset="0"/>
                <a:cs typeface="Arial" pitchFamily="34" charset="0"/>
              </a:rPr>
              <a:t>Goal-Setting </a:t>
            </a:r>
          </a:p>
        </p:txBody>
      </p:sp>
      <p:sp>
        <p:nvSpPr>
          <p:cNvPr id="31" name="Rectangle 138"/>
          <p:cNvSpPr>
            <a:spLocks noChangeArrowheads="1"/>
          </p:cNvSpPr>
          <p:nvPr/>
        </p:nvSpPr>
        <p:spPr bwMode="auto">
          <a:xfrm>
            <a:off x="4981485" y="2400483"/>
            <a:ext cx="1224136" cy="461665"/>
          </a:xfrm>
          <a:prstGeom prst="rect">
            <a:avLst/>
          </a:prstGeom>
          <a:noFill/>
          <a:ln>
            <a:noFill/>
          </a:ln>
          <a:effectLst/>
          <a:extLst>
            <a:ext uri="{909E8E84-426E-40dd-AFC4-6F175D3DCCD1}">
              <a14:hiddenFill xmlns="" xmlns:a14="http://schemas.microsoft.com/office/drawing/2010/main">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sz="1200" dirty="0">
                <a:solidFill>
                  <a:srgbClr val="FF6600"/>
                </a:solidFill>
                <a:latin typeface="Calibri" panose="020F0502020204030204" pitchFamily="34" charset="0"/>
                <a:ea typeface="MS PGothic" pitchFamily="34" charset="-128"/>
                <a:cs typeface="Arial" pitchFamily="34" charset="0"/>
              </a:rPr>
              <a:t>John</a:t>
            </a:r>
            <a:br>
              <a:rPr lang="en-US" sz="1200" dirty="0">
                <a:solidFill>
                  <a:srgbClr val="FF6600"/>
                </a:solidFill>
                <a:latin typeface="Calibri" panose="020F0502020204030204" pitchFamily="34" charset="0"/>
                <a:ea typeface="MS PGothic" pitchFamily="34" charset="-128"/>
                <a:cs typeface="Arial" pitchFamily="34" charset="0"/>
              </a:rPr>
            </a:br>
            <a:r>
              <a:rPr lang="en-US" sz="1200" dirty="0">
                <a:solidFill>
                  <a:srgbClr val="FF6600"/>
                </a:solidFill>
                <a:latin typeface="Calibri" panose="020F0502020204030204" pitchFamily="34" charset="0"/>
                <a:ea typeface="MS PGothic" pitchFamily="34" charset="-128"/>
                <a:cs typeface="Arial" pitchFamily="34" charset="0"/>
              </a:rPr>
              <a:t>Lifestyle</a:t>
            </a:r>
          </a:p>
        </p:txBody>
      </p:sp>
      <p:sp>
        <p:nvSpPr>
          <p:cNvPr id="32" name="Rectangle 139"/>
          <p:cNvSpPr>
            <a:spLocks noChangeArrowheads="1"/>
          </p:cNvSpPr>
          <p:nvPr/>
        </p:nvSpPr>
        <p:spPr bwMode="auto">
          <a:xfrm>
            <a:off x="4982254" y="5627104"/>
            <a:ext cx="1908180" cy="461665"/>
          </a:xfrm>
          <a:prstGeom prst="rect">
            <a:avLst/>
          </a:prstGeom>
          <a:noFill/>
          <a:ln>
            <a:noFill/>
          </a:ln>
          <a:effectLst/>
          <a:extLst>
            <a:ext uri="{909E8E84-426E-40dd-AFC4-6F175D3DCCD1}">
              <a14:hiddenFill xmlns="" xmlns:a14="http://schemas.microsoft.com/office/drawing/2010/main">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defRPr/>
            </a:pPr>
            <a:r>
              <a:rPr lang="en-US" sz="1200" dirty="0">
                <a:solidFill>
                  <a:srgbClr val="008000"/>
                </a:solidFill>
                <a:latin typeface="Calibri" panose="020F0502020204030204" pitchFamily="34" charset="0"/>
                <a:cs typeface="Arial" pitchFamily="34" charset="0"/>
              </a:rPr>
              <a:t>Sarah</a:t>
            </a:r>
            <a:br>
              <a:rPr lang="en-US" sz="1200" dirty="0">
                <a:solidFill>
                  <a:srgbClr val="008000"/>
                </a:solidFill>
                <a:latin typeface="Calibri" panose="020F0502020204030204" pitchFamily="34" charset="0"/>
                <a:cs typeface="Arial" pitchFamily="34" charset="0"/>
              </a:rPr>
            </a:br>
            <a:r>
              <a:rPr lang="en-US" sz="1200" dirty="0">
                <a:solidFill>
                  <a:srgbClr val="008000"/>
                </a:solidFill>
                <a:latin typeface="Calibri" panose="020F0502020204030204" pitchFamily="34" charset="0"/>
                <a:cs typeface="Arial" pitchFamily="34" charset="0"/>
              </a:rPr>
              <a:t>Stability                  </a:t>
            </a:r>
          </a:p>
        </p:txBody>
      </p:sp>
      <p:sp>
        <p:nvSpPr>
          <p:cNvPr id="33" name="Rectangle 140"/>
          <p:cNvSpPr>
            <a:spLocks noChangeArrowheads="1"/>
          </p:cNvSpPr>
          <p:nvPr/>
        </p:nvSpPr>
        <p:spPr bwMode="auto">
          <a:xfrm>
            <a:off x="156949" y="5624598"/>
            <a:ext cx="1108373" cy="461665"/>
          </a:xfrm>
          <a:prstGeom prst="rect">
            <a:avLst/>
          </a:prstGeom>
          <a:noFill/>
          <a:ln>
            <a:noFill/>
          </a:ln>
          <a:effectLst/>
          <a:extLst>
            <a:ext uri="{909E8E84-426E-40dd-AFC4-6F175D3DCCD1}">
              <a14:hiddenFill xmlns="" xmlns:a14="http://schemas.microsoft.com/office/drawing/2010/main">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sz="1200" dirty="0">
                <a:solidFill>
                  <a:schemeClr val="accent5">
                    <a:lumMod val="50000"/>
                  </a:schemeClr>
                </a:solidFill>
                <a:latin typeface="Calibri" panose="020F0502020204030204" pitchFamily="34" charset="0"/>
                <a:ea typeface="MS PGothic" pitchFamily="34" charset="-128"/>
                <a:cs typeface="Arial" pitchFamily="34" charset="0"/>
              </a:rPr>
              <a:t>Laura</a:t>
            </a:r>
            <a:br>
              <a:rPr lang="en-US" sz="1200" dirty="0">
                <a:solidFill>
                  <a:schemeClr val="accent5">
                    <a:lumMod val="50000"/>
                  </a:schemeClr>
                </a:solidFill>
                <a:latin typeface="Calibri" panose="020F0502020204030204" pitchFamily="34" charset="0"/>
                <a:ea typeface="MS PGothic" pitchFamily="34" charset="-128"/>
                <a:cs typeface="Arial" pitchFamily="34" charset="0"/>
              </a:rPr>
            </a:br>
            <a:r>
              <a:rPr lang="en-US" sz="1200" dirty="0">
                <a:solidFill>
                  <a:schemeClr val="accent5">
                    <a:lumMod val="50000"/>
                  </a:schemeClr>
                </a:solidFill>
                <a:latin typeface="Calibri" panose="020F0502020204030204" pitchFamily="34" charset="0"/>
                <a:ea typeface="MS PGothic" pitchFamily="34" charset="-128"/>
                <a:cs typeface="Arial" pitchFamily="34" charset="0"/>
              </a:rPr>
              <a:t>Information </a:t>
            </a:r>
          </a:p>
        </p:txBody>
      </p:sp>
      <p:pic>
        <p:nvPicPr>
          <p:cNvPr id="31762" name="Picture 210" descr="MP900443173[1]"/>
          <p:cNvPicPr>
            <a:picLocks noChangeAspect="1" noChangeArrowheads="1"/>
          </p:cNvPicPr>
          <p:nvPr/>
        </p:nvPicPr>
        <p:blipFill>
          <a:blip r:embed="rId2" cstate="print">
            <a:extLst>
              <a:ext uri="{28A0092B-C50C-407E-A947-70E740481C1C}">
                <a14:useLocalDpi xmlns:a14="http://schemas.microsoft.com/office/drawing/2010/main" val="0"/>
              </a:ext>
            </a:extLst>
          </a:blip>
          <a:srcRect l="9087" t="3021" r="9132" b="57713"/>
          <a:stretch>
            <a:fillRect/>
          </a:stretch>
        </p:blipFill>
        <p:spPr bwMode="auto">
          <a:xfrm>
            <a:off x="5006067" y="1546225"/>
            <a:ext cx="1055687" cy="79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pic>
      <p:pic>
        <p:nvPicPr>
          <p:cNvPr id="31763" name="Picture 212" descr="MP900409456[1]"/>
          <p:cNvPicPr>
            <a:picLocks noChangeAspect="1" noChangeArrowheads="1"/>
          </p:cNvPicPr>
          <p:nvPr/>
        </p:nvPicPr>
        <p:blipFill>
          <a:blip r:embed="rId3" cstate="print">
            <a:extLst>
              <a:ext uri="{28A0092B-C50C-407E-A947-70E740481C1C}">
                <a14:useLocalDpi xmlns:a14="http://schemas.microsoft.com/office/drawing/2010/main" val="0"/>
              </a:ext>
            </a:extLst>
          </a:blip>
          <a:srcRect b="11742"/>
          <a:stretch>
            <a:fillRect/>
          </a:stretch>
        </p:blipFill>
        <p:spPr bwMode="auto">
          <a:xfrm>
            <a:off x="229279" y="4821237"/>
            <a:ext cx="900113" cy="750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pic>
      <p:pic>
        <p:nvPicPr>
          <p:cNvPr id="31764" name="Picture 196" descr="MP900442332[1]"/>
          <p:cNvPicPr>
            <a:picLocks noChangeAspect="1" noChangeArrowheads="1"/>
          </p:cNvPicPr>
          <p:nvPr/>
        </p:nvPicPr>
        <p:blipFill>
          <a:blip r:embed="rId4" cstate="print">
            <a:extLst>
              <a:ext uri="{28A0092B-C50C-407E-A947-70E740481C1C}">
                <a14:useLocalDpi xmlns:a14="http://schemas.microsoft.com/office/drawing/2010/main" val="0"/>
              </a:ext>
            </a:extLst>
          </a:blip>
          <a:srcRect r="23000" b="11668"/>
          <a:stretch>
            <a:fillRect/>
          </a:stretch>
        </p:blipFill>
        <p:spPr bwMode="auto">
          <a:xfrm>
            <a:off x="5006067" y="4784725"/>
            <a:ext cx="1031875" cy="82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pic>
      <p:pic>
        <p:nvPicPr>
          <p:cNvPr id="31765"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279" y="1546225"/>
            <a:ext cx="792163" cy="79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66" name="Text Box 35"/>
          <p:cNvSpPr txBox="1">
            <a:spLocks noChangeArrowheads="1"/>
          </p:cNvSpPr>
          <p:nvPr/>
        </p:nvSpPr>
        <p:spPr bwMode="auto">
          <a:xfrm>
            <a:off x="1453242" y="3255962"/>
            <a:ext cx="1800225" cy="492125"/>
          </a:xfrm>
          <a:prstGeom prst="rect">
            <a:avLst/>
          </a:prstGeom>
          <a:noFill/>
          <a:ln>
            <a:noFill/>
          </a:ln>
          <a:effectLst/>
          <a:extLst>
            <a:ext uri="{909E8E84-426E-40dd-AFC4-6F175D3DCCD1}">
              <a14:hiddenFill xmlns=""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r" eaLnBrk="1" hangingPunct="1">
              <a:spcBef>
                <a:spcPct val="50000"/>
              </a:spcBef>
            </a:pPr>
            <a:r>
              <a:rPr lang="en-US" sz="1300" dirty="0">
                <a:solidFill>
                  <a:srgbClr val="0025AD"/>
                </a:solidFill>
                <a:latin typeface="Calibri" panose="020F0502020204030204" pitchFamily="34" charset="0"/>
                <a:cs typeface="Arial" charset="0"/>
              </a:rPr>
              <a:t>Minimal Adapting Needed</a:t>
            </a:r>
            <a:endParaRPr lang="en-AU" sz="1300" dirty="0">
              <a:solidFill>
                <a:srgbClr val="0025AD"/>
              </a:solidFill>
              <a:latin typeface="Calibri" panose="020F0502020204030204" pitchFamily="34" charset="0"/>
              <a:cs typeface="Arial" charset="0"/>
            </a:endParaRPr>
          </a:p>
        </p:txBody>
      </p:sp>
      <p:sp>
        <p:nvSpPr>
          <p:cNvPr id="31767" name="Text Box 36"/>
          <p:cNvSpPr txBox="1">
            <a:spLocks noChangeArrowheads="1"/>
          </p:cNvSpPr>
          <p:nvPr/>
        </p:nvSpPr>
        <p:spPr bwMode="auto">
          <a:xfrm>
            <a:off x="5629954" y="4179887"/>
            <a:ext cx="2014538" cy="492125"/>
          </a:xfrm>
          <a:prstGeom prst="rect">
            <a:avLst/>
          </a:prstGeom>
          <a:noFill/>
          <a:ln>
            <a:noFill/>
          </a:ln>
          <a:effectLst/>
          <a:extLst>
            <a:ext uri="{909E8E84-426E-40dd-AFC4-6F175D3DCCD1}">
              <a14:hiddenFill xmlns=""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spcBef>
                <a:spcPct val="50000"/>
              </a:spcBef>
            </a:pPr>
            <a:r>
              <a:rPr lang="en-US" sz="1300" dirty="0">
                <a:solidFill>
                  <a:srgbClr val="FF0000"/>
                </a:solidFill>
                <a:latin typeface="Calibri" panose="020F0502020204030204" pitchFamily="34" charset="0"/>
                <a:cs typeface="Arial" charset="0"/>
              </a:rPr>
              <a:t>Substantial</a:t>
            </a:r>
            <a:br>
              <a:rPr lang="en-US" sz="1300" dirty="0">
                <a:solidFill>
                  <a:srgbClr val="FF0000"/>
                </a:solidFill>
                <a:latin typeface="Calibri" panose="020F0502020204030204" pitchFamily="34" charset="0"/>
                <a:cs typeface="Arial" charset="0"/>
              </a:rPr>
            </a:br>
            <a:r>
              <a:rPr lang="en-US" sz="1300" dirty="0">
                <a:solidFill>
                  <a:srgbClr val="FF0000"/>
                </a:solidFill>
                <a:latin typeface="Calibri" panose="020F0502020204030204" pitchFamily="34" charset="0"/>
                <a:cs typeface="Arial" charset="0"/>
              </a:rPr>
              <a:t>Adapting Needed</a:t>
            </a:r>
            <a:endParaRPr lang="en-AU" sz="1300" dirty="0">
              <a:solidFill>
                <a:srgbClr val="FF0000"/>
              </a:solidFill>
              <a:latin typeface="Calibri" panose="020F0502020204030204" pitchFamily="34" charset="0"/>
              <a:cs typeface="Arial" charset="0"/>
            </a:endParaRPr>
          </a:p>
        </p:txBody>
      </p:sp>
      <p:sp>
        <p:nvSpPr>
          <p:cNvPr id="40" name="Line 32"/>
          <p:cNvSpPr>
            <a:spLocks noChangeShapeType="1"/>
          </p:cNvSpPr>
          <p:nvPr/>
        </p:nvSpPr>
        <p:spPr bwMode="auto">
          <a:xfrm flipH="1" flipV="1">
            <a:off x="5006067" y="4252912"/>
            <a:ext cx="766762" cy="425450"/>
          </a:xfrm>
          <a:prstGeom prst="line">
            <a:avLst/>
          </a:prstGeom>
          <a:noFill/>
          <a:ln w="9525">
            <a:solidFill>
              <a:schemeClr val="accent3">
                <a:lumMod val="50000"/>
              </a:schemeClr>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41" name="Line 33"/>
          <p:cNvSpPr>
            <a:spLocks noChangeShapeType="1"/>
          </p:cNvSpPr>
          <p:nvPr/>
        </p:nvSpPr>
        <p:spPr bwMode="auto">
          <a:xfrm>
            <a:off x="3037567" y="3244850"/>
            <a:ext cx="795337" cy="431800"/>
          </a:xfrm>
          <a:prstGeom prst="line">
            <a:avLst/>
          </a:prstGeom>
          <a:noFill/>
          <a:ln w="9525">
            <a:solidFill>
              <a:schemeClr val="accent3">
                <a:lumMod val="50000"/>
              </a:schemeClr>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1770" name="Rectangle 2"/>
          <p:cNvSpPr>
            <a:spLocks noGrp="1" noChangeArrowheads="1"/>
          </p:cNvSpPr>
          <p:nvPr>
            <p:ph type="title"/>
          </p:nvPr>
        </p:nvSpPr>
        <p:spPr>
          <a:xfrm>
            <a:off x="152400" y="89795"/>
            <a:ext cx="8268617" cy="990600"/>
          </a:xfrm>
          <a:prstGeom prst="rect">
            <a:avLst/>
          </a:prstGeom>
        </p:spPr>
        <p:txBody>
          <a:bodyPr>
            <a:noAutofit/>
          </a:bodyPr>
          <a:lstStyle/>
          <a:p>
            <a:pPr algn="l"/>
            <a:r>
              <a:rPr lang="en-US" sz="3000" dirty="0">
                <a:latin typeface="Calibri" panose="020F0502020204030204" pitchFamily="34" charset="0"/>
                <a:cs typeface="Arial" charset="0"/>
              </a:rPr>
              <a:t>How would the </a:t>
            </a:r>
            <a:r>
              <a:rPr lang="en-US" sz="3000" dirty="0" err="1">
                <a:latin typeface="Calibri" panose="020F0502020204030204" pitchFamily="34" charset="0"/>
                <a:cs typeface="Arial" charset="0"/>
              </a:rPr>
              <a:t>Coddington</a:t>
            </a:r>
            <a:r>
              <a:rPr lang="en-US" sz="3000" dirty="0">
                <a:latin typeface="Calibri" panose="020F0502020204030204" pitchFamily="34" charset="0"/>
                <a:cs typeface="Arial" charset="0"/>
              </a:rPr>
              <a:t> Team </a:t>
            </a:r>
            <a:br>
              <a:rPr lang="en-US" sz="3000" dirty="0">
                <a:latin typeface="Calibri" panose="020F0502020204030204" pitchFamily="34" charset="0"/>
                <a:cs typeface="Arial" charset="0"/>
              </a:rPr>
            </a:br>
            <a:r>
              <a:rPr lang="en-US" sz="3000" dirty="0">
                <a:solidFill>
                  <a:srgbClr val="A6A6A6"/>
                </a:solidFill>
                <a:latin typeface="Calibri" panose="020F0502020204030204" pitchFamily="34" charset="0"/>
                <a:cs typeface="Arial" charset="0"/>
              </a:rPr>
              <a:t>Communicate with Frank?</a:t>
            </a:r>
          </a:p>
        </p:txBody>
      </p:sp>
      <p:sp>
        <p:nvSpPr>
          <p:cNvPr id="2" name="Slide Number Placeholder 1"/>
          <p:cNvSpPr>
            <a:spLocks noGrp="1"/>
          </p:cNvSpPr>
          <p:nvPr>
            <p:ph type="sldNum" sz="quarter" idx="12"/>
          </p:nvPr>
        </p:nvSpPr>
        <p:spPr>
          <a:xfrm>
            <a:off x="4934629" y="6399484"/>
            <a:ext cx="2133600" cy="365125"/>
          </a:xfrm>
        </p:spPr>
        <p:txBody>
          <a:bodyPr/>
          <a:lstStyle/>
          <a:p>
            <a:fld id="{AABD4647-916A-4C9D-B493-B18B45A00261}" type="slidenum">
              <a:rPr lang="en-PH" smtClean="0"/>
              <a:pPr/>
              <a:t>25</a:t>
            </a:fld>
            <a:endParaRPr lang="en-PH" dirty="0"/>
          </a:p>
        </p:txBody>
      </p:sp>
      <p:pic>
        <p:nvPicPr>
          <p:cNvPr id="31771" name="Picture 209" descr="MP900443055[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1167" y="3254375"/>
            <a:ext cx="1033462" cy="136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ectangle 4"/>
          <p:cNvSpPr>
            <a:spLocks noChangeArrowheads="1"/>
          </p:cNvSpPr>
          <p:nvPr/>
        </p:nvSpPr>
        <p:spPr bwMode="auto">
          <a:xfrm>
            <a:off x="1237342" y="4805362"/>
            <a:ext cx="2668587" cy="160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r>
              <a:rPr lang="en-US" sz="1100" b="0" u="sng" dirty="0">
                <a:solidFill>
                  <a:srgbClr val="333333"/>
                </a:solidFill>
                <a:latin typeface="Calibri" panose="020F0502020204030204" pitchFamily="34" charset="0"/>
                <a:cs typeface="Arial" charset="0"/>
              </a:rPr>
              <a:t>Laura requires detailed information</a:t>
            </a:r>
            <a:r>
              <a:rPr lang="en-US" sz="1100" b="0" dirty="0">
                <a:solidFill>
                  <a:srgbClr val="333333"/>
                </a:solidFill>
                <a:latin typeface="Calibri" panose="020F0502020204030204" pitchFamily="34" charset="0"/>
                <a:cs typeface="Arial" charset="0"/>
              </a:rPr>
              <a:t> when making a decision and tends to provide the same amount of details that she requires to others.</a:t>
            </a:r>
            <a:br>
              <a:rPr lang="en-US" sz="1100" b="0" dirty="0">
                <a:solidFill>
                  <a:srgbClr val="333333"/>
                </a:solidFill>
                <a:latin typeface="Calibri" panose="020F0502020204030204" pitchFamily="34" charset="0"/>
                <a:cs typeface="Arial" charset="0"/>
              </a:rPr>
            </a:br>
            <a:endParaRPr lang="en-US" sz="1100" b="0" dirty="0">
              <a:solidFill>
                <a:srgbClr val="333333"/>
              </a:solidFill>
              <a:latin typeface="Calibri" panose="020F0502020204030204" pitchFamily="34" charset="0"/>
              <a:cs typeface="Arial" charset="0"/>
            </a:endParaRPr>
          </a:p>
          <a:p>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Frank: Laura should</a:t>
            </a:r>
          </a:p>
          <a:p>
            <a:pPr>
              <a:buFont typeface="Arial" charset="0"/>
              <a:buChar char="•"/>
            </a:pPr>
            <a:r>
              <a:rPr lang="en-US" sz="1100" i="1" dirty="0">
                <a:solidFill>
                  <a:srgbClr val="333333"/>
                </a:solidFill>
                <a:latin typeface="Calibri" panose="020F0502020204030204" pitchFamily="34" charset="0"/>
                <a:cs typeface="Arial" charset="0"/>
              </a:rPr>
              <a:t>Note the important points </a:t>
            </a:r>
          </a:p>
          <a:p>
            <a:pPr>
              <a:buFont typeface="Arial" charset="0"/>
              <a:buChar char="•"/>
            </a:pPr>
            <a:r>
              <a:rPr lang="en-US" sz="1100" i="1" dirty="0">
                <a:solidFill>
                  <a:srgbClr val="333333"/>
                </a:solidFill>
                <a:latin typeface="Calibri" panose="020F0502020204030204" pitchFamily="34" charset="0"/>
                <a:cs typeface="Arial" charset="0"/>
              </a:rPr>
              <a:t>Avoid unnecessary details</a:t>
            </a:r>
          </a:p>
        </p:txBody>
      </p:sp>
      <p:sp>
        <p:nvSpPr>
          <p:cNvPr id="22" name="Rectangle 4"/>
          <p:cNvSpPr>
            <a:spLocks noChangeArrowheads="1"/>
          </p:cNvSpPr>
          <p:nvPr/>
        </p:nvSpPr>
        <p:spPr bwMode="auto">
          <a:xfrm>
            <a:off x="6026829" y="4756150"/>
            <a:ext cx="2660650" cy="143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r>
              <a:rPr lang="en-US" sz="1100" b="0" u="sng" dirty="0">
                <a:solidFill>
                  <a:srgbClr val="333333"/>
                </a:solidFill>
                <a:latin typeface="Calibri" panose="020F0502020204030204" pitchFamily="34" charset="0"/>
                <a:cs typeface="Arial" charset="0"/>
              </a:rPr>
              <a:t>Sarah generally looks to connect on an emotional level</a:t>
            </a:r>
            <a:r>
              <a:rPr lang="en-US" sz="1100" b="0" dirty="0">
                <a:solidFill>
                  <a:srgbClr val="333333"/>
                </a:solidFill>
                <a:latin typeface="Calibri" panose="020F0502020204030204" pitchFamily="34" charset="0"/>
                <a:cs typeface="Arial" charset="0"/>
              </a:rPr>
              <a:t>, communicating in a relaxed and calm tone. </a:t>
            </a:r>
            <a:br>
              <a:rPr lang="en-US" sz="1100" b="0" dirty="0">
                <a:solidFill>
                  <a:srgbClr val="333333"/>
                </a:solidFill>
                <a:latin typeface="Calibri" panose="020F0502020204030204" pitchFamily="34" charset="0"/>
                <a:cs typeface="Arial" charset="0"/>
              </a:rPr>
            </a:br>
            <a:br>
              <a:rPr lang="en-US" sz="1100" b="0" dirty="0">
                <a:solidFill>
                  <a:srgbClr val="333333"/>
                </a:solidFill>
                <a:latin typeface="Calibri" panose="020F0502020204030204" pitchFamily="34" charset="0"/>
                <a:cs typeface="Arial" charset="0"/>
              </a:rPr>
            </a:br>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Frank, Sarah should:</a:t>
            </a:r>
          </a:p>
          <a:p>
            <a:pPr>
              <a:buFont typeface="Arial" charset="0"/>
              <a:buChar char="•"/>
            </a:pPr>
            <a:r>
              <a:rPr lang="en-US" sz="1100" i="1" dirty="0">
                <a:solidFill>
                  <a:srgbClr val="333333"/>
                </a:solidFill>
                <a:latin typeface="Calibri" panose="020F0502020204030204" pitchFamily="34" charset="0"/>
                <a:cs typeface="Arial" charset="0"/>
              </a:rPr>
              <a:t>Be more direct</a:t>
            </a:r>
          </a:p>
          <a:p>
            <a:pPr>
              <a:buFont typeface="Arial" charset="0"/>
              <a:buChar char="•"/>
            </a:pPr>
            <a:r>
              <a:rPr lang="en-US" sz="1100" i="1" dirty="0">
                <a:solidFill>
                  <a:srgbClr val="333333"/>
                </a:solidFill>
                <a:latin typeface="Calibri" panose="020F0502020204030204" pitchFamily="34" charset="0"/>
                <a:cs typeface="Arial" charset="0"/>
              </a:rPr>
              <a:t>Address and review goals</a:t>
            </a:r>
          </a:p>
        </p:txBody>
      </p:sp>
      <p:sp>
        <p:nvSpPr>
          <p:cNvPr id="23" name="Rectangle 4"/>
          <p:cNvSpPr>
            <a:spLocks noChangeArrowheads="1"/>
          </p:cNvSpPr>
          <p:nvPr/>
        </p:nvSpPr>
        <p:spPr bwMode="auto">
          <a:xfrm>
            <a:off x="6026829" y="1517650"/>
            <a:ext cx="2698750" cy="143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r>
              <a:rPr lang="en-US" sz="1100" b="0" u="sng" dirty="0">
                <a:solidFill>
                  <a:srgbClr val="333333"/>
                </a:solidFill>
                <a:latin typeface="Calibri" panose="020F0502020204030204" pitchFamily="34" charset="0"/>
                <a:cs typeface="Arial" charset="0"/>
              </a:rPr>
              <a:t>John is enthusiastic and loves to socialize and network</a:t>
            </a:r>
            <a:r>
              <a:rPr lang="en-US" sz="1100" b="0" dirty="0">
                <a:solidFill>
                  <a:srgbClr val="333333"/>
                </a:solidFill>
                <a:latin typeface="Calibri" panose="020F0502020204030204" pitchFamily="34" charset="0"/>
                <a:cs typeface="Arial" charset="0"/>
              </a:rPr>
              <a:t>. He often finds pleasure in small talk and “catching up”.</a:t>
            </a:r>
            <a:br>
              <a:rPr lang="en-US" sz="1100" b="0" dirty="0">
                <a:solidFill>
                  <a:srgbClr val="333333"/>
                </a:solidFill>
                <a:latin typeface="Calibri" panose="020F0502020204030204" pitchFamily="34" charset="0"/>
                <a:cs typeface="Arial" charset="0"/>
              </a:rPr>
            </a:br>
            <a:r>
              <a:rPr lang="en-US" sz="1100" b="0" dirty="0">
                <a:solidFill>
                  <a:srgbClr val="333333"/>
                </a:solidFill>
                <a:latin typeface="Calibri" panose="020F0502020204030204" pitchFamily="34" charset="0"/>
                <a:cs typeface="Arial" charset="0"/>
              </a:rPr>
              <a:t> </a:t>
            </a:r>
            <a:br>
              <a:rPr lang="en-US" sz="1100" b="0" dirty="0">
                <a:solidFill>
                  <a:srgbClr val="333333"/>
                </a:solidFill>
                <a:latin typeface="Calibri" panose="020F0502020204030204" pitchFamily="34" charset="0"/>
                <a:cs typeface="Arial" charset="0"/>
              </a:rPr>
            </a:br>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Frank, John should:</a:t>
            </a:r>
          </a:p>
          <a:p>
            <a:pPr>
              <a:buFont typeface="Arial" charset="0"/>
              <a:buChar char="•"/>
            </a:pPr>
            <a:r>
              <a:rPr lang="en-US" sz="1100" i="1" dirty="0">
                <a:solidFill>
                  <a:srgbClr val="333333"/>
                </a:solidFill>
                <a:latin typeface="Calibri" panose="020F0502020204030204" pitchFamily="34" charset="0"/>
                <a:cs typeface="Arial" charset="0"/>
              </a:rPr>
              <a:t>More quickly get to the bottom line</a:t>
            </a:r>
          </a:p>
          <a:p>
            <a:pPr>
              <a:buFont typeface="Arial" charset="0"/>
              <a:buChar char="•"/>
            </a:pPr>
            <a:r>
              <a:rPr lang="en-US" sz="1100" i="1" dirty="0">
                <a:solidFill>
                  <a:srgbClr val="333333"/>
                </a:solidFill>
                <a:latin typeface="Calibri" panose="020F0502020204030204" pitchFamily="34" charset="0"/>
                <a:cs typeface="Arial" charset="0"/>
              </a:rPr>
              <a:t>Minimize the enthusiasm</a:t>
            </a:r>
          </a:p>
        </p:txBody>
      </p:sp>
      <p:sp>
        <p:nvSpPr>
          <p:cNvPr id="24" name="Rectangle 4"/>
          <p:cNvSpPr>
            <a:spLocks noChangeArrowheads="1"/>
          </p:cNvSpPr>
          <p:nvPr/>
        </p:nvSpPr>
        <p:spPr bwMode="auto">
          <a:xfrm>
            <a:off x="1227817" y="1541462"/>
            <a:ext cx="2708275"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r>
              <a:rPr lang="en-US" sz="1100" b="0" dirty="0">
                <a:solidFill>
                  <a:srgbClr val="333333"/>
                </a:solidFill>
                <a:latin typeface="Calibri" panose="020F0502020204030204" pitchFamily="34" charset="0"/>
                <a:cs typeface="Arial" charset="0"/>
              </a:rPr>
              <a:t>Like Frank, </a:t>
            </a:r>
            <a:r>
              <a:rPr lang="en-US" sz="1100" b="0" u="sng" dirty="0">
                <a:solidFill>
                  <a:srgbClr val="333333"/>
                </a:solidFill>
                <a:latin typeface="Calibri" panose="020F0502020204030204" pitchFamily="34" charset="0"/>
                <a:cs typeface="Arial" charset="0"/>
              </a:rPr>
              <a:t>Chris focuses on goals</a:t>
            </a:r>
            <a:r>
              <a:rPr lang="en-US" sz="1100" b="0" dirty="0">
                <a:solidFill>
                  <a:srgbClr val="333333"/>
                </a:solidFill>
                <a:latin typeface="Calibri" panose="020F0502020204030204" pitchFamily="34" charset="0"/>
                <a:cs typeface="Arial" charset="0"/>
              </a:rPr>
              <a:t> and the big picture when communicating.</a:t>
            </a:r>
            <a:br>
              <a:rPr lang="en-US" sz="1100" b="0" dirty="0">
                <a:solidFill>
                  <a:srgbClr val="333333"/>
                </a:solidFill>
                <a:latin typeface="Calibri" panose="020F0502020204030204" pitchFamily="34" charset="0"/>
                <a:cs typeface="Arial" charset="0"/>
              </a:rPr>
            </a:br>
            <a:br>
              <a:rPr lang="en-US" sz="1100" b="0" dirty="0">
                <a:solidFill>
                  <a:srgbClr val="333333"/>
                </a:solidFill>
                <a:latin typeface="Calibri" panose="020F0502020204030204" pitchFamily="34" charset="0"/>
                <a:cs typeface="Arial" charset="0"/>
              </a:rPr>
            </a:br>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Frank, Chris should:</a:t>
            </a:r>
          </a:p>
          <a:p>
            <a:pPr>
              <a:buFont typeface="Arial" charset="0"/>
              <a:buChar char="•"/>
            </a:pPr>
            <a:r>
              <a:rPr lang="en-US" sz="1100" i="1" dirty="0">
                <a:solidFill>
                  <a:srgbClr val="333333"/>
                </a:solidFill>
                <a:latin typeface="Calibri" panose="020F0502020204030204" pitchFamily="34" charset="0"/>
                <a:cs typeface="Arial" charset="0"/>
              </a:rPr>
              <a:t>Focus on returns</a:t>
            </a:r>
          </a:p>
          <a:p>
            <a:pPr>
              <a:buFont typeface="Arial" charset="0"/>
              <a:buChar char="•"/>
            </a:pPr>
            <a:r>
              <a:rPr lang="en-US" sz="1100" i="1" dirty="0">
                <a:solidFill>
                  <a:srgbClr val="333333"/>
                </a:solidFill>
                <a:latin typeface="Calibri" panose="020F0502020204030204" pitchFamily="34" charset="0"/>
                <a:cs typeface="Arial" charset="0"/>
              </a:rPr>
              <a:t>Offer options</a:t>
            </a:r>
          </a:p>
        </p:txBody>
      </p:sp>
      <p:pic>
        <p:nvPicPr>
          <p:cNvPr id="31776" name="Rectangle 195"/>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3317" y="4537075"/>
            <a:ext cx="2090737"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77" name="Text Box 30"/>
          <p:cNvSpPr txBox="1">
            <a:spLocks noChangeArrowheads="1"/>
          </p:cNvSpPr>
          <p:nvPr/>
        </p:nvSpPr>
        <p:spPr bwMode="auto">
          <a:xfrm>
            <a:off x="3396342" y="4672161"/>
            <a:ext cx="2089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eaLnBrk="1" hangingPunct="1"/>
            <a:r>
              <a:rPr lang="en-US" sz="1200" dirty="0">
                <a:solidFill>
                  <a:schemeClr val="tx1"/>
                </a:solidFill>
                <a:latin typeface="Calibri" panose="020F0502020204030204" pitchFamily="34" charset="0"/>
                <a:cs typeface="Arial" charset="0"/>
              </a:rPr>
              <a:t>Frank (Client)</a:t>
            </a:r>
          </a:p>
          <a:p>
            <a:pPr algn="ctr" eaLnBrk="1" hangingPunct="1"/>
            <a:r>
              <a:rPr lang="en-US" sz="1200" dirty="0">
                <a:solidFill>
                  <a:schemeClr val="tx1"/>
                </a:solidFill>
                <a:latin typeface="Calibri" panose="020F0502020204030204" pitchFamily="34" charset="0"/>
                <a:cs typeface="Arial" charset="0"/>
              </a:rPr>
              <a:t>Goal-Setting </a:t>
            </a:r>
          </a:p>
        </p:txBody>
      </p:sp>
    </p:spTree>
    <p:extLst>
      <p:ext uri="{BB962C8B-B14F-4D97-AF65-F5344CB8AC3E}">
        <p14:creationId xmlns:p14="http://schemas.microsoft.com/office/powerpoint/2010/main" val="1458141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7"/>
          <p:cNvSpPr>
            <a:spLocks noChangeArrowheads="1"/>
          </p:cNvSpPr>
          <p:nvPr/>
        </p:nvSpPr>
        <p:spPr bwMode="auto">
          <a:xfrm>
            <a:off x="5019675" y="4733925"/>
            <a:ext cx="3705225" cy="1655762"/>
          </a:xfrm>
          <a:prstGeom prst="rect">
            <a:avLst/>
          </a:prstGeom>
          <a:solidFill>
            <a:schemeClr val="bg1"/>
          </a:solidFill>
          <a:ln w="19050" algn="ctr">
            <a:solidFill>
              <a:srgbClr val="008000"/>
            </a:solidFill>
            <a:round/>
            <a:headEnd/>
            <a:tailEnd/>
          </a:ln>
        </p:spPr>
        <p:txBody>
          <a:bodyPr wrap="none" anchor="ctr"/>
          <a:lstStyle/>
          <a:p>
            <a:endParaRPr lang="en-US" sz="1200">
              <a:solidFill>
                <a:schemeClr val="bg1"/>
              </a:solidFill>
            </a:endParaRPr>
          </a:p>
        </p:txBody>
      </p:sp>
      <p:sp>
        <p:nvSpPr>
          <p:cNvPr id="32771" name="Rectangle 20"/>
          <p:cNvSpPr>
            <a:spLocks noChangeArrowheads="1"/>
          </p:cNvSpPr>
          <p:nvPr/>
        </p:nvSpPr>
        <p:spPr bwMode="auto">
          <a:xfrm>
            <a:off x="5019675" y="1493837"/>
            <a:ext cx="3705225" cy="1655763"/>
          </a:xfrm>
          <a:prstGeom prst="rect">
            <a:avLst/>
          </a:prstGeom>
          <a:solidFill>
            <a:schemeClr val="bg1"/>
          </a:solidFill>
          <a:ln w="19050" algn="ctr">
            <a:solidFill>
              <a:srgbClr val="FF6600"/>
            </a:solidFill>
            <a:round/>
            <a:headEnd/>
            <a:tailEnd/>
          </a:ln>
        </p:spPr>
        <p:txBody>
          <a:bodyPr wrap="none" anchor="ctr"/>
          <a:lstStyle/>
          <a:p>
            <a:endParaRPr lang="en-US" sz="1200">
              <a:solidFill>
                <a:schemeClr val="bg1"/>
              </a:solidFill>
            </a:endParaRPr>
          </a:p>
        </p:txBody>
      </p:sp>
      <p:sp>
        <p:nvSpPr>
          <p:cNvPr id="28" name="Rectangle 27"/>
          <p:cNvSpPr/>
          <p:nvPr/>
        </p:nvSpPr>
        <p:spPr bwMode="auto">
          <a:xfrm>
            <a:off x="238125" y="4757737"/>
            <a:ext cx="3705225" cy="1655763"/>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wrap="none" anchor="ctr"/>
          <a:lstStyle/>
          <a:p>
            <a:pPr>
              <a:defRPr/>
            </a:pPr>
            <a:endParaRPr lang="en-US" sz="1200" dirty="0">
              <a:latin typeface="Times New Roman" charset="0"/>
              <a:ea typeface="MS PGothic" pitchFamily="34" charset="-128"/>
              <a:sym typeface="Symbol" charset="2"/>
            </a:endParaRPr>
          </a:p>
        </p:txBody>
      </p:sp>
      <p:sp>
        <p:nvSpPr>
          <p:cNvPr id="32773" name="Rectangle 1"/>
          <p:cNvSpPr>
            <a:spLocks noChangeArrowheads="1"/>
          </p:cNvSpPr>
          <p:nvPr/>
        </p:nvSpPr>
        <p:spPr bwMode="auto">
          <a:xfrm>
            <a:off x="238125" y="1493837"/>
            <a:ext cx="3705225" cy="1655763"/>
          </a:xfrm>
          <a:prstGeom prst="rect">
            <a:avLst/>
          </a:prstGeom>
          <a:solidFill>
            <a:schemeClr val="bg1"/>
          </a:solidFill>
          <a:ln w="19050" algn="ctr">
            <a:solidFill>
              <a:schemeClr val="tx1"/>
            </a:solidFill>
            <a:round/>
            <a:headEnd/>
            <a:tailEnd/>
          </a:ln>
        </p:spPr>
        <p:txBody>
          <a:bodyPr wrap="none" anchor="ctr"/>
          <a:lstStyle/>
          <a:p>
            <a:endParaRPr lang="en-US" sz="1200"/>
          </a:p>
        </p:txBody>
      </p:sp>
      <p:sp>
        <p:nvSpPr>
          <p:cNvPr id="30" name="Rectangle 195"/>
          <p:cNvSpPr>
            <a:spLocks noChangeArrowheads="1"/>
          </p:cNvSpPr>
          <p:nvPr/>
        </p:nvSpPr>
        <p:spPr bwMode="auto">
          <a:xfrm>
            <a:off x="233983" y="2373324"/>
            <a:ext cx="1215802" cy="430887"/>
          </a:xfrm>
          <a:prstGeom prst="rect">
            <a:avLst/>
          </a:prstGeom>
          <a:noFill/>
          <a:ln>
            <a:noFill/>
          </a:ln>
          <a:effectLst/>
          <a:extLst>
            <a:ext uri="{909E8E84-426E-40dd-AFC4-6F175D3DCCD1}">
              <a14:hiddenFill xmlns="" xmlns:a14="http://schemas.microsoft.com/office/drawing/2010/main">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defRPr/>
            </a:pPr>
            <a:r>
              <a:rPr lang="en-US" sz="1100" dirty="0">
                <a:solidFill>
                  <a:schemeClr val="tx1"/>
                </a:solidFill>
                <a:latin typeface="Calibri" panose="020F0502020204030204" pitchFamily="34" charset="0"/>
                <a:cs typeface="Arial" pitchFamily="34" charset="0"/>
              </a:rPr>
              <a:t>Chris (Leader)</a:t>
            </a:r>
            <a:br>
              <a:rPr lang="en-US" sz="1100" dirty="0">
                <a:solidFill>
                  <a:schemeClr val="tx1"/>
                </a:solidFill>
                <a:latin typeface="Calibri" panose="020F0502020204030204" pitchFamily="34" charset="0"/>
                <a:cs typeface="Arial" pitchFamily="34" charset="0"/>
              </a:rPr>
            </a:br>
            <a:r>
              <a:rPr lang="en-US" sz="1100" dirty="0">
                <a:solidFill>
                  <a:schemeClr val="tx1"/>
                </a:solidFill>
                <a:latin typeface="Calibri" panose="020F0502020204030204" pitchFamily="34" charset="0"/>
                <a:cs typeface="Arial" pitchFamily="34" charset="0"/>
              </a:rPr>
              <a:t>Goal-Setting </a:t>
            </a:r>
          </a:p>
        </p:txBody>
      </p:sp>
      <p:sp>
        <p:nvSpPr>
          <p:cNvPr id="31" name="Rectangle 138"/>
          <p:cNvSpPr>
            <a:spLocks noChangeArrowheads="1"/>
          </p:cNvSpPr>
          <p:nvPr/>
        </p:nvSpPr>
        <p:spPr bwMode="auto">
          <a:xfrm>
            <a:off x="5018906" y="2378258"/>
            <a:ext cx="1224136" cy="461665"/>
          </a:xfrm>
          <a:prstGeom prst="rect">
            <a:avLst/>
          </a:prstGeom>
          <a:noFill/>
          <a:ln>
            <a:noFill/>
          </a:ln>
          <a:effectLst/>
          <a:extLst>
            <a:ext uri="{909E8E84-426E-40dd-AFC4-6F175D3DCCD1}">
              <a14:hiddenFill xmlns="" xmlns:a14="http://schemas.microsoft.com/office/drawing/2010/main">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sz="1200" dirty="0">
                <a:solidFill>
                  <a:srgbClr val="FF6600"/>
                </a:solidFill>
                <a:latin typeface="Calibri" panose="020F0502020204030204" pitchFamily="34" charset="0"/>
                <a:ea typeface="MS PGothic" pitchFamily="34" charset="-128"/>
                <a:cs typeface="Arial" pitchFamily="34" charset="0"/>
              </a:rPr>
              <a:t>John</a:t>
            </a:r>
            <a:br>
              <a:rPr lang="en-US" sz="1200" dirty="0">
                <a:solidFill>
                  <a:srgbClr val="FF6600"/>
                </a:solidFill>
                <a:latin typeface="Calibri" panose="020F0502020204030204" pitchFamily="34" charset="0"/>
                <a:ea typeface="MS PGothic" pitchFamily="34" charset="-128"/>
                <a:cs typeface="Arial" pitchFamily="34" charset="0"/>
              </a:rPr>
            </a:br>
            <a:r>
              <a:rPr lang="en-US" sz="1200" dirty="0">
                <a:solidFill>
                  <a:srgbClr val="FF6600"/>
                </a:solidFill>
                <a:latin typeface="Calibri" panose="020F0502020204030204" pitchFamily="34" charset="0"/>
                <a:ea typeface="MS PGothic" pitchFamily="34" charset="-128"/>
                <a:cs typeface="Arial" pitchFamily="34" charset="0"/>
              </a:rPr>
              <a:t>Lifestyle </a:t>
            </a:r>
          </a:p>
        </p:txBody>
      </p:sp>
      <p:sp>
        <p:nvSpPr>
          <p:cNvPr id="32" name="Rectangle 139"/>
          <p:cNvSpPr>
            <a:spLocks noChangeArrowheads="1"/>
          </p:cNvSpPr>
          <p:nvPr/>
        </p:nvSpPr>
        <p:spPr bwMode="auto">
          <a:xfrm>
            <a:off x="5019675" y="5604879"/>
            <a:ext cx="1908180" cy="461665"/>
          </a:xfrm>
          <a:prstGeom prst="rect">
            <a:avLst/>
          </a:prstGeom>
          <a:noFill/>
          <a:ln>
            <a:noFill/>
          </a:ln>
          <a:effectLst/>
          <a:extLst>
            <a:ext uri="{909E8E84-426E-40dd-AFC4-6F175D3DCCD1}">
              <a14:hiddenFill xmlns="" xmlns:a14="http://schemas.microsoft.com/office/drawing/2010/main">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defRPr/>
            </a:pPr>
            <a:r>
              <a:rPr lang="en-US" sz="1200" dirty="0">
                <a:solidFill>
                  <a:srgbClr val="008000"/>
                </a:solidFill>
                <a:latin typeface="Calibri" panose="020F0502020204030204" pitchFamily="34" charset="0"/>
                <a:cs typeface="Arial" pitchFamily="34" charset="0"/>
              </a:rPr>
              <a:t>Sarah</a:t>
            </a:r>
            <a:br>
              <a:rPr lang="en-US" sz="1200" dirty="0">
                <a:solidFill>
                  <a:srgbClr val="008000"/>
                </a:solidFill>
                <a:latin typeface="Calibri" panose="020F0502020204030204" pitchFamily="34" charset="0"/>
                <a:cs typeface="Arial" pitchFamily="34" charset="0"/>
              </a:rPr>
            </a:br>
            <a:r>
              <a:rPr lang="en-US" sz="1200" dirty="0">
                <a:solidFill>
                  <a:srgbClr val="008000"/>
                </a:solidFill>
                <a:latin typeface="Calibri" panose="020F0502020204030204" pitchFamily="34" charset="0"/>
                <a:cs typeface="Arial" pitchFamily="34" charset="0"/>
              </a:rPr>
              <a:t>Stability                  </a:t>
            </a:r>
          </a:p>
        </p:txBody>
      </p:sp>
      <p:sp>
        <p:nvSpPr>
          <p:cNvPr id="33" name="Rectangle 140"/>
          <p:cNvSpPr>
            <a:spLocks noChangeArrowheads="1"/>
          </p:cNvSpPr>
          <p:nvPr/>
        </p:nvSpPr>
        <p:spPr bwMode="auto">
          <a:xfrm>
            <a:off x="194370" y="5602373"/>
            <a:ext cx="1108373" cy="461665"/>
          </a:xfrm>
          <a:prstGeom prst="rect">
            <a:avLst/>
          </a:prstGeom>
          <a:noFill/>
          <a:ln>
            <a:noFill/>
          </a:ln>
          <a:effectLst/>
          <a:extLst>
            <a:ext uri="{909E8E84-426E-40dd-AFC4-6F175D3DCCD1}">
              <a14:hiddenFill xmlns="" xmlns:a14="http://schemas.microsoft.com/office/drawing/2010/main">
                <a:gradFill rotWithShape="1">
                  <a:gsLst>
                    <a:gs pos="0">
                      <a:srgbClr val="5F5F5F">
                        <a:alpha val="94000"/>
                      </a:srgbClr>
                    </a:gs>
                    <a:gs pos="50000">
                      <a:schemeClr val="bg2">
                        <a:alpha val="75000"/>
                      </a:schemeClr>
                    </a:gs>
                    <a:gs pos="100000">
                      <a:srgbClr val="5F5F5F">
                        <a:alpha val="94000"/>
                      </a:srgbClr>
                    </a:gs>
                  </a:gsLst>
                  <a:lin ang="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sz="1200" dirty="0">
                <a:solidFill>
                  <a:schemeClr val="accent5">
                    <a:lumMod val="50000"/>
                  </a:schemeClr>
                </a:solidFill>
                <a:latin typeface="Calibri" panose="020F0502020204030204" pitchFamily="34" charset="0"/>
                <a:ea typeface="MS PGothic" pitchFamily="34" charset="-128"/>
                <a:cs typeface="Arial" pitchFamily="34" charset="0"/>
              </a:rPr>
              <a:t>Laura</a:t>
            </a:r>
            <a:br>
              <a:rPr lang="en-US" sz="1200" dirty="0">
                <a:solidFill>
                  <a:schemeClr val="accent5">
                    <a:lumMod val="50000"/>
                  </a:schemeClr>
                </a:solidFill>
                <a:latin typeface="Calibri" panose="020F0502020204030204" pitchFamily="34" charset="0"/>
                <a:ea typeface="MS PGothic" pitchFamily="34" charset="-128"/>
                <a:cs typeface="Arial" pitchFamily="34" charset="0"/>
              </a:rPr>
            </a:br>
            <a:r>
              <a:rPr lang="en-US" sz="1200" dirty="0">
                <a:solidFill>
                  <a:schemeClr val="accent5">
                    <a:lumMod val="50000"/>
                  </a:schemeClr>
                </a:solidFill>
                <a:latin typeface="Calibri" panose="020F0502020204030204" pitchFamily="34" charset="0"/>
                <a:ea typeface="MS PGothic" pitchFamily="34" charset="-128"/>
                <a:cs typeface="Arial" pitchFamily="34" charset="0"/>
              </a:rPr>
              <a:t>Information</a:t>
            </a:r>
          </a:p>
        </p:txBody>
      </p:sp>
      <p:pic>
        <p:nvPicPr>
          <p:cNvPr id="32786" name="Picture 210" descr="MP900443173[1]"/>
          <p:cNvPicPr>
            <a:picLocks noChangeAspect="1" noChangeArrowheads="1"/>
          </p:cNvPicPr>
          <p:nvPr/>
        </p:nvPicPr>
        <p:blipFill>
          <a:blip r:embed="rId2" cstate="print">
            <a:extLst>
              <a:ext uri="{28A0092B-C50C-407E-A947-70E740481C1C}">
                <a14:useLocalDpi xmlns:a14="http://schemas.microsoft.com/office/drawing/2010/main" val="0"/>
              </a:ext>
            </a:extLst>
          </a:blip>
          <a:srcRect l="9087" t="3021" r="9132" b="57713"/>
          <a:stretch>
            <a:fillRect/>
          </a:stretch>
        </p:blipFill>
        <p:spPr bwMode="auto">
          <a:xfrm>
            <a:off x="5043488" y="1524000"/>
            <a:ext cx="1055687" cy="79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pic>
      <p:pic>
        <p:nvPicPr>
          <p:cNvPr id="32787" name="Picture 212" descr="MP900409456[1]"/>
          <p:cNvPicPr>
            <a:picLocks noChangeAspect="1" noChangeArrowheads="1"/>
          </p:cNvPicPr>
          <p:nvPr/>
        </p:nvPicPr>
        <p:blipFill>
          <a:blip r:embed="rId3" cstate="print">
            <a:extLst>
              <a:ext uri="{28A0092B-C50C-407E-A947-70E740481C1C}">
                <a14:useLocalDpi xmlns:a14="http://schemas.microsoft.com/office/drawing/2010/main" val="0"/>
              </a:ext>
            </a:extLst>
          </a:blip>
          <a:srcRect b="11742"/>
          <a:stretch>
            <a:fillRect/>
          </a:stretch>
        </p:blipFill>
        <p:spPr bwMode="auto">
          <a:xfrm>
            <a:off x="266700" y="4799012"/>
            <a:ext cx="900113" cy="750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pic>
      <p:pic>
        <p:nvPicPr>
          <p:cNvPr id="32788" name="Picture 196" descr="MP900442332[1]"/>
          <p:cNvPicPr>
            <a:picLocks noChangeAspect="1" noChangeArrowheads="1"/>
          </p:cNvPicPr>
          <p:nvPr/>
        </p:nvPicPr>
        <p:blipFill>
          <a:blip r:embed="rId4" cstate="print">
            <a:extLst>
              <a:ext uri="{28A0092B-C50C-407E-A947-70E740481C1C}">
                <a14:useLocalDpi xmlns:a14="http://schemas.microsoft.com/office/drawing/2010/main" val="0"/>
              </a:ext>
            </a:extLst>
          </a:blip>
          <a:srcRect r="23000" b="11668"/>
          <a:stretch>
            <a:fillRect/>
          </a:stretch>
        </p:blipFill>
        <p:spPr bwMode="auto">
          <a:xfrm>
            <a:off x="5043488" y="4762500"/>
            <a:ext cx="1031875" cy="82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solidFill>
                  <a:srgbClr val="000000"/>
                </a:solidFill>
                <a:miter lim="800000"/>
                <a:headEnd/>
                <a:tailEnd/>
              </a14:hiddenLine>
            </a:ext>
          </a:extLst>
        </p:spPr>
      </p:pic>
      <p:pic>
        <p:nvPicPr>
          <p:cNvPr id="32789"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 y="1524000"/>
            <a:ext cx="792163" cy="79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90" name="Text Box 35"/>
          <p:cNvSpPr txBox="1">
            <a:spLocks noChangeArrowheads="1"/>
          </p:cNvSpPr>
          <p:nvPr/>
        </p:nvSpPr>
        <p:spPr bwMode="auto">
          <a:xfrm>
            <a:off x="1490663" y="3233737"/>
            <a:ext cx="1800225" cy="492125"/>
          </a:xfrm>
          <a:prstGeom prst="rect">
            <a:avLst/>
          </a:prstGeom>
          <a:noFill/>
          <a:ln>
            <a:noFill/>
          </a:ln>
          <a:effectLst/>
          <a:extLst>
            <a:ext uri="{909E8E84-426E-40dd-AFC4-6F175D3DCCD1}">
              <a14:hiddenFill xmlns=""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r" eaLnBrk="1" hangingPunct="1">
              <a:spcBef>
                <a:spcPct val="50000"/>
              </a:spcBef>
            </a:pPr>
            <a:r>
              <a:rPr lang="en-US" sz="1300" dirty="0">
                <a:solidFill>
                  <a:srgbClr val="FF0000"/>
                </a:solidFill>
                <a:latin typeface="Calibri" panose="020F0502020204030204" pitchFamily="34" charset="0"/>
                <a:cs typeface="Arial" charset="0"/>
              </a:rPr>
              <a:t>Substantial Adapting Needed</a:t>
            </a:r>
            <a:endParaRPr lang="en-AU" sz="1300" dirty="0">
              <a:solidFill>
                <a:srgbClr val="FF0000"/>
              </a:solidFill>
              <a:latin typeface="Calibri" panose="020F0502020204030204" pitchFamily="34" charset="0"/>
              <a:cs typeface="Arial" charset="0"/>
            </a:endParaRPr>
          </a:p>
        </p:txBody>
      </p:sp>
      <p:sp>
        <p:nvSpPr>
          <p:cNvPr id="32791" name="Text Box 36"/>
          <p:cNvSpPr txBox="1">
            <a:spLocks noChangeArrowheads="1"/>
          </p:cNvSpPr>
          <p:nvPr/>
        </p:nvSpPr>
        <p:spPr bwMode="auto">
          <a:xfrm>
            <a:off x="5667375" y="4157662"/>
            <a:ext cx="2014538" cy="292388"/>
          </a:xfrm>
          <a:prstGeom prst="rect">
            <a:avLst/>
          </a:prstGeom>
          <a:noFill/>
          <a:ln>
            <a:noFill/>
          </a:ln>
          <a:effectLst/>
          <a:extLst>
            <a:ext uri="{909E8E84-426E-40dd-AFC4-6F175D3DCCD1}">
              <a14:hiddenFill xmlns=""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eaLnBrk="1" hangingPunct="1">
              <a:spcBef>
                <a:spcPct val="50000"/>
              </a:spcBef>
            </a:pPr>
            <a:r>
              <a:rPr lang="en-US" sz="1300" dirty="0">
                <a:solidFill>
                  <a:srgbClr val="008000"/>
                </a:solidFill>
                <a:latin typeface="Calibri" panose="020F0502020204030204" pitchFamily="34" charset="0"/>
                <a:cs typeface="Arial" charset="0"/>
              </a:rPr>
              <a:t>Minimal Adapting Needed</a:t>
            </a:r>
            <a:endParaRPr lang="en-AU" sz="1300" dirty="0">
              <a:solidFill>
                <a:srgbClr val="008000"/>
              </a:solidFill>
              <a:latin typeface="Calibri" panose="020F0502020204030204" pitchFamily="34" charset="0"/>
              <a:cs typeface="Arial" charset="0"/>
            </a:endParaRPr>
          </a:p>
        </p:txBody>
      </p:sp>
      <p:sp>
        <p:nvSpPr>
          <p:cNvPr id="32792" name="Rectangle 2"/>
          <p:cNvSpPr>
            <a:spLocks noGrp="1" noChangeArrowheads="1"/>
          </p:cNvSpPr>
          <p:nvPr>
            <p:ph type="title"/>
          </p:nvPr>
        </p:nvSpPr>
        <p:spPr>
          <a:xfrm>
            <a:off x="206880" y="64438"/>
            <a:ext cx="8229600" cy="990600"/>
          </a:xfrm>
          <a:prstGeom prst="rect">
            <a:avLst/>
          </a:prstGeom>
        </p:spPr>
        <p:txBody>
          <a:bodyPr>
            <a:noAutofit/>
          </a:bodyPr>
          <a:lstStyle/>
          <a:p>
            <a:pPr algn="l"/>
            <a:r>
              <a:rPr lang="en-US" sz="3000" dirty="0">
                <a:latin typeface="Calibri" panose="020F0502020204030204" pitchFamily="34" charset="0"/>
                <a:cs typeface="Arial" charset="0"/>
              </a:rPr>
              <a:t>How would the </a:t>
            </a:r>
            <a:r>
              <a:rPr lang="en-US" sz="3000" dirty="0" err="1">
                <a:latin typeface="Calibri" panose="020F0502020204030204" pitchFamily="34" charset="0"/>
                <a:cs typeface="Arial" charset="0"/>
              </a:rPr>
              <a:t>Coddington</a:t>
            </a:r>
            <a:r>
              <a:rPr lang="en-US" sz="3000" dirty="0">
                <a:latin typeface="Calibri" panose="020F0502020204030204" pitchFamily="34" charset="0"/>
                <a:cs typeface="Arial" charset="0"/>
              </a:rPr>
              <a:t> Team </a:t>
            </a:r>
            <a:br>
              <a:rPr lang="en-US" sz="3000" dirty="0">
                <a:latin typeface="Calibri" panose="020F0502020204030204" pitchFamily="34" charset="0"/>
                <a:cs typeface="Arial" charset="0"/>
              </a:rPr>
            </a:br>
            <a:r>
              <a:rPr lang="en-US" sz="3000" dirty="0">
                <a:solidFill>
                  <a:srgbClr val="A6A6A6"/>
                </a:solidFill>
                <a:latin typeface="Calibri" panose="020F0502020204030204" pitchFamily="34" charset="0"/>
                <a:cs typeface="Arial" charset="0"/>
              </a:rPr>
              <a:t>Communicate with Craig?</a:t>
            </a:r>
          </a:p>
        </p:txBody>
      </p:sp>
      <p:sp>
        <p:nvSpPr>
          <p:cNvPr id="2" name="Slide Number Placeholder 1"/>
          <p:cNvSpPr>
            <a:spLocks noGrp="1"/>
          </p:cNvSpPr>
          <p:nvPr>
            <p:ph type="sldNum" sz="quarter" idx="12"/>
          </p:nvPr>
        </p:nvSpPr>
        <p:spPr>
          <a:xfrm>
            <a:off x="4972050" y="6418262"/>
            <a:ext cx="2133600" cy="365125"/>
          </a:xfrm>
        </p:spPr>
        <p:txBody>
          <a:bodyPr/>
          <a:lstStyle/>
          <a:p>
            <a:fld id="{AABD4647-916A-4C9D-B493-B18B45A00261}" type="slidenum">
              <a:rPr lang="en-PH" smtClean="0"/>
              <a:pPr/>
              <a:t>26</a:t>
            </a:fld>
            <a:endParaRPr lang="en-PH" dirty="0"/>
          </a:p>
        </p:txBody>
      </p:sp>
      <p:sp>
        <p:nvSpPr>
          <p:cNvPr id="19" name="Rectangle 4"/>
          <p:cNvSpPr>
            <a:spLocks noChangeArrowheads="1"/>
          </p:cNvSpPr>
          <p:nvPr/>
        </p:nvSpPr>
        <p:spPr bwMode="auto">
          <a:xfrm>
            <a:off x="1274763" y="4838824"/>
            <a:ext cx="2668587"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r>
              <a:rPr lang="en-US" sz="1100" b="0" u="sng" dirty="0">
                <a:solidFill>
                  <a:srgbClr val="333333"/>
                </a:solidFill>
                <a:latin typeface="Calibri" panose="020F0502020204030204" pitchFamily="34" charset="0"/>
                <a:cs typeface="Arial" charset="0"/>
              </a:rPr>
              <a:t>Laura’s communication is structured</a:t>
            </a:r>
            <a:r>
              <a:rPr lang="en-US" sz="1100" b="0" dirty="0">
                <a:solidFill>
                  <a:srgbClr val="333333"/>
                </a:solidFill>
                <a:latin typeface="Calibri" panose="020F0502020204030204" pitchFamily="34" charset="0"/>
                <a:cs typeface="Arial" charset="0"/>
              </a:rPr>
              <a:t>. She tends to focus on facts and research.</a:t>
            </a:r>
          </a:p>
          <a:p>
            <a:endParaRPr lang="en-US" sz="1100" b="0" i="1" u="sng" dirty="0">
              <a:solidFill>
                <a:srgbClr val="333333"/>
              </a:solidFill>
              <a:latin typeface="Calibri" panose="020F0502020204030204" pitchFamily="34" charset="0"/>
              <a:cs typeface="Arial" charset="0"/>
            </a:endParaRPr>
          </a:p>
          <a:p>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Craig, Laura should:</a:t>
            </a:r>
          </a:p>
          <a:p>
            <a:pPr>
              <a:buFont typeface="Arial" charset="0"/>
              <a:buChar char="•"/>
            </a:pPr>
            <a:r>
              <a:rPr lang="en-US" sz="1100" i="1" dirty="0">
                <a:solidFill>
                  <a:srgbClr val="333333"/>
                </a:solidFill>
                <a:latin typeface="Calibri" panose="020F0502020204030204" pitchFamily="34" charset="0"/>
                <a:cs typeface="Arial" charset="0"/>
              </a:rPr>
              <a:t>Lighten up the meeting </a:t>
            </a:r>
          </a:p>
          <a:p>
            <a:pPr>
              <a:buFont typeface="Arial" charset="0"/>
              <a:buChar char="•"/>
            </a:pPr>
            <a:r>
              <a:rPr lang="en-US" sz="1100" i="1" dirty="0">
                <a:solidFill>
                  <a:srgbClr val="333333"/>
                </a:solidFill>
                <a:latin typeface="Calibri" panose="020F0502020204030204" pitchFamily="34" charset="0"/>
                <a:cs typeface="Arial" charset="0"/>
              </a:rPr>
              <a:t>Allow him to share his feelings about the facts</a:t>
            </a:r>
          </a:p>
          <a:p>
            <a:pPr>
              <a:buFont typeface="Arial" charset="0"/>
              <a:buChar char="•"/>
            </a:pPr>
            <a:endParaRPr lang="en-US" sz="1100" i="1" dirty="0">
              <a:solidFill>
                <a:srgbClr val="333333"/>
              </a:solidFill>
              <a:latin typeface="Calibri" panose="020F0502020204030204" pitchFamily="34" charset="0"/>
              <a:cs typeface="Arial" charset="0"/>
            </a:endParaRPr>
          </a:p>
        </p:txBody>
      </p:sp>
      <p:sp>
        <p:nvSpPr>
          <p:cNvPr id="22" name="Rectangle 4"/>
          <p:cNvSpPr>
            <a:spLocks noChangeArrowheads="1"/>
          </p:cNvSpPr>
          <p:nvPr/>
        </p:nvSpPr>
        <p:spPr bwMode="auto">
          <a:xfrm>
            <a:off x="6099175" y="4813925"/>
            <a:ext cx="266065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r>
              <a:rPr lang="en-US" sz="1100" b="0" dirty="0">
                <a:solidFill>
                  <a:srgbClr val="333333"/>
                </a:solidFill>
                <a:latin typeface="Calibri" panose="020F0502020204030204" pitchFamily="34" charset="0"/>
                <a:cs typeface="Arial" charset="0"/>
              </a:rPr>
              <a:t>Like Craig, </a:t>
            </a:r>
            <a:r>
              <a:rPr lang="en-US" sz="1100" b="0" u="sng" dirty="0">
                <a:solidFill>
                  <a:srgbClr val="333333"/>
                </a:solidFill>
                <a:latin typeface="Calibri" panose="020F0502020204030204" pitchFamily="34" charset="0"/>
                <a:cs typeface="Arial" charset="0"/>
              </a:rPr>
              <a:t>Sarah is interested in the feelings and emotions of others</a:t>
            </a:r>
            <a:r>
              <a:rPr lang="en-US" sz="1100" b="0" dirty="0">
                <a:solidFill>
                  <a:srgbClr val="333333"/>
                </a:solidFill>
                <a:latin typeface="Calibri" panose="020F0502020204030204" pitchFamily="34" charset="0"/>
                <a:cs typeface="Arial" charset="0"/>
              </a:rPr>
              <a:t>. She values relationships and building connections.</a:t>
            </a:r>
          </a:p>
          <a:p>
            <a:br>
              <a:rPr lang="en-US" sz="1100" b="0" dirty="0">
                <a:solidFill>
                  <a:srgbClr val="333333"/>
                </a:solidFill>
                <a:latin typeface="Calibri" panose="020F0502020204030204" pitchFamily="34" charset="0"/>
                <a:cs typeface="Arial" charset="0"/>
              </a:rPr>
            </a:br>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Craig: Sarah should</a:t>
            </a:r>
          </a:p>
          <a:p>
            <a:pPr>
              <a:buFont typeface="Arial" charset="0"/>
              <a:buChar char="•"/>
            </a:pPr>
            <a:r>
              <a:rPr lang="en-US" sz="1100" i="1" dirty="0">
                <a:solidFill>
                  <a:srgbClr val="333333"/>
                </a:solidFill>
                <a:latin typeface="Calibri" panose="020F0502020204030204" pitchFamily="34" charset="0"/>
                <a:cs typeface="Arial" charset="0"/>
              </a:rPr>
              <a:t>Offer her feelings </a:t>
            </a:r>
          </a:p>
          <a:p>
            <a:pPr>
              <a:buFont typeface="Arial" charset="0"/>
              <a:buChar char="•"/>
            </a:pPr>
            <a:r>
              <a:rPr lang="en-US" sz="1100" i="1" dirty="0">
                <a:solidFill>
                  <a:srgbClr val="333333"/>
                </a:solidFill>
                <a:latin typeface="Calibri" panose="020F0502020204030204" pitchFamily="34" charset="0"/>
                <a:cs typeface="Arial" charset="0"/>
              </a:rPr>
              <a:t>Express her emotions</a:t>
            </a:r>
          </a:p>
        </p:txBody>
      </p:sp>
      <p:sp>
        <p:nvSpPr>
          <p:cNvPr id="23" name="Rectangle 4"/>
          <p:cNvSpPr>
            <a:spLocks noChangeArrowheads="1"/>
          </p:cNvSpPr>
          <p:nvPr/>
        </p:nvSpPr>
        <p:spPr bwMode="auto">
          <a:xfrm>
            <a:off x="6064250" y="1574338"/>
            <a:ext cx="2698750" cy="127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r>
              <a:rPr lang="en-US" sz="1100" b="0" u="sng" dirty="0">
                <a:solidFill>
                  <a:srgbClr val="333333"/>
                </a:solidFill>
                <a:latin typeface="Calibri" panose="020F0502020204030204" pitchFamily="34" charset="0"/>
                <a:cs typeface="Arial" charset="0"/>
              </a:rPr>
              <a:t>John is enthusiastic and conveys excitement</a:t>
            </a:r>
            <a:r>
              <a:rPr lang="en-US" sz="1100" b="0" dirty="0">
                <a:solidFill>
                  <a:srgbClr val="333333"/>
                </a:solidFill>
                <a:latin typeface="Calibri" panose="020F0502020204030204" pitchFamily="34" charset="0"/>
                <a:cs typeface="Arial" charset="0"/>
              </a:rPr>
              <a:t> when communicating with others.</a:t>
            </a:r>
            <a:br>
              <a:rPr lang="en-US" sz="1100" b="0" dirty="0">
                <a:solidFill>
                  <a:srgbClr val="333333"/>
                </a:solidFill>
                <a:latin typeface="Calibri" panose="020F0502020204030204" pitchFamily="34" charset="0"/>
                <a:cs typeface="Arial" charset="0"/>
              </a:rPr>
            </a:br>
            <a:r>
              <a:rPr lang="en-US" sz="1100" b="0" dirty="0">
                <a:solidFill>
                  <a:srgbClr val="333333"/>
                </a:solidFill>
                <a:latin typeface="Calibri" panose="020F0502020204030204" pitchFamily="34" charset="0"/>
                <a:cs typeface="Arial" charset="0"/>
              </a:rPr>
              <a:t> </a:t>
            </a:r>
            <a:br>
              <a:rPr lang="en-US" sz="1100" b="0" dirty="0">
                <a:solidFill>
                  <a:srgbClr val="333333"/>
                </a:solidFill>
                <a:latin typeface="Calibri" panose="020F0502020204030204" pitchFamily="34" charset="0"/>
                <a:cs typeface="Arial" charset="0"/>
              </a:rPr>
            </a:br>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a:t>
            </a:r>
            <a:r>
              <a:rPr lang="en-US" sz="1100" i="1" dirty="0">
                <a:solidFill>
                  <a:srgbClr val="333333"/>
                </a:solidFill>
                <a:latin typeface="Calibri" panose="020F0502020204030204" pitchFamily="34" charset="0"/>
                <a:cs typeface="Arial" charset="0"/>
              </a:rPr>
              <a:t> with Craig, John should:</a:t>
            </a:r>
          </a:p>
          <a:p>
            <a:pPr>
              <a:buFont typeface="Arial" charset="0"/>
              <a:buChar char="•"/>
            </a:pPr>
            <a:r>
              <a:rPr lang="en-US" sz="1100" i="1" dirty="0">
                <a:solidFill>
                  <a:srgbClr val="333333"/>
                </a:solidFill>
                <a:latin typeface="Calibri" panose="020F0502020204030204" pitchFamily="34" charset="0"/>
                <a:cs typeface="Arial" charset="0"/>
              </a:rPr>
              <a:t>Make meetings more relaxed</a:t>
            </a:r>
          </a:p>
          <a:p>
            <a:pPr>
              <a:buFont typeface="Arial" charset="0"/>
              <a:buChar char="•"/>
            </a:pPr>
            <a:r>
              <a:rPr lang="en-US" sz="1100" i="1" dirty="0">
                <a:solidFill>
                  <a:srgbClr val="333333"/>
                </a:solidFill>
                <a:latin typeface="Calibri" panose="020F0502020204030204" pitchFamily="34" charset="0"/>
                <a:cs typeface="Arial" charset="0"/>
              </a:rPr>
              <a:t>Speak more calmly</a:t>
            </a:r>
          </a:p>
        </p:txBody>
      </p:sp>
      <p:sp>
        <p:nvSpPr>
          <p:cNvPr id="24" name="Rectangle 4"/>
          <p:cNvSpPr>
            <a:spLocks noChangeArrowheads="1"/>
          </p:cNvSpPr>
          <p:nvPr/>
        </p:nvSpPr>
        <p:spPr bwMode="auto">
          <a:xfrm>
            <a:off x="1265238" y="1498600"/>
            <a:ext cx="2708275" cy="160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r>
              <a:rPr lang="en-US" sz="1100" b="0" u="sng" dirty="0">
                <a:solidFill>
                  <a:srgbClr val="333333"/>
                </a:solidFill>
                <a:latin typeface="Calibri" panose="020F0502020204030204" pitchFamily="34" charset="0"/>
                <a:cs typeface="Arial" charset="0"/>
              </a:rPr>
              <a:t>Chris communicates directly</a:t>
            </a:r>
            <a:r>
              <a:rPr lang="en-US" sz="1100" b="0" dirty="0">
                <a:solidFill>
                  <a:srgbClr val="333333"/>
                </a:solidFill>
                <a:latin typeface="Calibri" panose="020F0502020204030204" pitchFamily="34" charset="0"/>
                <a:cs typeface="Arial" charset="0"/>
              </a:rPr>
              <a:t>. He has a tendency to be fast-paced and blunt when communicating with others.</a:t>
            </a:r>
            <a:br>
              <a:rPr lang="en-US" sz="1100" b="0" dirty="0">
                <a:solidFill>
                  <a:srgbClr val="333333"/>
                </a:solidFill>
                <a:latin typeface="Calibri" panose="020F0502020204030204" pitchFamily="34" charset="0"/>
                <a:cs typeface="Arial" charset="0"/>
              </a:rPr>
            </a:br>
            <a:br>
              <a:rPr lang="en-US" sz="1100" b="0" dirty="0">
                <a:solidFill>
                  <a:srgbClr val="333333"/>
                </a:solidFill>
                <a:latin typeface="Calibri" panose="020F0502020204030204" pitchFamily="34" charset="0"/>
                <a:cs typeface="Arial" charset="0"/>
              </a:rPr>
            </a:br>
            <a:r>
              <a:rPr lang="en-US" sz="1100" i="1" dirty="0">
                <a:solidFill>
                  <a:srgbClr val="333333"/>
                </a:solidFill>
                <a:latin typeface="Calibri" panose="020F0502020204030204" pitchFamily="34" charset="0"/>
                <a:cs typeface="Arial" charset="0"/>
              </a:rPr>
              <a:t>When </a:t>
            </a:r>
            <a:r>
              <a:rPr lang="en-US" sz="1100" i="1" u="sng" dirty="0">
                <a:solidFill>
                  <a:srgbClr val="333333"/>
                </a:solidFill>
                <a:latin typeface="Calibri" panose="020F0502020204030204" pitchFamily="34" charset="0"/>
                <a:cs typeface="Arial" charset="0"/>
              </a:rPr>
              <a:t>communicating </a:t>
            </a:r>
            <a:r>
              <a:rPr lang="en-US" sz="1100" i="1" dirty="0">
                <a:solidFill>
                  <a:srgbClr val="333333"/>
                </a:solidFill>
                <a:latin typeface="Calibri" panose="020F0502020204030204" pitchFamily="34" charset="0"/>
                <a:cs typeface="Arial" charset="0"/>
              </a:rPr>
              <a:t>with Craig, Chris should:</a:t>
            </a:r>
          </a:p>
          <a:p>
            <a:pPr>
              <a:buFont typeface="Arial" charset="0"/>
              <a:buChar char="•"/>
            </a:pPr>
            <a:r>
              <a:rPr lang="en-US" sz="1100" i="1" dirty="0">
                <a:solidFill>
                  <a:srgbClr val="333333"/>
                </a:solidFill>
                <a:latin typeface="Calibri" panose="020F0502020204030204" pitchFamily="34" charset="0"/>
                <a:cs typeface="Arial" charset="0"/>
              </a:rPr>
              <a:t>Soften the tone of communication</a:t>
            </a:r>
          </a:p>
          <a:p>
            <a:pPr>
              <a:buFont typeface="Arial" charset="0"/>
              <a:buChar char="•"/>
            </a:pPr>
            <a:r>
              <a:rPr lang="en-US" sz="1100" i="1" dirty="0">
                <a:solidFill>
                  <a:srgbClr val="333333"/>
                </a:solidFill>
                <a:latin typeface="Calibri" panose="020F0502020204030204" pitchFamily="34" charset="0"/>
                <a:cs typeface="Arial" charset="0"/>
              </a:rPr>
              <a:t>Follow up regularly to ensure he is comfortable</a:t>
            </a:r>
          </a:p>
        </p:txBody>
      </p:sp>
      <p:sp>
        <p:nvSpPr>
          <p:cNvPr id="32797" name="Text Box 28"/>
          <p:cNvSpPr txBox="1">
            <a:spLocks noChangeArrowheads="1"/>
          </p:cNvSpPr>
          <p:nvPr/>
        </p:nvSpPr>
        <p:spPr bwMode="auto">
          <a:xfrm>
            <a:off x="3724275" y="4557712"/>
            <a:ext cx="15113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ctr" eaLnBrk="1" hangingPunct="1"/>
            <a:r>
              <a:rPr lang="en-US" sz="1200" dirty="0">
                <a:solidFill>
                  <a:srgbClr val="008000"/>
                </a:solidFill>
                <a:latin typeface="Calibri" panose="020F0502020204030204" pitchFamily="34" charset="0"/>
                <a:cs typeface="Arial" charset="0"/>
              </a:rPr>
              <a:t>Craig (Client)       Stability Need</a:t>
            </a:r>
          </a:p>
        </p:txBody>
      </p:sp>
      <p:pic>
        <p:nvPicPr>
          <p:cNvPr id="32798" name="Picture 6" descr="C:\Users\rischa.trent\AppData\Local\Microsoft\Windows\Temporary Internet Files\Content.IE5\PSSF8ONL\MP900443117[1].jpg"/>
          <p:cNvPicPr>
            <a:picLocks noChangeArrowheads="1"/>
          </p:cNvPicPr>
          <p:nvPr/>
        </p:nvPicPr>
        <p:blipFill>
          <a:blip r:embed="rId6" cstate="print">
            <a:extLst>
              <a:ext uri="{28A0092B-C50C-407E-A947-70E740481C1C}">
                <a14:useLocalDpi xmlns:a14="http://schemas.microsoft.com/office/drawing/2010/main" val="0"/>
              </a:ext>
            </a:extLst>
          </a:blip>
          <a:srcRect t="5042"/>
          <a:stretch>
            <a:fillRect/>
          </a:stretch>
        </p:blipFill>
        <p:spPr bwMode="auto">
          <a:xfrm>
            <a:off x="3938588" y="3232150"/>
            <a:ext cx="1033462" cy="136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Line 32"/>
          <p:cNvSpPr>
            <a:spLocks noChangeShapeType="1"/>
          </p:cNvSpPr>
          <p:nvPr/>
        </p:nvSpPr>
        <p:spPr bwMode="auto">
          <a:xfrm flipH="1" flipV="1">
            <a:off x="5043488" y="4230687"/>
            <a:ext cx="766762" cy="425450"/>
          </a:xfrm>
          <a:prstGeom prst="line">
            <a:avLst/>
          </a:prstGeom>
          <a:noFill/>
          <a:ln w="9525">
            <a:solidFill>
              <a:schemeClr val="accent3">
                <a:lumMod val="50000"/>
              </a:schemeClr>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41" name="Line 33"/>
          <p:cNvSpPr>
            <a:spLocks noChangeShapeType="1"/>
          </p:cNvSpPr>
          <p:nvPr/>
        </p:nvSpPr>
        <p:spPr bwMode="auto">
          <a:xfrm>
            <a:off x="3074988" y="3222625"/>
            <a:ext cx="792162" cy="431800"/>
          </a:xfrm>
          <a:prstGeom prst="line">
            <a:avLst/>
          </a:prstGeom>
          <a:noFill/>
          <a:ln w="9525">
            <a:solidFill>
              <a:schemeClr val="accent3">
                <a:lumMod val="50000"/>
              </a:schemeClr>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Tree>
    <p:extLst>
      <p:ext uri="{BB962C8B-B14F-4D97-AF65-F5344CB8AC3E}">
        <p14:creationId xmlns:p14="http://schemas.microsoft.com/office/powerpoint/2010/main" val="2042546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90"/>
          <p:cNvGraphicFramePr>
            <a:graphicFrameLocks noGrp="1"/>
          </p:cNvGraphicFramePr>
          <p:nvPr/>
        </p:nvGraphicFramePr>
        <p:xfrm>
          <a:off x="103972" y="1362391"/>
          <a:ext cx="8887629" cy="4924425"/>
        </p:xfrm>
        <a:graphic>
          <a:graphicData uri="http://schemas.openxmlformats.org/drawingml/2006/table">
            <a:tbl>
              <a:tblPr/>
              <a:tblGrid>
                <a:gridCol w="979145">
                  <a:extLst>
                    <a:ext uri="{9D8B030D-6E8A-4147-A177-3AD203B41FA5}">
                      <a16:colId xmlns:a16="http://schemas.microsoft.com/office/drawing/2014/main" val="20000"/>
                    </a:ext>
                  </a:extLst>
                </a:gridCol>
                <a:gridCol w="1977121">
                  <a:extLst>
                    <a:ext uri="{9D8B030D-6E8A-4147-A177-3AD203B41FA5}">
                      <a16:colId xmlns:a16="http://schemas.microsoft.com/office/drawing/2014/main" val="20001"/>
                    </a:ext>
                  </a:extLst>
                </a:gridCol>
                <a:gridCol w="1977121">
                  <a:extLst>
                    <a:ext uri="{9D8B030D-6E8A-4147-A177-3AD203B41FA5}">
                      <a16:colId xmlns:a16="http://schemas.microsoft.com/office/drawing/2014/main" val="20002"/>
                    </a:ext>
                  </a:extLst>
                </a:gridCol>
                <a:gridCol w="1977121">
                  <a:extLst>
                    <a:ext uri="{9D8B030D-6E8A-4147-A177-3AD203B41FA5}">
                      <a16:colId xmlns:a16="http://schemas.microsoft.com/office/drawing/2014/main" val="20003"/>
                    </a:ext>
                  </a:extLst>
                </a:gridCol>
                <a:gridCol w="1977121">
                  <a:extLst>
                    <a:ext uri="{9D8B030D-6E8A-4147-A177-3AD203B41FA5}">
                      <a16:colId xmlns:a16="http://schemas.microsoft.com/office/drawing/2014/main" val="20004"/>
                    </a:ext>
                  </a:extLst>
                </a:gridCol>
              </a:tblGrid>
              <a:tr h="306219">
                <a:tc>
                  <a:txBody>
                    <a:bodyPr/>
                    <a:lstStyle/>
                    <a:p>
                      <a:pPr algn="ctr" fontAlgn="b"/>
                      <a:r>
                        <a:rPr lang="en-US" sz="1000" b="1" i="0" u="none" strike="noStrike" dirty="0">
                          <a:solidFill>
                            <a:schemeClr val="bg1"/>
                          </a:solidFill>
                          <a:effectLst/>
                          <a:latin typeface="Calibri" panose="020F0502020204030204" pitchFamily="34" charset="0"/>
                          <a:cs typeface="Arial" pitchFamily="34" charset="0"/>
                        </a:rPr>
                        <a:t>Communication DNA Style</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4F1F69"/>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Calibri" panose="020F0502020204030204" pitchFamily="34" charset="0"/>
                          <a:cs typeface="Arial" pitchFamily="34" charset="0"/>
                        </a:rPr>
                        <a:t>Goal-Setting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0025A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Calibri" panose="020F0502020204030204" pitchFamily="34" charset="0"/>
                          <a:cs typeface="Arial" pitchFamily="34" charset="0"/>
                        </a:rPr>
                        <a:t>Lifestyle</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EB8B2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Calibri" panose="020F0502020204030204" pitchFamily="34" charset="0"/>
                          <a:cs typeface="Arial" pitchFamily="34" charset="0"/>
                        </a:rPr>
                        <a:t>Stability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2386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Calibri" panose="020F0502020204030204" pitchFamily="34" charset="0"/>
                          <a:cs typeface="Arial" pitchFamily="34" charset="0"/>
                        </a:rPr>
                        <a:t>Information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4F4F4F"/>
                    </a:solidFill>
                  </a:tcPr>
                </a:tc>
                <a:extLst>
                  <a:ext uri="{0D108BD9-81ED-4DB2-BD59-A6C34878D82A}">
                    <a16:rowId xmlns:a16="http://schemas.microsoft.com/office/drawing/2014/main" val="10000"/>
                  </a:ext>
                </a:extLst>
              </a:tr>
              <a:tr h="107177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panose="020F0502020204030204" pitchFamily="34" charset="0"/>
                          <a:cs typeface="Arial" pitchFamily="34" charset="0"/>
                        </a:rPr>
                        <a:t>When working with </a:t>
                      </a:r>
                      <a:r>
                        <a:rPr lang="en-US" sz="1000" b="1" i="0" u="none" strike="noStrike" dirty="0">
                          <a:solidFill>
                            <a:srgbClr val="FFFFFF"/>
                          </a:solidFill>
                          <a:effectLst/>
                          <a:latin typeface="Calibri" panose="020F0502020204030204" pitchFamily="34" charset="0"/>
                          <a:cs typeface="Arial" pitchFamily="34" charset="0"/>
                        </a:rPr>
                        <a:t>Goal-Setting</a:t>
                      </a:r>
                      <a:r>
                        <a:rPr lang="en-US" sz="1000" b="1" i="0" u="none" strike="noStrike" baseline="0" dirty="0">
                          <a:solidFill>
                            <a:srgbClr val="FFFFFF"/>
                          </a:solidFill>
                          <a:effectLst/>
                          <a:latin typeface="Calibri" panose="020F0502020204030204" pitchFamily="34" charset="0"/>
                          <a:cs typeface="Arial" pitchFamily="34" charset="0"/>
                        </a:rPr>
                        <a:t> </a:t>
                      </a:r>
                      <a:r>
                        <a:rPr lang="en-US" sz="1000" b="0" i="0" u="none" strike="noStrike" baseline="0" dirty="0">
                          <a:solidFill>
                            <a:srgbClr val="FFFFFF"/>
                          </a:solidFill>
                          <a:effectLst/>
                          <a:latin typeface="Calibri" panose="020F0502020204030204" pitchFamily="34" charset="0"/>
                          <a:cs typeface="Arial" pitchFamily="34" charset="0"/>
                        </a:rPr>
                        <a:t>Communication DNA Styles</a:t>
                      </a:r>
                      <a:endParaRPr lang="en-US" sz="1000" b="0" i="0" u="none" strike="noStrike" dirty="0">
                        <a:solidFill>
                          <a:srgbClr val="FFFFFF"/>
                        </a:solidFill>
                        <a:effectLst/>
                        <a:latin typeface="Calibri" panose="020F0502020204030204" pitchFamily="34" charset="0"/>
                        <a:cs typeface="Arial" pitchFamily="34" charset="0"/>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0025AD"/>
                    </a:solid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Minimal</a:t>
                      </a:r>
                      <a:r>
                        <a:rPr lang="en-US" sz="1000" b="0" i="0" u="none" strike="noStrike" baseline="0" dirty="0">
                          <a:solidFill>
                            <a:srgbClr val="000000"/>
                          </a:solidFill>
                          <a:effectLst/>
                          <a:latin typeface="Calibri" panose="020F0502020204030204" pitchFamily="34" charset="0"/>
                          <a:cs typeface="Arial" pitchFamily="34" charset="0"/>
                        </a:rPr>
                        <a:t> modification required:</a:t>
                      </a:r>
                    </a:p>
                    <a:p>
                      <a:pPr algn="l" fontAlgn="b"/>
                      <a:endParaRPr lang="en-US" sz="1000" b="0" i="0" u="none" strike="noStrike" baseline="0" dirty="0">
                        <a:solidFill>
                          <a:srgbClr val="000000"/>
                        </a:solidFill>
                        <a:effectLst/>
                        <a:latin typeface="Calibri" panose="020F0502020204030204" pitchFamily="34" charset="0"/>
                        <a:cs typeface="Arial" pitchFamily="34" charset="0"/>
                      </a:endParaRPr>
                    </a:p>
                    <a:p>
                      <a:pPr marL="171450" indent="-114300" algn="l" fontAlgn="b">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Present goals</a:t>
                      </a:r>
                    </a:p>
                    <a:p>
                      <a:pPr marL="171450" indent="-114300" algn="l" fontAlgn="b">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Focus returns</a:t>
                      </a:r>
                    </a:p>
                    <a:p>
                      <a:pPr marL="171450" indent="-114300" algn="l" fontAlgn="b">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Offer options</a:t>
                      </a:r>
                      <a:endParaRPr lang="en-US" sz="1000" b="0" i="0" u="none" strike="noStrike" dirty="0">
                        <a:solidFill>
                          <a:srgbClr val="000000"/>
                        </a:solidFill>
                        <a:effectLst/>
                        <a:latin typeface="Calibri" panose="020F0502020204030204" pitchFamily="34" charset="0"/>
                        <a:cs typeface="Arial" pitchFamily="34" charset="0"/>
                      </a:endParaRP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baseline="0" dirty="0">
                          <a:effectLst/>
                          <a:latin typeface="Calibri" panose="020F0502020204030204" pitchFamily="34" charset="0"/>
                          <a:cs typeface="Arial" pitchFamily="34" charset="0"/>
                        </a:rPr>
                        <a:t>Some modification required:</a:t>
                      </a:r>
                      <a:br>
                        <a:rPr lang="en-US" sz="1000" b="0" i="0" u="none" strike="noStrike" baseline="0" dirty="0">
                          <a:effectLst/>
                          <a:latin typeface="Calibri" panose="020F0502020204030204" pitchFamily="34" charset="0"/>
                          <a:cs typeface="Arial" pitchFamily="34" charset="0"/>
                        </a:rPr>
                      </a:br>
                      <a:endParaRPr lang="en-US" sz="1000" b="0" i="0" u="none" strike="noStrike" baseline="0" dirty="0">
                        <a:effectLst/>
                        <a:latin typeface="Calibri" panose="020F0502020204030204" pitchFamily="34" charset="0"/>
                        <a:cs typeface="Arial" pitchFamily="34" charset="0"/>
                      </a:endParaRPr>
                    </a:p>
                    <a:p>
                      <a:pPr marL="171450" indent="-114300" algn="l" fontAlgn="ctr">
                        <a:buFont typeface="Arial" pitchFamily="34" charset="0"/>
                        <a:buChar char="•"/>
                      </a:pPr>
                      <a:r>
                        <a:rPr lang="en-US" sz="1000" b="0" i="0" u="none" strike="noStrike" baseline="0" dirty="0">
                          <a:effectLst/>
                          <a:latin typeface="Calibri" panose="020F0502020204030204" pitchFamily="34" charset="0"/>
                          <a:cs typeface="Arial" pitchFamily="34" charset="0"/>
                        </a:rPr>
                        <a:t>Move more quickly to the bottom line</a:t>
                      </a:r>
                    </a:p>
                    <a:p>
                      <a:pPr marL="171450" indent="-114300" algn="l" fontAlgn="ctr">
                        <a:buFont typeface="Arial" pitchFamily="34" charset="0"/>
                        <a:buChar char="•"/>
                      </a:pPr>
                      <a:r>
                        <a:rPr lang="en-US" sz="1000" b="0" i="0" u="none" strike="noStrike" baseline="0" dirty="0">
                          <a:effectLst/>
                          <a:latin typeface="Calibri" panose="020F0502020204030204" pitchFamily="34" charset="0"/>
                          <a:cs typeface="Arial" pitchFamily="34" charset="0"/>
                        </a:rPr>
                        <a:t>Minimize enthusiasm</a:t>
                      </a:r>
                    </a:p>
                    <a:p>
                      <a:pPr marL="171450" indent="-114300" algn="l" fontAlgn="ctr">
                        <a:buFont typeface="Arial" pitchFamily="34" charset="0"/>
                        <a:buChar char="•"/>
                      </a:pPr>
                      <a:r>
                        <a:rPr lang="en-US" sz="1000" b="0" i="0" u="none" strike="noStrike" dirty="0">
                          <a:effectLst/>
                          <a:latin typeface="Calibri" panose="020F0502020204030204" pitchFamily="34" charset="0"/>
                          <a:cs typeface="Arial" pitchFamily="34" charset="0"/>
                        </a:rPr>
                        <a:t>Recognize </a:t>
                      </a:r>
                      <a:r>
                        <a:rPr lang="en-US" sz="1000" b="0" i="0" u="none" strike="noStrike" baseline="0" dirty="0">
                          <a:effectLst/>
                          <a:latin typeface="Calibri" panose="020F0502020204030204" pitchFamily="34" charset="0"/>
                          <a:cs typeface="Arial" pitchFamily="34" charset="0"/>
                        </a:rPr>
                        <a:t>they may not enjoy small talk </a:t>
                      </a:r>
                      <a:endParaRPr lang="en-US" sz="1000" b="0" i="0" u="none" strike="noStrike" dirty="0">
                        <a:effectLst/>
                        <a:latin typeface="Calibri" panose="020F0502020204030204" pitchFamily="34" charset="0"/>
                        <a:cs typeface="Arial" pitchFamily="34" charset="0"/>
                      </a:endParaRP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Significant</a:t>
                      </a:r>
                      <a:r>
                        <a:rPr lang="en-US" sz="1000" b="0" i="0" u="none" strike="noStrike" baseline="0" dirty="0">
                          <a:solidFill>
                            <a:srgbClr val="000000"/>
                          </a:solidFill>
                          <a:effectLst/>
                          <a:latin typeface="Calibri" panose="020F0502020204030204" pitchFamily="34" charset="0"/>
                          <a:cs typeface="Arial" pitchFamily="34" charset="0"/>
                        </a:rPr>
                        <a:t> modification required:</a:t>
                      </a:r>
                    </a:p>
                    <a:p>
                      <a:pPr algn="l" fontAlgn="b"/>
                      <a:endParaRPr lang="en-US" sz="1000" b="0" i="0" u="none" strike="noStrike" baseline="0"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Be  </a:t>
                      </a:r>
                      <a:r>
                        <a:rPr lang="en-US" sz="1000" b="0" i="0" u="none" strike="noStrike" kern="1200" baseline="0" dirty="0">
                          <a:solidFill>
                            <a:srgbClr val="000000"/>
                          </a:solidFill>
                          <a:effectLst/>
                          <a:latin typeface="Calibri" panose="020F0502020204030204" pitchFamily="34" charset="0"/>
                          <a:ea typeface="+mn-ea"/>
                          <a:cs typeface="Arial" pitchFamily="34" charset="0"/>
                        </a:rPr>
                        <a:t>more direct</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Keep conversations formal</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come across as cold</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Calibri" panose="020F0502020204030204" pitchFamily="34" charset="0"/>
                          <a:cs typeface="Arial" pitchFamily="34" charset="0"/>
                        </a:rPr>
                        <a:t>Some modification</a:t>
                      </a:r>
                      <a:r>
                        <a:rPr lang="en-US" sz="1000" b="0" i="0" u="none" strike="noStrike" baseline="0" dirty="0">
                          <a:effectLst/>
                          <a:latin typeface="Calibri" panose="020F0502020204030204" pitchFamily="34" charset="0"/>
                          <a:cs typeface="Arial" pitchFamily="34" charset="0"/>
                        </a:rPr>
                        <a:t> required:</a:t>
                      </a:r>
                    </a:p>
                    <a:p>
                      <a:pPr algn="l" fontAlgn="ctr"/>
                      <a:endParaRPr lang="en-US" sz="1000" b="0" i="0" u="none" strike="noStrike" baseline="0" dirty="0">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baseline="0" dirty="0">
                          <a:effectLst/>
                          <a:latin typeface="Calibri" panose="020F0502020204030204" pitchFamily="34" charset="0"/>
                          <a:cs typeface="Arial" pitchFamily="34" charset="0"/>
                        </a:rPr>
                        <a:t>Avoid </a:t>
                      </a:r>
                      <a:r>
                        <a:rPr lang="en-US" sz="1000" b="0" i="0" u="none" strike="noStrike" kern="1200" baseline="0" dirty="0">
                          <a:solidFill>
                            <a:srgbClr val="000000"/>
                          </a:solidFill>
                          <a:effectLst/>
                          <a:latin typeface="Calibri" panose="020F0502020204030204" pitchFamily="34" charset="0"/>
                          <a:ea typeface="+mn-ea"/>
                          <a:cs typeface="Arial" pitchFamily="34" charset="0"/>
                        </a:rPr>
                        <a:t>unnecessary details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Present the big picture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be put off by too much detail too soon</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177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panose="020F0502020204030204" pitchFamily="34" charset="0"/>
                          <a:cs typeface="Arial" pitchFamily="34" charset="0"/>
                        </a:rPr>
                        <a:t>When working with </a:t>
                      </a:r>
                      <a:r>
                        <a:rPr lang="en-US" sz="1000" b="1" i="0" u="none" strike="noStrike" dirty="0">
                          <a:solidFill>
                            <a:srgbClr val="FFFFFF"/>
                          </a:solidFill>
                          <a:effectLst/>
                          <a:latin typeface="Calibri" panose="020F0502020204030204" pitchFamily="34" charset="0"/>
                          <a:cs typeface="Arial" pitchFamily="34" charset="0"/>
                        </a:rPr>
                        <a:t>Lifestyle</a:t>
                      </a:r>
                      <a:br>
                        <a:rPr lang="en-US" sz="1000" b="1" i="0" u="none" strike="noStrike" dirty="0">
                          <a:solidFill>
                            <a:srgbClr val="FFFFFF"/>
                          </a:solidFill>
                          <a:effectLst/>
                          <a:latin typeface="Calibri" panose="020F0502020204030204" pitchFamily="34" charset="0"/>
                          <a:cs typeface="Arial" pitchFamily="34" charset="0"/>
                        </a:rPr>
                      </a:br>
                      <a:r>
                        <a:rPr lang="en-US" sz="1000" b="0" i="0" u="none" strike="noStrike" baseline="0" dirty="0">
                          <a:solidFill>
                            <a:srgbClr val="FFFFFF"/>
                          </a:solidFill>
                          <a:effectLst/>
                          <a:latin typeface="Calibri" panose="020F0502020204030204" pitchFamily="34" charset="0"/>
                          <a:cs typeface="Arial" pitchFamily="34" charset="0"/>
                        </a:rPr>
                        <a:t>Communication DNA Styles</a:t>
                      </a:r>
                      <a:endParaRPr lang="en-US" sz="1000" b="0" i="0" u="none" strike="noStrike" dirty="0">
                        <a:solidFill>
                          <a:srgbClr val="FFFFFF"/>
                        </a:solidFill>
                        <a:effectLst/>
                        <a:latin typeface="Calibri" panose="020F0502020204030204" pitchFamily="34" charset="0"/>
                        <a:cs typeface="Arial" pitchFamily="34" charset="0"/>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EB8B2D"/>
                    </a:solid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Some modification required:</a:t>
                      </a:r>
                    </a:p>
                    <a:p>
                      <a:pPr algn="l" fontAlgn="b"/>
                      <a:endParaRPr lang="en-US" sz="1000" b="0" i="0" u="none" strike="noStrike"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Provide graphics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Explain how bottom line will impact lifestyle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be bored with formal meetings</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Calibri" panose="020F0502020204030204" pitchFamily="34" charset="0"/>
                          <a:cs typeface="Arial" pitchFamily="34" charset="0"/>
                        </a:rPr>
                        <a:t>Minimal</a:t>
                      </a:r>
                      <a:r>
                        <a:rPr lang="en-US" sz="1000" b="0" i="0" u="none" strike="noStrike" baseline="0" dirty="0">
                          <a:effectLst/>
                          <a:latin typeface="Calibri" panose="020F0502020204030204" pitchFamily="34" charset="0"/>
                          <a:cs typeface="Arial" pitchFamily="34" charset="0"/>
                        </a:rPr>
                        <a:t> modification required:</a:t>
                      </a:r>
                    </a:p>
                    <a:p>
                      <a:pPr algn="l" fontAlgn="ctr"/>
                      <a:endParaRPr lang="en-US" sz="1000" b="0" i="0" u="none" strike="noStrike" baseline="0" dirty="0">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Invite to social events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Set boundaries to keep focused</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Engage in small talk</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Some</a:t>
                      </a:r>
                      <a:r>
                        <a:rPr lang="en-US" sz="1000" b="0" i="0" u="none" strike="noStrike" baseline="0" dirty="0">
                          <a:solidFill>
                            <a:srgbClr val="000000"/>
                          </a:solidFill>
                          <a:effectLst/>
                          <a:latin typeface="Calibri" panose="020F0502020204030204" pitchFamily="34" charset="0"/>
                          <a:cs typeface="Arial" pitchFamily="34" charset="0"/>
                        </a:rPr>
                        <a:t> modification required:</a:t>
                      </a:r>
                    </a:p>
                    <a:p>
                      <a:pPr algn="l" fontAlgn="b"/>
                      <a:endParaRPr lang="en-US" sz="1000" b="0" i="0" u="none" strike="noStrike" baseline="0"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Be </a:t>
                      </a:r>
                      <a:r>
                        <a:rPr lang="en-US" sz="1000" b="0" i="0" u="none" strike="noStrike" kern="1200" baseline="0" dirty="0">
                          <a:solidFill>
                            <a:srgbClr val="000000"/>
                          </a:solidFill>
                          <a:effectLst/>
                          <a:latin typeface="Calibri" panose="020F0502020204030204" pitchFamily="34" charset="0"/>
                          <a:ea typeface="+mn-ea"/>
                          <a:cs typeface="Arial" pitchFamily="34" charset="0"/>
                        </a:rPr>
                        <a:t>more energetic</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Express emotion and allow them to express views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focus on possibilities not certainties</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Calibri" panose="020F0502020204030204" pitchFamily="34" charset="0"/>
                          <a:cs typeface="Arial" pitchFamily="34" charset="0"/>
                        </a:rPr>
                        <a:t>Significant modification required:</a:t>
                      </a:r>
                    </a:p>
                    <a:p>
                      <a:pPr algn="l" fontAlgn="ctr"/>
                      <a:endParaRPr lang="en-US" sz="1000" b="0" i="0" u="none" strike="noStrike" dirty="0">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Be more interactive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Avoid jumping into facts and research too soon</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lose focus if the lifestyle benefit is not clear</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946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panose="020F0502020204030204" pitchFamily="34" charset="0"/>
                          <a:cs typeface="Arial" pitchFamily="34" charset="0"/>
                        </a:rPr>
                        <a:t>When working with </a:t>
                      </a:r>
                      <a:r>
                        <a:rPr lang="en-US" sz="1000" b="1" i="0" u="none" strike="noStrike" dirty="0">
                          <a:solidFill>
                            <a:srgbClr val="FFFFFF"/>
                          </a:solidFill>
                          <a:effectLst/>
                          <a:latin typeface="Calibri" panose="020F0502020204030204" pitchFamily="34" charset="0"/>
                          <a:cs typeface="Arial" pitchFamily="34" charset="0"/>
                        </a:rPr>
                        <a:t>Stability</a:t>
                      </a:r>
                      <a:br>
                        <a:rPr lang="en-US" sz="1000" b="1" i="0" u="none" strike="noStrike" dirty="0">
                          <a:solidFill>
                            <a:srgbClr val="FFFFFF"/>
                          </a:solidFill>
                          <a:effectLst/>
                          <a:latin typeface="Calibri" panose="020F0502020204030204" pitchFamily="34" charset="0"/>
                          <a:cs typeface="Arial" pitchFamily="34" charset="0"/>
                        </a:rPr>
                      </a:br>
                      <a:r>
                        <a:rPr lang="en-US" sz="1000" b="0" i="0" u="none" strike="noStrike" baseline="0" dirty="0">
                          <a:solidFill>
                            <a:srgbClr val="FFFFFF"/>
                          </a:solidFill>
                          <a:effectLst/>
                          <a:latin typeface="Calibri" panose="020F0502020204030204" pitchFamily="34" charset="0"/>
                          <a:cs typeface="Arial" pitchFamily="34" charset="0"/>
                        </a:rPr>
                        <a:t>Communication DNA Styles</a:t>
                      </a:r>
                      <a:endParaRPr lang="en-US" sz="1000" b="0" i="0" u="none" strike="noStrike" dirty="0">
                        <a:solidFill>
                          <a:srgbClr val="FFFFFF"/>
                        </a:solidFill>
                        <a:effectLst/>
                        <a:latin typeface="Calibri" panose="020F0502020204030204" pitchFamily="34" charset="0"/>
                        <a:cs typeface="Arial" pitchFamily="34" charset="0"/>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238600"/>
                    </a:solid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Significant modification</a:t>
                      </a:r>
                      <a:r>
                        <a:rPr lang="en-US" sz="1000" b="0" i="0" u="none" strike="noStrike" baseline="0" dirty="0">
                          <a:solidFill>
                            <a:srgbClr val="000000"/>
                          </a:solidFill>
                          <a:effectLst/>
                          <a:latin typeface="Calibri" panose="020F0502020204030204" pitchFamily="34" charset="0"/>
                          <a:cs typeface="Arial" pitchFamily="34" charset="0"/>
                        </a:rPr>
                        <a:t> required:</a:t>
                      </a:r>
                    </a:p>
                    <a:p>
                      <a:pPr algn="l" fontAlgn="b"/>
                      <a:endParaRPr lang="en-US" sz="1000" b="0" i="0" u="none" strike="noStrike" baseline="0"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Soften the </a:t>
                      </a:r>
                      <a:r>
                        <a:rPr lang="en-US" sz="1000" b="0" i="0" u="none" strike="noStrike" kern="1200" baseline="0" dirty="0">
                          <a:solidFill>
                            <a:srgbClr val="000000"/>
                          </a:solidFill>
                          <a:effectLst/>
                          <a:latin typeface="Calibri" panose="020F0502020204030204" pitchFamily="34" charset="0"/>
                          <a:ea typeface="+mn-ea"/>
                          <a:cs typeface="Arial" pitchFamily="34" charset="0"/>
                        </a:rPr>
                        <a:t>tone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Follow up regularly to ensure they are comfortable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feel pressured if not given enough time and warmth</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Some modification</a:t>
                      </a:r>
                      <a:r>
                        <a:rPr lang="en-US" sz="1000" b="0" i="0" u="none" strike="noStrike" baseline="0" dirty="0">
                          <a:solidFill>
                            <a:srgbClr val="000000"/>
                          </a:solidFill>
                          <a:effectLst/>
                          <a:latin typeface="Calibri" panose="020F0502020204030204" pitchFamily="34" charset="0"/>
                          <a:cs typeface="Arial" pitchFamily="34" charset="0"/>
                        </a:rPr>
                        <a:t> required:</a:t>
                      </a:r>
                    </a:p>
                    <a:p>
                      <a:pPr algn="l" fontAlgn="b"/>
                      <a:endParaRPr lang="en-US" sz="1000" b="0" i="0" u="none" strike="noStrike" baseline="0"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Speak more calmly</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Create a relaxed environment</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not enjoy impersonal environments</a:t>
                      </a:r>
                    </a:p>
                    <a:p>
                      <a:pPr algn="l" fontAlgn="b"/>
                      <a:endParaRPr lang="en-US" sz="1000" b="0" i="0" u="none" strike="noStrike" dirty="0">
                        <a:solidFill>
                          <a:srgbClr val="000000"/>
                        </a:solidFill>
                        <a:effectLst/>
                        <a:latin typeface="Calibri" panose="020F0502020204030204" pitchFamily="34" charset="0"/>
                        <a:cs typeface="Arial" pitchFamily="34" charset="0"/>
                      </a:endParaRP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Minimal modification required:</a:t>
                      </a:r>
                    </a:p>
                    <a:p>
                      <a:pPr algn="l" fontAlgn="b"/>
                      <a:endParaRPr lang="en-US" sz="1000" b="0" i="0" u="none" strike="noStrike"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Offer feelings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Express emotions and ask that they share theirs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Provide instructions</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Some modification required:</a:t>
                      </a:r>
                    </a:p>
                    <a:p>
                      <a:pPr algn="l" fontAlgn="b"/>
                      <a:endParaRPr lang="en-US" sz="1000" b="0" i="0" u="none" strike="noStrike"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Lighten up meetings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Ask how they feel about the facts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want a guarantee of security</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946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panose="020F0502020204030204" pitchFamily="34" charset="0"/>
                          <a:cs typeface="Arial" pitchFamily="34" charset="0"/>
                        </a:rPr>
                        <a:t>When working with </a:t>
                      </a:r>
                      <a:r>
                        <a:rPr lang="en-US" sz="1000" b="1" i="0" u="none" strike="noStrike" dirty="0">
                          <a:solidFill>
                            <a:srgbClr val="FFFFFF"/>
                          </a:solidFill>
                          <a:effectLst/>
                          <a:latin typeface="Calibri" panose="020F0502020204030204" pitchFamily="34" charset="0"/>
                          <a:cs typeface="Arial" pitchFamily="34" charset="0"/>
                        </a:rPr>
                        <a:t>Information</a:t>
                      </a:r>
                      <a:br>
                        <a:rPr lang="en-US" sz="1000" b="1" i="0" u="none" strike="noStrike" dirty="0">
                          <a:solidFill>
                            <a:srgbClr val="FFFFFF"/>
                          </a:solidFill>
                          <a:effectLst/>
                          <a:latin typeface="Calibri" panose="020F0502020204030204" pitchFamily="34" charset="0"/>
                          <a:cs typeface="Arial" pitchFamily="34" charset="0"/>
                        </a:rPr>
                      </a:br>
                      <a:r>
                        <a:rPr lang="en-US" sz="1000" b="0" i="0" u="none" strike="noStrike" baseline="0" dirty="0">
                          <a:solidFill>
                            <a:srgbClr val="FFFFFF"/>
                          </a:solidFill>
                          <a:effectLst/>
                          <a:latin typeface="Calibri" panose="020F0502020204030204" pitchFamily="34" charset="0"/>
                          <a:cs typeface="Arial" pitchFamily="34" charset="0"/>
                        </a:rPr>
                        <a:t>Communication DNA Styles</a:t>
                      </a:r>
                      <a:endParaRPr lang="en-US" sz="1000" b="0" i="0" u="none" strike="noStrike" dirty="0">
                        <a:solidFill>
                          <a:srgbClr val="FFFFFF"/>
                        </a:solidFill>
                        <a:effectLst/>
                        <a:latin typeface="Calibri" panose="020F0502020204030204" pitchFamily="34" charset="0"/>
                        <a:cs typeface="Arial" pitchFamily="34" charset="0"/>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4F4F4F"/>
                    </a:solid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Some modification</a:t>
                      </a:r>
                      <a:r>
                        <a:rPr lang="en-US" sz="1000" b="0" i="0" u="none" strike="noStrike" baseline="0" dirty="0">
                          <a:solidFill>
                            <a:srgbClr val="000000"/>
                          </a:solidFill>
                          <a:effectLst/>
                          <a:latin typeface="Calibri" panose="020F0502020204030204" pitchFamily="34" charset="0"/>
                          <a:cs typeface="Arial" pitchFamily="34" charset="0"/>
                        </a:rPr>
                        <a:t> required:</a:t>
                      </a:r>
                    </a:p>
                    <a:p>
                      <a:pPr algn="l" fontAlgn="b"/>
                      <a:endParaRPr lang="en-US" sz="1000" b="0" i="0" u="none" strike="noStrike" baseline="0"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baseline="0" dirty="0">
                          <a:solidFill>
                            <a:srgbClr val="000000"/>
                          </a:solidFill>
                          <a:effectLst/>
                          <a:latin typeface="Calibri" panose="020F0502020204030204" pitchFamily="34" charset="0"/>
                          <a:cs typeface="Arial" pitchFamily="34" charset="0"/>
                        </a:rPr>
                        <a:t>Have </a:t>
                      </a:r>
                      <a:r>
                        <a:rPr lang="en-US" sz="1000" b="0" i="0" u="none" strike="noStrike" kern="1200" baseline="0" dirty="0">
                          <a:solidFill>
                            <a:srgbClr val="000000"/>
                          </a:solidFill>
                          <a:effectLst/>
                          <a:latin typeface="Calibri" panose="020F0502020204030204" pitchFamily="34" charset="0"/>
                          <a:ea typeface="+mn-ea"/>
                          <a:cs typeface="Arial" pitchFamily="34" charset="0"/>
                        </a:rPr>
                        <a:t>research available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Demonstrate how risks are minimized</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need to retreat and think to make decisions</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Calibri" panose="020F0502020204030204" pitchFamily="34" charset="0"/>
                          <a:cs typeface="Arial" pitchFamily="34" charset="0"/>
                        </a:rPr>
                        <a:t>Significant modification required:</a:t>
                      </a:r>
                    </a:p>
                    <a:p>
                      <a:pPr algn="l" fontAlgn="ctr"/>
                      <a:endParaRPr lang="en-US" sz="1000" b="0" i="0" u="none" strike="noStrike" dirty="0">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Concentrate on being reliable</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Focus on being structured </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get irritated by imprecise communication</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57150" indent="0" algn="l" defTabSz="914400" rtl="0" eaLnBrk="1" fontAlgn="b" latinLnBrk="0" hangingPunct="1">
                        <a:buFont typeface="Arial" pitchFamily="34" charset="0"/>
                        <a:buNone/>
                      </a:pPr>
                      <a:r>
                        <a:rPr lang="en-US" sz="1000" b="0" i="0" u="none" strike="noStrike" dirty="0">
                          <a:solidFill>
                            <a:srgbClr val="000000"/>
                          </a:solidFill>
                          <a:effectLst/>
                          <a:latin typeface="Calibri" panose="020F0502020204030204" pitchFamily="34" charset="0"/>
                          <a:cs typeface="Arial" pitchFamily="34" charset="0"/>
                        </a:rPr>
                        <a:t>Some modification required:</a:t>
                      </a:r>
                    </a:p>
                    <a:p>
                      <a:pPr marL="57150" indent="0" algn="l" defTabSz="914400" rtl="0" eaLnBrk="1" fontAlgn="b" latinLnBrk="0" hangingPunct="1">
                        <a:buFont typeface="Arial" pitchFamily="34" charset="0"/>
                        <a:buNone/>
                      </a:pPr>
                      <a:endParaRPr lang="en-US" sz="1000" b="0" i="0" u="none" strike="noStrike"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Provide action steps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Focus more on facts than feelings</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Recognize they may appear to be unexpressive </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l" fontAlgn="b"/>
                      <a:r>
                        <a:rPr lang="en-US" sz="1000" b="0" i="0" u="none" strike="noStrike" dirty="0">
                          <a:solidFill>
                            <a:srgbClr val="000000"/>
                          </a:solidFill>
                          <a:effectLst/>
                          <a:latin typeface="Calibri" panose="020F0502020204030204" pitchFamily="34" charset="0"/>
                          <a:cs typeface="Arial" pitchFamily="34" charset="0"/>
                        </a:rPr>
                        <a:t>Minimal modification required:</a:t>
                      </a:r>
                    </a:p>
                    <a:p>
                      <a:pPr algn="l" fontAlgn="b"/>
                      <a:endParaRPr lang="en-US" sz="1000" b="0" i="0" u="none" strike="noStrike" dirty="0">
                        <a:solidFill>
                          <a:srgbClr val="000000"/>
                        </a:solidFill>
                        <a:effectLst/>
                        <a:latin typeface="Calibri" panose="020F0502020204030204" pitchFamily="34" charset="0"/>
                        <a:cs typeface="Arial" pitchFamily="34" charset="0"/>
                      </a:endParaRP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Offer detailed research</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Ask if more information is needed</a:t>
                      </a:r>
                    </a:p>
                    <a:p>
                      <a:pPr marL="171450" indent="-114300" algn="l" defTabSz="914400" rtl="0" eaLnBrk="1" fontAlgn="b" latinLnBrk="0" hangingPunct="1">
                        <a:buFont typeface="Arial" pitchFamily="34" charset="0"/>
                        <a:buChar char="•"/>
                      </a:pPr>
                      <a:r>
                        <a:rPr lang="en-US" sz="1000" b="0" i="0" u="none" strike="noStrike" kern="1200" baseline="0" dirty="0">
                          <a:solidFill>
                            <a:srgbClr val="000000"/>
                          </a:solidFill>
                          <a:effectLst/>
                          <a:latin typeface="Calibri" panose="020F0502020204030204" pitchFamily="34" charset="0"/>
                          <a:ea typeface="+mn-ea"/>
                          <a:cs typeface="Arial" pitchFamily="34" charset="0"/>
                        </a:rPr>
                        <a:t>Stay focused on the practical</a:t>
                      </a:r>
                    </a:p>
                  </a:txBody>
                  <a:tcPr marL="9525" marR="9525"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Rectangle 3"/>
          <p:cNvSpPr/>
          <p:nvPr/>
        </p:nvSpPr>
        <p:spPr>
          <a:xfrm>
            <a:off x="103972" y="381000"/>
            <a:ext cx="914400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000" dirty="0">
                <a:solidFill>
                  <a:schemeClr val="bg1"/>
                </a:solidFill>
                <a:latin typeface="Calibri" panose="020F0502020204030204" pitchFamily="34" charset="0"/>
                <a:cs typeface="Arial" pitchFamily="34" charset="0"/>
              </a:rPr>
              <a:t>DNA Matrix </a:t>
            </a:r>
          </a:p>
          <a:p>
            <a:pPr>
              <a:defRPr/>
            </a:pPr>
            <a:r>
              <a:rPr lang="en-US" sz="3000" dirty="0">
                <a:solidFill>
                  <a:srgbClr val="A6A6A6"/>
                </a:solidFill>
                <a:latin typeface="Calibri" panose="020F0502020204030204" pitchFamily="34" charset="0"/>
                <a:cs typeface="Arial" pitchFamily="34" charset="0"/>
              </a:rPr>
              <a:t>for Adapting Communication</a:t>
            </a:r>
          </a:p>
        </p:txBody>
      </p:sp>
      <p:sp>
        <p:nvSpPr>
          <p:cNvPr id="3" name="Slide Number Placeholder 2"/>
          <p:cNvSpPr>
            <a:spLocks noGrp="1"/>
          </p:cNvSpPr>
          <p:nvPr>
            <p:ph type="sldNum" sz="quarter" idx="12"/>
          </p:nvPr>
        </p:nvSpPr>
        <p:spPr>
          <a:xfrm>
            <a:off x="4953000" y="6400800"/>
            <a:ext cx="2133600" cy="365125"/>
          </a:xfrm>
        </p:spPr>
        <p:txBody>
          <a:bodyPr/>
          <a:lstStyle/>
          <a:p>
            <a:fld id="{AABD4647-916A-4C9D-B493-B18B45A00261}" type="slidenum">
              <a:rPr lang="en-PH" smtClean="0"/>
              <a:pPr/>
              <a:t>27</a:t>
            </a:fld>
            <a:endParaRPr lang="en-PH"/>
          </a:p>
        </p:txBody>
      </p:sp>
    </p:spTree>
    <p:extLst>
      <p:ext uri="{BB962C8B-B14F-4D97-AF65-F5344CB8AC3E}">
        <p14:creationId xmlns:p14="http://schemas.microsoft.com/office/powerpoint/2010/main" val="1554424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78981" y="619275"/>
            <a:ext cx="9144000" cy="438150"/>
          </a:xfrm>
        </p:spPr>
        <p:txBody>
          <a:bodyPr>
            <a:noAutofit/>
          </a:bodyPr>
          <a:lstStyle/>
          <a:p>
            <a:pPr algn="l" eaLnBrk="1" hangingPunct="1"/>
            <a:r>
              <a:rPr lang="en-AU" sz="3000" dirty="0">
                <a:latin typeface="Calibri" panose="020F0502020204030204" pitchFamily="34" charset="0"/>
                <a:cs typeface="Arial" charset="0"/>
              </a:rPr>
              <a:t>Communication DNA </a:t>
            </a:r>
            <a:br>
              <a:rPr lang="en-AU" sz="3000" dirty="0">
                <a:latin typeface="Calibri" panose="020F0502020204030204" pitchFamily="34" charset="0"/>
                <a:cs typeface="Arial" charset="0"/>
              </a:rPr>
            </a:br>
            <a:r>
              <a:rPr lang="en-AU" sz="3000" dirty="0">
                <a:solidFill>
                  <a:srgbClr val="A6A6A6"/>
                </a:solidFill>
                <a:latin typeface="Calibri" panose="020F0502020204030204" pitchFamily="34" charset="0"/>
                <a:cs typeface="Arial" charset="0"/>
              </a:rPr>
              <a:t>Group Report</a:t>
            </a:r>
            <a:endParaRPr lang="en-US" sz="3000" baseline="30000" dirty="0">
              <a:solidFill>
                <a:srgbClr val="A6A6A6"/>
              </a:solidFill>
              <a:latin typeface="Calibri" panose="020F0502020204030204" pitchFamily="34" charset="0"/>
              <a:cs typeface="Times New Roman"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2286000" cy="2972167"/>
          </a:xfrm>
          <a:prstGeom prst="rect">
            <a:avLst/>
          </a:prstGeom>
          <a:noFill/>
          <a:ln w="9525">
            <a:solidFill>
              <a:schemeClr val="bg1">
                <a:lumMod val="65000"/>
              </a:schemeClr>
            </a:solidFill>
            <a:miter lim="800000"/>
            <a:headEnd/>
            <a:tailEnd/>
          </a:ln>
          <a:extLst>
            <a:ext uri="{909E8E84-426E-40dd-AFC4-6F175D3DCCD1}">
              <a14:hiddenFill xmlns=""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615"/>
          <a:stretch/>
        </p:blipFill>
        <p:spPr bwMode="auto">
          <a:xfrm>
            <a:off x="990600" y="2609194"/>
            <a:ext cx="3760381" cy="3785555"/>
          </a:xfrm>
          <a:prstGeom prst="rect">
            <a:avLst/>
          </a:prstGeom>
          <a:noFill/>
          <a:ln w="9525">
            <a:solidFill>
              <a:schemeClr val="bg1">
                <a:lumMod val="65000"/>
              </a:schemeClr>
            </a:solidFill>
            <a:miter lim="800000"/>
            <a:headEnd/>
            <a:tailEnd/>
          </a:ln>
          <a:extLst>
            <a:ext uri="{909E8E84-426E-40dd-AFC4-6F175D3DCCD1}">
              <a14:hiddenFill xmlns="" xmlns:a14="http://schemas.microsoft.com/office/drawing/2010/main">
                <a:solidFill>
                  <a:schemeClr val="accent1"/>
                </a:solidFill>
              </a14:hiddenFill>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27" t="823"/>
          <a:stretch/>
        </p:blipFill>
        <p:spPr bwMode="auto">
          <a:xfrm>
            <a:off x="4953000" y="2593245"/>
            <a:ext cx="3847005" cy="3801504"/>
          </a:xfrm>
          <a:prstGeom prst="rect">
            <a:avLst/>
          </a:prstGeom>
          <a:noFill/>
          <a:ln w="9525">
            <a:solidFill>
              <a:schemeClr val="bg1">
                <a:lumMod val="65000"/>
              </a:schemeClr>
            </a:solidFill>
            <a:miter lim="800000"/>
            <a:headEnd/>
            <a:tailEnd/>
          </a:ln>
          <a:extLst>
            <a:ext uri="{909E8E84-426E-40dd-AFC4-6F175D3DCCD1}">
              <a14:hiddenFill xmlns=""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a:xfrm>
            <a:off x="4959626" y="6394749"/>
            <a:ext cx="2133600" cy="365125"/>
          </a:xfrm>
        </p:spPr>
        <p:txBody>
          <a:bodyPr/>
          <a:lstStyle/>
          <a:p>
            <a:fld id="{AABD4647-916A-4C9D-B493-B18B45A00261}" type="slidenum">
              <a:rPr lang="en-PH" smtClean="0"/>
              <a:pPr/>
              <a:t>28</a:t>
            </a:fld>
            <a:endParaRPr lang="en-PH" dirty="0"/>
          </a:p>
        </p:txBody>
      </p:sp>
    </p:spTree>
    <p:extLst>
      <p:ext uri="{BB962C8B-B14F-4D97-AF65-F5344CB8AC3E}">
        <p14:creationId xmlns:p14="http://schemas.microsoft.com/office/powerpoint/2010/main" val="10891595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8"/>
          <p:cNvSpPr txBox="1">
            <a:spLocks noChangeArrowheads="1"/>
          </p:cNvSpPr>
          <p:nvPr/>
        </p:nvSpPr>
        <p:spPr>
          <a:xfrm>
            <a:off x="-27557" y="40757"/>
            <a:ext cx="9323387" cy="438150"/>
          </a:xfrm>
          <a:prstGeom prst="rect">
            <a:avLst/>
          </a:prstGeom>
          <a:noFill/>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lstStyle>
            <a:lvl1pPr marL="190500" indent="-3175" algn="l" rtl="0" eaLnBrk="0" fontAlgn="base" hangingPunct="0">
              <a:spcBef>
                <a:spcPct val="0"/>
              </a:spcBef>
              <a:spcAft>
                <a:spcPct val="0"/>
              </a:spcAft>
              <a:defRPr sz="2400" b="1">
                <a:solidFill>
                  <a:schemeClr val="bg1"/>
                </a:solidFill>
                <a:latin typeface="Arial" pitchFamily="34" charset="0"/>
                <a:ea typeface="+mj-ea"/>
                <a:cs typeface="Arial" pitchFamily="34" charset="0"/>
              </a:defRPr>
            </a:lvl1pPr>
            <a:lvl2pPr marL="190500" indent="-3175" algn="l" rtl="0" eaLnBrk="0" fontAlgn="base" hangingPunct="0">
              <a:spcBef>
                <a:spcPct val="0"/>
              </a:spcBef>
              <a:spcAft>
                <a:spcPct val="0"/>
              </a:spcAft>
              <a:defRPr sz="3000" b="1">
                <a:solidFill>
                  <a:schemeClr val="bg1"/>
                </a:solidFill>
                <a:latin typeface="Arial" charset="0"/>
                <a:cs typeface="Arial" charset="0"/>
              </a:defRPr>
            </a:lvl2pPr>
            <a:lvl3pPr marL="190500" indent="-3175" algn="l" rtl="0" eaLnBrk="0" fontAlgn="base" hangingPunct="0">
              <a:spcBef>
                <a:spcPct val="0"/>
              </a:spcBef>
              <a:spcAft>
                <a:spcPct val="0"/>
              </a:spcAft>
              <a:defRPr sz="3000" b="1">
                <a:solidFill>
                  <a:schemeClr val="bg1"/>
                </a:solidFill>
                <a:latin typeface="Arial" charset="0"/>
                <a:cs typeface="Arial" charset="0"/>
              </a:defRPr>
            </a:lvl3pPr>
            <a:lvl4pPr marL="190500" indent="-3175" algn="l" rtl="0" eaLnBrk="0" fontAlgn="base" hangingPunct="0">
              <a:spcBef>
                <a:spcPct val="0"/>
              </a:spcBef>
              <a:spcAft>
                <a:spcPct val="0"/>
              </a:spcAft>
              <a:defRPr sz="3000" b="1">
                <a:solidFill>
                  <a:schemeClr val="bg1"/>
                </a:solidFill>
                <a:latin typeface="Arial" charset="0"/>
                <a:cs typeface="Arial" charset="0"/>
              </a:defRPr>
            </a:lvl4pPr>
            <a:lvl5pPr marL="190500" indent="-3175" algn="l" rtl="0" eaLnBrk="0" fontAlgn="base" hangingPunct="0">
              <a:spcBef>
                <a:spcPct val="0"/>
              </a:spcBef>
              <a:spcAft>
                <a:spcPct val="0"/>
              </a:spcAft>
              <a:defRPr sz="3000" b="1">
                <a:solidFill>
                  <a:schemeClr val="bg1"/>
                </a:solidFill>
                <a:latin typeface="Arial" charset="0"/>
                <a:cs typeface="Arial" charset="0"/>
              </a:defRPr>
            </a:lvl5pPr>
            <a:lvl6pPr marL="647700" indent="-3175" algn="l" rtl="0" fontAlgn="base">
              <a:spcBef>
                <a:spcPct val="0"/>
              </a:spcBef>
              <a:spcAft>
                <a:spcPct val="0"/>
              </a:spcAft>
              <a:defRPr sz="2800" b="1">
                <a:solidFill>
                  <a:srgbClr val="AC8B38"/>
                </a:solidFill>
                <a:latin typeface="Times New Roman" pitchFamily="18" charset="0"/>
              </a:defRPr>
            </a:lvl6pPr>
            <a:lvl7pPr marL="1104900" indent="-3175" algn="l" rtl="0" fontAlgn="base">
              <a:spcBef>
                <a:spcPct val="0"/>
              </a:spcBef>
              <a:spcAft>
                <a:spcPct val="0"/>
              </a:spcAft>
              <a:defRPr sz="2800" b="1">
                <a:solidFill>
                  <a:srgbClr val="AC8B38"/>
                </a:solidFill>
                <a:latin typeface="Times New Roman" pitchFamily="18" charset="0"/>
              </a:defRPr>
            </a:lvl7pPr>
            <a:lvl8pPr marL="1562100" indent="-3175" algn="l" rtl="0" fontAlgn="base">
              <a:spcBef>
                <a:spcPct val="0"/>
              </a:spcBef>
              <a:spcAft>
                <a:spcPct val="0"/>
              </a:spcAft>
              <a:defRPr sz="2800" b="1">
                <a:solidFill>
                  <a:srgbClr val="AC8B38"/>
                </a:solidFill>
                <a:latin typeface="Times New Roman" pitchFamily="18" charset="0"/>
              </a:defRPr>
            </a:lvl8pPr>
            <a:lvl9pPr marL="2019300" indent="-3175" algn="l" rtl="0" fontAlgn="base">
              <a:spcBef>
                <a:spcPct val="0"/>
              </a:spcBef>
              <a:spcAft>
                <a:spcPct val="0"/>
              </a:spcAft>
              <a:defRPr sz="2800" b="1">
                <a:solidFill>
                  <a:srgbClr val="AC8B38"/>
                </a:solidFill>
                <a:latin typeface="Times New Roman" pitchFamily="18" charset="0"/>
              </a:defRPr>
            </a:lvl9pPr>
          </a:lstStyle>
          <a:p>
            <a:pPr eaLnBrk="1" hangingPunct="1"/>
            <a:r>
              <a:rPr lang="en-US" sz="3000" b="0" kern="0" dirty="0">
                <a:latin typeface="Calibri" panose="020F0502020204030204" pitchFamily="34" charset="0"/>
                <a:cs typeface="Arial" charset="0"/>
              </a:rPr>
              <a:t>Communication DNA Style Connected </a:t>
            </a:r>
          </a:p>
          <a:p>
            <a:pPr eaLnBrk="1" hangingPunct="1"/>
            <a:r>
              <a:rPr lang="en-US" sz="3000" b="0" kern="0" dirty="0">
                <a:solidFill>
                  <a:srgbClr val="A6A6A6"/>
                </a:solidFill>
                <a:latin typeface="Calibri" panose="020F0502020204030204" pitchFamily="34" charset="0"/>
                <a:cs typeface="Arial" charset="0"/>
              </a:rPr>
              <a:t>to Natural Behavior</a:t>
            </a:r>
            <a:endParaRPr lang="en-AU" sz="3000" b="0" kern="0" dirty="0">
              <a:solidFill>
                <a:srgbClr val="A6A6A6"/>
              </a:solidFill>
              <a:latin typeface="Calibri" panose="020F0502020204030204" pitchFamily="34" charset="0"/>
              <a:cs typeface="Arial" charset="0"/>
            </a:endParaRPr>
          </a:p>
        </p:txBody>
      </p:sp>
      <p:sp>
        <p:nvSpPr>
          <p:cNvPr id="2" name="Slide Number Placeholder 1"/>
          <p:cNvSpPr>
            <a:spLocks noGrp="1"/>
          </p:cNvSpPr>
          <p:nvPr>
            <p:ph type="sldNum" sz="quarter" idx="12"/>
          </p:nvPr>
        </p:nvSpPr>
        <p:spPr>
          <a:xfrm>
            <a:off x="4922868" y="6409590"/>
            <a:ext cx="2133600" cy="365125"/>
          </a:xfrm>
        </p:spPr>
        <p:txBody>
          <a:bodyPr/>
          <a:lstStyle/>
          <a:p>
            <a:fld id="{AABD4647-916A-4C9D-B493-B18B45A00261}" type="slidenum">
              <a:rPr lang="en-PH" smtClean="0"/>
              <a:pPr/>
              <a:t>29</a:t>
            </a:fld>
            <a:endParaRPr lang="en-PH" dirty="0"/>
          </a:p>
        </p:txBody>
      </p:sp>
      <p:pic>
        <p:nvPicPr>
          <p:cNvPr id="16" name="Picture 15"/>
          <p:cNvPicPr>
            <a:picLocks noChangeAspect="1"/>
          </p:cNvPicPr>
          <p:nvPr/>
        </p:nvPicPr>
        <p:blipFill>
          <a:blip r:embed="rId2"/>
          <a:stretch>
            <a:fillRect/>
          </a:stretch>
        </p:blipFill>
        <p:spPr>
          <a:xfrm>
            <a:off x="152400" y="1524000"/>
            <a:ext cx="8839200" cy="4728766"/>
          </a:xfrm>
          <a:prstGeom prst="rect">
            <a:avLst/>
          </a:prstGeom>
          <a:effectLst>
            <a:outerShdw blurRad="63500" sx="102000" sy="102000" algn="ctr" rotWithShape="0">
              <a:prstClr val="black">
                <a:alpha val="40000"/>
              </a:prstClr>
            </a:outerShdw>
          </a:effectLst>
        </p:spPr>
      </p:pic>
      <p:sp>
        <p:nvSpPr>
          <p:cNvPr id="19" name="Text Box 6"/>
          <p:cNvSpPr txBox="1">
            <a:spLocks noChangeArrowheads="1"/>
          </p:cNvSpPr>
          <p:nvPr/>
        </p:nvSpPr>
        <p:spPr bwMode="auto">
          <a:xfrm>
            <a:off x="381000" y="1556033"/>
            <a:ext cx="17526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r>
              <a:rPr lang="en-US" sz="2400" b="1" dirty="0">
                <a:solidFill>
                  <a:srgbClr val="0025AD"/>
                </a:solidFill>
                <a:latin typeface="Calibri" panose="020F0502020204030204" pitchFamily="34" charset="0"/>
                <a:cs typeface="Arial" charset="0"/>
              </a:rPr>
              <a:t>Goal Setting</a:t>
            </a:r>
            <a:endParaRPr lang="en-US" sz="2400" dirty="0">
              <a:solidFill>
                <a:srgbClr val="0025AD"/>
              </a:solidFill>
              <a:latin typeface="Calibri" panose="020F0502020204030204" pitchFamily="34" charset="0"/>
              <a:cs typeface="Arial" charset="0"/>
            </a:endParaRPr>
          </a:p>
        </p:txBody>
      </p:sp>
      <p:sp>
        <p:nvSpPr>
          <p:cNvPr id="20" name="Text Box 7"/>
          <p:cNvSpPr txBox="1">
            <a:spLocks noChangeArrowheads="1"/>
          </p:cNvSpPr>
          <p:nvPr/>
        </p:nvSpPr>
        <p:spPr bwMode="auto">
          <a:xfrm>
            <a:off x="6858000" y="1556033"/>
            <a:ext cx="142646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algn="ctr" rotWithShape="0">
                    <a:schemeClr val="bg2"/>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a:r>
              <a:rPr lang="en-US" sz="2400" b="1" dirty="0">
                <a:solidFill>
                  <a:srgbClr val="EB8B2D"/>
                </a:solidFill>
                <a:latin typeface="Calibri" panose="020F0502020204030204" pitchFamily="34" charset="0"/>
                <a:cs typeface="Arial" charset="0"/>
              </a:rPr>
              <a:t>Lifestyle</a:t>
            </a:r>
            <a:endParaRPr lang="en-US" sz="2400" dirty="0">
              <a:solidFill>
                <a:srgbClr val="EB8B2D"/>
              </a:solidFill>
              <a:latin typeface="Calibri" panose="020F0502020204030204" pitchFamily="34" charset="0"/>
              <a:cs typeface="Arial" charset="0"/>
            </a:endParaRPr>
          </a:p>
        </p:txBody>
      </p:sp>
      <p:sp>
        <p:nvSpPr>
          <p:cNvPr id="21" name="Text Box 9"/>
          <p:cNvSpPr txBox="1">
            <a:spLocks noChangeArrowheads="1"/>
          </p:cNvSpPr>
          <p:nvPr/>
        </p:nvSpPr>
        <p:spPr bwMode="auto">
          <a:xfrm>
            <a:off x="7056468" y="5578593"/>
            <a:ext cx="12954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algn="ctr" rotWithShape="0">
                    <a:schemeClr val="tx1"/>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a:r>
              <a:rPr lang="en-US" sz="2400" b="1">
                <a:solidFill>
                  <a:srgbClr val="238600"/>
                </a:solidFill>
                <a:latin typeface="Calibri" panose="020F0502020204030204" pitchFamily="34" charset="0"/>
                <a:cs typeface="Arial" charset="0"/>
              </a:rPr>
              <a:t>Stability</a:t>
            </a:r>
            <a:endParaRPr lang="en-US" sz="2400" b="1" dirty="0">
              <a:solidFill>
                <a:srgbClr val="238600"/>
              </a:solidFill>
              <a:latin typeface="Calibri" panose="020F0502020204030204" pitchFamily="34" charset="0"/>
              <a:cs typeface="Arial" charset="0"/>
            </a:endParaRPr>
          </a:p>
        </p:txBody>
      </p:sp>
      <p:sp>
        <p:nvSpPr>
          <p:cNvPr id="22" name="Text Box 8"/>
          <p:cNvSpPr txBox="1">
            <a:spLocks noChangeArrowheads="1"/>
          </p:cNvSpPr>
          <p:nvPr/>
        </p:nvSpPr>
        <p:spPr bwMode="auto">
          <a:xfrm>
            <a:off x="381000" y="5578593"/>
            <a:ext cx="17526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algn="ctr" rotWithShape="0">
                    <a:schemeClr val="tx1"/>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r>
              <a:rPr lang="en-US" sz="2400" b="1">
                <a:solidFill>
                  <a:srgbClr val="4F4F4F"/>
                </a:solidFill>
                <a:latin typeface="Calibri" panose="020F0502020204030204" pitchFamily="34" charset="0"/>
                <a:cs typeface="Arial" charset="0"/>
              </a:rPr>
              <a:t>Information</a:t>
            </a:r>
            <a:endParaRPr lang="en-US" sz="2400" b="1" dirty="0">
              <a:solidFill>
                <a:srgbClr val="4F4F4F"/>
              </a:solidFill>
              <a:latin typeface="Calibri" panose="020F0502020204030204" pitchFamily="34" charset="0"/>
              <a:cs typeface="Arial" charset="0"/>
            </a:endParaRPr>
          </a:p>
        </p:txBody>
      </p:sp>
    </p:spTree>
    <p:extLst>
      <p:ext uri="{BB962C8B-B14F-4D97-AF65-F5344CB8AC3E}">
        <p14:creationId xmlns:p14="http://schemas.microsoft.com/office/powerpoint/2010/main" val="168720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7531"/>
            <a:ext cx="9144000" cy="1015663"/>
          </a:xfrm>
          <a:prstGeom prst="rect">
            <a:avLst/>
          </a:prstGeom>
        </p:spPr>
        <p:txBody>
          <a:bodyPr wrap="square">
            <a:spAutoFit/>
          </a:bodyPr>
          <a:lstStyle/>
          <a:p>
            <a:r>
              <a:rPr lang="en-US" sz="3000" dirty="0">
                <a:solidFill>
                  <a:schemeClr val="bg1"/>
                </a:solidFill>
                <a:latin typeface="Calibri" panose="020F0502020204030204" pitchFamily="34" charset="0"/>
                <a:ea typeface="Verdana" pitchFamily="34" charset="0"/>
                <a:cs typeface="Arial" pitchFamily="34" charset="0"/>
              </a:rPr>
              <a:t>Today’s Webinar </a:t>
            </a:r>
          </a:p>
          <a:p>
            <a:r>
              <a:rPr lang="en-US" sz="3000" dirty="0">
                <a:solidFill>
                  <a:srgbClr val="A6A6A6"/>
                </a:solidFill>
                <a:latin typeface="Calibri" panose="020F0502020204030204" pitchFamily="34" charset="0"/>
                <a:ea typeface="Verdana" pitchFamily="34" charset="0"/>
                <a:cs typeface="Arial" pitchFamily="34" charset="0"/>
              </a:rPr>
              <a:t>Objectives</a:t>
            </a:r>
          </a:p>
        </p:txBody>
      </p:sp>
      <p:sp>
        <p:nvSpPr>
          <p:cNvPr id="5" name="Rectangle 3"/>
          <p:cNvSpPr txBox="1">
            <a:spLocks noChangeArrowheads="1"/>
          </p:cNvSpPr>
          <p:nvPr/>
        </p:nvSpPr>
        <p:spPr bwMode="auto">
          <a:xfrm>
            <a:off x="457200" y="1524000"/>
            <a:ext cx="8058150" cy="428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a:latin typeface="Calibri" panose="020F0502020204030204" pitchFamily="34" charset="0"/>
                <a:cs typeface="Arial" charset="0"/>
              </a:rPr>
              <a:t>Learn how sound communication helps to close the “Relationship Gap” to build meaningful client and team relationships</a:t>
            </a:r>
          </a:p>
          <a:p>
            <a:pPr marL="457200" indent="-457200">
              <a:buFont typeface="+mj-lt"/>
              <a:buAutoNum type="arabicPeriod"/>
            </a:pPr>
            <a:r>
              <a:rPr lang="en-US" sz="2400" dirty="0">
                <a:latin typeface="Calibri" panose="020F0502020204030204" pitchFamily="34" charset="0"/>
                <a:cs typeface="Arial" charset="0"/>
              </a:rPr>
              <a:t>Know your Communication DNA Style using the Communication DNA Reports</a:t>
            </a:r>
          </a:p>
          <a:p>
            <a:pPr marL="457200" indent="-457200">
              <a:buFont typeface="+mj-lt"/>
              <a:buAutoNum type="arabicPeriod"/>
            </a:pPr>
            <a:r>
              <a:rPr lang="en-US" sz="2400" dirty="0">
                <a:latin typeface="Calibri" panose="020F0502020204030204" pitchFamily="34" charset="0"/>
                <a:cs typeface="Arial" charset="0"/>
              </a:rPr>
              <a:t>Understand how to adapt your communication for different people </a:t>
            </a:r>
          </a:p>
          <a:p>
            <a:pPr marL="457200" indent="-457200">
              <a:buFont typeface="+mj-lt"/>
              <a:buAutoNum type="arabicPeriod"/>
            </a:pPr>
            <a:r>
              <a:rPr lang="en-US" sz="2400" dirty="0">
                <a:latin typeface="Calibri" panose="020F0502020204030204" pitchFamily="34" charset="0"/>
                <a:cs typeface="Arial" charset="0"/>
              </a:rPr>
              <a:t>Learn how to introduce Communication DNA to clients for increasing engagement</a:t>
            </a:r>
          </a:p>
        </p:txBody>
      </p:sp>
      <p:sp>
        <p:nvSpPr>
          <p:cNvPr id="3" name="Slide Number Placeholder 2"/>
          <p:cNvSpPr>
            <a:spLocks noGrp="1"/>
          </p:cNvSpPr>
          <p:nvPr>
            <p:ph type="sldNum" sz="quarter" idx="12"/>
          </p:nvPr>
        </p:nvSpPr>
        <p:spPr>
          <a:xfrm>
            <a:off x="4876800" y="6400800"/>
            <a:ext cx="2133600" cy="365125"/>
          </a:xfrm>
        </p:spPr>
        <p:txBody>
          <a:bodyPr/>
          <a:lstStyle/>
          <a:p>
            <a:fld id="{AABD4647-916A-4C9D-B493-B18B45A00261}" type="slidenum">
              <a:rPr lang="en-PH" smtClean="0"/>
              <a:pPr/>
              <a:t>3</a:t>
            </a:fld>
            <a:endParaRPr lang="en-PH"/>
          </a:p>
        </p:txBody>
      </p:sp>
    </p:spTree>
    <p:extLst>
      <p:ext uri="{BB962C8B-B14F-4D97-AF65-F5344CB8AC3E}">
        <p14:creationId xmlns:p14="http://schemas.microsoft.com/office/powerpoint/2010/main" val="453800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10800000">
            <a:off x="685800" y="1524000"/>
            <a:ext cx="7620000" cy="4191000"/>
          </a:xfrm>
          <a:prstGeom prst="roundRect">
            <a:avLst>
              <a:gd name="adj" fmla="val 10307"/>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ounded Rectangle 4"/>
          <p:cNvSpPr/>
          <p:nvPr/>
        </p:nvSpPr>
        <p:spPr>
          <a:xfrm>
            <a:off x="3621108" y="1743364"/>
            <a:ext cx="1903055" cy="3808100"/>
          </a:xfrm>
          <a:prstGeom prst="roundRect">
            <a:avLst>
              <a:gd name="adj" fmla="val 0"/>
            </a:avLst>
          </a:prstGeom>
          <a:solidFill>
            <a:srgbClr val="4F1F69"/>
          </a:solidFill>
        </p:spPr>
        <p:style>
          <a:lnRef idx="1">
            <a:schemeClr val="accent4"/>
          </a:lnRef>
          <a:fillRef idx="3">
            <a:schemeClr val="accent4"/>
          </a:fillRef>
          <a:effectRef idx="2">
            <a:schemeClr val="accent4"/>
          </a:effectRef>
          <a:fontRef idx="minor">
            <a:schemeClr val="lt1"/>
          </a:fontRef>
        </p:style>
        <p:txBody>
          <a:bodyPr lIns="0" rIns="0" rtlCol="0" anchor="t" anchorCtr="0"/>
          <a:lstStyle/>
          <a:p>
            <a:pPr algn="ctr"/>
            <a:r>
              <a:rPr lang="en-US" sz="1500" b="1" dirty="0">
                <a:latin typeface="Calibri" panose="020F0502020204030204" pitchFamily="34" charset="0"/>
                <a:cs typeface="Arial" pitchFamily="34" charset="0"/>
              </a:rPr>
              <a:t>Matching              Employees to Clients and Solutions Offered</a:t>
            </a:r>
          </a:p>
        </p:txBody>
      </p:sp>
      <p:sp>
        <p:nvSpPr>
          <p:cNvPr id="6" name="Rectangle 5"/>
          <p:cNvSpPr/>
          <p:nvPr/>
        </p:nvSpPr>
        <p:spPr>
          <a:xfrm>
            <a:off x="3621108" y="2993457"/>
            <a:ext cx="1903055" cy="25691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163908" y="2687553"/>
            <a:ext cx="470919" cy="44793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ounded Rectangle 7"/>
          <p:cNvSpPr/>
          <p:nvPr/>
        </p:nvSpPr>
        <p:spPr>
          <a:xfrm>
            <a:off x="1152801" y="1743364"/>
            <a:ext cx="2012714" cy="3819236"/>
          </a:xfrm>
          <a:prstGeom prst="roundRect">
            <a:avLst>
              <a:gd name="adj" fmla="val 0"/>
            </a:avLst>
          </a:prstGeom>
          <a:solidFill>
            <a:srgbClr val="4F1F69"/>
          </a:solidFill>
          <a:ln>
            <a:noFill/>
          </a:ln>
        </p:spPr>
        <p:style>
          <a:lnRef idx="1">
            <a:schemeClr val="accent4"/>
          </a:lnRef>
          <a:fillRef idx="3">
            <a:schemeClr val="accent4"/>
          </a:fillRef>
          <a:effectRef idx="2">
            <a:schemeClr val="accent4"/>
          </a:effectRef>
          <a:fontRef idx="minor">
            <a:schemeClr val="lt1"/>
          </a:fontRef>
        </p:style>
        <p:txBody>
          <a:bodyPr lIns="0" rIns="0" rtlCol="0" anchor="t" anchorCtr="0"/>
          <a:lstStyle/>
          <a:p>
            <a:pPr algn="ctr">
              <a:tabLst>
                <a:tab pos="1087438" algn="l"/>
              </a:tabLst>
            </a:pPr>
            <a:br>
              <a:rPr lang="en-US" sz="400" b="1" dirty="0">
                <a:latin typeface="Calibri" panose="020F0502020204030204" pitchFamily="34" charset="0"/>
                <a:cs typeface="Arial" pitchFamily="34" charset="0"/>
              </a:rPr>
            </a:br>
            <a:r>
              <a:rPr lang="en-US" sz="1500" b="1" dirty="0">
                <a:latin typeface="Calibri" panose="020F0502020204030204" pitchFamily="34" charset="0"/>
                <a:cs typeface="Arial" pitchFamily="34" charset="0"/>
              </a:rPr>
              <a:t>DNA Client Engagement and Talent Management</a:t>
            </a:r>
            <a:br>
              <a:rPr lang="en-US" sz="1500" b="1" dirty="0">
                <a:latin typeface="Calibri" panose="020F0502020204030204" pitchFamily="34" charset="0"/>
                <a:cs typeface="Arial" pitchFamily="34" charset="0"/>
              </a:rPr>
            </a:br>
            <a:r>
              <a:rPr lang="en-US" sz="1500" b="1" dirty="0">
                <a:latin typeface="Calibri" panose="020F0502020204030204" pitchFamily="34" charset="0"/>
                <a:cs typeface="Arial" pitchFamily="34" charset="0"/>
              </a:rPr>
              <a:t>Systems</a:t>
            </a:r>
          </a:p>
        </p:txBody>
      </p:sp>
      <p:grpSp>
        <p:nvGrpSpPr>
          <p:cNvPr id="11" name="Group 10"/>
          <p:cNvGrpSpPr/>
          <p:nvPr/>
        </p:nvGrpSpPr>
        <p:grpSpPr>
          <a:xfrm>
            <a:off x="6022634" y="1737351"/>
            <a:ext cx="1682064" cy="2613915"/>
            <a:chOff x="3200399" y="1771573"/>
            <a:chExt cx="2133599" cy="1606002"/>
          </a:xfrm>
        </p:grpSpPr>
        <p:sp>
          <p:nvSpPr>
            <p:cNvPr id="12" name="Rounded Rectangle 11"/>
            <p:cNvSpPr/>
            <p:nvPr/>
          </p:nvSpPr>
          <p:spPr>
            <a:xfrm>
              <a:off x="3200399" y="1771573"/>
              <a:ext cx="2133599" cy="819654"/>
            </a:xfrm>
            <a:prstGeom prst="roundRect">
              <a:avLst>
                <a:gd name="adj" fmla="val 0"/>
              </a:avLst>
            </a:prstGeom>
            <a:solidFill>
              <a:srgbClr val="4F1F69"/>
            </a:solidFill>
          </p:spPr>
          <p:style>
            <a:lnRef idx="1">
              <a:schemeClr val="accent4"/>
            </a:lnRef>
            <a:fillRef idx="3">
              <a:schemeClr val="accent4"/>
            </a:fillRef>
            <a:effectRef idx="2">
              <a:schemeClr val="accent4"/>
            </a:effectRef>
            <a:fontRef idx="minor">
              <a:schemeClr val="lt1"/>
            </a:fontRef>
          </p:style>
          <p:txBody>
            <a:bodyPr rtlCol="0" anchor="t" anchorCtr="0"/>
            <a:lstStyle/>
            <a:p>
              <a:pPr algn="ctr"/>
              <a:br>
                <a:rPr lang="en-US" sz="1500" b="1" dirty="0">
                  <a:latin typeface="Calibri" panose="020F0502020204030204" pitchFamily="34" charset="0"/>
                  <a:cs typeface="Arial" pitchFamily="34" charset="0"/>
                </a:rPr>
              </a:br>
              <a:r>
                <a:rPr lang="en-US" sz="1500" b="1" dirty="0">
                  <a:latin typeface="Calibri" panose="020F0502020204030204" pitchFamily="34" charset="0"/>
                  <a:cs typeface="Arial" pitchFamily="34" charset="0"/>
                </a:rPr>
                <a:t>Grow Engaged Clients and Employees</a:t>
              </a:r>
            </a:p>
          </p:txBody>
        </p:sp>
        <p:pic>
          <p:nvPicPr>
            <p:cNvPr id="13" name="Picture 3" descr="Description: C:\Users\rischa.trent\AppData\Local\Microsoft\Windows\Temporary Internet Files\Content.IE5\HZXMT4X5\MP90040001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7" t="6212" r="4871" b="33999"/>
            <a:stretch/>
          </p:blipFill>
          <p:spPr bwMode="auto">
            <a:xfrm>
              <a:off x="3200399" y="2550216"/>
              <a:ext cx="2133599" cy="827359"/>
            </a:xfrm>
            <a:prstGeom prst="rect">
              <a:avLst/>
            </a:prstGeom>
            <a:solidFill>
              <a:srgbClr val="FFFFFF"/>
            </a:solidFill>
            <a:ln w="9525">
              <a:solidFill>
                <a:schemeClr val="bg1">
                  <a:lumMod val="75000"/>
                </a:schemeClr>
              </a:solidFill>
              <a:miter lim="800000"/>
              <a:headEnd/>
              <a:tailEnd/>
            </a:ln>
          </p:spPr>
        </p:pic>
      </p:grpSp>
      <p:sp>
        <p:nvSpPr>
          <p:cNvPr id="14" name="Right Arrow 13"/>
          <p:cNvSpPr/>
          <p:nvPr/>
        </p:nvSpPr>
        <p:spPr>
          <a:xfrm>
            <a:off x="5524164" y="2687553"/>
            <a:ext cx="470919" cy="44793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Right Arrow 14"/>
          <p:cNvSpPr/>
          <p:nvPr/>
        </p:nvSpPr>
        <p:spPr>
          <a:xfrm rot="16200000">
            <a:off x="5913122" y="3354795"/>
            <a:ext cx="3985412" cy="407926"/>
          </a:xfrm>
          <a:prstGeom prst="rightArrow">
            <a:avLst>
              <a:gd name="adj1" fmla="val 50000"/>
              <a:gd name="adj2" fmla="val 4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34399" y="4185358"/>
            <a:ext cx="722717" cy="7529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8772" y="4169614"/>
            <a:ext cx="747318" cy="752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4052431" y="3165788"/>
            <a:ext cx="971761" cy="481330"/>
            <a:chOff x="3764538" y="2819400"/>
            <a:chExt cx="971761" cy="252322"/>
          </a:xfrm>
        </p:grpSpPr>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4538" y="2821415"/>
              <a:ext cx="169779" cy="250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0435" y="2819400"/>
              <a:ext cx="172464" cy="252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6816" y="2819400"/>
              <a:ext cx="169779" cy="252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3835" y="2819400"/>
              <a:ext cx="172464" cy="252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23" name="Rectangle 22"/>
          <p:cNvSpPr/>
          <p:nvPr/>
        </p:nvSpPr>
        <p:spPr>
          <a:xfrm>
            <a:off x="4029653" y="3678054"/>
            <a:ext cx="1102866" cy="338554"/>
          </a:xfrm>
          <a:prstGeom prst="rect">
            <a:avLst/>
          </a:prstGeom>
        </p:spPr>
        <p:txBody>
          <a:bodyPr wrap="none">
            <a:spAutoFit/>
          </a:bodyPr>
          <a:lstStyle/>
          <a:p>
            <a:pPr algn="ctr">
              <a:tabLst>
                <a:tab pos="1087438" algn="l"/>
              </a:tabLst>
            </a:pPr>
            <a:r>
              <a:rPr lang="en-US" sz="1600" b="1" dirty="0">
                <a:solidFill>
                  <a:schemeClr val="tx1">
                    <a:lumMod val="75000"/>
                    <a:lumOff val="25000"/>
                  </a:schemeClr>
                </a:solidFill>
                <a:latin typeface="Calibri" panose="020F0502020204030204" pitchFamily="34" charset="0"/>
                <a:cs typeface="Arial" pitchFamily="34" charset="0"/>
              </a:rPr>
              <a:t>Employees</a:t>
            </a:r>
          </a:p>
        </p:txBody>
      </p:sp>
      <p:sp>
        <p:nvSpPr>
          <p:cNvPr id="24" name="Rectangle 23"/>
          <p:cNvSpPr/>
          <p:nvPr/>
        </p:nvSpPr>
        <p:spPr>
          <a:xfrm>
            <a:off x="3704499" y="5075967"/>
            <a:ext cx="1736271" cy="338554"/>
          </a:xfrm>
          <a:prstGeom prst="rect">
            <a:avLst/>
          </a:prstGeom>
        </p:spPr>
        <p:txBody>
          <a:bodyPr wrap="square">
            <a:spAutoFit/>
          </a:bodyPr>
          <a:lstStyle/>
          <a:p>
            <a:pPr algn="ctr">
              <a:tabLst>
                <a:tab pos="1087438" algn="l"/>
              </a:tabLst>
            </a:pPr>
            <a:r>
              <a:rPr lang="en-US" sz="1600" b="1" dirty="0">
                <a:latin typeface="Calibri" panose="020F0502020204030204" pitchFamily="34" charset="0"/>
                <a:cs typeface="Arial" pitchFamily="34" charset="0"/>
              </a:rPr>
              <a:t>Clients</a:t>
            </a:r>
          </a:p>
        </p:txBody>
      </p:sp>
      <p:sp>
        <p:nvSpPr>
          <p:cNvPr id="25" name="Down Arrow 24"/>
          <p:cNvSpPr/>
          <p:nvPr/>
        </p:nvSpPr>
        <p:spPr>
          <a:xfrm>
            <a:off x="4426090" y="4016608"/>
            <a:ext cx="254793" cy="345731"/>
          </a:xfrm>
          <a:prstGeom prst="downArrow">
            <a:avLst/>
          </a:prstGeom>
          <a:solidFill>
            <a:srgbClr val="8C3FC5"/>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6" name="Rectangle 25"/>
          <p:cNvSpPr/>
          <p:nvPr/>
        </p:nvSpPr>
        <p:spPr>
          <a:xfrm>
            <a:off x="7741876" y="1746418"/>
            <a:ext cx="327903" cy="369332"/>
          </a:xfrm>
          <a:prstGeom prst="rect">
            <a:avLst/>
          </a:prstGeom>
        </p:spPr>
        <p:txBody>
          <a:bodyPr wrap="square">
            <a:spAutoFit/>
          </a:bodyPr>
          <a:lstStyle/>
          <a:p>
            <a:pPr algn="ctr"/>
            <a:r>
              <a:rPr lang="en-US" b="1" dirty="0">
                <a:solidFill>
                  <a:schemeClr val="bg1"/>
                </a:solidFill>
                <a:latin typeface="Calibri" panose="020F0502020204030204" pitchFamily="34" charset="0"/>
                <a:cs typeface="Arial" pitchFamily="34" charset="0"/>
              </a:rPr>
              <a:t>$</a:t>
            </a:r>
            <a:endParaRPr lang="en-US" dirty="0"/>
          </a:p>
        </p:txBody>
      </p:sp>
      <p:sp>
        <p:nvSpPr>
          <p:cNvPr id="27" name="Rectangle 26"/>
          <p:cNvSpPr/>
          <p:nvPr/>
        </p:nvSpPr>
        <p:spPr>
          <a:xfrm>
            <a:off x="1102897" y="5728871"/>
            <a:ext cx="6858000" cy="338554"/>
          </a:xfrm>
          <a:prstGeom prst="rect">
            <a:avLst/>
          </a:prstGeom>
        </p:spPr>
        <p:txBody>
          <a:bodyPr wrap="square">
            <a:spAutoFit/>
          </a:bodyPr>
          <a:lstStyle/>
          <a:p>
            <a:pPr algn="ctr"/>
            <a:r>
              <a:rPr lang="en-US" sz="1600" b="1" dirty="0">
                <a:solidFill>
                  <a:schemeClr val="bg1">
                    <a:lumMod val="65000"/>
                  </a:schemeClr>
                </a:solidFill>
                <a:latin typeface="Calibri" panose="020F0502020204030204" pitchFamily="34" charset="0"/>
                <a:cs typeface="Arial" pitchFamily="34" charset="0"/>
              </a:rPr>
              <a:t>Communication</a:t>
            </a:r>
            <a:r>
              <a:rPr lang="en-US" sz="1600" dirty="0">
                <a:solidFill>
                  <a:schemeClr val="bg1">
                    <a:lumMod val="65000"/>
                  </a:schemeClr>
                </a:solidFill>
                <a:latin typeface="Calibri" panose="020F0502020204030204" pitchFamily="34" charset="0"/>
                <a:cs typeface="Arial" pitchFamily="34" charset="0"/>
              </a:rPr>
              <a:t> </a:t>
            </a:r>
            <a:r>
              <a:rPr lang="en-US" sz="1600" b="1" dirty="0">
                <a:solidFill>
                  <a:schemeClr val="tx1">
                    <a:lumMod val="50000"/>
                    <a:lumOff val="50000"/>
                  </a:schemeClr>
                </a:solidFill>
                <a:latin typeface="Calibri" panose="020F0502020204030204" pitchFamily="34" charset="0"/>
                <a:cs typeface="Arial" pitchFamily="34" charset="0"/>
              </a:rPr>
              <a:t>Drives</a:t>
            </a:r>
            <a:r>
              <a:rPr lang="en-US" sz="1600" b="1" dirty="0">
                <a:solidFill>
                  <a:schemeClr val="tx1">
                    <a:lumMod val="65000"/>
                    <a:lumOff val="35000"/>
                  </a:schemeClr>
                </a:solidFill>
                <a:latin typeface="Calibri" panose="020F0502020204030204" pitchFamily="34" charset="0"/>
                <a:cs typeface="Arial" pitchFamily="34" charset="0"/>
              </a:rPr>
              <a:t> Business Relationship Performance</a:t>
            </a:r>
            <a:endParaRPr lang="en-US" sz="1600" b="1" dirty="0">
              <a:solidFill>
                <a:schemeClr val="tx1">
                  <a:lumMod val="65000"/>
                  <a:lumOff val="35000"/>
                </a:schemeClr>
              </a:solidFill>
            </a:endParaRPr>
          </a:p>
        </p:txBody>
      </p:sp>
      <p:pic>
        <p:nvPicPr>
          <p:cNvPr id="30" name="Picture 8" descr="http://dnabehavior.com/Company%20Values%20Resiz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983"/>
          <a:stretch/>
        </p:blipFill>
        <p:spPr bwMode="auto">
          <a:xfrm>
            <a:off x="5995083" y="4219873"/>
            <a:ext cx="1682065" cy="1331591"/>
          </a:xfrm>
          <a:prstGeom prst="rect">
            <a:avLst/>
          </a:prstGeom>
          <a:noFill/>
          <a:extLst>
            <a:ext uri="{909E8E84-426E-40dd-AFC4-6F175D3DCCD1}">
              <a14:hiddenFill xmlns="" xmlns:a14="http://schemas.microsoft.com/office/drawing/2010/main">
                <a:solidFill>
                  <a:srgbClr val="FFFFFF"/>
                </a:solidFill>
              </a14:hiddenFill>
            </a:ext>
          </a:extLst>
        </p:spPr>
      </p:pic>
      <p:sp>
        <p:nvSpPr>
          <p:cNvPr id="35" name="Title 3"/>
          <p:cNvSpPr>
            <a:spLocks noGrp="1"/>
          </p:cNvSpPr>
          <p:nvPr>
            <p:ph type="title"/>
          </p:nvPr>
        </p:nvSpPr>
        <p:spPr>
          <a:xfrm>
            <a:off x="289760" y="382683"/>
            <a:ext cx="8229600" cy="528204"/>
          </a:xfrm>
        </p:spPr>
        <p:txBody>
          <a:bodyPr>
            <a:noAutofit/>
          </a:bodyPr>
          <a:lstStyle/>
          <a:p>
            <a:r>
              <a:rPr lang="en-US" sz="3000">
                <a:solidFill>
                  <a:schemeClr val="accent4">
                    <a:lumMod val="60000"/>
                    <a:lumOff val="40000"/>
                  </a:schemeClr>
                </a:solidFill>
                <a:latin typeface="Calibri" panose="020F0502020204030204" pitchFamily="34" charset="0"/>
                <a:cs typeface="Arial" panose="020B0604020202020204" pitchFamily="34" charset="0"/>
              </a:rPr>
              <a:t>Behavioral Technology Transforms Your Firm</a:t>
            </a:r>
            <a:endParaRPr lang="en-US" sz="3000" dirty="0">
              <a:solidFill>
                <a:schemeClr val="accent4">
                  <a:lumMod val="60000"/>
                  <a:lumOff val="40000"/>
                </a:schemeClr>
              </a:solidFill>
              <a:latin typeface="Calibri" panose="020F0502020204030204" pitchFamily="34" charset="0"/>
              <a:cs typeface="Arial" panose="020B0604020202020204" pitchFamily="34" charset="0"/>
            </a:endParaRPr>
          </a:p>
        </p:txBody>
      </p:sp>
      <p:sp>
        <p:nvSpPr>
          <p:cNvPr id="3" name="Rectangle 2"/>
          <p:cNvSpPr/>
          <p:nvPr/>
        </p:nvSpPr>
        <p:spPr>
          <a:xfrm>
            <a:off x="1152801" y="2993456"/>
            <a:ext cx="2006976" cy="6536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Arial" panose="020B0604020202020204" pitchFamily="34" charset="0"/>
              </a:rPr>
              <a:t> DNA Discovery Processes</a:t>
            </a:r>
          </a:p>
        </p:txBody>
      </p:sp>
      <p:sp>
        <p:nvSpPr>
          <p:cNvPr id="36" name="Rectangle 35"/>
          <p:cNvSpPr/>
          <p:nvPr/>
        </p:nvSpPr>
        <p:spPr>
          <a:xfrm>
            <a:off x="1152801" y="3647414"/>
            <a:ext cx="2006976" cy="653659"/>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Arial" panose="020B0604020202020204" pitchFamily="34" charset="0"/>
              </a:rPr>
              <a:t>DNA Training </a:t>
            </a:r>
          </a:p>
        </p:txBody>
      </p:sp>
      <p:sp>
        <p:nvSpPr>
          <p:cNvPr id="37" name="Rectangle 36"/>
          <p:cNvSpPr/>
          <p:nvPr/>
        </p:nvSpPr>
        <p:spPr>
          <a:xfrm>
            <a:off x="1152801" y="4301073"/>
            <a:ext cx="2006976" cy="653659"/>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Arial" panose="020B0604020202020204" pitchFamily="34" charset="0"/>
              </a:rPr>
              <a:t>DNA Knowledge Center</a:t>
            </a:r>
          </a:p>
        </p:txBody>
      </p:sp>
      <p:sp>
        <p:nvSpPr>
          <p:cNvPr id="39" name="Rectangle 38"/>
          <p:cNvSpPr/>
          <p:nvPr/>
        </p:nvSpPr>
        <p:spPr>
          <a:xfrm>
            <a:off x="1152801" y="4897451"/>
            <a:ext cx="2006976" cy="665149"/>
          </a:xfrm>
          <a:prstGeom prst="rect">
            <a:avLst/>
          </a:prstGeom>
          <a:solidFill>
            <a:srgbClr val="95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Arial" panose="020B0604020202020204" pitchFamily="34" charset="0"/>
              </a:rPr>
              <a:t>DNA Technology Systems</a:t>
            </a:r>
          </a:p>
        </p:txBody>
      </p:sp>
    </p:spTree>
    <p:extLst>
      <p:ext uri="{BB962C8B-B14F-4D97-AF65-F5344CB8AC3E}">
        <p14:creationId xmlns:p14="http://schemas.microsoft.com/office/powerpoint/2010/main" val="2005027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269104" cy="969504"/>
          </a:xfrm>
        </p:spPr>
        <p:txBody>
          <a:bodyPr>
            <a:noAutofit/>
          </a:bodyPr>
          <a:lstStyle/>
          <a:p>
            <a:r>
              <a:rPr lang="en-US" sz="3000" dirty="0">
                <a:latin typeface="Calibri" panose="020F0502020204030204" pitchFamily="34" charset="0"/>
                <a:cs typeface="Arial" panose="020B0604020202020204" pitchFamily="34" charset="0"/>
              </a:rPr>
              <a:t>DNA Behavior Discovery Systems </a:t>
            </a:r>
            <a:br>
              <a:rPr lang="en-US" sz="3000" dirty="0">
                <a:latin typeface="Calibri" panose="020F0502020204030204" pitchFamily="34" charset="0"/>
                <a:cs typeface="Arial" panose="020B0604020202020204" pitchFamily="34" charset="0"/>
              </a:rPr>
            </a:br>
            <a:r>
              <a:rPr lang="en-US" sz="3000" dirty="0">
                <a:solidFill>
                  <a:schemeClr val="accent4">
                    <a:lumMod val="60000"/>
                    <a:lumOff val="40000"/>
                  </a:schemeClr>
                </a:solidFill>
                <a:latin typeface="Calibri" panose="020F0502020204030204" pitchFamily="34" charset="0"/>
                <a:cs typeface="Arial" panose="020B0604020202020204" pitchFamily="34" charset="0"/>
              </a:rPr>
              <a:t>The Science Behind the DNA Behavior Discovery Systems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0581270"/>
              </p:ext>
            </p:extLst>
          </p:nvPr>
        </p:nvGraphicFramePr>
        <p:xfrm>
          <a:off x="332096" y="1524000"/>
          <a:ext cx="8458200" cy="4588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a:xfrm>
            <a:off x="5791200" y="6332519"/>
            <a:ext cx="2133600" cy="365125"/>
          </a:xfrm>
        </p:spPr>
        <p:txBody>
          <a:bodyPr/>
          <a:lstStyle/>
          <a:p>
            <a:fld id="{AABD4647-916A-4C9D-B493-B18B45A00261}" type="slidenum">
              <a:rPr lang="en-PH" smtClean="0"/>
              <a:pPr/>
              <a:t>31</a:t>
            </a:fld>
            <a:endParaRPr lang="en-PH" dirty="0"/>
          </a:p>
        </p:txBody>
      </p:sp>
    </p:spTree>
    <p:extLst>
      <p:ext uri="{BB962C8B-B14F-4D97-AF65-F5344CB8AC3E}">
        <p14:creationId xmlns:p14="http://schemas.microsoft.com/office/powerpoint/2010/main" val="161494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524000"/>
            <a:ext cx="4800600" cy="4953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Tx/>
              <a:buNone/>
            </a:pPr>
            <a:r>
              <a:rPr lang="en-US" sz="1800" dirty="0">
                <a:latin typeface="+mj-lt"/>
                <a:cs typeface="Arial" charset="0"/>
              </a:rPr>
              <a:t>More information about Communication DNA:</a:t>
            </a:r>
          </a:p>
          <a:p>
            <a:pPr>
              <a:spcBef>
                <a:spcPts val="0"/>
              </a:spcBef>
              <a:buFontTx/>
              <a:buNone/>
            </a:pPr>
            <a:r>
              <a:rPr lang="en-US" sz="800" dirty="0">
                <a:solidFill>
                  <a:schemeClr val="tx1">
                    <a:lumMod val="75000"/>
                    <a:lumOff val="25000"/>
                  </a:schemeClr>
                </a:solidFill>
                <a:latin typeface="+mj-lt"/>
                <a:cs typeface="Arial" charset="0"/>
              </a:rPr>
              <a:t> </a:t>
            </a:r>
          </a:p>
          <a:p>
            <a:pPr>
              <a:spcBef>
                <a:spcPts val="0"/>
              </a:spcBef>
              <a:buFontTx/>
              <a:buNone/>
            </a:pPr>
            <a:r>
              <a:rPr lang="en-US" sz="1800" dirty="0">
                <a:solidFill>
                  <a:schemeClr val="tx1">
                    <a:lumMod val="75000"/>
                    <a:lumOff val="25000"/>
                  </a:schemeClr>
                </a:solidFill>
                <a:latin typeface="+mj-lt"/>
                <a:cs typeface="Arial" charset="0"/>
              </a:rPr>
              <a:t>Contact:  </a:t>
            </a:r>
          </a:p>
          <a:p>
            <a:pPr>
              <a:spcBef>
                <a:spcPts val="0"/>
              </a:spcBef>
              <a:buFontTx/>
              <a:buNone/>
            </a:pPr>
            <a:r>
              <a:rPr lang="en-US" sz="1800" dirty="0">
                <a:solidFill>
                  <a:schemeClr val="tx1">
                    <a:lumMod val="75000"/>
                    <a:lumOff val="25000"/>
                  </a:schemeClr>
                </a:solidFill>
                <a:cs typeface="Arial" charset="0"/>
              </a:rPr>
              <a:t>inquiries@dnabehavior.com</a:t>
            </a:r>
          </a:p>
          <a:p>
            <a:pPr>
              <a:spcBef>
                <a:spcPts val="0"/>
              </a:spcBef>
              <a:buFontTx/>
              <a:buNone/>
            </a:pPr>
            <a:r>
              <a:rPr lang="en-US" sz="1800" dirty="0">
                <a:solidFill>
                  <a:schemeClr val="tx1">
                    <a:lumMod val="75000"/>
                    <a:lumOff val="25000"/>
                  </a:schemeClr>
                </a:solidFill>
                <a:cs typeface="Arial" charset="0"/>
                <a:hlinkClick r:id="rId3"/>
              </a:rPr>
              <a:t>www.communicationdna.com</a:t>
            </a:r>
            <a:endParaRPr lang="en-US" sz="1800" dirty="0">
              <a:solidFill>
                <a:schemeClr val="tx1">
                  <a:lumMod val="75000"/>
                  <a:lumOff val="25000"/>
                </a:schemeClr>
              </a:solidFill>
              <a:cs typeface="Arial" charset="0"/>
            </a:endParaRPr>
          </a:p>
          <a:p>
            <a:pPr>
              <a:spcBef>
                <a:spcPts val="0"/>
              </a:spcBef>
              <a:buFontTx/>
              <a:buNone/>
            </a:pPr>
            <a:r>
              <a:rPr lang="en-US" sz="1800" dirty="0">
                <a:solidFill>
                  <a:schemeClr val="tx1">
                    <a:lumMod val="75000"/>
                    <a:lumOff val="25000"/>
                  </a:schemeClr>
                </a:solidFill>
                <a:latin typeface="+mj-lt"/>
                <a:cs typeface="Arial" charset="0"/>
              </a:rPr>
              <a:t>                                         </a:t>
            </a:r>
          </a:p>
          <a:p>
            <a:pPr marL="0" indent="0">
              <a:spcBef>
                <a:spcPts val="300"/>
              </a:spcBef>
              <a:buFontTx/>
              <a:buNone/>
            </a:pPr>
            <a:endParaRPr lang="en-US" sz="1800" dirty="0">
              <a:solidFill>
                <a:schemeClr val="tx1">
                  <a:lumMod val="75000"/>
                  <a:lumOff val="25000"/>
                </a:schemeClr>
              </a:solidFill>
              <a:latin typeface="+mj-lt"/>
              <a:cs typeface="Arial" charset="0"/>
            </a:endParaRPr>
          </a:p>
          <a:p>
            <a:pPr>
              <a:spcBef>
                <a:spcPts val="0"/>
              </a:spcBef>
              <a:buFontTx/>
              <a:buNone/>
            </a:pPr>
            <a:endParaRPr lang="en-US" sz="800" dirty="0">
              <a:solidFill>
                <a:schemeClr val="tx1">
                  <a:lumMod val="75000"/>
                  <a:lumOff val="25000"/>
                </a:schemeClr>
              </a:solidFill>
              <a:latin typeface="+mj-lt"/>
              <a:cs typeface="Arial" charset="0"/>
            </a:endParaRPr>
          </a:p>
          <a:p>
            <a:pPr>
              <a:spcBef>
                <a:spcPts val="0"/>
              </a:spcBef>
              <a:buFontTx/>
              <a:buNone/>
            </a:pPr>
            <a:r>
              <a:rPr lang="en-US" sz="1800" dirty="0">
                <a:cs typeface="Arial" charset="0"/>
              </a:rPr>
              <a:t>Complete your trial</a:t>
            </a:r>
            <a:r>
              <a:rPr lang="en-US" sz="1800" dirty="0">
                <a:solidFill>
                  <a:schemeClr val="tx1">
                    <a:lumMod val="75000"/>
                    <a:lumOff val="25000"/>
                  </a:schemeClr>
                </a:solidFill>
                <a:latin typeface="+mj-lt"/>
                <a:cs typeface="Arial" charset="0"/>
              </a:rPr>
              <a:t>: </a:t>
            </a:r>
            <a:r>
              <a:rPr lang="en-US" sz="1800" dirty="0">
                <a:solidFill>
                  <a:schemeClr val="tx1">
                    <a:lumMod val="75000"/>
                    <a:lumOff val="25000"/>
                  </a:schemeClr>
                </a:solidFill>
                <a:latin typeface="+mj-lt"/>
                <a:cs typeface="Arial" charset="0"/>
                <a:hlinkClick r:id="rId4" invalidUrl="https://dnabehavior.biz/Account/RegisterByGroup/CDNA Tripp Rockwell/22"/>
              </a:rPr>
              <a:t>https://dnabehavior.biz/Account/RegisterByGroup/CDNA%20Tripp%20Rockwell/22</a:t>
            </a:r>
            <a:r>
              <a:rPr lang="en-US" sz="1800" dirty="0">
                <a:solidFill>
                  <a:schemeClr val="tx1">
                    <a:lumMod val="75000"/>
                    <a:lumOff val="25000"/>
                  </a:schemeClr>
                </a:solidFill>
                <a:latin typeface="+mj-lt"/>
                <a:cs typeface="Arial" charset="0"/>
              </a:rPr>
              <a:t> </a:t>
            </a:r>
            <a:br>
              <a:rPr lang="en-US" sz="1800" dirty="0">
                <a:solidFill>
                  <a:schemeClr val="tx1">
                    <a:lumMod val="75000"/>
                    <a:lumOff val="25000"/>
                  </a:schemeClr>
                </a:solidFill>
                <a:latin typeface="+mj-lt"/>
                <a:cs typeface="Arial" charset="0"/>
              </a:rPr>
            </a:br>
            <a:endParaRPr lang="en-US" sz="800" dirty="0">
              <a:solidFill>
                <a:schemeClr val="tx1">
                  <a:lumMod val="75000"/>
                  <a:lumOff val="25000"/>
                </a:schemeClr>
              </a:solidFill>
              <a:latin typeface="+mj-lt"/>
              <a:cs typeface="Arial" charset="0"/>
            </a:endParaRPr>
          </a:p>
          <a:p>
            <a:pPr>
              <a:spcBef>
                <a:spcPts val="0"/>
              </a:spcBef>
              <a:buNone/>
            </a:pPr>
            <a:endParaRPr lang="en-US" sz="800" dirty="0"/>
          </a:p>
          <a:p>
            <a:pPr>
              <a:spcBef>
                <a:spcPts val="0"/>
              </a:spcBef>
              <a:buNone/>
            </a:pPr>
            <a:r>
              <a:rPr lang="en-US" sz="1600" dirty="0"/>
              <a:t>The Blog: </a:t>
            </a:r>
            <a:r>
              <a:rPr lang="en-US" sz="1600" dirty="0">
                <a:hlinkClick r:id="rId5"/>
              </a:rPr>
              <a:t>http://blog.dnabehavior.com/</a:t>
            </a:r>
            <a:endParaRPr lang="en-US" sz="1600" dirty="0"/>
          </a:p>
          <a:p>
            <a:pPr>
              <a:spcBef>
                <a:spcPts val="0"/>
              </a:spcBef>
              <a:buNone/>
            </a:pPr>
            <a:endParaRPr lang="en-US" sz="800" dirty="0">
              <a:solidFill>
                <a:schemeClr val="tx1">
                  <a:lumMod val="75000"/>
                  <a:lumOff val="25000"/>
                </a:schemeClr>
              </a:solidFill>
              <a:cs typeface="Arial" charset="0"/>
            </a:endParaRPr>
          </a:p>
          <a:p>
            <a:pPr>
              <a:spcBef>
                <a:spcPts val="0"/>
              </a:spcBef>
              <a:buFontTx/>
              <a:buNone/>
            </a:pPr>
            <a:r>
              <a:rPr lang="en-US" sz="1600" dirty="0">
                <a:cs typeface="Arial" charset="0"/>
              </a:rPr>
              <a:t>Our Podcast: </a:t>
            </a:r>
            <a:r>
              <a:rPr lang="en-US" sz="1600" dirty="0">
                <a:hlinkClick r:id="rId6"/>
              </a:rPr>
              <a:t>http://behaviorallysmartmoney.libsyn.com/</a:t>
            </a:r>
            <a:endParaRPr lang="en-US" sz="1600" dirty="0">
              <a:cs typeface="Arial" charset="0"/>
            </a:endParaRPr>
          </a:p>
        </p:txBody>
      </p:sp>
      <p:sp>
        <p:nvSpPr>
          <p:cNvPr id="5" name="Title 6"/>
          <p:cNvSpPr>
            <a:spLocks noGrp="1"/>
          </p:cNvSpPr>
          <p:nvPr>
            <p:ph type="title"/>
          </p:nvPr>
        </p:nvSpPr>
        <p:spPr>
          <a:xfrm>
            <a:off x="457200" y="152400"/>
            <a:ext cx="8229600" cy="990600"/>
          </a:xfrm>
        </p:spPr>
        <p:txBody>
          <a:bodyPr>
            <a:normAutofit fontScale="90000"/>
          </a:bodyPr>
          <a:lstStyle/>
          <a:p>
            <a:r>
              <a:rPr lang="en-PH" sz="3000" dirty="0"/>
              <a:t>Questions?</a:t>
            </a:r>
            <a:br>
              <a:rPr lang="en-PH" sz="3000" dirty="0"/>
            </a:br>
            <a:r>
              <a:rPr lang="en-PH" sz="3000" dirty="0">
                <a:solidFill>
                  <a:srgbClr val="A6A6A6"/>
                </a:solidFill>
              </a:rPr>
              <a:t>Contact Us</a:t>
            </a:r>
          </a:p>
        </p:txBody>
      </p:sp>
      <p:cxnSp>
        <p:nvCxnSpPr>
          <p:cNvPr id="6" name="Straight Connector 5"/>
          <p:cNvCxnSpPr/>
          <p:nvPr/>
        </p:nvCxnSpPr>
        <p:spPr>
          <a:xfrm>
            <a:off x="533400" y="2590800"/>
            <a:ext cx="33528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5856928" y="6400800"/>
            <a:ext cx="1229672" cy="365125"/>
          </a:xfrm>
        </p:spPr>
        <p:txBody>
          <a:bodyPr/>
          <a:lstStyle/>
          <a:p>
            <a:fld id="{AABD4647-916A-4C9D-B493-B18B45A00261}" type="slidenum">
              <a:rPr lang="en-PH" smtClean="0"/>
              <a:pPr/>
              <a:t>32</a:t>
            </a:fld>
            <a:endParaRPr lang="en-PH"/>
          </a:p>
        </p:txBody>
      </p:sp>
    </p:spTree>
    <p:extLst>
      <p:ext uri="{BB962C8B-B14F-4D97-AF65-F5344CB8AC3E}">
        <p14:creationId xmlns:p14="http://schemas.microsoft.com/office/powerpoint/2010/main" val="393078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86"/>
          <p:cNvSpPr>
            <a:spLocks noChangeArrowheads="1"/>
          </p:cNvSpPr>
          <p:nvPr/>
        </p:nvSpPr>
        <p:spPr bwMode="auto">
          <a:xfrm>
            <a:off x="98559" y="228600"/>
            <a:ext cx="9087644"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AU" sz="2600" dirty="0">
                <a:solidFill>
                  <a:srgbClr val="FFFFFF"/>
                </a:solidFill>
                <a:latin typeface="Calibri" panose="020F0502020204030204" pitchFamily="34" charset="0"/>
                <a:cs typeface="Arial" pitchFamily="34" charset="0"/>
              </a:rPr>
              <a:t>The Need to Reveal and Manage Hidden Communication Gaps </a:t>
            </a:r>
          </a:p>
          <a:p>
            <a:r>
              <a:rPr lang="en-AU" sz="2600" dirty="0">
                <a:solidFill>
                  <a:schemeClr val="accent4">
                    <a:lumMod val="60000"/>
                    <a:lumOff val="40000"/>
                  </a:schemeClr>
                </a:solidFill>
                <a:latin typeface="Calibri" panose="020F0502020204030204" pitchFamily="34" charset="0"/>
              </a:rPr>
              <a:t>Behavior</a:t>
            </a:r>
            <a:r>
              <a:rPr lang="en-AU" sz="2600" dirty="0">
                <a:solidFill>
                  <a:schemeClr val="accent4">
                    <a:lumMod val="60000"/>
                    <a:lumOff val="40000"/>
                  </a:schemeClr>
                </a:solidFill>
                <a:latin typeface="Calibri" panose="020F0502020204030204" pitchFamily="34" charset="0"/>
                <a:cs typeface="Arial" pitchFamily="34" charset="0"/>
              </a:rPr>
              <a:t> Causes Engagement Challenges</a:t>
            </a:r>
          </a:p>
        </p:txBody>
      </p:sp>
      <p:graphicFrame>
        <p:nvGraphicFramePr>
          <p:cNvPr id="4" name="Diagram 3"/>
          <p:cNvGraphicFramePr/>
          <p:nvPr>
            <p:extLst>
              <p:ext uri="{D42A27DB-BD31-4B8C-83A1-F6EECF244321}">
                <p14:modId xmlns:p14="http://schemas.microsoft.com/office/powerpoint/2010/main" val="2673561487"/>
              </p:ext>
            </p:extLst>
          </p:nvPr>
        </p:nvGraphicFramePr>
        <p:xfrm>
          <a:off x="4953735" y="2171194"/>
          <a:ext cx="6096000" cy="3858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www.californiahealthline.org/%7E/media/Images/News/Graphs/GraphDownwardTrend.ash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9135" y="3548510"/>
            <a:ext cx="1143000" cy="9490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111622" y="3701125"/>
            <a:ext cx="1418025" cy="523220"/>
          </a:xfrm>
          <a:prstGeom prst="rect">
            <a:avLst/>
          </a:prstGeom>
          <a:noFill/>
        </p:spPr>
        <p:txBody>
          <a:bodyPr wrap="square" rtlCol="0">
            <a:spAutoFit/>
          </a:bodyPr>
          <a:lstStyle/>
          <a:p>
            <a:pPr algn="ctr"/>
            <a:r>
              <a:rPr lang="en-AU" sz="1400" b="1" dirty="0">
                <a:latin typeface="Calibri" panose="020F0502020204030204" pitchFamily="34" charset="0"/>
                <a:cs typeface="Arial" pitchFamily="34" charset="0"/>
              </a:rPr>
              <a:t>Business</a:t>
            </a:r>
          </a:p>
          <a:p>
            <a:pPr algn="ctr"/>
            <a:r>
              <a:rPr lang="en-AU" sz="1400" b="1" dirty="0">
                <a:latin typeface="Calibri" panose="020F0502020204030204" pitchFamily="34" charset="0"/>
                <a:cs typeface="Arial" pitchFamily="34" charset="0"/>
              </a:rPr>
              <a:t>Performance</a:t>
            </a:r>
          </a:p>
        </p:txBody>
      </p:sp>
      <p:sp>
        <p:nvSpPr>
          <p:cNvPr id="6" name="Explosion 1 5"/>
          <p:cNvSpPr/>
          <p:nvPr/>
        </p:nvSpPr>
        <p:spPr>
          <a:xfrm>
            <a:off x="3810735" y="2907459"/>
            <a:ext cx="2222738" cy="278188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latin typeface="Calibri" panose="020F0502020204030204" pitchFamily="34" charset="0"/>
                <a:cs typeface="Arial" pitchFamily="34" charset="0"/>
              </a:rPr>
              <a:t>87% of</a:t>
            </a:r>
          </a:p>
          <a:p>
            <a:pPr algn="ctr"/>
            <a:r>
              <a:rPr lang="en-AU" sz="1200" dirty="0">
                <a:latin typeface="Calibri" panose="020F0502020204030204" pitchFamily="34" charset="0"/>
                <a:cs typeface="Arial" pitchFamily="34" charset="0"/>
              </a:rPr>
              <a:t>measurable  business issues are communication related</a:t>
            </a:r>
          </a:p>
        </p:txBody>
      </p:sp>
      <p:pic>
        <p:nvPicPr>
          <p:cNvPr id="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1600200"/>
            <a:ext cx="3670300" cy="48563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ight Arrow 7"/>
          <p:cNvSpPr/>
          <p:nvPr/>
        </p:nvSpPr>
        <p:spPr>
          <a:xfrm rot="1163649">
            <a:off x="5471372" y="2902295"/>
            <a:ext cx="930736" cy="34674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0240717">
            <a:off x="5589239" y="5129567"/>
            <a:ext cx="973630" cy="3617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2069" y="6595069"/>
            <a:ext cx="3613031" cy="276999"/>
          </a:xfrm>
          <a:prstGeom prst="rect">
            <a:avLst/>
          </a:prstGeom>
          <a:noFill/>
        </p:spPr>
        <p:txBody>
          <a:bodyPr wrap="square" rtlCol="0">
            <a:spAutoFit/>
          </a:bodyPr>
          <a:lstStyle/>
          <a:p>
            <a:r>
              <a:rPr lang="en-US" sz="1200" dirty="0">
                <a:latin typeface="Calibri" panose="020F0502020204030204" pitchFamily="34" charset="0"/>
                <a:cs typeface="Arial" pitchFamily="34" charset="0"/>
              </a:rPr>
              <a:t>Source: Harvard Business Review 2002</a:t>
            </a:r>
          </a:p>
        </p:txBody>
      </p:sp>
      <p:sp>
        <p:nvSpPr>
          <p:cNvPr id="2" name="Slide Number Placeholder 1"/>
          <p:cNvSpPr>
            <a:spLocks noGrp="1"/>
          </p:cNvSpPr>
          <p:nvPr>
            <p:ph type="sldNum" sz="quarter" idx="12"/>
          </p:nvPr>
        </p:nvSpPr>
        <p:spPr>
          <a:xfrm>
            <a:off x="5897969" y="6370215"/>
            <a:ext cx="2133600" cy="365125"/>
          </a:xfrm>
        </p:spPr>
        <p:txBody>
          <a:bodyPr/>
          <a:lstStyle/>
          <a:p>
            <a:fld id="{837241CF-3DB1-4997-AF9B-B41EE0F94143}" type="slidenum">
              <a:rPr lang="en-PH" smtClean="0"/>
              <a:pPr/>
              <a:t>4</a:t>
            </a:fld>
            <a:endParaRPr lang="en-PH"/>
          </a:p>
        </p:txBody>
      </p:sp>
    </p:spTree>
    <p:extLst>
      <p:ext uri="{BB962C8B-B14F-4D97-AF65-F5344CB8AC3E}">
        <p14:creationId xmlns:p14="http://schemas.microsoft.com/office/powerpoint/2010/main" val="285737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 y="1589963"/>
            <a:ext cx="8953499" cy="4766387"/>
            <a:chOff x="152400" y="914400"/>
            <a:chExt cx="8953499" cy="5051525"/>
          </a:xfrm>
        </p:grpSpPr>
        <p:sp>
          <p:nvSpPr>
            <p:cNvPr id="2" name="TextBox 1"/>
            <p:cNvSpPr txBox="1"/>
            <p:nvPr/>
          </p:nvSpPr>
          <p:spPr>
            <a:xfrm>
              <a:off x="4953000" y="3657600"/>
              <a:ext cx="4152899" cy="2308324"/>
            </a:xfrm>
            <a:prstGeom prst="rect">
              <a:avLst/>
            </a:prstGeom>
            <a:noFill/>
          </p:spPr>
          <p:txBody>
            <a:bodyPr wrap="square" rtlCol="0">
              <a:spAutoFit/>
            </a:bodyPr>
            <a:lstStyle/>
            <a:p>
              <a:pPr algn="l"/>
              <a:r>
                <a:rPr lang="en-US" sz="2000" b="1" u="sng" dirty="0">
                  <a:latin typeface="Calibri" panose="020F0502020204030204" pitchFamily="34" charset="0"/>
                  <a:cs typeface="Arial" pitchFamily="34" charset="0"/>
                </a:rPr>
                <a:t>Positive Communication</a:t>
              </a:r>
            </a:p>
            <a:p>
              <a:pPr marL="342900" indent="-342900" algn="l">
                <a:buFont typeface="Arial" pitchFamily="34" charset="0"/>
                <a:buChar char="•"/>
              </a:pPr>
              <a:r>
                <a:rPr lang="en-US" sz="2000" dirty="0">
                  <a:latin typeface="Calibri" panose="020F0502020204030204" pitchFamily="34" charset="0"/>
                  <a:cs typeface="Arial" pitchFamily="34" charset="0"/>
                </a:rPr>
                <a:t>Situations Flow</a:t>
              </a:r>
            </a:p>
            <a:p>
              <a:pPr marL="342900" indent="-342900" algn="l">
                <a:buFont typeface="Arial" pitchFamily="34" charset="0"/>
                <a:buChar char="•"/>
              </a:pPr>
              <a:r>
                <a:rPr lang="en-US" sz="2000" dirty="0">
                  <a:latin typeface="Calibri" panose="020F0502020204030204" pitchFamily="34" charset="0"/>
                  <a:cs typeface="Arial" pitchFamily="34" charset="0"/>
                </a:rPr>
                <a:t>Clarity </a:t>
              </a:r>
            </a:p>
            <a:p>
              <a:pPr marL="342900" indent="-342900" algn="l">
                <a:buFont typeface="Arial" pitchFamily="34" charset="0"/>
                <a:buChar char="•"/>
              </a:pPr>
              <a:r>
                <a:rPr lang="en-US" sz="2000" dirty="0">
                  <a:latin typeface="Calibri" panose="020F0502020204030204" pitchFamily="34" charset="0"/>
                  <a:cs typeface="Arial" pitchFamily="34" charset="0"/>
                </a:rPr>
                <a:t>Decisions Get Made</a:t>
              </a:r>
            </a:p>
            <a:p>
              <a:pPr marL="342900" indent="-342900" algn="l">
                <a:buFont typeface="Arial" pitchFamily="34" charset="0"/>
                <a:buChar char="•"/>
              </a:pPr>
              <a:r>
                <a:rPr lang="en-US" sz="2000" dirty="0">
                  <a:latin typeface="Calibri" panose="020F0502020204030204" pitchFamily="34" charset="0"/>
                  <a:cs typeface="Arial" pitchFamily="34" charset="0"/>
                </a:rPr>
                <a:t>Tasks Get Completed</a:t>
              </a:r>
            </a:p>
            <a:p>
              <a:pPr marL="342900" indent="-342900" algn="l">
                <a:buFont typeface="Arial" pitchFamily="34" charset="0"/>
                <a:buChar char="•"/>
              </a:pPr>
              <a:r>
                <a:rPr lang="en-US" sz="2000" dirty="0">
                  <a:latin typeface="Calibri" panose="020F0502020204030204" pitchFamily="34" charset="0"/>
                  <a:cs typeface="Arial" pitchFamily="34" charset="0"/>
                </a:rPr>
                <a:t>Engagement</a:t>
              </a:r>
            </a:p>
            <a:p>
              <a:endParaRPr lang="en-US" sz="2400" b="1" u="sng" dirty="0">
                <a:latin typeface="Calibri" panose="020F0502020204030204" pitchFamily="34" charset="0"/>
                <a:cs typeface="Arial" pitchFamily="34" charset="0"/>
              </a:endParaRPr>
            </a:p>
          </p:txBody>
        </p:sp>
        <p:sp>
          <p:nvSpPr>
            <p:cNvPr id="5" name="TextBox 4"/>
            <p:cNvSpPr txBox="1"/>
            <p:nvPr/>
          </p:nvSpPr>
          <p:spPr>
            <a:xfrm>
              <a:off x="152400" y="3657601"/>
              <a:ext cx="4152899" cy="2308324"/>
            </a:xfrm>
            <a:prstGeom prst="rect">
              <a:avLst/>
            </a:prstGeom>
            <a:noFill/>
          </p:spPr>
          <p:txBody>
            <a:bodyPr wrap="square" rtlCol="0">
              <a:spAutoFit/>
            </a:bodyPr>
            <a:lstStyle/>
            <a:p>
              <a:pPr algn="l"/>
              <a:r>
                <a:rPr lang="en-US" sz="2000" b="1" u="sng" dirty="0">
                  <a:latin typeface="Calibri" panose="020F0502020204030204" pitchFamily="34" charset="0"/>
                  <a:cs typeface="Arial" pitchFamily="34" charset="0"/>
                </a:rPr>
                <a:t>Poor Communication</a:t>
              </a:r>
            </a:p>
            <a:p>
              <a:pPr marL="342900" indent="-342900" algn="l">
                <a:buFont typeface="Arial" pitchFamily="34" charset="0"/>
                <a:buChar char="•"/>
              </a:pPr>
              <a:r>
                <a:rPr lang="en-US" sz="2000" dirty="0">
                  <a:latin typeface="Calibri" panose="020F0502020204030204" pitchFamily="34" charset="0"/>
                  <a:cs typeface="Arial" pitchFamily="34" charset="0"/>
                </a:rPr>
                <a:t>Stress and Discomfort</a:t>
              </a:r>
            </a:p>
            <a:p>
              <a:pPr marL="342900" indent="-342900" algn="l">
                <a:buFont typeface="Arial" pitchFamily="34" charset="0"/>
                <a:buChar char="•"/>
              </a:pPr>
              <a:r>
                <a:rPr lang="en-US" sz="2000" dirty="0">
                  <a:latin typeface="Calibri" panose="020F0502020204030204" pitchFamily="34" charset="0"/>
                  <a:cs typeface="Arial" pitchFamily="34" charset="0"/>
                </a:rPr>
                <a:t>Misunderstanding </a:t>
              </a:r>
            </a:p>
            <a:p>
              <a:pPr marL="342900" indent="-342900" algn="l">
                <a:buFont typeface="Arial" pitchFamily="34" charset="0"/>
                <a:buChar char="•"/>
              </a:pPr>
              <a:r>
                <a:rPr lang="en-US" sz="2000" dirty="0">
                  <a:latin typeface="Calibri" panose="020F0502020204030204" pitchFamily="34" charset="0"/>
                  <a:cs typeface="Arial" pitchFamily="34" charset="0"/>
                </a:rPr>
                <a:t>Blockages</a:t>
              </a:r>
            </a:p>
            <a:p>
              <a:pPr marL="342900" indent="-342900" algn="l">
                <a:buFont typeface="Arial" pitchFamily="34" charset="0"/>
                <a:buChar char="•"/>
              </a:pPr>
              <a:r>
                <a:rPr lang="en-US" sz="2000" dirty="0">
                  <a:latin typeface="Calibri" panose="020F0502020204030204" pitchFamily="34" charset="0"/>
                  <a:cs typeface="Arial" pitchFamily="34" charset="0"/>
                </a:rPr>
                <a:t>Poor Execution</a:t>
              </a:r>
            </a:p>
            <a:p>
              <a:pPr marL="342900" indent="-342900" algn="l">
                <a:buFont typeface="Arial" pitchFamily="34" charset="0"/>
                <a:buChar char="•"/>
              </a:pPr>
              <a:r>
                <a:rPr lang="en-US" sz="2000" dirty="0">
                  <a:latin typeface="Calibri" panose="020F0502020204030204" pitchFamily="34" charset="0"/>
                  <a:cs typeface="Arial" pitchFamily="34" charset="0"/>
                </a:rPr>
                <a:t>Lack of Trust</a:t>
              </a:r>
            </a:p>
            <a:p>
              <a:endParaRPr lang="en-US" sz="2400" b="1" u="sng" dirty="0">
                <a:latin typeface="Calibri" panose="020F0502020204030204" pitchFamily="34" charset="0"/>
                <a:cs typeface="Arial" pitchFamily="34" charset="0"/>
              </a:endParaRPr>
            </a:p>
          </p:txBody>
        </p:sp>
        <p:pic>
          <p:nvPicPr>
            <p:cNvPr id="5980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914400"/>
              <a:ext cx="5505449"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4" name="Title 3"/>
          <p:cNvSpPr>
            <a:spLocks noGrp="1"/>
          </p:cNvSpPr>
          <p:nvPr>
            <p:ph type="title"/>
          </p:nvPr>
        </p:nvSpPr>
        <p:spPr>
          <a:xfrm>
            <a:off x="190499" y="304800"/>
            <a:ext cx="8229600" cy="533400"/>
          </a:xfrm>
        </p:spPr>
        <p:txBody>
          <a:bodyPr>
            <a:noAutofit/>
          </a:bodyPr>
          <a:lstStyle/>
          <a:p>
            <a:r>
              <a:rPr lang="en-US" sz="3000" dirty="0">
                <a:latin typeface="Calibri" panose="020F0502020204030204" pitchFamily="34" charset="0"/>
                <a:cs typeface="Arial" charset="0"/>
              </a:rPr>
              <a:t>Communication Drives Relationships</a:t>
            </a:r>
            <a:endParaRPr lang="en-US" sz="3000" dirty="0"/>
          </a:p>
        </p:txBody>
      </p:sp>
      <p:sp>
        <p:nvSpPr>
          <p:cNvPr id="6" name="Slide Number Placeholder 5"/>
          <p:cNvSpPr>
            <a:spLocks noGrp="1"/>
          </p:cNvSpPr>
          <p:nvPr>
            <p:ph type="sldNum" sz="quarter" idx="12"/>
          </p:nvPr>
        </p:nvSpPr>
        <p:spPr>
          <a:xfrm>
            <a:off x="4895849" y="6356350"/>
            <a:ext cx="2133600" cy="365125"/>
          </a:xfrm>
        </p:spPr>
        <p:txBody>
          <a:bodyPr/>
          <a:lstStyle/>
          <a:p>
            <a:fld id="{AABD4647-916A-4C9D-B493-B18B45A00261}" type="slidenum">
              <a:rPr lang="en-PH" smtClean="0"/>
              <a:pPr/>
              <a:t>5</a:t>
            </a:fld>
            <a:endParaRPr lang="en-PH"/>
          </a:p>
        </p:txBody>
      </p:sp>
    </p:spTree>
    <p:extLst>
      <p:ext uri="{BB962C8B-B14F-4D97-AF65-F5344CB8AC3E}">
        <p14:creationId xmlns:p14="http://schemas.microsoft.com/office/powerpoint/2010/main" val="167365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5" y="-76200"/>
            <a:ext cx="9144000" cy="1143000"/>
          </a:xfrm>
        </p:spPr>
        <p:txBody>
          <a:bodyPr>
            <a:normAutofit fontScale="90000"/>
          </a:bodyPr>
          <a:lstStyle/>
          <a:p>
            <a:r>
              <a:rPr lang="en-US" sz="3000" dirty="0">
                <a:latin typeface="Calibri" panose="020F0502020204030204" pitchFamily="34" charset="0"/>
                <a:cs typeface="Arial" panose="020B0604020202020204" pitchFamily="34" charset="0"/>
              </a:rPr>
              <a:t> </a:t>
            </a:r>
            <a:br>
              <a:rPr lang="en-US" sz="3000" dirty="0">
                <a:latin typeface="Calibri" panose="020F0502020204030204" pitchFamily="34" charset="0"/>
                <a:cs typeface="Arial" panose="020B0604020202020204" pitchFamily="34" charset="0"/>
              </a:rPr>
            </a:br>
            <a:r>
              <a:rPr lang="en-US" sz="3000" dirty="0">
                <a:latin typeface="Calibri" panose="020F0502020204030204" pitchFamily="34" charset="0"/>
                <a:cs typeface="Arial" panose="020B0604020202020204" pitchFamily="34" charset="0"/>
              </a:rPr>
              <a:t>The New Behavioral Economy Opportunity</a:t>
            </a:r>
            <a:br>
              <a:rPr lang="en-US" sz="3000" dirty="0">
                <a:latin typeface="Calibri" panose="020F0502020204030204" pitchFamily="34" charset="0"/>
                <a:cs typeface="Arial" panose="020B0604020202020204" pitchFamily="34" charset="0"/>
              </a:rPr>
            </a:br>
            <a:r>
              <a:rPr lang="en-US" sz="3000" dirty="0">
                <a:solidFill>
                  <a:schemeClr val="accent4">
                    <a:lumMod val="60000"/>
                    <a:lumOff val="40000"/>
                  </a:schemeClr>
                </a:solidFill>
                <a:latin typeface="Calibri" panose="020F0502020204030204" pitchFamily="34" charset="0"/>
                <a:cs typeface="Arial" panose="020B0604020202020204" pitchFamily="34" charset="0"/>
              </a:rPr>
              <a:t>Re-Framing Communication of Offerings to Remove Biases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2256953"/>
              </p:ext>
            </p:extLst>
          </p:nvPr>
        </p:nvGraphicFramePr>
        <p:xfrm>
          <a:off x="307075" y="1271966"/>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85800" y="1752600"/>
            <a:ext cx="7604051" cy="707886"/>
          </a:xfrm>
          <a:prstGeom prst="rect">
            <a:avLst/>
          </a:prstGeom>
          <a:noFill/>
        </p:spPr>
        <p:txBody>
          <a:bodyPr wrap="square" rtlCol="0">
            <a:spAutoFit/>
          </a:bodyPr>
          <a:lstStyle/>
          <a:p>
            <a:pPr algn="ctr"/>
            <a:r>
              <a:rPr lang="en-US" sz="2000" dirty="0">
                <a:latin typeface="Calibri" panose="020F0502020204030204" pitchFamily="34" charset="0"/>
                <a:cs typeface="Arial" panose="020B0604020202020204" pitchFamily="34" charset="0"/>
              </a:rPr>
              <a:t>The opportunity is to reframe how the same solution is presented to people with different communication and learning styles. </a:t>
            </a:r>
          </a:p>
        </p:txBody>
      </p:sp>
      <p:sp>
        <p:nvSpPr>
          <p:cNvPr id="3" name="Slide Number Placeholder 2"/>
          <p:cNvSpPr>
            <a:spLocks noGrp="1"/>
          </p:cNvSpPr>
          <p:nvPr>
            <p:ph type="sldNum" sz="quarter" idx="12"/>
          </p:nvPr>
        </p:nvSpPr>
        <p:spPr>
          <a:xfrm>
            <a:off x="5867400" y="6358577"/>
            <a:ext cx="2133600" cy="365125"/>
          </a:xfrm>
        </p:spPr>
        <p:txBody>
          <a:bodyPr/>
          <a:lstStyle/>
          <a:p>
            <a:fld id="{AABD4647-916A-4C9D-B493-B18B45A00261}" type="slidenum">
              <a:rPr lang="en-PH" smtClean="0"/>
              <a:pPr/>
              <a:t>6</a:t>
            </a:fld>
            <a:endParaRPr lang="en-PH"/>
          </a:p>
        </p:txBody>
      </p:sp>
    </p:spTree>
    <p:extLst>
      <p:ext uri="{BB962C8B-B14F-4D97-AF65-F5344CB8AC3E}">
        <p14:creationId xmlns:p14="http://schemas.microsoft.com/office/powerpoint/2010/main" val="367416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34119"/>
            <a:ext cx="8915400" cy="1143000"/>
          </a:xfrm>
        </p:spPr>
        <p:txBody>
          <a:bodyPr>
            <a:normAutofit/>
          </a:bodyPr>
          <a:lstStyle/>
          <a:p>
            <a:r>
              <a:rPr lang="en-US" sz="3000" dirty="0">
                <a:latin typeface="Calibri" panose="020F0502020204030204" pitchFamily="34" charset="0"/>
                <a:cs typeface="Arial" panose="020B0604020202020204" pitchFamily="34" charset="0"/>
              </a:rPr>
              <a:t>Using Communication to Unlock Revenue Growth</a:t>
            </a:r>
            <a:br>
              <a:rPr lang="en-US" sz="3000" dirty="0">
                <a:latin typeface="Calibri" panose="020F0502020204030204" pitchFamily="34" charset="0"/>
                <a:cs typeface="Arial" panose="020B0604020202020204" pitchFamily="34" charset="0"/>
              </a:rPr>
            </a:br>
            <a:r>
              <a:rPr lang="en-US" sz="3000" dirty="0">
                <a:solidFill>
                  <a:schemeClr val="accent4">
                    <a:lumMod val="60000"/>
                    <a:lumOff val="40000"/>
                  </a:schemeClr>
                </a:solidFill>
                <a:latin typeface="Calibri" panose="020F0502020204030204" pitchFamily="34" charset="0"/>
                <a:cs typeface="Arial" panose="020B0604020202020204" pitchFamily="34" charset="0"/>
              </a:rPr>
              <a:t>The Power of Matching Sales Teams, Clients, Solutions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350119"/>
              </p:ext>
            </p:extLst>
          </p:nvPr>
        </p:nvGraphicFramePr>
        <p:xfrm>
          <a:off x="76200" y="1295400"/>
          <a:ext cx="9042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xfrm>
            <a:off x="5943600" y="6352392"/>
            <a:ext cx="2133600" cy="365125"/>
          </a:xfrm>
        </p:spPr>
        <p:txBody>
          <a:bodyPr/>
          <a:lstStyle/>
          <a:p>
            <a:fld id="{AABD4647-916A-4C9D-B493-B18B45A00261}" type="slidenum">
              <a:rPr lang="en-PH" smtClean="0"/>
              <a:pPr/>
              <a:t>7</a:t>
            </a:fld>
            <a:endParaRPr lang="en-PH"/>
          </a:p>
        </p:txBody>
      </p:sp>
    </p:spTree>
    <p:extLst>
      <p:ext uri="{BB962C8B-B14F-4D97-AF65-F5344CB8AC3E}">
        <p14:creationId xmlns:p14="http://schemas.microsoft.com/office/powerpoint/2010/main" val="24256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401" y="2590800"/>
            <a:ext cx="1919135" cy="366007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a:spLocks noChangeArrowheads="1"/>
          </p:cNvSpPr>
          <p:nvPr/>
        </p:nvSpPr>
        <p:spPr bwMode="auto">
          <a:xfrm>
            <a:off x="314669" y="1574973"/>
            <a:ext cx="166468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Verdana" pitchFamily="34" charset="0"/>
                <a:ea typeface="Verdana" pitchFamily="34" charset="0"/>
                <a:cs typeface="Verdana" pitchFamily="34" charset="0"/>
              </a:rPr>
              <a:t> </a:t>
            </a:r>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Sales Team  With Lack of Behavioral Insight</a:t>
            </a:r>
          </a:p>
        </p:txBody>
      </p:sp>
      <p:sp>
        <p:nvSpPr>
          <p:cNvPr id="6" name="Rounded Rectangular Callout 5"/>
          <p:cNvSpPr/>
          <p:nvPr/>
        </p:nvSpPr>
        <p:spPr>
          <a:xfrm>
            <a:off x="972255" y="3363299"/>
            <a:ext cx="510617" cy="189525"/>
          </a:xfrm>
          <a:prstGeom prst="wedgeRoundRectCallout">
            <a:avLst>
              <a:gd name="adj1" fmla="val -49764"/>
              <a:gd name="adj2" fmla="val 82670"/>
              <a:gd name="adj3" fmla="val 16667"/>
            </a:avLst>
          </a:prstGeom>
          <a:solidFill>
            <a:srgbClr val="0025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Calibri" panose="020F0502020204030204" pitchFamily="34" charset="0"/>
                <a:cs typeface="Arial" pitchFamily="34" charset="0"/>
              </a:rPr>
              <a:t>?</a:t>
            </a:r>
          </a:p>
        </p:txBody>
      </p:sp>
      <p:sp>
        <p:nvSpPr>
          <p:cNvPr id="7" name="Rounded Rectangular Callout 6"/>
          <p:cNvSpPr/>
          <p:nvPr/>
        </p:nvSpPr>
        <p:spPr>
          <a:xfrm>
            <a:off x="485888" y="3864640"/>
            <a:ext cx="510617" cy="189525"/>
          </a:xfrm>
          <a:prstGeom prst="wedgeRoundRectCallout">
            <a:avLst>
              <a:gd name="adj1" fmla="val -49764"/>
              <a:gd name="adj2" fmla="val 82670"/>
              <a:gd name="adj3" fmla="val 16667"/>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chemeClr val="bg1"/>
                </a:solidFill>
                <a:latin typeface="Calibri" panose="020F0502020204030204" pitchFamily="34" charset="0"/>
                <a:cs typeface="Arial" pitchFamily="34" charset="0"/>
              </a:rPr>
              <a:t>?</a:t>
            </a:r>
          </a:p>
        </p:txBody>
      </p:sp>
      <p:sp>
        <p:nvSpPr>
          <p:cNvPr id="8" name="Rounded Rectangular Callout 7"/>
          <p:cNvSpPr/>
          <p:nvPr/>
        </p:nvSpPr>
        <p:spPr>
          <a:xfrm>
            <a:off x="1343330" y="3864640"/>
            <a:ext cx="510617" cy="189525"/>
          </a:xfrm>
          <a:prstGeom prst="wedgeRoundRectCallout">
            <a:avLst>
              <a:gd name="adj1" fmla="val -49764"/>
              <a:gd name="adj2" fmla="val 82670"/>
              <a:gd name="adj3" fmla="val 16667"/>
            </a:avLst>
          </a:prstGeom>
          <a:solidFill>
            <a:srgbClr val="008000"/>
          </a:solidFill>
          <a:ln>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solidFill>
                  <a:schemeClr val="bg1"/>
                </a:solidFill>
                <a:latin typeface="Calibri" panose="020F0502020204030204" pitchFamily="34" charset="0"/>
                <a:cs typeface="Arial" pitchFamily="34" charset="0"/>
              </a:rPr>
              <a:t>?</a:t>
            </a:r>
          </a:p>
        </p:txBody>
      </p:sp>
      <p:sp>
        <p:nvSpPr>
          <p:cNvPr id="9" name="Rounded Rectangular Callout 8"/>
          <p:cNvSpPr/>
          <p:nvPr/>
        </p:nvSpPr>
        <p:spPr>
          <a:xfrm>
            <a:off x="905837" y="4368544"/>
            <a:ext cx="510617" cy="189525"/>
          </a:xfrm>
          <a:prstGeom prst="wedgeRoundRectCallout">
            <a:avLst>
              <a:gd name="adj1" fmla="val -49764"/>
              <a:gd name="adj2" fmla="val 82670"/>
              <a:gd name="adj3" fmla="val 16667"/>
            </a:avLst>
          </a:prstGeom>
          <a:solidFill>
            <a:schemeClr val="bg1">
              <a:lumMod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latin typeface="Calibri" panose="020F0502020204030204" pitchFamily="34" charset="0"/>
                <a:cs typeface="Arial" pitchFamily="34" charset="0"/>
              </a:rPr>
              <a:t>?</a:t>
            </a:r>
          </a:p>
        </p:txBody>
      </p:sp>
      <p:sp>
        <p:nvSpPr>
          <p:cNvPr id="10" name="TextBox 9"/>
          <p:cNvSpPr txBox="1">
            <a:spLocks noChangeArrowheads="1"/>
          </p:cNvSpPr>
          <p:nvPr/>
        </p:nvSpPr>
        <p:spPr bwMode="auto">
          <a:xfrm>
            <a:off x="341096" y="5666100"/>
            <a:ext cx="189086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Verdana" pitchFamily="34" charset="0"/>
                <a:ea typeface="Verdana" pitchFamily="34" charset="0"/>
                <a:cs typeface="Verdana" pitchFamily="34" charset="0"/>
              </a:rPr>
              <a:t> </a:t>
            </a:r>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Default  Styles =1 in 4 Engagement</a:t>
            </a:r>
          </a:p>
        </p:txBody>
      </p:sp>
      <p:sp>
        <p:nvSpPr>
          <p:cNvPr id="11" name="Rectangle 10"/>
          <p:cNvSpPr/>
          <p:nvPr/>
        </p:nvSpPr>
        <p:spPr>
          <a:xfrm>
            <a:off x="3177085" y="2590800"/>
            <a:ext cx="2990849" cy="366007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853732" y="2590800"/>
            <a:ext cx="1997753" cy="366007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a:spLocks noChangeArrowheads="1"/>
          </p:cNvSpPr>
          <p:nvPr/>
        </p:nvSpPr>
        <p:spPr bwMode="auto">
          <a:xfrm>
            <a:off x="6861109" y="1592177"/>
            <a:ext cx="199775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Matching Employees and  Clients for 4 in 4 Engagement </a:t>
            </a:r>
          </a:p>
        </p:txBody>
      </p:sp>
      <p:sp>
        <p:nvSpPr>
          <p:cNvPr id="14" name="Rounded Rectangular Callout 13"/>
          <p:cNvSpPr/>
          <p:nvPr/>
        </p:nvSpPr>
        <p:spPr>
          <a:xfrm>
            <a:off x="7591727" y="2867308"/>
            <a:ext cx="510617" cy="189525"/>
          </a:xfrm>
          <a:prstGeom prst="wedgeRoundRectCallout">
            <a:avLst>
              <a:gd name="adj1" fmla="val -49764"/>
              <a:gd name="adj2" fmla="val 82670"/>
              <a:gd name="adj3" fmla="val 16667"/>
            </a:avLst>
          </a:prstGeom>
          <a:solidFill>
            <a:srgbClr val="0025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Calibri" panose="020F0502020204030204" pitchFamily="34" charset="0"/>
              <a:cs typeface="Arial" pitchFamily="34" charset="0"/>
            </a:endParaRPr>
          </a:p>
        </p:txBody>
      </p:sp>
      <p:sp>
        <p:nvSpPr>
          <p:cNvPr id="15" name="Rounded Rectangular Callout 14"/>
          <p:cNvSpPr/>
          <p:nvPr/>
        </p:nvSpPr>
        <p:spPr>
          <a:xfrm>
            <a:off x="7597303" y="3774618"/>
            <a:ext cx="510617" cy="189525"/>
          </a:xfrm>
          <a:prstGeom prst="wedgeRoundRectCallout">
            <a:avLst>
              <a:gd name="adj1" fmla="val -49764"/>
              <a:gd name="adj2" fmla="val 82670"/>
              <a:gd name="adj3" fmla="val 16667"/>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600" dirty="0">
              <a:solidFill>
                <a:schemeClr val="tx1">
                  <a:lumMod val="75000"/>
                  <a:lumOff val="25000"/>
                </a:schemeClr>
              </a:solidFill>
              <a:latin typeface="Calibri" panose="020F0502020204030204" pitchFamily="34" charset="0"/>
              <a:cs typeface="Arial" pitchFamily="34" charset="0"/>
            </a:endParaRPr>
          </a:p>
        </p:txBody>
      </p:sp>
      <p:sp>
        <p:nvSpPr>
          <p:cNvPr id="16" name="Rounded Rectangular Callout 15"/>
          <p:cNvSpPr/>
          <p:nvPr/>
        </p:nvSpPr>
        <p:spPr>
          <a:xfrm>
            <a:off x="7600662" y="4708475"/>
            <a:ext cx="510617" cy="189525"/>
          </a:xfrm>
          <a:prstGeom prst="wedgeRoundRectCallout">
            <a:avLst>
              <a:gd name="adj1" fmla="val -49764"/>
              <a:gd name="adj2" fmla="val 82670"/>
              <a:gd name="adj3" fmla="val 16667"/>
            </a:avLst>
          </a:prstGeom>
          <a:solidFill>
            <a:srgbClr val="008000"/>
          </a:solidFill>
          <a:ln>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600" dirty="0">
              <a:solidFill>
                <a:schemeClr val="tx1">
                  <a:lumMod val="75000"/>
                  <a:lumOff val="25000"/>
                </a:schemeClr>
              </a:solidFill>
              <a:latin typeface="Calibri" panose="020F0502020204030204" pitchFamily="34" charset="0"/>
              <a:cs typeface="Arial" pitchFamily="34" charset="0"/>
            </a:endParaRPr>
          </a:p>
        </p:txBody>
      </p:sp>
      <p:sp>
        <p:nvSpPr>
          <p:cNvPr id="17" name="Rounded Rectangular Callout 16"/>
          <p:cNvSpPr/>
          <p:nvPr/>
        </p:nvSpPr>
        <p:spPr>
          <a:xfrm>
            <a:off x="7612050" y="5497282"/>
            <a:ext cx="495870" cy="168817"/>
          </a:xfrm>
          <a:prstGeom prst="wedgeRoundRectCallout">
            <a:avLst>
              <a:gd name="adj1" fmla="val -49764"/>
              <a:gd name="adj2" fmla="val 82670"/>
              <a:gd name="adj3" fmla="val 16667"/>
            </a:avLst>
          </a:prstGeom>
          <a:solidFill>
            <a:schemeClr val="bg1">
              <a:lumMod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a:solidFill>
                <a:schemeClr val="tx1">
                  <a:lumMod val="75000"/>
                  <a:lumOff val="25000"/>
                </a:schemeClr>
              </a:solidFill>
              <a:latin typeface="Calibri" panose="020F0502020204030204" pitchFamily="34" charset="0"/>
              <a:cs typeface="Arial" pitchFamily="34" charset="0"/>
            </a:endParaRPr>
          </a:p>
        </p:txBody>
      </p:sp>
      <p:sp>
        <p:nvSpPr>
          <p:cNvPr id="18" name="TextBox 17"/>
          <p:cNvSpPr txBox="1">
            <a:spLocks noChangeArrowheads="1"/>
          </p:cNvSpPr>
          <p:nvPr/>
        </p:nvSpPr>
        <p:spPr bwMode="auto">
          <a:xfrm>
            <a:off x="6868481" y="5852671"/>
            <a:ext cx="19977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Verdana" pitchFamily="34" charset="0"/>
                <a:ea typeface="Verdana" pitchFamily="34" charset="0"/>
                <a:cs typeface="Verdana" pitchFamily="34" charset="0"/>
              </a:rPr>
              <a:t> </a:t>
            </a:r>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23% Revenue Uplift</a:t>
            </a:r>
          </a:p>
        </p:txBody>
      </p:sp>
      <p:sp>
        <p:nvSpPr>
          <p:cNvPr id="20" name="Rectangle 24"/>
          <p:cNvSpPr>
            <a:spLocks noChangeArrowheads="1"/>
          </p:cNvSpPr>
          <p:nvPr/>
        </p:nvSpPr>
        <p:spPr bwMode="auto">
          <a:xfrm>
            <a:off x="105346" y="69378"/>
            <a:ext cx="9153378" cy="101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16" tIns="45708" rIns="91416" bIns="45708">
            <a:spAutoFit/>
          </a:bodyPr>
          <a:lstStyle/>
          <a:p>
            <a:r>
              <a:rPr lang="en-US" sz="3000" dirty="0">
                <a:solidFill>
                  <a:schemeClr val="bg1"/>
                </a:solidFill>
                <a:latin typeface="Calibri" panose="020F0502020204030204" pitchFamily="34" charset="0"/>
              </a:rPr>
              <a:t>The Vision (for Sales): </a:t>
            </a:r>
          </a:p>
          <a:p>
            <a:r>
              <a:rPr lang="en-US" sz="3000" dirty="0">
                <a:solidFill>
                  <a:srgbClr val="A6A6A6"/>
                </a:solidFill>
                <a:latin typeface="Calibri" panose="020F0502020204030204" pitchFamily="34" charset="0"/>
              </a:rPr>
              <a:t>A Client Centered Business Built on Behavioral Matching</a:t>
            </a:r>
          </a:p>
        </p:txBody>
      </p:sp>
      <p:sp>
        <p:nvSpPr>
          <p:cNvPr id="23" name="TextBox 22"/>
          <p:cNvSpPr txBox="1">
            <a:spLocks noChangeArrowheads="1"/>
          </p:cNvSpPr>
          <p:nvPr/>
        </p:nvSpPr>
        <p:spPr bwMode="auto">
          <a:xfrm>
            <a:off x="3196136" y="1574973"/>
            <a:ext cx="297179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Behavioral Discovery to Know, Engage and Grow Employees and  Customers </a:t>
            </a:r>
          </a:p>
        </p:txBody>
      </p:sp>
      <p:sp>
        <p:nvSpPr>
          <p:cNvPr id="29" name="Rounded Rectangle 28"/>
          <p:cNvSpPr/>
          <p:nvPr/>
        </p:nvSpPr>
        <p:spPr>
          <a:xfrm>
            <a:off x="3349766" y="3752966"/>
            <a:ext cx="2628899" cy="4171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anose="020B0604020202020204" pitchFamily="34" charset="0"/>
              </a:rPr>
              <a:t>Life Style: Provide Fun, Openness and Graphics</a:t>
            </a:r>
          </a:p>
        </p:txBody>
      </p:sp>
      <p:sp>
        <p:nvSpPr>
          <p:cNvPr id="31" name="Rounded Rectangle 30"/>
          <p:cNvSpPr/>
          <p:nvPr/>
        </p:nvSpPr>
        <p:spPr>
          <a:xfrm>
            <a:off x="3348536" y="4640700"/>
            <a:ext cx="2667000" cy="417157"/>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anose="020B0604020202020204" pitchFamily="34" charset="0"/>
              </a:rPr>
              <a:t>Stability:  Provide Security, Feelings and Instructions</a:t>
            </a:r>
          </a:p>
        </p:txBody>
      </p:sp>
      <p:sp>
        <p:nvSpPr>
          <p:cNvPr id="32" name="Rounded Rectangle 31"/>
          <p:cNvSpPr/>
          <p:nvPr/>
        </p:nvSpPr>
        <p:spPr>
          <a:xfrm>
            <a:off x="3310436" y="5604791"/>
            <a:ext cx="2705100" cy="4171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anose="020B0604020202020204" pitchFamily="34" charset="0"/>
              </a:rPr>
              <a:t>Information: Provide Analysis,  Research and Details</a:t>
            </a:r>
          </a:p>
        </p:txBody>
      </p:sp>
      <p:sp>
        <p:nvSpPr>
          <p:cNvPr id="33" name="Rounded Rectangle 32"/>
          <p:cNvSpPr/>
          <p:nvPr/>
        </p:nvSpPr>
        <p:spPr>
          <a:xfrm>
            <a:off x="3348536" y="2816118"/>
            <a:ext cx="2628899" cy="417157"/>
          </a:xfrm>
          <a:prstGeom prst="roundRect">
            <a:avLst/>
          </a:prstGeom>
          <a:solidFill>
            <a:srgbClr val="002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anose="020B0604020202020204" pitchFamily="34" charset="0"/>
              </a:rPr>
              <a:t>Goal Setting: Provide Discussion and Opportunities</a:t>
            </a:r>
          </a:p>
        </p:txBody>
      </p:sp>
      <p:cxnSp>
        <p:nvCxnSpPr>
          <p:cNvPr id="35" name="Straight Arrow Connector 34"/>
          <p:cNvCxnSpPr/>
          <p:nvPr/>
        </p:nvCxnSpPr>
        <p:spPr>
          <a:xfrm>
            <a:off x="6167935" y="2909930"/>
            <a:ext cx="700546" cy="0"/>
          </a:xfrm>
          <a:prstGeom prst="straightConnector1">
            <a:avLst/>
          </a:prstGeom>
          <a:ln>
            <a:solidFill>
              <a:srgbClr val="0025AD"/>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167935" y="3839654"/>
            <a:ext cx="700546" cy="7125"/>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167935" y="4751097"/>
            <a:ext cx="685797" cy="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148886" y="5666100"/>
            <a:ext cx="719595"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231962" y="3157422"/>
            <a:ext cx="964174" cy="760406"/>
          </a:xfrm>
          <a:prstGeom prst="straightConnector1">
            <a:avLst/>
          </a:prstGeom>
          <a:ln>
            <a:solidFill>
              <a:srgbClr val="0025AD"/>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205536" y="3944633"/>
            <a:ext cx="964174" cy="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205536" y="3956149"/>
            <a:ext cx="990600" cy="64804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205536" y="3964144"/>
            <a:ext cx="964174" cy="169805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4921" y="6633030"/>
            <a:ext cx="6238016" cy="230832"/>
          </a:xfrm>
          <a:prstGeom prst="rect">
            <a:avLst/>
          </a:prstGeom>
          <a:noFill/>
        </p:spPr>
        <p:txBody>
          <a:bodyPr wrap="square" rtlCol="0">
            <a:spAutoFit/>
          </a:bodyPr>
          <a:lstStyle/>
          <a:p>
            <a:r>
              <a:rPr lang="en-US" sz="900" dirty="0">
                <a:latin typeface="Calibri" panose="020F0502020204030204" pitchFamily="34" charset="0"/>
                <a:cs typeface="Arial" panose="020B0604020202020204" pitchFamily="34" charset="0"/>
              </a:rPr>
              <a:t>Source: Gallup Organization 2009 and DNA Behavior Research 2001-2014</a:t>
            </a:r>
          </a:p>
        </p:txBody>
      </p:sp>
      <p:sp>
        <p:nvSpPr>
          <p:cNvPr id="27" name="Slide Number Placeholder 26"/>
          <p:cNvSpPr>
            <a:spLocks noGrp="1"/>
          </p:cNvSpPr>
          <p:nvPr>
            <p:ph type="sldNum" sz="quarter" idx="12"/>
          </p:nvPr>
        </p:nvSpPr>
        <p:spPr>
          <a:xfrm>
            <a:off x="5968744" y="6329102"/>
            <a:ext cx="2133600" cy="365125"/>
          </a:xfrm>
        </p:spPr>
        <p:txBody>
          <a:bodyPr/>
          <a:lstStyle/>
          <a:p>
            <a:fld id="{837241CF-3DB1-4997-AF9B-B41EE0F94143}" type="slidenum">
              <a:rPr lang="en-PH" smtClean="0"/>
              <a:pPr/>
              <a:t>8</a:t>
            </a:fld>
            <a:endParaRPr lang="en-PH" dirty="0"/>
          </a:p>
        </p:txBody>
      </p:sp>
    </p:spTree>
    <p:extLst>
      <p:ext uri="{BB962C8B-B14F-4D97-AF65-F5344CB8AC3E}">
        <p14:creationId xmlns:p14="http://schemas.microsoft.com/office/powerpoint/2010/main" val="3604594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4659217"/>
            <a:ext cx="4766563" cy="2154436"/>
          </a:xfrm>
          <a:prstGeom prst="rect">
            <a:avLst/>
          </a:prstGeom>
          <a:noFill/>
        </p:spPr>
        <p:txBody>
          <a:bodyPr wrap="square" rtlCol="0">
            <a:spAutoFit/>
          </a:bodyPr>
          <a:lstStyle/>
          <a:p>
            <a:pPr lvl="0" algn="l"/>
            <a:r>
              <a:rPr lang="en-US" sz="2000" dirty="0">
                <a:solidFill>
                  <a:srgbClr val="003399"/>
                </a:solidFill>
                <a:latin typeface="Calibri" panose="020F0502020204030204" pitchFamily="34" charset="0"/>
                <a:cs typeface="Arial" panose="020B0604020202020204" pitchFamily="34" charset="0"/>
              </a:rPr>
              <a:t>Goals                                                      Business Transfer                                          </a:t>
            </a:r>
            <a:r>
              <a:rPr lang="en-US" sz="2000" dirty="0">
                <a:solidFill>
                  <a:srgbClr val="D6A300"/>
                </a:solidFill>
                <a:latin typeface="Calibri" panose="020F0502020204030204" pitchFamily="34" charset="0"/>
                <a:cs typeface="Arial" panose="020B0604020202020204" pitchFamily="34" charset="0"/>
              </a:rPr>
              <a:t>Life Balance                                     Inheritance                                         </a:t>
            </a:r>
            <a:r>
              <a:rPr lang="en-US" sz="2000" dirty="0">
                <a:solidFill>
                  <a:srgbClr val="339933"/>
                </a:solidFill>
                <a:latin typeface="Calibri" panose="020F0502020204030204" pitchFamily="34" charset="0"/>
                <a:cs typeface="Arial" panose="020B0604020202020204" pitchFamily="34" charset="0"/>
              </a:rPr>
              <a:t>Personal/ Family Relationships                Planned Giving                                    </a:t>
            </a:r>
            <a:r>
              <a:rPr lang="en-US" sz="2000" dirty="0">
                <a:solidFill>
                  <a:schemeClr val="bg1">
                    <a:lumMod val="50000"/>
                  </a:schemeClr>
                </a:solidFill>
                <a:latin typeface="Calibri" panose="020F0502020204030204" pitchFamily="34" charset="0"/>
                <a:cs typeface="Arial" panose="020B0604020202020204" pitchFamily="34" charset="0"/>
              </a:rPr>
              <a:t>Investment Portfolio                             Retirement Planning</a:t>
            </a:r>
          </a:p>
          <a:p>
            <a:endParaRPr lang="en-AU" sz="1400" dirty="0">
              <a:latin typeface="Calibri" panose="020F0502020204030204" pitchFamily="34" charset="0"/>
              <a:cs typeface="Arial" panose="020B060402020202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036" y="1556052"/>
            <a:ext cx="4968875" cy="2318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66800" y="3890094"/>
            <a:ext cx="6907912" cy="923330"/>
          </a:xfrm>
          <a:prstGeom prst="rect">
            <a:avLst/>
          </a:prstGeom>
          <a:noFill/>
        </p:spPr>
        <p:txBody>
          <a:bodyPr wrap="square" rtlCol="0">
            <a:spAutoFit/>
          </a:bodyPr>
          <a:lstStyle/>
          <a:p>
            <a:pPr algn="ctr"/>
            <a:r>
              <a:rPr lang="en-US" sz="2000" b="1" dirty="0">
                <a:latin typeface="Calibri" panose="020F0502020204030204" pitchFamily="34" charset="0"/>
                <a:cs typeface="Arial" panose="020B0604020202020204" pitchFamily="34" charset="0"/>
              </a:rPr>
              <a:t>Which type of wealth management conversations  are you comfortable with?</a:t>
            </a:r>
            <a:r>
              <a:rPr lang="en-US" sz="1400" dirty="0">
                <a:latin typeface="Calibri" panose="020F0502020204030204" pitchFamily="34" charset="0"/>
                <a:cs typeface="Arial" panose="020B0604020202020204" pitchFamily="34" charset="0"/>
              </a:rPr>
              <a:t> </a:t>
            </a:r>
            <a:endParaRPr lang="en-AU" sz="1400" dirty="0">
              <a:latin typeface="Calibri" panose="020F0502020204030204" pitchFamily="34" charset="0"/>
              <a:cs typeface="Arial" panose="020B0604020202020204" pitchFamily="34" charset="0"/>
            </a:endParaRPr>
          </a:p>
          <a:p>
            <a:endParaRPr lang="en-AU" sz="1400" dirty="0">
              <a:latin typeface="Calibri" panose="020F0502020204030204" pitchFamily="34" charset="0"/>
              <a:cs typeface="Arial" panose="020B0604020202020204" pitchFamily="34" charset="0"/>
            </a:endParaRPr>
          </a:p>
        </p:txBody>
      </p:sp>
      <p:sp>
        <p:nvSpPr>
          <p:cNvPr id="2" name="Title 1"/>
          <p:cNvSpPr>
            <a:spLocks noGrp="1"/>
          </p:cNvSpPr>
          <p:nvPr>
            <p:ph type="title"/>
          </p:nvPr>
        </p:nvSpPr>
        <p:spPr>
          <a:xfrm>
            <a:off x="152400" y="44876"/>
            <a:ext cx="8229600" cy="1021924"/>
          </a:xfrm>
        </p:spPr>
        <p:txBody>
          <a:bodyPr>
            <a:normAutofit/>
          </a:bodyPr>
          <a:lstStyle/>
          <a:p>
            <a:r>
              <a:rPr lang="en-US" sz="3000" dirty="0">
                <a:latin typeface="Calibri" panose="020F0502020204030204" pitchFamily="34" charset="0"/>
              </a:rPr>
              <a:t>The Vision (for Wealth Conversations):</a:t>
            </a:r>
            <a:br>
              <a:rPr lang="en-US" sz="3000" dirty="0">
                <a:latin typeface="Calibri" panose="020F0502020204030204" pitchFamily="34" charset="0"/>
              </a:rPr>
            </a:br>
            <a:r>
              <a:rPr lang="en-US" sz="3000" dirty="0">
                <a:solidFill>
                  <a:srgbClr val="A6A6A6"/>
                </a:solidFill>
                <a:latin typeface="Calibri" panose="020F0502020204030204" pitchFamily="34" charset="0"/>
              </a:rPr>
              <a:t>People Have Different Comfort Levels </a:t>
            </a:r>
            <a:endParaRPr lang="en-US" sz="3000" dirty="0">
              <a:solidFill>
                <a:srgbClr val="A6A6A6"/>
              </a:solidFill>
            </a:endParaRPr>
          </a:p>
        </p:txBody>
      </p:sp>
      <p:sp>
        <p:nvSpPr>
          <p:cNvPr id="3" name="Slide Number Placeholder 2"/>
          <p:cNvSpPr>
            <a:spLocks noGrp="1"/>
          </p:cNvSpPr>
          <p:nvPr>
            <p:ph type="sldNum" sz="quarter" idx="12"/>
          </p:nvPr>
        </p:nvSpPr>
        <p:spPr>
          <a:xfrm>
            <a:off x="4918963" y="6324600"/>
            <a:ext cx="2133600" cy="365125"/>
          </a:xfrm>
        </p:spPr>
        <p:txBody>
          <a:bodyPr/>
          <a:lstStyle/>
          <a:p>
            <a:fld id="{AABD4647-916A-4C9D-B493-B18B45A00261}" type="slidenum">
              <a:rPr lang="en-PH" smtClean="0"/>
              <a:pPr/>
              <a:t>9</a:t>
            </a:fld>
            <a:endParaRPr lang="en-PH" dirty="0"/>
          </a:p>
        </p:txBody>
      </p:sp>
    </p:spTree>
    <p:extLst>
      <p:ext uri="{BB962C8B-B14F-4D97-AF65-F5344CB8AC3E}">
        <p14:creationId xmlns:p14="http://schemas.microsoft.com/office/powerpoint/2010/main" val="11552241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TotalTime>
  <Words>2844</Words>
  <Application>Microsoft Office PowerPoint</Application>
  <PresentationFormat>On-screen Show (4:3)</PresentationFormat>
  <Paragraphs>488</Paragraphs>
  <Slides>32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Times New Roman</vt:lpstr>
      <vt:lpstr>Verdana</vt:lpstr>
      <vt:lpstr>Custom Design</vt:lpstr>
      <vt:lpstr>PowerPoint Presentation</vt:lpstr>
      <vt:lpstr>Communication DNA® Delivering Communication Insights “Behavioralizing” Marketing and Sales</vt:lpstr>
      <vt:lpstr>PowerPoint Presentation</vt:lpstr>
      <vt:lpstr>PowerPoint Presentation</vt:lpstr>
      <vt:lpstr>Communication Drives Relationships</vt:lpstr>
      <vt:lpstr>  The New Behavioral Economy Opportunity Re-Framing Communication of Offerings to Remove Biases</vt:lpstr>
      <vt:lpstr>Using Communication to Unlock Revenue Growth The Power of Matching Sales Teams, Clients, Solutions </vt:lpstr>
      <vt:lpstr>PowerPoint Presentation</vt:lpstr>
      <vt:lpstr>The Vision (for Wealth Conversations): People Have Different Comfort Levels </vt:lpstr>
      <vt:lpstr>  DNA Engagement Programs                                                  Enhance Life-Long Client Relationships </vt:lpstr>
      <vt:lpstr>Quicker and 91% More Reliable Method  To Predict Reactions to Business / Life Events</vt:lpstr>
      <vt:lpstr>PowerPoint Presentation</vt:lpstr>
      <vt:lpstr> Summary of 4 Primary Communication DNA Styles Insights on How to Adapt </vt:lpstr>
      <vt:lpstr>Behavioral Discovery  Leads to Higher Engagement</vt:lpstr>
      <vt:lpstr>PowerPoint Presentation</vt:lpstr>
      <vt:lpstr>PowerPoint Presentation</vt:lpstr>
      <vt:lpstr>PowerPoint Presentation</vt:lpstr>
      <vt:lpstr>PowerPoint Presentation</vt:lpstr>
      <vt:lpstr>Communication Style                                                                                      Determining the Communication Style</vt:lpstr>
      <vt:lpstr>Communication DNA® Report                                                 For a Goal Setting Client</vt:lpstr>
      <vt:lpstr>Communication Strengths  of 4 Primary Styles</vt:lpstr>
      <vt:lpstr>Communication Struggles  of 4 Primary Styles</vt:lpstr>
      <vt:lpstr>Communication Keys and Learning Styles Employees and Clients</vt:lpstr>
      <vt:lpstr>PowerPoint Presentation</vt:lpstr>
      <vt:lpstr>How would the Coddington Team  Communicate with Frank?</vt:lpstr>
      <vt:lpstr>How would the Coddington Team  Communicate with Craig?</vt:lpstr>
      <vt:lpstr>PowerPoint Presentation</vt:lpstr>
      <vt:lpstr>Communication DNA  Group Report</vt:lpstr>
      <vt:lpstr>PowerPoint Presentation</vt:lpstr>
      <vt:lpstr>Behavioral Technology Transforms Your Firm</vt:lpstr>
      <vt:lpstr>DNA Behavior Discovery Systems  The Science Behind the DNA Behavior Discovery Systems</vt:lpstr>
      <vt:lpstr>Questions?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dc:creator>
  <cp:lastModifiedBy>Hugh Massie</cp:lastModifiedBy>
  <cp:revision>84</cp:revision>
  <dcterms:created xsi:type="dcterms:W3CDTF">2015-10-01T14:42:37Z</dcterms:created>
  <dcterms:modified xsi:type="dcterms:W3CDTF">2020-06-22T17:58:13Z</dcterms:modified>
</cp:coreProperties>
</file>