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131" r:id="rId2"/>
    <p:sldId id="4282" r:id="rId3"/>
    <p:sldId id="1226" r:id="rId4"/>
    <p:sldId id="1017" r:id="rId5"/>
    <p:sldId id="716" r:id="rId6"/>
    <p:sldId id="678" r:id="rId7"/>
    <p:sldId id="679" r:id="rId8"/>
    <p:sldId id="684" r:id="rId9"/>
    <p:sldId id="4286" r:id="rId10"/>
    <p:sldId id="4287" r:id="rId11"/>
    <p:sldId id="4288" r:id="rId12"/>
    <p:sldId id="710" r:id="rId13"/>
    <p:sldId id="4298" r:id="rId14"/>
    <p:sldId id="712" r:id="rId15"/>
    <p:sldId id="713" r:id="rId16"/>
    <p:sldId id="4295" r:id="rId17"/>
    <p:sldId id="693" r:id="rId18"/>
    <p:sldId id="697" r:id="rId19"/>
    <p:sldId id="698" r:id="rId20"/>
    <p:sldId id="4293" r:id="rId21"/>
    <p:sldId id="4290" r:id="rId22"/>
    <p:sldId id="4294" r:id="rId23"/>
    <p:sldId id="4292" r:id="rId24"/>
    <p:sldId id="4227" r:id="rId25"/>
    <p:sldId id="4173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Gill Sans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NA Legal" initials="DNAL" lastIdx="1" clrIdx="0">
    <p:extLst>
      <p:ext uri="{19B8F6BF-5375-455C-9EA6-DF929625EA0E}">
        <p15:presenceInfo xmlns:p15="http://schemas.microsoft.com/office/powerpoint/2012/main" userId="DNA Legal" providerId="None"/>
      </p:ext>
    </p:extLst>
  </p:cmAuthor>
  <p:cmAuthor id="2" name="Ryan Scott" initials="RS" lastIdx="3" clrIdx="1">
    <p:extLst>
      <p:ext uri="{19B8F6BF-5375-455C-9EA6-DF929625EA0E}">
        <p15:presenceInfo xmlns:p15="http://schemas.microsoft.com/office/powerpoint/2012/main" userId="Ryan Sco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D088"/>
    <a:srgbClr val="EFAC35"/>
    <a:srgbClr val="EDEDED"/>
    <a:srgbClr val="333333"/>
    <a:srgbClr val="00264D"/>
    <a:srgbClr val="003366"/>
    <a:srgbClr val="D0B9E1"/>
    <a:srgbClr val="FFFFFF"/>
    <a:srgbClr val="ED7D31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569" autoAdjust="0"/>
    <p:restoredTop sz="94717" autoAdjust="0"/>
  </p:normalViewPr>
  <p:slideViewPr>
    <p:cSldViewPr snapToGrid="0">
      <p:cViewPr varScale="1">
        <p:scale>
          <a:sx n="76" d="100"/>
          <a:sy n="76" d="100"/>
        </p:scale>
        <p:origin x="418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36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yanScott\Documents\Entrepreneur%20Research%20Data%2020170728_1.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RyanScott\Documents\Entrepreneur%20Research%20Data%2020170728_1.10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[Entrepreneur Research Data 20170728_1.6.xlsx]NB Pie Chart!PivotTable2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2734480546950694E-2"/>
              <c:y val="1.307823651528738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6019210600789068E-3"/>
              <c:y val="7.645755608198183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0999372964214568E-2"/>
              <c:y val="-1.46019354158074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5.1356450422555535E-3"/>
              <c:y val="-2.173746247614297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3932790642185561E-3"/>
              <c:y val="1.20037979418224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4506889070155871E-2"/>
              <c:y val="-4.3835537610173881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4824846154272998E-2"/>
              <c:y val="4.513681222246732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4506889070155871E-2"/>
              <c:y val="-4.3835537610173881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3932790642185561E-3"/>
              <c:y val="1.20037979418224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5.1356450422555535E-3"/>
              <c:y val="-2.173746247614297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6019210600789068E-3"/>
              <c:y val="7.645755608198183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0999372964214568E-2"/>
              <c:y val="-1.46019354158074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4824846154272998E-2"/>
              <c:y val="4.513681222246732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2734480546950694E-2"/>
              <c:y val="1.307823651528738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4506889070155871E-2"/>
              <c:y val="-4.3835537610173881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3932790642185561E-3"/>
              <c:y val="1.200379794182243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5.1356450422555535E-3"/>
              <c:y val="-2.173746247614297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2.6019210600789068E-3"/>
              <c:y val="7.645755608198183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0999372964214568E-2"/>
              <c:y val="-1.460193541580749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4824846154272998E-2"/>
              <c:y val="4.513681222246732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dLbl>
          <c:idx val="0"/>
          <c:layout>
            <c:manualLayout>
              <c:x val="-2.2734480546950694E-2"/>
              <c:y val="1.307823651528738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7471111265276862"/>
          <c:y val="0.16674872046659756"/>
          <c:w val="0.50301648417295852"/>
          <c:h val="0.62286355480732503"/>
        </c:manualLayout>
      </c:layout>
      <c:pieChart>
        <c:varyColors val="1"/>
        <c:ser>
          <c:idx val="0"/>
          <c:order val="0"/>
          <c:tx>
            <c:strRef>
              <c:f>'NB Pie Chart'!$B$3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F-489E-BF6D-DE415D09632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5F-489E-BF6D-DE415D09632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5F-489E-BF6D-DE415D09632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5F-489E-BF6D-DE415D09632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5F-489E-BF6D-DE415D096328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5F-489E-BF6D-DE415D096328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75F-489E-BF6D-DE415D096328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75F-489E-BF6D-DE415D096328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75F-489E-BF6D-DE415D096328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75F-489E-BF6D-DE415D096328}"/>
              </c:ext>
            </c:extLst>
          </c:dPt>
          <c:dLbls>
            <c:dLbl>
              <c:idx val="1"/>
              <c:layout>
                <c:manualLayout>
                  <c:x val="2.4506889070155871E-2"/>
                  <c:y val="-4.383553761017388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F-489E-BF6D-DE415D096328}"/>
                </c:ext>
              </c:extLst>
            </c:dLbl>
            <c:dLbl>
              <c:idx val="2"/>
              <c:layout>
                <c:manualLayout>
                  <c:x val="-2.3932790642185561E-3"/>
                  <c:y val="1.20037979418224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5F-489E-BF6D-DE415D096328}"/>
                </c:ext>
              </c:extLst>
            </c:dLbl>
            <c:dLbl>
              <c:idx val="3"/>
              <c:layout>
                <c:manualLayout>
                  <c:x val="5.1356450422555535E-3"/>
                  <c:y val="-2.17374624761429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5F-489E-BF6D-DE415D096328}"/>
                </c:ext>
              </c:extLst>
            </c:dLbl>
            <c:dLbl>
              <c:idx val="4"/>
              <c:layout>
                <c:manualLayout>
                  <c:x val="2.6019210600789068E-3"/>
                  <c:y val="7.645755608198183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5F-489E-BF6D-DE415D096328}"/>
                </c:ext>
              </c:extLst>
            </c:dLbl>
            <c:dLbl>
              <c:idx val="5"/>
              <c:layout>
                <c:manualLayout>
                  <c:x val="-2.0999372964214568E-2"/>
                  <c:y val="-1.46019354158074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5F-489E-BF6D-DE415D096328}"/>
                </c:ext>
              </c:extLst>
            </c:dLbl>
            <c:dLbl>
              <c:idx val="6"/>
              <c:layout>
                <c:manualLayout>
                  <c:x val="0"/>
                  <c:y val="1.29867992890707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75F-489E-BF6D-DE415D096328}"/>
                </c:ext>
              </c:extLst>
            </c:dLbl>
            <c:dLbl>
              <c:idx val="8"/>
              <c:layout>
                <c:manualLayout>
                  <c:x val="-2.2734480546950694E-2"/>
                  <c:y val="1.307823651528738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75F-489E-BF6D-DE415D096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'NB Pie Chart'!$A$4:$A$14</c:f>
              <c:strCache>
                <c:ptCount val="10"/>
                <c:pt idx="0">
                  <c:v>Adapter</c:v>
                </c:pt>
                <c:pt idx="1">
                  <c:v>Community Builder</c:v>
                </c:pt>
                <c:pt idx="2">
                  <c:v>Engager</c:v>
                </c:pt>
                <c:pt idx="3">
                  <c:v>Facilitator</c:v>
                </c:pt>
                <c:pt idx="4">
                  <c:v>Influencer</c:v>
                </c:pt>
                <c:pt idx="5">
                  <c:v>Initiator</c:v>
                </c:pt>
                <c:pt idx="6">
                  <c:v>Reflective Thinker</c:v>
                </c:pt>
                <c:pt idx="7">
                  <c:v>Relationship Builder</c:v>
                </c:pt>
                <c:pt idx="8">
                  <c:v>Strategist</c:v>
                </c:pt>
                <c:pt idx="9">
                  <c:v>Stylish Thinker</c:v>
                </c:pt>
              </c:strCache>
            </c:strRef>
          </c:cat>
          <c:val>
            <c:numRef>
              <c:f>'NB Pie Chart'!$B$4:$B$14</c:f>
              <c:numCache>
                <c:formatCode>0.00%</c:formatCode>
                <c:ptCount val="10"/>
                <c:pt idx="0">
                  <c:v>1.3793103448275862E-2</c:v>
                </c:pt>
                <c:pt idx="1">
                  <c:v>6.8965517241379309E-2</c:v>
                </c:pt>
                <c:pt idx="2">
                  <c:v>7.586206896551724E-2</c:v>
                </c:pt>
                <c:pt idx="3">
                  <c:v>1.3793103448275862E-2</c:v>
                </c:pt>
                <c:pt idx="4">
                  <c:v>0.1793103448275862</c:v>
                </c:pt>
                <c:pt idx="5">
                  <c:v>0.40689655172413791</c:v>
                </c:pt>
                <c:pt idx="6">
                  <c:v>5.5172413793103448E-2</c:v>
                </c:pt>
                <c:pt idx="7">
                  <c:v>2.7586206896551724E-2</c:v>
                </c:pt>
                <c:pt idx="8">
                  <c:v>0.1310344827586207</c:v>
                </c:pt>
                <c:pt idx="9">
                  <c:v>2.7586206896551724E-2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75F-489E-BF6D-DE415D096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miter lim="800000"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Key Traits of Entrepreneurs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'Line Chart (2)'!$B$80</c:f>
              <c:strCache>
                <c:ptCount val="1"/>
                <c:pt idx="0">
                  <c:v>All Entrepreneurs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'Line Chart (2)'!$A$81:$A$88</c:f>
              <c:strCache>
                <c:ptCount val="8"/>
                <c:pt idx="0">
                  <c:v>Reserved</c:v>
                </c:pt>
                <c:pt idx="1">
                  <c:v>Skeptical</c:v>
                </c:pt>
                <c:pt idx="2">
                  <c:v>Pioneering</c:v>
                </c:pt>
                <c:pt idx="3">
                  <c:v>Commanding</c:v>
                </c:pt>
                <c:pt idx="4">
                  <c:v>Creativity</c:v>
                </c:pt>
                <c:pt idx="5">
                  <c:v>Spontaneous</c:v>
                </c:pt>
                <c:pt idx="6">
                  <c:v>Risk</c:v>
                </c:pt>
                <c:pt idx="7">
                  <c:v>Fast-Paced</c:v>
                </c:pt>
              </c:strCache>
            </c:strRef>
          </c:cat>
          <c:val>
            <c:numRef>
              <c:f>'Line Chart (2)'!$B$81:$B$88</c:f>
              <c:numCache>
                <c:formatCode>General</c:formatCode>
                <c:ptCount val="8"/>
                <c:pt idx="0">
                  <c:v>50.280821917808218</c:v>
                </c:pt>
                <c:pt idx="1">
                  <c:v>52.157534246575345</c:v>
                </c:pt>
                <c:pt idx="2">
                  <c:v>54.349315068493148</c:v>
                </c:pt>
                <c:pt idx="3">
                  <c:v>54.773972602739725</c:v>
                </c:pt>
                <c:pt idx="4">
                  <c:v>55.102739726027394</c:v>
                </c:pt>
                <c:pt idx="5">
                  <c:v>55.205479452054796</c:v>
                </c:pt>
                <c:pt idx="6">
                  <c:v>56.760273972602739</c:v>
                </c:pt>
                <c:pt idx="7">
                  <c:v>57.664383561643838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C-44BE-A94D-26570C27C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754816"/>
        <c:axId val="42756352"/>
      </c:barChart>
      <c:catAx>
        <c:axId val="4275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352"/>
        <c:crosses val="autoZero"/>
        <c:auto val="1"/>
        <c:lblAlgn val="ctr"/>
        <c:lblOffset val="100"/>
        <c:noMultiLvlLbl val="0"/>
      </c:catAx>
      <c:valAx>
        <c:axId val="42756352"/>
        <c:scaling>
          <c:orientation val="minMax"/>
          <c:max val="8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50800" dir="5400000" algn="ctr" rotWithShape="0">
        <a:schemeClr val="tx1">
          <a:lumMod val="65000"/>
          <a:lumOff val="35000"/>
        </a:scheme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Turnover!$C$153</c:f>
              <c:strCache>
                <c:ptCount val="1"/>
                <c:pt idx="0">
                  <c:v>&gt;10M Turnover</c:v>
                </c:pt>
              </c:strCache>
            </c:strRef>
          </c:tx>
          <c:spPr>
            <a:ln w="28575" cap="rnd">
              <a:solidFill>
                <a:srgbClr val="339966"/>
              </a:solidFill>
              <a:round/>
            </a:ln>
            <a:effectLst/>
          </c:spPr>
          <c:marker>
            <c:symbol val="none"/>
          </c:marker>
          <c:cat>
            <c:strRef>
              <c:f>Turnover!$A$154:$A$161</c:f>
              <c:strCache>
                <c:ptCount val="8"/>
                <c:pt idx="0">
                  <c:v>Commanding</c:v>
                </c:pt>
                <c:pt idx="1">
                  <c:v>Reserved</c:v>
                </c:pt>
                <c:pt idx="2">
                  <c:v>Fast-Paced</c:v>
                </c:pt>
                <c:pt idx="3">
                  <c:v>Spontaneous</c:v>
                </c:pt>
                <c:pt idx="4">
                  <c:v>Skeptical</c:v>
                </c:pt>
                <c:pt idx="5">
                  <c:v>Pioneering</c:v>
                </c:pt>
                <c:pt idx="6">
                  <c:v>Risk</c:v>
                </c:pt>
                <c:pt idx="7">
                  <c:v>Creativity</c:v>
                </c:pt>
              </c:strCache>
            </c:strRef>
          </c:cat>
          <c:val>
            <c:numRef>
              <c:f>Turnover!$C$154:$C$161</c:f>
              <c:numCache>
                <c:formatCode>General</c:formatCode>
                <c:ptCount val="8"/>
                <c:pt idx="0">
                  <c:v>58.155555555555559</c:v>
                </c:pt>
                <c:pt idx="1">
                  <c:v>53.266666666666701</c:v>
                </c:pt>
                <c:pt idx="2">
                  <c:v>60.888888888888886</c:v>
                </c:pt>
                <c:pt idx="3">
                  <c:v>55.711111111111109</c:v>
                </c:pt>
                <c:pt idx="4">
                  <c:v>55.733333333333299</c:v>
                </c:pt>
                <c:pt idx="5">
                  <c:v>58.955555555555556</c:v>
                </c:pt>
                <c:pt idx="6">
                  <c:v>60</c:v>
                </c:pt>
                <c:pt idx="7">
                  <c:v>56.022222222222226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8E-4CD8-8671-C723C89CAAD2}"/>
            </c:ext>
          </c:extLst>
        </c:ser>
        <c:ser>
          <c:idx val="1"/>
          <c:order val="1"/>
          <c:tx>
            <c:strRef>
              <c:f>Turnover!$D$153</c:f>
              <c:strCache>
                <c:ptCount val="1"/>
                <c:pt idx="0">
                  <c:v>&gt; 1M Turnover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Turnover!$A$154:$A$161</c:f>
              <c:strCache>
                <c:ptCount val="8"/>
                <c:pt idx="0">
                  <c:v>Commanding</c:v>
                </c:pt>
                <c:pt idx="1">
                  <c:v>Reserved</c:v>
                </c:pt>
                <c:pt idx="2">
                  <c:v>Fast-Paced</c:v>
                </c:pt>
                <c:pt idx="3">
                  <c:v>Spontaneous</c:v>
                </c:pt>
                <c:pt idx="4">
                  <c:v>Skeptical</c:v>
                </c:pt>
                <c:pt idx="5">
                  <c:v>Pioneering</c:v>
                </c:pt>
                <c:pt idx="6">
                  <c:v>Risk</c:v>
                </c:pt>
                <c:pt idx="7">
                  <c:v>Creativity</c:v>
                </c:pt>
              </c:strCache>
            </c:strRef>
          </c:cat>
          <c:val>
            <c:numRef>
              <c:f>Turnover!$D$154:$D$161</c:f>
              <c:numCache>
                <c:formatCode>General</c:formatCode>
                <c:ptCount val="8"/>
                <c:pt idx="0">
                  <c:v>53.5</c:v>
                </c:pt>
                <c:pt idx="1">
                  <c:v>49.09</c:v>
                </c:pt>
                <c:pt idx="2">
                  <c:v>56.44</c:v>
                </c:pt>
                <c:pt idx="3">
                  <c:v>54.78</c:v>
                </c:pt>
                <c:pt idx="4">
                  <c:v>50.91</c:v>
                </c:pt>
                <c:pt idx="5">
                  <c:v>52.71</c:v>
                </c:pt>
                <c:pt idx="6">
                  <c:v>55.52</c:v>
                </c:pt>
                <c:pt idx="7">
                  <c:v>54.54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8E-4CD8-8671-C723C89CA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003904"/>
        <c:axId val="43005440"/>
      </c:lineChart>
      <c:catAx>
        <c:axId val="4300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05440"/>
        <c:crosses val="autoZero"/>
        <c:auto val="1"/>
        <c:lblAlgn val="ctr"/>
        <c:lblOffset val="100"/>
        <c:noMultiLvlLbl val="0"/>
      </c:catAx>
      <c:valAx>
        <c:axId val="43005440"/>
        <c:scaling>
          <c:orientation val="minMax"/>
          <c:max val="8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0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50800" dir="5400000" algn="ctr" rotWithShape="0">
        <a:schemeClr val="tx1">
          <a:lumMod val="75000"/>
          <a:lumOff val="25000"/>
        </a:schemeClr>
      </a:outerShdw>
    </a:effectLst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Underlying Traits of Entrepreneurs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'Line Chart (2)'!$A$117:$A$140</c:f>
              <c:strCache>
                <c:ptCount val="24"/>
                <c:pt idx="0">
                  <c:v>Suspicious</c:v>
                </c:pt>
                <c:pt idx="1">
                  <c:v>Reflective</c:v>
                </c:pt>
                <c:pt idx="2">
                  <c:v>Communicative</c:v>
                </c:pt>
                <c:pt idx="3">
                  <c:v>Serious</c:v>
                </c:pt>
                <c:pt idx="4">
                  <c:v>Self-reliant</c:v>
                </c:pt>
                <c:pt idx="5">
                  <c:v>Flexible</c:v>
                </c:pt>
                <c:pt idx="6">
                  <c:v>Frank</c:v>
                </c:pt>
                <c:pt idx="7">
                  <c:v>Instinctive</c:v>
                </c:pt>
                <c:pt idx="8">
                  <c:v>Original</c:v>
                </c:pt>
                <c:pt idx="9">
                  <c:v>Improviser</c:v>
                </c:pt>
                <c:pt idx="10">
                  <c:v>Controlling</c:v>
                </c:pt>
                <c:pt idx="11">
                  <c:v>Generalist</c:v>
                </c:pt>
                <c:pt idx="12">
                  <c:v>Enterprising</c:v>
                </c:pt>
                <c:pt idx="13">
                  <c:v>Relaxed</c:v>
                </c:pt>
                <c:pt idx="14">
                  <c:v>Bold</c:v>
                </c:pt>
                <c:pt idx="15">
                  <c:v>Authoritative</c:v>
                </c:pt>
                <c:pt idx="16">
                  <c:v>Competitive</c:v>
                </c:pt>
                <c:pt idx="17">
                  <c:v>RightBrain</c:v>
                </c:pt>
                <c:pt idx="18">
                  <c:v>Task-focused</c:v>
                </c:pt>
                <c:pt idx="19">
                  <c:v>Initiating</c:v>
                </c:pt>
                <c:pt idx="20">
                  <c:v>Confronting</c:v>
                </c:pt>
                <c:pt idx="21">
                  <c:v>Rational</c:v>
                </c:pt>
                <c:pt idx="22">
                  <c:v>Risk Tolerant</c:v>
                </c:pt>
                <c:pt idx="23">
                  <c:v>Questioning</c:v>
                </c:pt>
              </c:strCache>
            </c:strRef>
          </c:cat>
          <c:val>
            <c:numRef>
              <c:f>'Line Chart (2)'!$B$117:$B$140</c:f>
              <c:numCache>
                <c:formatCode>General</c:formatCode>
                <c:ptCount val="24"/>
                <c:pt idx="0">
                  <c:v>50.280821917808218</c:v>
                </c:pt>
                <c:pt idx="1">
                  <c:v>50.671232876712331</c:v>
                </c:pt>
                <c:pt idx="2">
                  <c:v>51.472602739726028</c:v>
                </c:pt>
                <c:pt idx="3">
                  <c:v>51.664383561643838</c:v>
                </c:pt>
                <c:pt idx="4">
                  <c:v>51.993150684931507</c:v>
                </c:pt>
                <c:pt idx="5">
                  <c:v>52.595890410958901</c:v>
                </c:pt>
                <c:pt idx="6">
                  <c:v>53.123287671232873</c:v>
                </c:pt>
                <c:pt idx="7">
                  <c:v>53.335616438356162</c:v>
                </c:pt>
                <c:pt idx="8">
                  <c:v>53.534246575342465</c:v>
                </c:pt>
                <c:pt idx="9">
                  <c:v>54.397260273972606</c:v>
                </c:pt>
                <c:pt idx="10">
                  <c:v>54.773972602739725</c:v>
                </c:pt>
                <c:pt idx="11">
                  <c:v>54.869863013698627</c:v>
                </c:pt>
                <c:pt idx="12">
                  <c:v>54.904109589041099</c:v>
                </c:pt>
                <c:pt idx="13">
                  <c:v>55.205479452054796</c:v>
                </c:pt>
                <c:pt idx="14">
                  <c:v>55.506849315068493</c:v>
                </c:pt>
                <c:pt idx="15">
                  <c:v>55.705479452054796</c:v>
                </c:pt>
                <c:pt idx="16">
                  <c:v>55.794520547945204</c:v>
                </c:pt>
                <c:pt idx="17">
                  <c:v>55.828767123287669</c:v>
                </c:pt>
                <c:pt idx="18">
                  <c:v>56.452054794520549</c:v>
                </c:pt>
                <c:pt idx="19">
                  <c:v>56.493150684931507</c:v>
                </c:pt>
                <c:pt idx="20">
                  <c:v>56.650684931506852</c:v>
                </c:pt>
                <c:pt idx="21">
                  <c:v>57.020547945205479</c:v>
                </c:pt>
                <c:pt idx="22">
                  <c:v>57.30821917808219</c:v>
                </c:pt>
                <c:pt idx="23">
                  <c:v>57.664383561643838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B-4DBD-A0AA-CC6E8D14B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9363328"/>
        <c:axId val="189365632"/>
      </c:barChart>
      <c:catAx>
        <c:axId val="18936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65632"/>
        <c:crosses val="autoZero"/>
        <c:auto val="1"/>
        <c:lblAlgn val="ctr"/>
        <c:lblOffset val="100"/>
        <c:noMultiLvlLbl val="0"/>
      </c:catAx>
      <c:valAx>
        <c:axId val="189365632"/>
        <c:scaling>
          <c:orientation val="minMax"/>
          <c:max val="8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6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50800" dir="5400000" algn="ctr" rotWithShape="0">
        <a:schemeClr val="tx1">
          <a:lumMod val="75000"/>
          <a:lumOff val="25000"/>
        </a:schemeClr>
      </a:outerShdw>
    </a:effectLst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1"/>
                </a:solidFill>
              </a:rPr>
              <a:t>Men</a:t>
            </a:r>
            <a:r>
              <a:rPr lang="en-US" dirty="0"/>
              <a:t> vs </a:t>
            </a:r>
            <a:r>
              <a:rPr lang="en-US" b="1" dirty="0">
                <a:solidFill>
                  <a:schemeClr val="accent2"/>
                </a:solidFill>
              </a:rPr>
              <a:t>Women</a:t>
            </a:r>
            <a:r>
              <a:rPr lang="en-US" baseline="0" dirty="0"/>
              <a:t> Entrepreneurs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'Gender Graph'!$G$7</c:f>
              <c:strCache>
                <c:ptCount val="1"/>
                <c:pt idx="0">
                  <c:v>Men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'Gender Graph'!$F$8:$F$15</c:f>
              <c:strCache>
                <c:ptCount val="8"/>
                <c:pt idx="0">
                  <c:v>Commanding</c:v>
                </c:pt>
                <c:pt idx="1">
                  <c:v>Reserved</c:v>
                </c:pt>
                <c:pt idx="2">
                  <c:v>Fast-Paced</c:v>
                </c:pt>
                <c:pt idx="3">
                  <c:v>Spontaneous</c:v>
                </c:pt>
                <c:pt idx="4">
                  <c:v>Skeptical</c:v>
                </c:pt>
                <c:pt idx="5">
                  <c:v>Pioneering</c:v>
                </c:pt>
                <c:pt idx="6">
                  <c:v>Risk</c:v>
                </c:pt>
                <c:pt idx="7">
                  <c:v>Creativity</c:v>
                </c:pt>
              </c:strCache>
            </c:strRef>
          </c:cat>
          <c:val>
            <c:numRef>
              <c:f>'Gender Graph'!$G$8:$G$15</c:f>
              <c:numCache>
                <c:formatCode>General</c:formatCode>
                <c:ptCount val="8"/>
                <c:pt idx="0">
                  <c:v>55.256637168141594</c:v>
                </c:pt>
                <c:pt idx="1">
                  <c:v>50.876106194690301</c:v>
                </c:pt>
                <c:pt idx="2">
                  <c:v>58.575221238938056</c:v>
                </c:pt>
                <c:pt idx="3">
                  <c:v>55.460176991150441</c:v>
                </c:pt>
                <c:pt idx="4">
                  <c:v>52.672566371681413</c:v>
                </c:pt>
                <c:pt idx="5">
                  <c:v>55.230088495575224</c:v>
                </c:pt>
                <c:pt idx="6">
                  <c:v>58.017699115044245</c:v>
                </c:pt>
                <c:pt idx="7">
                  <c:v>55.495575221238937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EE-49BA-8581-F996B99B94DC}"/>
            </c:ext>
          </c:extLst>
        </c:ser>
        <c:ser>
          <c:idx val="1"/>
          <c:order val="1"/>
          <c:tx>
            <c:strRef>
              <c:f>'Gender Graph'!$H$7</c:f>
              <c:strCache>
                <c:ptCount val="1"/>
                <c:pt idx="0">
                  <c:v>Women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'Gender Graph'!$F$8:$F$15</c:f>
              <c:strCache>
                <c:ptCount val="8"/>
                <c:pt idx="0">
                  <c:v>Commanding</c:v>
                </c:pt>
                <c:pt idx="1">
                  <c:v>Reserved</c:v>
                </c:pt>
                <c:pt idx="2">
                  <c:v>Fast-Paced</c:v>
                </c:pt>
                <c:pt idx="3">
                  <c:v>Spontaneous</c:v>
                </c:pt>
                <c:pt idx="4">
                  <c:v>Skeptical</c:v>
                </c:pt>
                <c:pt idx="5">
                  <c:v>Pioneering</c:v>
                </c:pt>
                <c:pt idx="6">
                  <c:v>Risk</c:v>
                </c:pt>
                <c:pt idx="7">
                  <c:v>Creativity</c:v>
                </c:pt>
              </c:strCache>
            </c:strRef>
          </c:cat>
          <c:val>
            <c:numRef>
              <c:f>'Gender Graph'!$H$8:$H$15</c:f>
              <c:numCache>
                <c:formatCode>General</c:formatCode>
                <c:ptCount val="8"/>
                <c:pt idx="0">
                  <c:v>53.121212121212125</c:v>
                </c:pt>
                <c:pt idx="1">
                  <c:v>48.2424242424242</c:v>
                </c:pt>
                <c:pt idx="2">
                  <c:v>54.545454545454547</c:v>
                </c:pt>
                <c:pt idx="3">
                  <c:v>54.333333333333336</c:v>
                </c:pt>
                <c:pt idx="4">
                  <c:v>50.393939393939391</c:v>
                </c:pt>
                <c:pt idx="5">
                  <c:v>51.333333333333336</c:v>
                </c:pt>
                <c:pt idx="6">
                  <c:v>52.454545454545453</c:v>
                </c:pt>
                <c:pt idx="7">
                  <c:v>53.757575757575758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EE-49BA-8581-F996B99B9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624704"/>
        <c:axId val="83626624"/>
      </c:lineChart>
      <c:catAx>
        <c:axId val="8362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26624"/>
        <c:crosses val="autoZero"/>
        <c:auto val="1"/>
        <c:lblAlgn val="ctr"/>
        <c:lblOffset val="100"/>
        <c:noMultiLvlLbl val="0"/>
      </c:catAx>
      <c:valAx>
        <c:axId val="83626624"/>
        <c:scaling>
          <c:orientation val="minMax"/>
          <c:max val="6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2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50800" dir="5400000" algn="ctr" rotWithShape="0">
        <a:schemeClr val="tx1">
          <a:lumMod val="75000"/>
          <a:lumOff val="25000"/>
        </a:schemeClr>
      </a:outerShdw>
    </a:effectLst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2060"/>
            </a:solidFill>
          </c:spPr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26-4C90-A4FB-667D63CBF454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26-4C90-A4FB-667D63CBF454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26-4C90-A4FB-667D63CBF454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6-4C90-A4FB-667D63CBF45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6-4C90-A4FB-667D63CBF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2-4307-AE84-EB0DBE73FBB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2-4307-AE84-EB0DBE73F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D2-4307-AE84-EB0DBE73F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D2-4307-AE84-EB0DBE73FBB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</c:v>
                </c:pt>
                <c:pt idx="1">
                  <c:v>43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D2-4307-AE84-EB0DBE73F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B0AF3F-D0F1-49C3-9178-402C0EED427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213BEC-1DE7-49C3-B65B-4D3F250611E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rPr>
            <a:t>Powerful and Unique Behavioral   Management Solutions  Delivered in  125+ Countries and 11 Languages</a:t>
          </a:r>
        </a:p>
      </dgm:t>
    </dgm:pt>
    <dgm:pt modelId="{7FB38458-F10E-41E1-A795-DF3754DE3E63}" type="parTrans" cxnId="{12C57C88-EECD-47A9-B7D0-14B7A1D90BB1}">
      <dgm:prSet/>
      <dgm:spPr/>
      <dgm:t>
        <a:bodyPr/>
        <a:lstStyle/>
        <a:p>
          <a:endParaRPr lang="en-US"/>
        </a:p>
      </dgm:t>
    </dgm:pt>
    <dgm:pt modelId="{785A6797-F9AB-49A8-AA4B-D1CA3E257355}" type="sibTrans" cxnId="{12C57C88-EECD-47A9-B7D0-14B7A1D90BB1}">
      <dgm:prSet/>
      <dgm:spPr/>
      <dgm:t>
        <a:bodyPr/>
        <a:lstStyle/>
        <a:p>
          <a:endParaRPr lang="en-US"/>
        </a:p>
      </dgm:t>
    </dgm:pt>
    <dgm:pt modelId="{E0E2642B-395F-490A-A07C-6BB3AA980577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Arial" panose="020B0604020202020204" pitchFamily="34" charset="0"/>
            </a:rPr>
            <a:t>Forced Choice Assessment Measuring 64 Behavioral Traits + 4000 Insights</a:t>
          </a:r>
        </a:p>
      </dgm:t>
    </dgm:pt>
    <dgm:pt modelId="{560B6FA4-BD7B-4AF4-BAA9-A4F609FB89E6}" type="parTrans" cxnId="{5F623085-5E4C-4535-9D55-D30B214AE876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/>
        </a:p>
      </dgm:t>
    </dgm:pt>
    <dgm:pt modelId="{AD2830C3-DA37-41DD-ABE7-154BE2C7CBB0}" type="sibTrans" cxnId="{5F623085-5E4C-4535-9D55-D30B214AE876}">
      <dgm:prSet/>
      <dgm:spPr/>
      <dgm:t>
        <a:bodyPr/>
        <a:lstStyle/>
        <a:p>
          <a:endParaRPr lang="en-US"/>
        </a:p>
      </dgm:t>
    </dgm:pt>
    <dgm:pt modelId="{81E81AAA-808F-4203-9FC3-F30A496E3BB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Arial" panose="020B0604020202020204" pitchFamily="34" charset="0"/>
            </a:rPr>
            <a:t>125+ Man Years of Development Investment Since 2001</a:t>
          </a:r>
        </a:p>
      </dgm:t>
    </dgm:pt>
    <dgm:pt modelId="{FE982E09-D7DC-4702-8F76-1AE027FBF8A7}" type="parTrans" cxnId="{F060F6AA-4FC5-4536-A331-DCD963DBCF7A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/>
        </a:p>
      </dgm:t>
    </dgm:pt>
    <dgm:pt modelId="{16840D02-EF11-490B-AB39-5E131207CBBF}" type="sibTrans" cxnId="{F060F6AA-4FC5-4536-A331-DCD963DBCF7A}">
      <dgm:prSet/>
      <dgm:spPr/>
      <dgm:t>
        <a:bodyPr/>
        <a:lstStyle/>
        <a:p>
          <a:endParaRPr lang="en-US"/>
        </a:p>
      </dgm:t>
    </dgm:pt>
    <dgm:pt modelId="{96612306-4B38-42EB-AF19-A6D05907E87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Arial" panose="020B0604020202020204" pitchFamily="34" charset="0"/>
            </a:rPr>
            <a:t>Independent Validation by Team with 100+ Years of Experience</a:t>
          </a:r>
        </a:p>
      </dgm:t>
    </dgm:pt>
    <dgm:pt modelId="{CE7871D3-7EBC-44EB-967C-C1DF0D175B37}" type="parTrans" cxnId="{DBED1685-301A-4A4F-A652-E31FBFBFF5DD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/>
        </a:p>
      </dgm:t>
    </dgm:pt>
    <dgm:pt modelId="{326B26A0-D4F7-4B29-9119-5E7E74055A32}" type="sibTrans" cxnId="{DBED1685-301A-4A4F-A652-E31FBFBFF5DD}">
      <dgm:prSet/>
      <dgm:spPr/>
      <dgm:t>
        <a:bodyPr/>
        <a:lstStyle/>
        <a:p>
          <a:endParaRPr lang="en-US"/>
        </a:p>
      </dgm:t>
    </dgm:pt>
    <dgm:pt modelId="{39D451D3-6FCF-4A9E-AFB2-E3E5FBC3E7EE}" type="pres">
      <dgm:prSet presAssocID="{78B0AF3F-D0F1-49C3-9178-402C0EED427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4783EA-5863-4D62-8471-561CB267C4D4}" type="pres">
      <dgm:prSet presAssocID="{0C213BEC-1DE7-49C3-B65B-4D3F250611E5}" presName="centerShape" presStyleLbl="node0" presStyleIdx="0" presStyleCnt="1"/>
      <dgm:spPr/>
    </dgm:pt>
    <dgm:pt modelId="{60FF9C75-89A3-471D-B854-0DE56E4816CF}" type="pres">
      <dgm:prSet presAssocID="{560B6FA4-BD7B-4AF4-BAA9-A4F609FB89E6}" presName="parTrans" presStyleLbl="bgSibTrans2D1" presStyleIdx="0" presStyleCnt="3"/>
      <dgm:spPr/>
    </dgm:pt>
    <dgm:pt modelId="{D8138837-0EF8-49FD-829F-2CFE0E74F0FE}" type="pres">
      <dgm:prSet presAssocID="{E0E2642B-395F-490A-A07C-6BB3AA980577}" presName="node" presStyleLbl="node1" presStyleIdx="0" presStyleCnt="3" custScaleX="104592" custRadScaleRad="104614" custRadScaleInc="-2919">
        <dgm:presLayoutVars>
          <dgm:bulletEnabled val="1"/>
        </dgm:presLayoutVars>
      </dgm:prSet>
      <dgm:spPr/>
    </dgm:pt>
    <dgm:pt modelId="{688C633A-8197-41F0-A212-D7783A4B94A3}" type="pres">
      <dgm:prSet presAssocID="{FE982E09-D7DC-4702-8F76-1AE027FBF8A7}" presName="parTrans" presStyleLbl="bgSibTrans2D1" presStyleIdx="1" presStyleCnt="3"/>
      <dgm:spPr/>
    </dgm:pt>
    <dgm:pt modelId="{411DFA40-FFD5-4A0D-AC36-9C8FF44FD0E4}" type="pres">
      <dgm:prSet presAssocID="{81E81AAA-808F-4203-9FC3-F30A496E3BB9}" presName="node" presStyleLbl="node1" presStyleIdx="1" presStyleCnt="3" custScaleX="104592">
        <dgm:presLayoutVars>
          <dgm:bulletEnabled val="1"/>
        </dgm:presLayoutVars>
      </dgm:prSet>
      <dgm:spPr/>
    </dgm:pt>
    <dgm:pt modelId="{808F2945-4320-4885-BE76-54496CB27A4B}" type="pres">
      <dgm:prSet presAssocID="{CE7871D3-7EBC-44EB-967C-C1DF0D175B37}" presName="parTrans" presStyleLbl="bgSibTrans2D1" presStyleIdx="2" presStyleCnt="3"/>
      <dgm:spPr/>
    </dgm:pt>
    <dgm:pt modelId="{E6E45438-F3B6-491A-8EBE-F4545CA85F1A}" type="pres">
      <dgm:prSet presAssocID="{96612306-4B38-42EB-AF19-A6D05907E87E}" presName="node" presStyleLbl="node1" presStyleIdx="2" presStyleCnt="3" custScaleX="104592" custRadScaleRad="106955" custRadScaleInc="4283">
        <dgm:presLayoutVars>
          <dgm:bulletEnabled val="1"/>
        </dgm:presLayoutVars>
      </dgm:prSet>
      <dgm:spPr/>
    </dgm:pt>
  </dgm:ptLst>
  <dgm:cxnLst>
    <dgm:cxn modelId="{641DEE61-84D1-41F3-9550-96ED4AE7352F}" type="presOf" srcId="{0C213BEC-1DE7-49C3-B65B-4D3F250611E5}" destId="{2E4783EA-5863-4D62-8471-561CB267C4D4}" srcOrd="0" destOrd="0" presId="urn:microsoft.com/office/officeart/2005/8/layout/radial4"/>
    <dgm:cxn modelId="{EB971359-1E37-4918-B818-2085E17795D2}" type="presOf" srcId="{CE7871D3-7EBC-44EB-967C-C1DF0D175B37}" destId="{808F2945-4320-4885-BE76-54496CB27A4B}" srcOrd="0" destOrd="0" presId="urn:microsoft.com/office/officeart/2005/8/layout/radial4"/>
    <dgm:cxn modelId="{DBED1685-301A-4A4F-A652-E31FBFBFF5DD}" srcId="{0C213BEC-1DE7-49C3-B65B-4D3F250611E5}" destId="{96612306-4B38-42EB-AF19-A6D05907E87E}" srcOrd="2" destOrd="0" parTransId="{CE7871D3-7EBC-44EB-967C-C1DF0D175B37}" sibTransId="{326B26A0-D4F7-4B29-9119-5E7E74055A32}"/>
    <dgm:cxn modelId="{5F623085-5E4C-4535-9D55-D30B214AE876}" srcId="{0C213BEC-1DE7-49C3-B65B-4D3F250611E5}" destId="{E0E2642B-395F-490A-A07C-6BB3AA980577}" srcOrd="0" destOrd="0" parTransId="{560B6FA4-BD7B-4AF4-BAA9-A4F609FB89E6}" sibTransId="{AD2830C3-DA37-41DD-ABE7-154BE2C7CBB0}"/>
    <dgm:cxn modelId="{12C57C88-EECD-47A9-B7D0-14B7A1D90BB1}" srcId="{78B0AF3F-D0F1-49C3-9178-402C0EED4278}" destId="{0C213BEC-1DE7-49C3-B65B-4D3F250611E5}" srcOrd="0" destOrd="0" parTransId="{7FB38458-F10E-41E1-A795-DF3754DE3E63}" sibTransId="{785A6797-F9AB-49A8-AA4B-D1CA3E257355}"/>
    <dgm:cxn modelId="{E14D9697-0FFC-4FEC-B1E2-43657A622469}" type="presOf" srcId="{81E81AAA-808F-4203-9FC3-F30A496E3BB9}" destId="{411DFA40-FFD5-4A0D-AC36-9C8FF44FD0E4}" srcOrd="0" destOrd="0" presId="urn:microsoft.com/office/officeart/2005/8/layout/radial4"/>
    <dgm:cxn modelId="{55E969A3-C486-452F-AD06-8491BF22F361}" type="presOf" srcId="{FE982E09-D7DC-4702-8F76-1AE027FBF8A7}" destId="{688C633A-8197-41F0-A212-D7783A4B94A3}" srcOrd="0" destOrd="0" presId="urn:microsoft.com/office/officeart/2005/8/layout/radial4"/>
    <dgm:cxn modelId="{F060F6AA-4FC5-4536-A331-DCD963DBCF7A}" srcId="{0C213BEC-1DE7-49C3-B65B-4D3F250611E5}" destId="{81E81AAA-808F-4203-9FC3-F30A496E3BB9}" srcOrd="1" destOrd="0" parTransId="{FE982E09-D7DC-4702-8F76-1AE027FBF8A7}" sibTransId="{16840D02-EF11-490B-AB39-5E131207CBBF}"/>
    <dgm:cxn modelId="{58803DB3-7DFA-4F55-AD81-7B2B9A5AA245}" type="presOf" srcId="{96612306-4B38-42EB-AF19-A6D05907E87E}" destId="{E6E45438-F3B6-491A-8EBE-F4545CA85F1A}" srcOrd="0" destOrd="0" presId="urn:microsoft.com/office/officeart/2005/8/layout/radial4"/>
    <dgm:cxn modelId="{89DCEFB3-B18B-4E7E-AF6C-C9F0AF860619}" type="presOf" srcId="{560B6FA4-BD7B-4AF4-BAA9-A4F609FB89E6}" destId="{60FF9C75-89A3-471D-B854-0DE56E4816CF}" srcOrd="0" destOrd="0" presId="urn:microsoft.com/office/officeart/2005/8/layout/radial4"/>
    <dgm:cxn modelId="{A3EF0DE6-112F-462D-A44B-89E209D233F5}" type="presOf" srcId="{78B0AF3F-D0F1-49C3-9178-402C0EED4278}" destId="{39D451D3-6FCF-4A9E-AFB2-E3E5FBC3E7EE}" srcOrd="0" destOrd="0" presId="urn:microsoft.com/office/officeart/2005/8/layout/radial4"/>
    <dgm:cxn modelId="{632A11EF-7E48-4B80-9009-35FD57BC87B0}" type="presOf" srcId="{E0E2642B-395F-490A-A07C-6BB3AA980577}" destId="{D8138837-0EF8-49FD-829F-2CFE0E74F0FE}" srcOrd="0" destOrd="0" presId="urn:microsoft.com/office/officeart/2005/8/layout/radial4"/>
    <dgm:cxn modelId="{1106AA90-29D6-45F9-9292-4F557693427C}" type="presParOf" srcId="{39D451D3-6FCF-4A9E-AFB2-E3E5FBC3E7EE}" destId="{2E4783EA-5863-4D62-8471-561CB267C4D4}" srcOrd="0" destOrd="0" presId="urn:microsoft.com/office/officeart/2005/8/layout/radial4"/>
    <dgm:cxn modelId="{054E9779-B889-4D6A-A069-CC4BF4367160}" type="presParOf" srcId="{39D451D3-6FCF-4A9E-AFB2-E3E5FBC3E7EE}" destId="{60FF9C75-89A3-471D-B854-0DE56E4816CF}" srcOrd="1" destOrd="0" presId="urn:microsoft.com/office/officeart/2005/8/layout/radial4"/>
    <dgm:cxn modelId="{5A5D4EC2-6B15-45EF-B5CD-6EBE9768E878}" type="presParOf" srcId="{39D451D3-6FCF-4A9E-AFB2-E3E5FBC3E7EE}" destId="{D8138837-0EF8-49FD-829F-2CFE0E74F0FE}" srcOrd="2" destOrd="0" presId="urn:microsoft.com/office/officeart/2005/8/layout/radial4"/>
    <dgm:cxn modelId="{8D2A9643-8F3D-4904-81B7-C81C5FCF93BC}" type="presParOf" srcId="{39D451D3-6FCF-4A9E-AFB2-E3E5FBC3E7EE}" destId="{688C633A-8197-41F0-A212-D7783A4B94A3}" srcOrd="3" destOrd="0" presId="urn:microsoft.com/office/officeart/2005/8/layout/radial4"/>
    <dgm:cxn modelId="{F4EF090D-6533-4F25-B065-E4054FC059B2}" type="presParOf" srcId="{39D451D3-6FCF-4A9E-AFB2-E3E5FBC3E7EE}" destId="{411DFA40-FFD5-4A0D-AC36-9C8FF44FD0E4}" srcOrd="4" destOrd="0" presId="urn:microsoft.com/office/officeart/2005/8/layout/radial4"/>
    <dgm:cxn modelId="{5CBDD3D4-65E2-41F2-A145-ABEC3020F74B}" type="presParOf" srcId="{39D451D3-6FCF-4A9E-AFB2-E3E5FBC3E7EE}" destId="{808F2945-4320-4885-BE76-54496CB27A4B}" srcOrd="5" destOrd="0" presId="urn:microsoft.com/office/officeart/2005/8/layout/radial4"/>
    <dgm:cxn modelId="{C7A09BB8-77B6-4175-94E3-6ED04CB1091E}" type="presParOf" srcId="{39D451D3-6FCF-4A9E-AFB2-E3E5FBC3E7EE}" destId="{E6E45438-F3B6-491A-8EBE-F4545CA85F1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39268-6731-4AE4-91AC-4D4D4086F2C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67646C4-736B-467E-B6E1-61A03BCDB80D}">
      <dgm:prSet phldrT="[Text]" custT="1"/>
      <dgm:spPr>
        <a:xfrm>
          <a:off x="1219196" y="3657257"/>
          <a:ext cx="2372478" cy="14451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Start Up: </a:t>
          </a:r>
        </a:p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&lt; 30 Employees</a:t>
          </a:r>
        </a:p>
      </dgm:t>
    </dgm:pt>
    <dgm:pt modelId="{04D20583-3641-4FE7-8140-A30B089FC35C}" type="parTrans" cxnId="{42C83970-2503-4027-9F06-27B794248B9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A1BADE3-9E84-4820-BA23-188CE77D51D8}" type="sibTrans" cxnId="{42C83970-2503-4027-9F06-27B794248B9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4671CC9-F816-4C05-9B82-DF580B8013C3}">
      <dgm:prSet phldrT="[Text]" custT="1"/>
      <dgm:spPr>
        <a:xfrm>
          <a:off x="3200403" y="2385059"/>
          <a:ext cx="2200268" cy="27203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Stability:</a:t>
          </a:r>
        </a:p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50 to 500 Employees</a:t>
          </a:r>
        </a:p>
      </dgm:t>
    </dgm:pt>
    <dgm:pt modelId="{876CBFB2-3E57-4D5C-9D4D-D6A9AC15A78B}" type="parTrans" cxnId="{E76F7B15-09CB-423C-AB91-7A4475B9BFA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6A4372B-CBD7-42F3-B9E9-428E2439F8CF}" type="sibTrans" cxnId="{E76F7B15-09CB-423C-AB91-7A4475B9BFA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2315220-6C81-4669-BEBD-89229E2770C2}">
      <dgm:prSet phldrT="[Text]" custT="1"/>
      <dgm:spPr>
        <a:xfrm>
          <a:off x="5410196" y="1629965"/>
          <a:ext cx="2373627" cy="347543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Organizational Growth</a:t>
          </a:r>
        </a:p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500+ Employees</a:t>
          </a:r>
        </a:p>
      </dgm:t>
    </dgm:pt>
    <dgm:pt modelId="{693C6F8F-245F-4E0A-A7DE-CE1AB1EEC4AE}" type="parTrans" cxnId="{DE7A6A22-2D5E-4B7D-9A15-2A9E11C2341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2CA148B-87B4-408E-BE75-C429D553B411}" type="sibTrans" cxnId="{DE7A6A22-2D5E-4B7D-9A15-2A9E11C2341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6EF99EE-5A39-43BD-A311-3D1AF339D232}" type="pres">
      <dgm:prSet presAssocID="{E9B39268-6731-4AE4-91AC-4D4D4086F2C9}" presName="arrowDiagram" presStyleCnt="0">
        <dgm:presLayoutVars>
          <dgm:chMax val="5"/>
          <dgm:dir/>
          <dgm:resizeHandles val="exact"/>
        </dgm:presLayoutVars>
      </dgm:prSet>
      <dgm:spPr/>
    </dgm:pt>
    <dgm:pt modelId="{A79A5190-927E-4C8B-994E-94B364286458}" type="pres">
      <dgm:prSet presAssocID="{E9B39268-6731-4AE4-91AC-4D4D4086F2C9}" presName="arrow" presStyleLbl="bgShp" presStyleIdx="0" presStyleCnt="1"/>
      <dgm:spPr>
        <a:xfrm>
          <a:off x="0" y="52387"/>
          <a:ext cx="8001000" cy="5000625"/>
        </a:xfrm>
        <a:prstGeom prst="swooshArrow">
          <a:avLst>
            <a:gd name="adj1" fmla="val 25000"/>
            <a:gd name="adj2" fmla="val 25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2ECC050-E7ED-4584-821C-99E5008E53E0}" type="pres">
      <dgm:prSet presAssocID="{E9B39268-6731-4AE4-91AC-4D4D4086F2C9}" presName="arrowDiagram3" presStyleCnt="0"/>
      <dgm:spPr/>
    </dgm:pt>
    <dgm:pt modelId="{9F86ABE8-9BF8-477F-B271-07FD2CD04987}" type="pres">
      <dgm:prSet presAssocID="{767646C4-736B-467E-B6E1-61A03BCDB80D}" presName="bullet3a" presStyleLbl="node1" presStyleIdx="0" presStyleCnt="3"/>
      <dgm:spPr>
        <a:xfrm>
          <a:off x="1016127" y="3503818"/>
          <a:ext cx="208026" cy="20802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9F44294-5FCB-4033-B812-3801ACC20CA6}" type="pres">
      <dgm:prSet presAssocID="{767646C4-736B-467E-B6E1-61A03BCDB80D}" presName="textBox3a" presStyleLbl="revTx" presStyleIdx="0" presStyleCnt="3" custScaleX="127263" custLinFactNeighborX="18945" custLinFactNeighborY="3420">
        <dgm:presLayoutVars>
          <dgm:bulletEnabled val="1"/>
        </dgm:presLayoutVars>
      </dgm:prSet>
      <dgm:spPr/>
    </dgm:pt>
    <dgm:pt modelId="{6872137C-22AC-4040-AB94-89A3875F8690}" type="pres">
      <dgm:prSet presAssocID="{44671CC9-F816-4C05-9B82-DF580B8013C3}" presName="bullet3b" presStyleLbl="node1" presStyleIdx="1" presStyleCnt="3"/>
      <dgm:spPr>
        <a:xfrm>
          <a:off x="2852356" y="2144648"/>
          <a:ext cx="376047" cy="37604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F2E4DFA-4037-451D-92D7-D2710C837801}" type="pres">
      <dgm:prSet presAssocID="{44671CC9-F816-4C05-9B82-DF580B8013C3}" presName="textBox3b" presStyleLbl="revTx" presStyleIdx="1" presStyleCnt="3" custScaleX="114583" custLinFactNeighborX="15625" custLinFactNeighborY="3887">
        <dgm:presLayoutVars>
          <dgm:bulletEnabled val="1"/>
        </dgm:presLayoutVars>
      </dgm:prSet>
      <dgm:spPr/>
    </dgm:pt>
    <dgm:pt modelId="{25EEC724-20EA-4024-811E-C0989899A592}" type="pres">
      <dgm:prSet presAssocID="{E2315220-6C81-4669-BEBD-89229E2770C2}" presName="bullet3c" presStyleLbl="node1" presStyleIdx="2" presStyleCnt="3"/>
      <dgm:spPr>
        <a:xfrm>
          <a:off x="5060632" y="1317545"/>
          <a:ext cx="520065" cy="520065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170A6C2-9001-41CA-8A3E-66C28FA78C61}" type="pres">
      <dgm:prSet presAssocID="{E2315220-6C81-4669-BEBD-89229E2770C2}" presName="textBox3c" presStyleLbl="revTx" presStyleIdx="2" presStyleCnt="3" custScaleX="123611" custLinFactNeighborX="16468" custLinFactNeighborY="5036">
        <dgm:presLayoutVars>
          <dgm:bulletEnabled val="1"/>
        </dgm:presLayoutVars>
      </dgm:prSet>
      <dgm:spPr/>
    </dgm:pt>
  </dgm:ptLst>
  <dgm:cxnLst>
    <dgm:cxn modelId="{E76F7B15-09CB-423C-AB91-7A4475B9BFAD}" srcId="{E9B39268-6731-4AE4-91AC-4D4D4086F2C9}" destId="{44671CC9-F816-4C05-9B82-DF580B8013C3}" srcOrd="1" destOrd="0" parTransId="{876CBFB2-3E57-4D5C-9D4D-D6A9AC15A78B}" sibTransId="{96A4372B-CBD7-42F3-B9E9-428E2439F8CF}"/>
    <dgm:cxn modelId="{DE7A6A22-2D5E-4B7D-9A15-2A9E11C23415}" srcId="{E9B39268-6731-4AE4-91AC-4D4D4086F2C9}" destId="{E2315220-6C81-4669-BEBD-89229E2770C2}" srcOrd="2" destOrd="0" parTransId="{693C6F8F-245F-4E0A-A7DE-CE1AB1EEC4AE}" sibTransId="{E2CA148B-87B4-408E-BE75-C429D553B411}"/>
    <dgm:cxn modelId="{42C83970-2503-4027-9F06-27B794248B91}" srcId="{E9B39268-6731-4AE4-91AC-4D4D4086F2C9}" destId="{767646C4-736B-467E-B6E1-61A03BCDB80D}" srcOrd="0" destOrd="0" parTransId="{04D20583-3641-4FE7-8140-A30B089FC35C}" sibTransId="{4A1BADE3-9E84-4820-BA23-188CE77D51D8}"/>
    <dgm:cxn modelId="{15F51987-79E9-4827-97A7-29367B286B82}" type="presOf" srcId="{E2315220-6C81-4669-BEBD-89229E2770C2}" destId="{F170A6C2-9001-41CA-8A3E-66C28FA78C61}" srcOrd="0" destOrd="0" presId="urn:microsoft.com/office/officeart/2005/8/layout/arrow2"/>
    <dgm:cxn modelId="{23E7EE98-D0BE-4682-9A73-5E139928EA90}" type="presOf" srcId="{E9B39268-6731-4AE4-91AC-4D4D4086F2C9}" destId="{06EF99EE-5A39-43BD-A311-3D1AF339D232}" srcOrd="0" destOrd="0" presId="urn:microsoft.com/office/officeart/2005/8/layout/arrow2"/>
    <dgm:cxn modelId="{C8DCA2D6-E126-4B43-BF44-BBD9CB989B01}" type="presOf" srcId="{767646C4-736B-467E-B6E1-61A03BCDB80D}" destId="{19F44294-5FCB-4033-B812-3801ACC20CA6}" srcOrd="0" destOrd="0" presId="urn:microsoft.com/office/officeart/2005/8/layout/arrow2"/>
    <dgm:cxn modelId="{F84620DA-60C5-4EDC-B4A5-D889FDBF1A53}" type="presOf" srcId="{44671CC9-F816-4C05-9B82-DF580B8013C3}" destId="{CF2E4DFA-4037-451D-92D7-D2710C837801}" srcOrd="0" destOrd="0" presId="urn:microsoft.com/office/officeart/2005/8/layout/arrow2"/>
    <dgm:cxn modelId="{0F9C08E4-9B64-4F2B-B361-E640D73F307E}" type="presParOf" srcId="{06EF99EE-5A39-43BD-A311-3D1AF339D232}" destId="{A79A5190-927E-4C8B-994E-94B364286458}" srcOrd="0" destOrd="0" presId="urn:microsoft.com/office/officeart/2005/8/layout/arrow2"/>
    <dgm:cxn modelId="{D96BB52C-B67E-4568-B1B4-0304F2D8516D}" type="presParOf" srcId="{06EF99EE-5A39-43BD-A311-3D1AF339D232}" destId="{12ECC050-E7ED-4584-821C-99E5008E53E0}" srcOrd="1" destOrd="0" presId="urn:microsoft.com/office/officeart/2005/8/layout/arrow2"/>
    <dgm:cxn modelId="{A03C989C-E0D3-4F2C-AEB8-56FBC65742DC}" type="presParOf" srcId="{12ECC050-E7ED-4584-821C-99E5008E53E0}" destId="{9F86ABE8-9BF8-477F-B271-07FD2CD04987}" srcOrd="0" destOrd="0" presId="urn:microsoft.com/office/officeart/2005/8/layout/arrow2"/>
    <dgm:cxn modelId="{E2DE8ECD-AD4C-475C-AB5C-FEC61E20F422}" type="presParOf" srcId="{12ECC050-E7ED-4584-821C-99E5008E53E0}" destId="{19F44294-5FCB-4033-B812-3801ACC20CA6}" srcOrd="1" destOrd="0" presId="urn:microsoft.com/office/officeart/2005/8/layout/arrow2"/>
    <dgm:cxn modelId="{DE2631D6-4EAA-45CB-ACDF-895BCAECAD3B}" type="presParOf" srcId="{12ECC050-E7ED-4584-821C-99E5008E53E0}" destId="{6872137C-22AC-4040-AB94-89A3875F8690}" srcOrd="2" destOrd="0" presId="urn:microsoft.com/office/officeart/2005/8/layout/arrow2"/>
    <dgm:cxn modelId="{DDCFC48E-8E67-4652-B991-C9F36EB7A14F}" type="presParOf" srcId="{12ECC050-E7ED-4584-821C-99E5008E53E0}" destId="{CF2E4DFA-4037-451D-92D7-D2710C837801}" srcOrd="3" destOrd="0" presId="urn:microsoft.com/office/officeart/2005/8/layout/arrow2"/>
    <dgm:cxn modelId="{EEE2B60A-A108-42DC-88CA-72C0FBBF751E}" type="presParOf" srcId="{12ECC050-E7ED-4584-821C-99E5008E53E0}" destId="{25EEC724-20EA-4024-811E-C0989899A592}" srcOrd="4" destOrd="0" presId="urn:microsoft.com/office/officeart/2005/8/layout/arrow2"/>
    <dgm:cxn modelId="{15F4F0D3-D1E3-4EA5-A6EF-EF6601E6E16D}" type="presParOf" srcId="{12ECC050-E7ED-4584-821C-99E5008E53E0}" destId="{F170A6C2-9001-41CA-8A3E-66C28FA78C6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783EA-5863-4D62-8471-561CB267C4D4}">
      <dsp:nvSpPr>
        <dsp:cNvPr id="0" name=""/>
        <dsp:cNvSpPr/>
      </dsp:nvSpPr>
      <dsp:spPr>
        <a:xfrm>
          <a:off x="3300093" y="2484727"/>
          <a:ext cx="2086613" cy="2086613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rPr>
            <a:t>Powerful and Unique Behavioral   Management Solutions  Delivered in  125+ Countries and 11 Languages</a:t>
          </a:r>
        </a:p>
      </dsp:txBody>
      <dsp:txXfrm>
        <a:off x="3605670" y="2790304"/>
        <a:ext cx="1475459" cy="1475459"/>
      </dsp:txXfrm>
    </dsp:sp>
    <dsp:sp modelId="{60FF9C75-89A3-471D-B854-0DE56E4816CF}">
      <dsp:nvSpPr>
        <dsp:cNvPr id="0" name=""/>
        <dsp:cNvSpPr/>
      </dsp:nvSpPr>
      <dsp:spPr>
        <a:xfrm rot="12794916">
          <a:off x="1810489" y="2133079"/>
          <a:ext cx="1717370" cy="594684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8837-0EF8-49FD-829F-2CFE0E74F0FE}">
      <dsp:nvSpPr>
        <dsp:cNvPr id="0" name=""/>
        <dsp:cNvSpPr/>
      </dsp:nvSpPr>
      <dsp:spPr>
        <a:xfrm>
          <a:off x="914401" y="1166715"/>
          <a:ext cx="2073309" cy="158582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cs typeface="Arial" panose="020B0604020202020204" pitchFamily="34" charset="0"/>
            </a:rPr>
            <a:t>Forced Choice Assessment Measuring 64 Behavioral Traits + 4000 Insights</a:t>
          </a:r>
        </a:p>
      </dsp:txBody>
      <dsp:txXfrm>
        <a:off x="960848" y="1213162"/>
        <a:ext cx="1980415" cy="1492932"/>
      </dsp:txXfrm>
    </dsp:sp>
    <dsp:sp modelId="{688C633A-8197-41F0-A212-D7783A4B94A3}">
      <dsp:nvSpPr>
        <dsp:cNvPr id="0" name=""/>
        <dsp:cNvSpPr/>
      </dsp:nvSpPr>
      <dsp:spPr>
        <a:xfrm rot="16200000">
          <a:off x="3544329" y="1295300"/>
          <a:ext cx="1598141" cy="594684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DFA40-FFD5-4A0D-AC36-9C8FF44FD0E4}">
      <dsp:nvSpPr>
        <dsp:cNvPr id="0" name=""/>
        <dsp:cNvSpPr/>
      </dsp:nvSpPr>
      <dsp:spPr>
        <a:xfrm>
          <a:off x="3306745" y="659"/>
          <a:ext cx="2073309" cy="158582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cs typeface="Arial" panose="020B0604020202020204" pitchFamily="34" charset="0"/>
            </a:rPr>
            <a:t>125+ Man Years of Development Investment Since 2001</a:t>
          </a:r>
        </a:p>
      </dsp:txBody>
      <dsp:txXfrm>
        <a:off x="3353192" y="47106"/>
        <a:ext cx="1980415" cy="1492932"/>
      </dsp:txXfrm>
    </dsp:sp>
    <dsp:sp modelId="{808F2945-4320-4885-BE76-54496CB27A4B}">
      <dsp:nvSpPr>
        <dsp:cNvPr id="0" name=""/>
        <dsp:cNvSpPr/>
      </dsp:nvSpPr>
      <dsp:spPr>
        <a:xfrm rot="19654188">
          <a:off x="5172701" y="2138996"/>
          <a:ext cx="1777863" cy="594684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45438-F3B6-491A-8EBE-F4545CA85F1A}">
      <dsp:nvSpPr>
        <dsp:cNvPr id="0" name=""/>
        <dsp:cNvSpPr/>
      </dsp:nvSpPr>
      <dsp:spPr>
        <a:xfrm>
          <a:off x="5775277" y="1166717"/>
          <a:ext cx="2073309" cy="158582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cs typeface="Arial" panose="020B0604020202020204" pitchFamily="34" charset="0"/>
            </a:rPr>
            <a:t>Independent Validation by Team with 100+ Years of Experience</a:t>
          </a:r>
        </a:p>
      </dsp:txBody>
      <dsp:txXfrm>
        <a:off x="5821724" y="1213164"/>
        <a:ext cx="1980415" cy="1492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A5190-927E-4C8B-994E-94B364286458}">
      <dsp:nvSpPr>
        <dsp:cNvPr id="0" name=""/>
        <dsp:cNvSpPr/>
      </dsp:nvSpPr>
      <dsp:spPr>
        <a:xfrm>
          <a:off x="0" y="52387"/>
          <a:ext cx="8001000" cy="5000625"/>
        </a:xfrm>
        <a:prstGeom prst="swooshArrow">
          <a:avLst>
            <a:gd name="adj1" fmla="val 25000"/>
            <a:gd name="adj2" fmla="val 25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6ABE8-9BF8-477F-B271-07FD2CD04987}">
      <dsp:nvSpPr>
        <dsp:cNvPr id="0" name=""/>
        <dsp:cNvSpPr/>
      </dsp:nvSpPr>
      <dsp:spPr>
        <a:xfrm>
          <a:off x="1016127" y="3503818"/>
          <a:ext cx="208026" cy="20802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44294-5FCB-4033-B812-3801ACC20CA6}">
      <dsp:nvSpPr>
        <dsp:cNvPr id="0" name=""/>
        <dsp:cNvSpPr/>
      </dsp:nvSpPr>
      <dsp:spPr>
        <a:xfrm>
          <a:off x="1219196" y="3657257"/>
          <a:ext cx="2372478" cy="1445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29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Start Up: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&lt; 30 Employees</a:t>
          </a:r>
        </a:p>
      </dsp:txBody>
      <dsp:txXfrm>
        <a:off x="1219196" y="3657257"/>
        <a:ext cx="2372478" cy="1445180"/>
      </dsp:txXfrm>
    </dsp:sp>
    <dsp:sp modelId="{6872137C-22AC-4040-AB94-89A3875F8690}">
      <dsp:nvSpPr>
        <dsp:cNvPr id="0" name=""/>
        <dsp:cNvSpPr/>
      </dsp:nvSpPr>
      <dsp:spPr>
        <a:xfrm>
          <a:off x="2852356" y="2144648"/>
          <a:ext cx="376047" cy="37604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E4DFA-4037-451D-92D7-D2710C837801}">
      <dsp:nvSpPr>
        <dsp:cNvPr id="0" name=""/>
        <dsp:cNvSpPr/>
      </dsp:nvSpPr>
      <dsp:spPr>
        <a:xfrm>
          <a:off x="3200403" y="2385059"/>
          <a:ext cx="2200268" cy="2720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26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Stability: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50 to 500 Employees</a:t>
          </a:r>
        </a:p>
      </dsp:txBody>
      <dsp:txXfrm>
        <a:off x="3200403" y="2385059"/>
        <a:ext cx="2200268" cy="2720340"/>
      </dsp:txXfrm>
    </dsp:sp>
    <dsp:sp modelId="{25EEC724-20EA-4024-811E-C0989899A592}">
      <dsp:nvSpPr>
        <dsp:cNvPr id="0" name=""/>
        <dsp:cNvSpPr/>
      </dsp:nvSpPr>
      <dsp:spPr>
        <a:xfrm>
          <a:off x="5060632" y="1317545"/>
          <a:ext cx="520065" cy="520065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0A6C2-9001-41CA-8A3E-66C28FA78C61}">
      <dsp:nvSpPr>
        <dsp:cNvPr id="0" name=""/>
        <dsp:cNvSpPr/>
      </dsp:nvSpPr>
      <dsp:spPr>
        <a:xfrm>
          <a:off x="5410196" y="1629965"/>
          <a:ext cx="2373627" cy="3475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572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Organizational Growth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Arial" panose="020B0604020202020204" pitchFamily="34" charset="0"/>
            </a:rPr>
            <a:t>500+ Employees</a:t>
          </a:r>
        </a:p>
      </dsp:txBody>
      <dsp:txXfrm>
        <a:off x="5410196" y="1629965"/>
        <a:ext cx="2373627" cy="3475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0.71053</cdr:x>
      <cdr:y>0.11852</cdr:y>
    </cdr:from>
    <cdr:to>
      <cdr:x>0.97368</cdr:x>
      <cdr:y>0.21227</cdr:y>
    </cdr:to>
    <cdr:sp macro="" textlink="">
      <cdr:nvSpPr>
        <cdr:cNvPr id="2" name="Left Arrow 1"/>
        <cdr:cNvSpPr/>
      </cdr:nvSpPr>
      <cdr:spPr>
        <a:xfrm xmlns:a="http://schemas.openxmlformats.org/drawingml/2006/main">
          <a:off x="6172200" y="578005"/>
          <a:ext cx="2285931" cy="457200"/>
        </a:xfrm>
        <a:prstGeom xmlns:a="http://schemas.openxmlformats.org/drawingml/2006/main" prst="leftArrow">
          <a:avLst/>
        </a:prstGeom>
        <a:solidFill xmlns:a="http://schemas.openxmlformats.org/drawingml/2006/main">
          <a:srgbClr val="339966"/>
        </a:solidFill>
        <a:ln xmlns:a="http://schemas.openxmlformats.org/drawingml/2006/main">
          <a:solidFill>
            <a:srgbClr val="33996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Resilience</a:t>
          </a:r>
        </a:p>
      </cdr:txBody>
    </cdr:sp>
  </cdr:relSizeAnchor>
  <cdr:relSizeAnchor xmlns:cdr="http://schemas.openxmlformats.org/drawingml/2006/chartDrawing">
    <cdr:from>
      <cdr:x>0.76316</cdr:x>
      <cdr:y>0.54688</cdr:y>
    </cdr:from>
    <cdr:to>
      <cdr:x>0.96727</cdr:x>
      <cdr:y>0.73621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6629400" y="2667000"/>
          <a:ext cx="1773044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bg1"/>
              </a:solidFill>
            </a:rPr>
            <a:t>2 of these 3 factors must be strong</a:t>
          </a:r>
        </a:p>
      </cdr:txBody>
    </cdr:sp>
  </cdr:relSizeAnchor>
  <cdr:relSizeAnchor xmlns:cdr="http://schemas.openxmlformats.org/drawingml/2006/chartDrawing">
    <cdr:from>
      <cdr:x>0.59521</cdr:x>
      <cdr:y>0.42188</cdr:y>
    </cdr:from>
    <cdr:to>
      <cdr:x>0.66538</cdr:x>
      <cdr:y>0.5</cdr:y>
    </cdr:to>
    <cdr:sp macro="" textlink="">
      <cdr:nvSpPr>
        <cdr:cNvPr id="4" name="Oval 3"/>
        <cdr:cNvSpPr/>
      </cdr:nvSpPr>
      <cdr:spPr>
        <a:xfrm xmlns:a="http://schemas.openxmlformats.org/drawingml/2006/main">
          <a:off x="5170449" y="2057400"/>
          <a:ext cx="609600" cy="381000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0.57373</cdr:x>
      <cdr:y>0.625</cdr:y>
    </cdr:from>
    <cdr:to>
      <cdr:x>0.6439</cdr:x>
      <cdr:y>0.70312</cdr:y>
    </cdr:to>
    <cdr:sp macro="" textlink="">
      <cdr:nvSpPr>
        <cdr:cNvPr id="5" name="Oval 4"/>
        <cdr:cNvSpPr/>
      </cdr:nvSpPr>
      <cdr:spPr>
        <a:xfrm xmlns:a="http://schemas.openxmlformats.org/drawingml/2006/main">
          <a:off x="4983869" y="3048000"/>
          <a:ext cx="609553" cy="380976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0.7069</cdr:x>
      <cdr:y>0.22222</cdr:y>
    </cdr:from>
    <cdr:to>
      <cdr:x>0.96551</cdr:x>
      <cdr:y>0.30556</cdr:y>
    </cdr:to>
    <cdr:sp macro="" textlink="">
      <cdr:nvSpPr>
        <cdr:cNvPr id="2" name="Left Arrow 1"/>
        <cdr:cNvSpPr/>
      </cdr:nvSpPr>
      <cdr:spPr>
        <a:xfrm xmlns:a="http://schemas.openxmlformats.org/drawingml/2006/main">
          <a:off x="6248400" y="1219200"/>
          <a:ext cx="2285931" cy="457200"/>
        </a:xfrm>
        <a:prstGeom xmlns:a="http://schemas.openxmlformats.org/drawingml/2006/main" prst="leftArrow">
          <a:avLst/>
        </a:prstGeom>
        <a:solidFill xmlns:a="http://schemas.openxmlformats.org/drawingml/2006/main">
          <a:srgbClr val="339966"/>
        </a:solidFill>
        <a:ln xmlns:a="http://schemas.openxmlformats.org/drawingml/2006/main">
          <a:solidFill>
            <a:srgbClr val="33996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Pioneering Drive: Initiating</a:t>
          </a:r>
        </a:p>
      </cdr:txBody>
    </cdr:sp>
  </cdr:relSizeAnchor>
  <cdr:relSizeAnchor xmlns:cdr="http://schemas.openxmlformats.org/drawingml/2006/chartDrawing">
    <cdr:from>
      <cdr:x>0.7069</cdr:x>
      <cdr:y>0.31944</cdr:y>
    </cdr:from>
    <cdr:to>
      <cdr:x>0.96551</cdr:x>
      <cdr:y>0.40278</cdr:y>
    </cdr:to>
    <cdr:sp macro="" textlink="">
      <cdr:nvSpPr>
        <cdr:cNvPr id="3" name="Left Arrow 2"/>
        <cdr:cNvSpPr/>
      </cdr:nvSpPr>
      <cdr:spPr>
        <a:xfrm xmlns:a="http://schemas.openxmlformats.org/drawingml/2006/main">
          <a:off x="6248400" y="1752600"/>
          <a:ext cx="2285931" cy="457200"/>
        </a:xfrm>
        <a:prstGeom xmlns:a="http://schemas.openxmlformats.org/drawingml/2006/main" prst="leftArrow">
          <a:avLst/>
        </a:prstGeom>
        <a:solidFill xmlns:a="http://schemas.openxmlformats.org/drawingml/2006/main">
          <a:srgbClr val="339966"/>
        </a:solidFill>
        <a:ln xmlns:a="http://schemas.openxmlformats.org/drawingml/2006/main">
          <a:solidFill>
            <a:srgbClr val="33996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Pioneering Drive: Competitive</a:t>
          </a:r>
        </a:p>
      </cdr:txBody>
    </cdr:sp>
  </cdr:relSizeAnchor>
  <cdr:relSizeAnchor xmlns:cdr="http://schemas.openxmlformats.org/drawingml/2006/chartDrawing">
    <cdr:from>
      <cdr:x>0.7069</cdr:x>
      <cdr:y>0.06944</cdr:y>
    </cdr:from>
    <cdr:to>
      <cdr:x>0.96551</cdr:x>
      <cdr:y>0.15278</cdr:y>
    </cdr:to>
    <cdr:sp macro="" textlink="">
      <cdr:nvSpPr>
        <cdr:cNvPr id="4" name="Left Arrow 3"/>
        <cdr:cNvSpPr/>
      </cdr:nvSpPr>
      <cdr:spPr>
        <a:xfrm xmlns:a="http://schemas.openxmlformats.org/drawingml/2006/main">
          <a:off x="6248400" y="381000"/>
          <a:ext cx="2285931" cy="457200"/>
        </a:xfrm>
        <a:prstGeom xmlns:a="http://schemas.openxmlformats.org/drawingml/2006/main" prst="leftArrow">
          <a:avLst/>
        </a:prstGeom>
        <a:solidFill xmlns:a="http://schemas.openxmlformats.org/drawingml/2006/main">
          <a:srgbClr val="339966"/>
        </a:solidFill>
        <a:ln xmlns:a="http://schemas.openxmlformats.org/drawingml/2006/main">
          <a:solidFill>
            <a:srgbClr val="33996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Skeptical: Questioning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0.32457</cdr:x>
      <cdr:y>0.37158</cdr:y>
    </cdr:from>
    <cdr:to>
      <cdr:x>0.67543</cdr:x>
      <cdr:y>0.60925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5F11C750-9047-47E1-96B4-6A9BFE4B0AD0}"/>
            </a:ext>
          </a:extLst>
        </cdr:cNvPr>
        <cdr:cNvSpPr/>
      </cdr:nvSpPr>
      <cdr:spPr>
        <a:xfrm xmlns:a="http://schemas.openxmlformats.org/drawingml/2006/main">
          <a:off x="756557" y="577427"/>
          <a:ext cx="817853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rgbClr val="A18B4B"/>
              </a:solidFill>
            </a:rPr>
            <a:t>93.6%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02/01/2023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6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32D9-C447-114D-8AE4-4B69B11377B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672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51810F-72D0-4844-A24E-4A7FE288DF80}" type="slidenum">
              <a:rPr lang="en-AU" smtClean="0"/>
              <a:pPr>
                <a:defRPr/>
              </a:pPr>
              <a:t>14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® 2001-2016 DNA Behavior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10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38875" cy="3509963"/>
          </a:xfrm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® 2001-2016 DNA Behavior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7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1675"/>
            <a:ext cx="6235700" cy="3508375"/>
          </a:xfrm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 we solve: </a:t>
            </a:r>
            <a:br>
              <a:rPr lang="en-US" dirty="0"/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Intensified behaviors caused by unmanaged human differences, money attitudes, pressure and emotions derail performance. </a:t>
            </a:r>
          </a:p>
          <a:p>
            <a:r>
              <a:rPr lang="en-US" dirty="0"/>
              <a:t>Harvard: </a:t>
            </a:r>
            <a:br>
              <a:rPr lang="en-US" dirty="0"/>
            </a:br>
            <a:r>
              <a:rPr lang="en-US" dirty="0"/>
              <a:t>87% issues caused by human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2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5540C-8EAE-4E35-91D6-FBC4E6A6B1BB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F3F322-FB69-45A4-A2D7-8FBEE5AEA942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336371" cy="6858000"/>
          </a:xfrm>
          <a:custGeom>
            <a:avLst/>
            <a:gdLst>
              <a:gd name="connsiteX0" fmla="*/ 0 w 7734300"/>
              <a:gd name="connsiteY0" fmla="*/ 0 h 6362700"/>
              <a:gd name="connsiteX1" fmla="*/ 4622749 w 7734300"/>
              <a:gd name="connsiteY1" fmla="*/ 0 h 6362700"/>
              <a:gd name="connsiteX2" fmla="*/ 7734300 w 7734300"/>
              <a:gd name="connsiteY2" fmla="*/ 3181350 h 6362700"/>
              <a:gd name="connsiteX3" fmla="*/ 4622749 w 7734300"/>
              <a:gd name="connsiteY3" fmla="*/ 6362700 h 6362700"/>
              <a:gd name="connsiteX4" fmla="*/ 0 w 7734300"/>
              <a:gd name="connsiteY4" fmla="*/ 6362700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62700">
                <a:moveTo>
                  <a:pt x="0" y="0"/>
                </a:moveTo>
                <a:lnTo>
                  <a:pt x="4622749" y="0"/>
                </a:lnTo>
                <a:lnTo>
                  <a:pt x="7734300" y="3181350"/>
                </a:lnTo>
                <a:lnTo>
                  <a:pt x="4622749" y="6362700"/>
                </a:lnTo>
                <a:lnTo>
                  <a:pt x="0" y="636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045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31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3926310" y="4904232"/>
            <a:ext cx="4370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The Behavior and Money Insights Company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FC467E-C026-468A-8908-41EDD45D6A69}"/>
              </a:ext>
            </a:extLst>
          </p:cNvPr>
          <p:cNvSpPr/>
          <p:nvPr userDrawn="1"/>
        </p:nvSpPr>
        <p:spPr>
          <a:xfrm>
            <a:off x="4391493" y="4490146"/>
            <a:ext cx="34090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Understanding People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Before Numbers™</a:t>
            </a:r>
          </a:p>
        </p:txBody>
      </p:sp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069E-696D-42CD-AC94-611BFE2BB0D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F944-4867-4ACB-B753-123D078EF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9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AD5E-7B71-4934-B966-FC0F2171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BE2C-A91C-4875-B4F7-4749A9D0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A8FD8-2135-48F4-A041-FC59AE3D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70BF-1879-4B0F-B958-F18362C49BD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B2213-ADBD-4735-B645-5DCA53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BEEA-69E3-4591-A1C4-FC8D8AC8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CF1E-DABD-417A-9E1B-8EEFD035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2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Numb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5CD3EFE3-2356-4192-B4AD-C5ABB2B39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8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90A6AD-FB02-48CA-B87A-242CD15F3CC4}"/>
              </a:ext>
            </a:extLst>
          </p:cNvPr>
          <p:cNvSpPr/>
          <p:nvPr userDrawn="1"/>
        </p:nvSpPr>
        <p:spPr>
          <a:xfrm>
            <a:off x="87086" y="0"/>
            <a:ext cx="12104914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elogramo 1"/>
          <p:cNvSpPr/>
          <p:nvPr userDrawn="1"/>
        </p:nvSpPr>
        <p:spPr>
          <a:xfrm>
            <a:off x="-17346" y="-24431"/>
            <a:ext cx="9572683" cy="6948449"/>
          </a:xfrm>
          <a:custGeom>
            <a:avLst/>
            <a:gdLst>
              <a:gd name="connsiteX0" fmla="*/ 0 w 4043953"/>
              <a:gd name="connsiteY0" fmla="*/ 3040566 h 3040566"/>
              <a:gd name="connsiteX1" fmla="*/ 760142 w 4043953"/>
              <a:gd name="connsiteY1" fmla="*/ 0 h 3040566"/>
              <a:gd name="connsiteX2" fmla="*/ 4043953 w 4043953"/>
              <a:gd name="connsiteY2" fmla="*/ 0 h 3040566"/>
              <a:gd name="connsiteX3" fmla="*/ 3283812 w 4043953"/>
              <a:gd name="connsiteY3" fmla="*/ 3040566 h 3040566"/>
              <a:gd name="connsiteX4" fmla="*/ 0 w 4043953"/>
              <a:gd name="connsiteY4" fmla="*/ 3040566 h 3040566"/>
              <a:gd name="connsiteX0" fmla="*/ 13009 w 4056962"/>
              <a:gd name="connsiteY0" fmla="*/ 3040566 h 3040566"/>
              <a:gd name="connsiteX1" fmla="*/ 0 w 4056962"/>
              <a:gd name="connsiteY1" fmla="*/ 7434 h 3040566"/>
              <a:gd name="connsiteX2" fmla="*/ 4056962 w 4056962"/>
              <a:gd name="connsiteY2" fmla="*/ 0 h 3040566"/>
              <a:gd name="connsiteX3" fmla="*/ 3296821 w 4056962"/>
              <a:gd name="connsiteY3" fmla="*/ 3040566 h 3040566"/>
              <a:gd name="connsiteX4" fmla="*/ 13009 w 4056962"/>
              <a:gd name="connsiteY4" fmla="*/ 3040566 h 3040566"/>
              <a:gd name="connsiteX0" fmla="*/ 13009 w 4056962"/>
              <a:gd name="connsiteY0" fmla="*/ 3040566 h 3040566"/>
              <a:gd name="connsiteX1" fmla="*/ 0 w 4056962"/>
              <a:gd name="connsiteY1" fmla="*/ 7434 h 3040566"/>
              <a:gd name="connsiteX2" fmla="*/ 4056962 w 4056962"/>
              <a:gd name="connsiteY2" fmla="*/ 0 h 3040566"/>
              <a:gd name="connsiteX3" fmla="*/ 1118616 w 4056962"/>
              <a:gd name="connsiteY3" fmla="*/ 788020 h 3040566"/>
              <a:gd name="connsiteX4" fmla="*/ 13009 w 4056962"/>
              <a:gd name="connsiteY4" fmla="*/ 3040566 h 3040566"/>
              <a:gd name="connsiteX0" fmla="*/ 1069 w 4059890"/>
              <a:gd name="connsiteY0" fmla="*/ 5211337 h 5211337"/>
              <a:gd name="connsiteX1" fmla="*/ 2928 w 4059890"/>
              <a:gd name="connsiteY1" fmla="*/ 7434 h 5211337"/>
              <a:gd name="connsiteX2" fmla="*/ 4059890 w 4059890"/>
              <a:gd name="connsiteY2" fmla="*/ 0 h 5211337"/>
              <a:gd name="connsiteX3" fmla="*/ 1121544 w 4059890"/>
              <a:gd name="connsiteY3" fmla="*/ 788020 h 5211337"/>
              <a:gd name="connsiteX4" fmla="*/ 1069 w 4059890"/>
              <a:gd name="connsiteY4" fmla="*/ 5211337 h 5211337"/>
              <a:gd name="connsiteX0" fmla="*/ 5575 w 4056962"/>
              <a:gd name="connsiteY0" fmla="*/ 5218771 h 5218771"/>
              <a:gd name="connsiteX1" fmla="*/ 0 w 4056962"/>
              <a:gd name="connsiteY1" fmla="*/ 7434 h 5218771"/>
              <a:gd name="connsiteX2" fmla="*/ 4056962 w 4056962"/>
              <a:gd name="connsiteY2" fmla="*/ 0 h 5218771"/>
              <a:gd name="connsiteX3" fmla="*/ 1118616 w 4056962"/>
              <a:gd name="connsiteY3" fmla="*/ 788020 h 5218771"/>
              <a:gd name="connsiteX4" fmla="*/ 5575 w 4056962"/>
              <a:gd name="connsiteY4" fmla="*/ 5218771 h 5218771"/>
              <a:gd name="connsiteX0" fmla="*/ 5575 w 6614308"/>
              <a:gd name="connsiteY0" fmla="*/ 5226205 h 5226205"/>
              <a:gd name="connsiteX1" fmla="*/ 0 w 6614308"/>
              <a:gd name="connsiteY1" fmla="*/ 14868 h 5226205"/>
              <a:gd name="connsiteX2" fmla="*/ 6614308 w 6614308"/>
              <a:gd name="connsiteY2" fmla="*/ 0 h 5226205"/>
              <a:gd name="connsiteX3" fmla="*/ 1118616 w 6614308"/>
              <a:gd name="connsiteY3" fmla="*/ 795454 h 5226205"/>
              <a:gd name="connsiteX4" fmla="*/ 5575 w 6614308"/>
              <a:gd name="connsiteY4" fmla="*/ 5226205 h 5226205"/>
              <a:gd name="connsiteX0" fmla="*/ 5575 w 6651478"/>
              <a:gd name="connsiteY0" fmla="*/ 5218771 h 5218771"/>
              <a:gd name="connsiteX1" fmla="*/ 0 w 6651478"/>
              <a:gd name="connsiteY1" fmla="*/ 7434 h 5218771"/>
              <a:gd name="connsiteX2" fmla="*/ 6651478 w 6651478"/>
              <a:gd name="connsiteY2" fmla="*/ 0 h 5218771"/>
              <a:gd name="connsiteX3" fmla="*/ 1118616 w 6651478"/>
              <a:gd name="connsiteY3" fmla="*/ 788020 h 5218771"/>
              <a:gd name="connsiteX4" fmla="*/ 5575 w 6651478"/>
              <a:gd name="connsiteY4" fmla="*/ 5218771 h 5218771"/>
              <a:gd name="connsiteX0" fmla="*/ 5575 w 6651478"/>
              <a:gd name="connsiteY0" fmla="*/ 5218771 h 5218771"/>
              <a:gd name="connsiteX1" fmla="*/ 0 w 6651478"/>
              <a:gd name="connsiteY1" fmla="*/ 7434 h 5218771"/>
              <a:gd name="connsiteX2" fmla="*/ 6651478 w 6651478"/>
              <a:gd name="connsiteY2" fmla="*/ 0 h 5218771"/>
              <a:gd name="connsiteX3" fmla="*/ 2545972 w 6651478"/>
              <a:gd name="connsiteY3" fmla="*/ 1538869 h 5218771"/>
              <a:gd name="connsiteX4" fmla="*/ 5575 w 6651478"/>
              <a:gd name="connsiteY4" fmla="*/ 5218771 h 5218771"/>
              <a:gd name="connsiteX0" fmla="*/ 5575 w 6651478"/>
              <a:gd name="connsiteY0" fmla="*/ 5218771 h 5218771"/>
              <a:gd name="connsiteX1" fmla="*/ 0 w 6651478"/>
              <a:gd name="connsiteY1" fmla="*/ 7434 h 5218771"/>
              <a:gd name="connsiteX2" fmla="*/ 6651478 w 6651478"/>
              <a:gd name="connsiteY2" fmla="*/ 0 h 5218771"/>
              <a:gd name="connsiteX3" fmla="*/ 2181699 w 6651478"/>
              <a:gd name="connsiteY3" fmla="*/ 1657815 h 5218771"/>
              <a:gd name="connsiteX4" fmla="*/ 5575 w 6651478"/>
              <a:gd name="connsiteY4" fmla="*/ 5218771 h 5218771"/>
              <a:gd name="connsiteX0" fmla="*/ 5575 w 7166633"/>
              <a:gd name="connsiteY0" fmla="*/ 5231650 h 5231650"/>
              <a:gd name="connsiteX1" fmla="*/ 0 w 7166633"/>
              <a:gd name="connsiteY1" fmla="*/ 20313 h 5231650"/>
              <a:gd name="connsiteX2" fmla="*/ 7166633 w 7166633"/>
              <a:gd name="connsiteY2" fmla="*/ 0 h 5231650"/>
              <a:gd name="connsiteX3" fmla="*/ 2181699 w 7166633"/>
              <a:gd name="connsiteY3" fmla="*/ 1670694 h 5231650"/>
              <a:gd name="connsiteX4" fmla="*/ 5575 w 7166633"/>
              <a:gd name="connsiteY4" fmla="*/ 5231650 h 5231650"/>
              <a:gd name="connsiteX0" fmla="*/ 5575 w 7192391"/>
              <a:gd name="connsiteY0" fmla="*/ 5218772 h 5218772"/>
              <a:gd name="connsiteX1" fmla="*/ 0 w 7192391"/>
              <a:gd name="connsiteY1" fmla="*/ 7435 h 5218772"/>
              <a:gd name="connsiteX2" fmla="*/ 7192391 w 7192391"/>
              <a:gd name="connsiteY2" fmla="*/ 0 h 5218772"/>
              <a:gd name="connsiteX3" fmla="*/ 2181699 w 7192391"/>
              <a:gd name="connsiteY3" fmla="*/ 1657816 h 5218772"/>
              <a:gd name="connsiteX4" fmla="*/ 5575 w 7192391"/>
              <a:gd name="connsiteY4" fmla="*/ 5218772 h 5218772"/>
              <a:gd name="connsiteX0" fmla="*/ 5575 w 7179512"/>
              <a:gd name="connsiteY0" fmla="*/ 5211337 h 5211337"/>
              <a:gd name="connsiteX1" fmla="*/ 0 w 7179512"/>
              <a:gd name="connsiteY1" fmla="*/ 0 h 5211337"/>
              <a:gd name="connsiteX2" fmla="*/ 7179512 w 7179512"/>
              <a:gd name="connsiteY2" fmla="*/ 5444 h 5211337"/>
              <a:gd name="connsiteX3" fmla="*/ 2181699 w 7179512"/>
              <a:gd name="connsiteY3" fmla="*/ 1650381 h 5211337"/>
              <a:gd name="connsiteX4" fmla="*/ 5575 w 7179512"/>
              <a:gd name="connsiteY4" fmla="*/ 5211337 h 521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512" h="5211337">
                <a:moveTo>
                  <a:pt x="5575" y="5211337"/>
                </a:moveTo>
                <a:cubicBezTo>
                  <a:pt x="1239" y="4200293"/>
                  <a:pt x="4336" y="1011044"/>
                  <a:pt x="0" y="0"/>
                </a:cubicBezTo>
                <a:lnTo>
                  <a:pt x="7179512" y="5444"/>
                </a:lnTo>
                <a:lnTo>
                  <a:pt x="2181699" y="1650381"/>
                </a:lnTo>
                <a:lnTo>
                  <a:pt x="5575" y="5211337"/>
                </a:lnTo>
                <a:close/>
              </a:path>
            </a:pathLst>
          </a:cu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9" name="Forma libre 8"/>
          <p:cNvSpPr/>
          <p:nvPr userDrawn="1"/>
        </p:nvSpPr>
        <p:spPr>
          <a:xfrm>
            <a:off x="-17345" y="347039"/>
            <a:ext cx="6309320" cy="3505816"/>
          </a:xfrm>
          <a:custGeom>
            <a:avLst/>
            <a:gdLst>
              <a:gd name="connsiteX0" fmla="*/ 5553986 w 5553986"/>
              <a:gd name="connsiteY0" fmla="*/ 0 h 2629064"/>
              <a:gd name="connsiteX1" fmla="*/ 942539 w 5553986"/>
              <a:gd name="connsiteY1" fmla="*/ 1129782 h 2629064"/>
              <a:gd name="connsiteX2" fmla="*/ 0 w 5553986"/>
              <a:gd name="connsiteY2" fmla="*/ 2629064 h 2629064"/>
              <a:gd name="connsiteX3" fmla="*/ 0 w 5553986"/>
              <a:gd name="connsiteY3" fmla="*/ 589033 h 2629064"/>
              <a:gd name="connsiteX0" fmla="*/ 4691102 w 4691102"/>
              <a:gd name="connsiteY0" fmla="*/ 0 h 3788163"/>
              <a:gd name="connsiteX1" fmla="*/ 942539 w 4691102"/>
              <a:gd name="connsiteY1" fmla="*/ 2288881 h 3788163"/>
              <a:gd name="connsiteX2" fmla="*/ 0 w 4691102"/>
              <a:gd name="connsiteY2" fmla="*/ 3788163 h 3788163"/>
              <a:gd name="connsiteX3" fmla="*/ 0 w 4691102"/>
              <a:gd name="connsiteY3" fmla="*/ 1748132 h 3788163"/>
              <a:gd name="connsiteX4" fmla="*/ 4691102 w 4691102"/>
              <a:gd name="connsiteY4" fmla="*/ 0 h 3788163"/>
              <a:gd name="connsiteX0" fmla="*/ 4691102 w 4691102"/>
              <a:gd name="connsiteY0" fmla="*/ 0 h 3788163"/>
              <a:gd name="connsiteX1" fmla="*/ 942539 w 4691102"/>
              <a:gd name="connsiteY1" fmla="*/ 2288881 h 3788163"/>
              <a:gd name="connsiteX2" fmla="*/ 0 w 4691102"/>
              <a:gd name="connsiteY2" fmla="*/ 3788163 h 3788163"/>
              <a:gd name="connsiteX3" fmla="*/ 0 w 4691102"/>
              <a:gd name="connsiteY3" fmla="*/ 1748132 h 3788163"/>
              <a:gd name="connsiteX4" fmla="*/ 4691102 w 4691102"/>
              <a:gd name="connsiteY4" fmla="*/ 0 h 3788163"/>
              <a:gd name="connsiteX0" fmla="*/ 4691102 w 4691102"/>
              <a:gd name="connsiteY0" fmla="*/ 0 h 3788163"/>
              <a:gd name="connsiteX1" fmla="*/ 942539 w 4691102"/>
              <a:gd name="connsiteY1" fmla="*/ 2288881 h 3788163"/>
              <a:gd name="connsiteX2" fmla="*/ 0 w 4691102"/>
              <a:gd name="connsiteY2" fmla="*/ 3788163 h 3788163"/>
              <a:gd name="connsiteX3" fmla="*/ 0 w 4691102"/>
              <a:gd name="connsiteY3" fmla="*/ 1748132 h 3788163"/>
              <a:gd name="connsiteX4" fmla="*/ 4691102 w 4691102"/>
              <a:gd name="connsiteY4" fmla="*/ 0 h 3788163"/>
              <a:gd name="connsiteX0" fmla="*/ 4819891 w 4819891"/>
              <a:gd name="connsiteY0" fmla="*/ 0 h 3633616"/>
              <a:gd name="connsiteX1" fmla="*/ 942539 w 4819891"/>
              <a:gd name="connsiteY1" fmla="*/ 2134334 h 3633616"/>
              <a:gd name="connsiteX2" fmla="*/ 0 w 4819891"/>
              <a:gd name="connsiteY2" fmla="*/ 3633616 h 3633616"/>
              <a:gd name="connsiteX3" fmla="*/ 0 w 4819891"/>
              <a:gd name="connsiteY3" fmla="*/ 1593585 h 3633616"/>
              <a:gd name="connsiteX4" fmla="*/ 4819891 w 4819891"/>
              <a:gd name="connsiteY4" fmla="*/ 0 h 3633616"/>
              <a:gd name="connsiteX0" fmla="*/ 4819891 w 4819891"/>
              <a:gd name="connsiteY0" fmla="*/ 0 h 3633616"/>
              <a:gd name="connsiteX1" fmla="*/ 942539 w 4819891"/>
              <a:gd name="connsiteY1" fmla="*/ 2134334 h 3633616"/>
              <a:gd name="connsiteX2" fmla="*/ 0 w 4819891"/>
              <a:gd name="connsiteY2" fmla="*/ 3633616 h 3633616"/>
              <a:gd name="connsiteX3" fmla="*/ 0 w 4819891"/>
              <a:gd name="connsiteY3" fmla="*/ 1593585 h 3633616"/>
              <a:gd name="connsiteX4" fmla="*/ 4819891 w 4819891"/>
              <a:gd name="connsiteY4" fmla="*/ 0 h 3633616"/>
              <a:gd name="connsiteX0" fmla="*/ 4819891 w 4819891"/>
              <a:gd name="connsiteY0" fmla="*/ 0 h 3633616"/>
              <a:gd name="connsiteX1" fmla="*/ 942539 w 4819891"/>
              <a:gd name="connsiteY1" fmla="*/ 2134334 h 3633616"/>
              <a:gd name="connsiteX2" fmla="*/ 0 w 4819891"/>
              <a:gd name="connsiteY2" fmla="*/ 3633616 h 3633616"/>
              <a:gd name="connsiteX3" fmla="*/ 0 w 4819891"/>
              <a:gd name="connsiteY3" fmla="*/ 1593585 h 3633616"/>
              <a:gd name="connsiteX4" fmla="*/ 4819891 w 4819891"/>
              <a:gd name="connsiteY4" fmla="*/ 0 h 3633616"/>
              <a:gd name="connsiteX0" fmla="*/ 5112070 w 5112070"/>
              <a:gd name="connsiteY0" fmla="*/ 0 h 2840556"/>
              <a:gd name="connsiteX1" fmla="*/ 942539 w 5112070"/>
              <a:gd name="connsiteY1" fmla="*/ 1341274 h 2840556"/>
              <a:gd name="connsiteX2" fmla="*/ 0 w 5112070"/>
              <a:gd name="connsiteY2" fmla="*/ 2840556 h 2840556"/>
              <a:gd name="connsiteX3" fmla="*/ 0 w 5112070"/>
              <a:gd name="connsiteY3" fmla="*/ 800525 h 2840556"/>
              <a:gd name="connsiteX4" fmla="*/ 5112070 w 5112070"/>
              <a:gd name="connsiteY4" fmla="*/ 0 h 2840556"/>
              <a:gd name="connsiteX0" fmla="*/ 5112070 w 5112070"/>
              <a:gd name="connsiteY0" fmla="*/ 0 h 2840556"/>
              <a:gd name="connsiteX1" fmla="*/ 942539 w 5112070"/>
              <a:gd name="connsiteY1" fmla="*/ 1341274 h 2840556"/>
              <a:gd name="connsiteX2" fmla="*/ 0 w 5112070"/>
              <a:gd name="connsiteY2" fmla="*/ 2840556 h 2840556"/>
              <a:gd name="connsiteX3" fmla="*/ 0 w 5112070"/>
              <a:gd name="connsiteY3" fmla="*/ 800525 h 2840556"/>
              <a:gd name="connsiteX4" fmla="*/ 5112070 w 5112070"/>
              <a:gd name="connsiteY4" fmla="*/ 0 h 2840556"/>
              <a:gd name="connsiteX0" fmla="*/ 5112070 w 5112070"/>
              <a:gd name="connsiteY0" fmla="*/ 0 h 2840556"/>
              <a:gd name="connsiteX1" fmla="*/ 942539 w 5112070"/>
              <a:gd name="connsiteY1" fmla="*/ 1341274 h 2840556"/>
              <a:gd name="connsiteX2" fmla="*/ 0 w 5112070"/>
              <a:gd name="connsiteY2" fmla="*/ 2840556 h 2840556"/>
              <a:gd name="connsiteX3" fmla="*/ 0 w 5112070"/>
              <a:gd name="connsiteY3" fmla="*/ 800525 h 2840556"/>
              <a:gd name="connsiteX4" fmla="*/ 5112070 w 5112070"/>
              <a:gd name="connsiteY4" fmla="*/ 0 h 28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070" h="2840556">
                <a:moveTo>
                  <a:pt x="5112070" y="0"/>
                </a:moveTo>
                <a:lnTo>
                  <a:pt x="942539" y="1341274"/>
                </a:lnTo>
                <a:lnTo>
                  <a:pt x="0" y="2840556"/>
                </a:lnTo>
                <a:lnTo>
                  <a:pt x="0" y="800525"/>
                </a:lnTo>
                <a:cubicBezTo>
                  <a:pt x="5091736" y="6322"/>
                  <a:pt x="-7493" y="820995"/>
                  <a:pt x="5112070" y="0"/>
                </a:cubicBezTo>
                <a:close/>
              </a:path>
            </a:pathLst>
          </a:custGeom>
          <a:solidFill>
            <a:srgbClr val="BD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0" name="Elipse 9"/>
          <p:cNvSpPr/>
          <p:nvPr userDrawn="1"/>
        </p:nvSpPr>
        <p:spPr>
          <a:xfrm>
            <a:off x="994811" y="927279"/>
            <a:ext cx="4788600" cy="478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1" name="Forma libre 10"/>
          <p:cNvSpPr/>
          <p:nvPr userDrawn="1"/>
        </p:nvSpPr>
        <p:spPr>
          <a:xfrm rot="8577816">
            <a:off x="-527077" y="-819221"/>
            <a:ext cx="1463757" cy="5320104"/>
          </a:xfrm>
          <a:custGeom>
            <a:avLst/>
            <a:gdLst>
              <a:gd name="connsiteX0" fmla="*/ 1978460 w 1978460"/>
              <a:gd name="connsiteY0" fmla="*/ 0 h 5308956"/>
              <a:gd name="connsiteX1" fmla="*/ 673708 w 1978460"/>
              <a:gd name="connsiteY1" fmla="*/ 5308956 h 5308956"/>
              <a:gd name="connsiteX2" fmla="*/ 3881 w 1978460"/>
              <a:gd name="connsiteY2" fmla="*/ 4427374 h 5308956"/>
              <a:gd name="connsiteX3" fmla="*/ 3048 w 1978460"/>
              <a:gd name="connsiteY3" fmla="*/ 4107544 h 5308956"/>
              <a:gd name="connsiteX4" fmla="*/ 2430 w 1978460"/>
              <a:gd name="connsiteY4" fmla="*/ 1526023 h 5308956"/>
              <a:gd name="connsiteX5" fmla="*/ 2874 w 1978460"/>
              <a:gd name="connsiteY5" fmla="*/ 1501053 h 5308956"/>
              <a:gd name="connsiteX0" fmla="*/ 1980070 w 1980070"/>
              <a:gd name="connsiteY0" fmla="*/ 0 h 5612288"/>
              <a:gd name="connsiteX1" fmla="*/ 675318 w 1980070"/>
              <a:gd name="connsiteY1" fmla="*/ 5308956 h 5612288"/>
              <a:gd name="connsiteX2" fmla="*/ 10 w 1980070"/>
              <a:gd name="connsiteY2" fmla="*/ 5612288 h 5612288"/>
              <a:gd name="connsiteX3" fmla="*/ 4658 w 1980070"/>
              <a:gd name="connsiteY3" fmla="*/ 4107544 h 5612288"/>
              <a:gd name="connsiteX4" fmla="*/ 4040 w 1980070"/>
              <a:gd name="connsiteY4" fmla="*/ 1526023 h 5612288"/>
              <a:gd name="connsiteX5" fmla="*/ 4484 w 1980070"/>
              <a:gd name="connsiteY5" fmla="*/ 1501053 h 5612288"/>
              <a:gd name="connsiteX6" fmla="*/ 1980070 w 1980070"/>
              <a:gd name="connsiteY6" fmla="*/ 0 h 5612288"/>
              <a:gd name="connsiteX0" fmla="*/ 1369865 w 1369865"/>
              <a:gd name="connsiteY0" fmla="*/ 1016761 h 4111235"/>
              <a:gd name="connsiteX1" fmla="*/ 675318 w 1369865"/>
              <a:gd name="connsiteY1" fmla="*/ 3807903 h 4111235"/>
              <a:gd name="connsiteX2" fmla="*/ 10 w 1369865"/>
              <a:gd name="connsiteY2" fmla="*/ 4111235 h 4111235"/>
              <a:gd name="connsiteX3" fmla="*/ 4658 w 1369865"/>
              <a:gd name="connsiteY3" fmla="*/ 2606491 h 4111235"/>
              <a:gd name="connsiteX4" fmla="*/ 4040 w 1369865"/>
              <a:gd name="connsiteY4" fmla="*/ 24970 h 4111235"/>
              <a:gd name="connsiteX5" fmla="*/ 4484 w 1369865"/>
              <a:gd name="connsiteY5" fmla="*/ 0 h 4111235"/>
              <a:gd name="connsiteX6" fmla="*/ 1369865 w 1369865"/>
              <a:gd name="connsiteY6" fmla="*/ 1016761 h 4111235"/>
              <a:gd name="connsiteX0" fmla="*/ 1369865 w 1369865"/>
              <a:gd name="connsiteY0" fmla="*/ 1016761 h 4111235"/>
              <a:gd name="connsiteX1" fmla="*/ 813203 w 1369865"/>
              <a:gd name="connsiteY1" fmla="*/ 3201723 h 4111235"/>
              <a:gd name="connsiteX2" fmla="*/ 10 w 1369865"/>
              <a:gd name="connsiteY2" fmla="*/ 4111235 h 4111235"/>
              <a:gd name="connsiteX3" fmla="*/ 4658 w 1369865"/>
              <a:gd name="connsiteY3" fmla="*/ 2606491 h 4111235"/>
              <a:gd name="connsiteX4" fmla="*/ 4040 w 1369865"/>
              <a:gd name="connsiteY4" fmla="*/ 24970 h 4111235"/>
              <a:gd name="connsiteX5" fmla="*/ 4484 w 1369865"/>
              <a:gd name="connsiteY5" fmla="*/ 0 h 4111235"/>
              <a:gd name="connsiteX6" fmla="*/ 1369865 w 1369865"/>
              <a:gd name="connsiteY6" fmla="*/ 1016761 h 4111235"/>
              <a:gd name="connsiteX0" fmla="*/ 1368256 w 1368256"/>
              <a:gd name="connsiteY0" fmla="*/ 1016761 h 3848333"/>
              <a:gd name="connsiteX1" fmla="*/ 811594 w 1368256"/>
              <a:gd name="connsiteY1" fmla="*/ 3201723 h 3848333"/>
              <a:gd name="connsiteX2" fmla="*/ 25093 w 1368256"/>
              <a:gd name="connsiteY2" fmla="*/ 3848333 h 3848333"/>
              <a:gd name="connsiteX3" fmla="*/ 3049 w 1368256"/>
              <a:gd name="connsiteY3" fmla="*/ 2606491 h 3848333"/>
              <a:gd name="connsiteX4" fmla="*/ 2431 w 1368256"/>
              <a:gd name="connsiteY4" fmla="*/ 24970 h 3848333"/>
              <a:gd name="connsiteX5" fmla="*/ 2875 w 1368256"/>
              <a:gd name="connsiteY5" fmla="*/ 0 h 3848333"/>
              <a:gd name="connsiteX6" fmla="*/ 1368256 w 1368256"/>
              <a:gd name="connsiteY6" fmla="*/ 1016761 h 3848333"/>
              <a:gd name="connsiteX0" fmla="*/ 1004315 w 1004315"/>
              <a:gd name="connsiteY0" fmla="*/ 1082023 h 3848333"/>
              <a:gd name="connsiteX1" fmla="*/ 811594 w 1004315"/>
              <a:gd name="connsiteY1" fmla="*/ 3201723 h 3848333"/>
              <a:gd name="connsiteX2" fmla="*/ 25093 w 1004315"/>
              <a:gd name="connsiteY2" fmla="*/ 3848333 h 3848333"/>
              <a:gd name="connsiteX3" fmla="*/ 3049 w 1004315"/>
              <a:gd name="connsiteY3" fmla="*/ 2606491 h 3848333"/>
              <a:gd name="connsiteX4" fmla="*/ 2431 w 1004315"/>
              <a:gd name="connsiteY4" fmla="*/ 24970 h 3848333"/>
              <a:gd name="connsiteX5" fmla="*/ 2875 w 1004315"/>
              <a:gd name="connsiteY5" fmla="*/ 0 h 3848333"/>
              <a:gd name="connsiteX6" fmla="*/ 1004315 w 1004315"/>
              <a:gd name="connsiteY6" fmla="*/ 1082023 h 3848333"/>
              <a:gd name="connsiteX0" fmla="*/ 1097818 w 1097818"/>
              <a:gd name="connsiteY0" fmla="*/ 1082023 h 3990078"/>
              <a:gd name="connsiteX1" fmla="*/ 905097 w 1097818"/>
              <a:gd name="connsiteY1" fmla="*/ 3201723 h 3990078"/>
              <a:gd name="connsiteX2" fmla="*/ 118596 w 1097818"/>
              <a:gd name="connsiteY2" fmla="*/ 3848333 h 3990078"/>
              <a:gd name="connsiteX3" fmla="*/ 148 w 1097818"/>
              <a:gd name="connsiteY3" fmla="*/ 3968773 h 3990078"/>
              <a:gd name="connsiteX4" fmla="*/ 95934 w 1097818"/>
              <a:gd name="connsiteY4" fmla="*/ 24970 h 3990078"/>
              <a:gd name="connsiteX5" fmla="*/ 96378 w 1097818"/>
              <a:gd name="connsiteY5" fmla="*/ 0 h 3990078"/>
              <a:gd name="connsiteX6" fmla="*/ 1097818 w 1097818"/>
              <a:gd name="connsiteY6" fmla="*/ 1082023 h 399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818" h="3990078">
                <a:moveTo>
                  <a:pt x="1097818" y="1082023"/>
                </a:moveTo>
                <a:lnTo>
                  <a:pt x="905097" y="3201723"/>
                </a:lnTo>
                <a:lnTo>
                  <a:pt x="118596" y="3848333"/>
                </a:lnTo>
                <a:cubicBezTo>
                  <a:pt x="118318" y="3741723"/>
                  <a:pt x="426" y="4075383"/>
                  <a:pt x="148" y="3968773"/>
                </a:cubicBezTo>
                <a:cubicBezTo>
                  <a:pt x="-4316" y="2187572"/>
                  <a:pt x="93097" y="228717"/>
                  <a:pt x="95934" y="24970"/>
                </a:cubicBezTo>
                <a:lnTo>
                  <a:pt x="96378" y="0"/>
                </a:lnTo>
                <a:lnTo>
                  <a:pt x="1097818" y="1082023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4" name="Marcador de imagen 3"/>
          <p:cNvSpPr>
            <a:spLocks noGrp="1"/>
          </p:cNvSpPr>
          <p:nvPr>
            <p:ph type="pic" sz="quarter" idx="13"/>
          </p:nvPr>
        </p:nvSpPr>
        <p:spPr>
          <a:xfrm>
            <a:off x="1406083" y="1373748"/>
            <a:ext cx="3934051" cy="389566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82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31">
          <p15:clr>
            <a:srgbClr val="FBAE40"/>
          </p15:clr>
        </p15:guide>
        <p15:guide id="3" pos="5329">
          <p15:clr>
            <a:srgbClr val="FBAE40"/>
          </p15:clr>
        </p15:guide>
        <p15:guide id="4" orient="horz" pos="418">
          <p15:clr>
            <a:srgbClr val="FBAE40"/>
          </p15:clr>
        </p15:guide>
        <p15:guide id="5" orient="horz" pos="302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5C26-84E1-4922-A00E-B20B0FC1300F}" type="datetimeFigureOut">
              <a:rPr lang="en-PH" smtClean="0"/>
              <a:pPr/>
              <a:t>02/01/2023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591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E99232-0314-4B4F-86F0-8444E593B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2" r:id="rId24"/>
    <p:sldLayoutId id="2147483696" r:id="rId25"/>
    <p:sldLayoutId id="2147483702" r:id="rId26"/>
    <p:sldLayoutId id="2147483712" r:id="rId27"/>
    <p:sldLayoutId id="2147483684" r:id="rId28"/>
    <p:sldLayoutId id="2147483690" r:id="rId29"/>
    <p:sldLayoutId id="2147483710" r:id="rId30"/>
    <p:sldLayoutId id="2147483709" r:id="rId31"/>
    <p:sldLayoutId id="2147483719" r:id="rId32"/>
    <p:sldLayoutId id="2147483808" r:id="rId33"/>
    <p:sldLayoutId id="2147483810" r:id="rId34"/>
    <p:sldLayoutId id="214748381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8B8BF1-7982-4F9B-A8BA-A052FBB0F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>
            <a:fillRect/>
          </a:stretch>
        </p:blipFill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Placeholder 3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323FDC0-02DC-4E95-9403-13299D6C6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Placeholder 38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64E7955-87AB-40EC-8F9F-2F33F9DA8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r="12181"/>
          <a:stretch>
            <a:fillRect/>
          </a:stretch>
        </p:blipFill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Placeholder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97DDCA-2A33-459B-8224-DE57877F47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12280"/>
          <a:stretch>
            <a:fillRect/>
          </a:stretch>
        </p:blipFill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Placeholder 20" descr="A picture containing text, monitor, screenshot, screen&#10;&#10;Description automatically generated">
            <a:extLst>
              <a:ext uri="{FF2B5EF4-FFF2-40B4-BE49-F238E27FC236}">
                <a16:creationId xmlns:a16="http://schemas.microsoft.com/office/drawing/2014/main" id="{8C6751FD-5C17-44CB-A154-57FEA59EAB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1" t="-50465" r="-16576" b="-51662"/>
          <a:stretch/>
        </p:blipFill>
        <p:spPr>
          <a:xfrm>
            <a:off x="888087" y="-289560"/>
            <a:ext cx="2944368" cy="2596896"/>
          </a:xfrm>
        </p:spPr>
      </p:pic>
      <p:pic>
        <p:nvPicPr>
          <p:cNvPr id="23" name="Picture Placeholder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D9F937-BFFE-473D-9AF1-84C0BDEDF5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Placeholder 2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5A874FD-AA91-4AB7-A0C9-D160722EF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>
            <a:fillRect/>
          </a:stretch>
        </p:blipFill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Placeholder 29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E7D5B75E-BB9A-4F37-A465-AAD6E8DCB1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03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41860E-1942-DBEB-E38B-92E9A05510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33"/>
                </a:solidFill>
              </a:rPr>
              <a:t>Traits of Higher Performing Entrepreneurs &gt;$10m Revenue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7181-90A1-C1D2-860B-D2EC225D9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Strengthening of the Same Traits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B926B5-BA63-A1A6-2AC7-2F49FACBF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696855"/>
              </p:ext>
            </p:extLst>
          </p:nvPr>
        </p:nvGraphicFramePr>
        <p:xfrm>
          <a:off x="1981200" y="1447800"/>
          <a:ext cx="822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379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C9776-7675-A526-DF34-00FAA45B6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Analysis of the Key Entrepreneurial Genes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FCC6-6AD7-D8DC-45CE-4EA340EB8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/>
              <a:t>Sub-Factor Traits That Drive Performance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DE578BA-63AC-55A0-3E74-89EA9FC90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020826"/>
              </p:ext>
            </p:extLst>
          </p:nvPr>
        </p:nvGraphicFramePr>
        <p:xfrm>
          <a:off x="1950000" y="1525800"/>
          <a:ext cx="8839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10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25E5-79B0-4ADE-BAE6-DCD40A12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latin typeface="+mn-lt"/>
              </a:rPr>
              <a:t>Comparing Men and Women Entrepreneurs</a:t>
            </a:r>
            <a:br>
              <a:rPr lang="en-US" sz="4000" dirty="0">
                <a:solidFill>
                  <a:srgbClr val="333333"/>
                </a:solidFill>
              </a:rPr>
            </a:br>
            <a:r>
              <a:rPr lang="en-US" sz="3100" b="0" dirty="0">
                <a:solidFill>
                  <a:schemeClr val="bg2"/>
                </a:solidFill>
                <a:latin typeface="+mn-lt"/>
              </a:rPr>
              <a:t>Men More Results Drive, Women More Relational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67C6C7-914F-7927-87E8-93FCB463C4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752240"/>
              </p:ext>
            </p:extLst>
          </p:nvPr>
        </p:nvGraphicFramePr>
        <p:xfrm>
          <a:off x="1981200" y="14478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650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3726-FA25-4138-8047-5BEB4EB2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latin typeface="+mn-lt"/>
              </a:rPr>
              <a:t>Hugh Massie’s Entrepreneurial Style Report</a:t>
            </a:r>
            <a:br>
              <a:rPr lang="en-US" sz="4000" dirty="0">
                <a:solidFill>
                  <a:srgbClr val="333333"/>
                </a:solidFill>
              </a:rPr>
            </a:br>
            <a:r>
              <a:rPr lang="en-US" sz="3100" b="0" dirty="0">
                <a:solidFill>
                  <a:schemeClr val="bg2"/>
                </a:solidFill>
                <a:latin typeface="+mn-lt"/>
              </a:rPr>
              <a:t>Initiator – Resilient, Risk Taker to Achieve Pioneering Goals 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337C38C-FB39-4E62-8531-5D0458BE3D09}"/>
              </a:ext>
            </a:extLst>
          </p:cNvPr>
          <p:cNvSpPr/>
          <p:nvPr/>
        </p:nvSpPr>
        <p:spPr>
          <a:xfrm rot="16200000">
            <a:off x="7318271" y="2905729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5982C13-CC5C-46DA-8911-E4486075AC10}"/>
              </a:ext>
            </a:extLst>
          </p:cNvPr>
          <p:cNvSpPr/>
          <p:nvPr/>
        </p:nvSpPr>
        <p:spPr>
          <a:xfrm rot="5400000">
            <a:off x="3304873" y="4070329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48062FB-2F67-47D2-828A-C16EFA376A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42369" r="52550" b="27107"/>
          <a:stretch/>
        </p:blipFill>
        <p:spPr>
          <a:xfrm>
            <a:off x="1108935" y="3528294"/>
            <a:ext cx="2326057" cy="2584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B2306-FBC2-2215-5FFF-20A257605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59" y="1371730"/>
            <a:ext cx="4807412" cy="7181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61D31-6526-0F20-9C1B-9023530AC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605" y="1813112"/>
            <a:ext cx="2417460" cy="42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10972800" cy="4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333333"/>
                </a:solidFill>
                <a:latin typeface="Calibri" panose="020F0502020204030204" pitchFamily="34" charset="0"/>
                <a:sym typeface="Symbol" pitchFamily="18" charset="2"/>
              </a:rPr>
              <a:t>Jack Sun: Food Franchise Entrepreneur – Ops Focus </a:t>
            </a:r>
          </a:p>
          <a:p>
            <a:pPr algn="ctr" eaLnBrk="1" hangingPunct="1"/>
            <a:r>
              <a:rPr lang="en-US" sz="2800" dirty="0">
                <a:solidFill>
                  <a:schemeClr val="bg2"/>
                </a:solidFill>
                <a:latin typeface="+mn-lt"/>
                <a:sym typeface="Symbol" pitchFamily="18" charset="2"/>
              </a:rPr>
              <a:t>Initiator – Take-Charge Visionary and Driven</a:t>
            </a:r>
          </a:p>
        </p:txBody>
      </p:sp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831E4E3-1E89-480E-AFE8-17DA81E97082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54480"/>
            <a:ext cx="3858768" cy="4992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C6FFB5D-67EB-4E20-A7D7-4AA363FD1E64}"/>
              </a:ext>
            </a:extLst>
          </p:cNvPr>
          <p:cNvSpPr/>
          <p:nvPr/>
        </p:nvSpPr>
        <p:spPr>
          <a:xfrm rot="16200000">
            <a:off x="7030740" y="2934529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72E8FA-4357-491D-81E7-7E340F466970}"/>
              </a:ext>
            </a:extLst>
          </p:cNvPr>
          <p:cNvSpPr/>
          <p:nvPr/>
        </p:nvSpPr>
        <p:spPr>
          <a:xfrm rot="5400000">
            <a:off x="3618673" y="4077529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385FB-D7DC-4EEF-95BA-6E148729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67" y="1554481"/>
            <a:ext cx="2337458" cy="4162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5C8AB-2AEA-4D0C-A638-9DC4204F5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730" y="3201228"/>
            <a:ext cx="2176273" cy="2590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79737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2"/>
          <p:cNvSpPr txBox="1">
            <a:spLocks noChangeArrowheads="1"/>
          </p:cNvSpPr>
          <p:nvPr/>
        </p:nvSpPr>
        <p:spPr bwMode="auto">
          <a:xfrm>
            <a:off x="1143000" y="381000"/>
            <a:ext cx="9829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333333"/>
                </a:solidFill>
                <a:latin typeface="Calibri" panose="020F0502020204030204" pitchFamily="34" charset="0"/>
              </a:rPr>
              <a:t>Craig Moon: Software Business – Product Design</a:t>
            </a:r>
          </a:p>
          <a:p>
            <a:pPr algn="ctr" eaLnBrk="1" hangingPunct="1"/>
            <a:r>
              <a:rPr lang="en-US" sz="2800" dirty="0">
                <a:solidFill>
                  <a:schemeClr val="bg2"/>
                </a:solidFill>
                <a:latin typeface="Calibri" panose="020F0502020204030204" pitchFamily="34" charset="0"/>
              </a:rPr>
              <a:t>Relationship Builder – Patient Stabilizer and Creative</a:t>
            </a:r>
            <a:endParaRPr lang="en-AU" sz="28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D0DECB9-7092-4715-A927-45813CEAB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454284"/>
            <a:ext cx="3857937" cy="4992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F1527BB-DFC6-42A6-86FC-37552061D7EC}"/>
              </a:ext>
            </a:extLst>
          </p:cNvPr>
          <p:cNvSpPr/>
          <p:nvPr/>
        </p:nvSpPr>
        <p:spPr>
          <a:xfrm rot="16200000">
            <a:off x="7030740" y="2834333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822A70A-3FCE-41E3-AAE6-1CE9EB26D08D}"/>
              </a:ext>
            </a:extLst>
          </p:cNvPr>
          <p:cNvSpPr/>
          <p:nvPr/>
        </p:nvSpPr>
        <p:spPr>
          <a:xfrm rot="5400000">
            <a:off x="3618673" y="3977333"/>
            <a:ext cx="1220856" cy="838198"/>
          </a:xfrm>
          <a:prstGeom prst="triangle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F5A3D-0A7F-4057-96F5-75511C8C5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68" y="1447800"/>
            <a:ext cx="2340819" cy="4143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75F07-6275-452F-A4E1-574818A4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002" y="3229112"/>
            <a:ext cx="2045000" cy="2189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4693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3DD9844-B08D-CA84-5BF2-03AAD0BD0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150854"/>
              </p:ext>
            </p:extLst>
          </p:nvPr>
        </p:nvGraphicFramePr>
        <p:xfrm>
          <a:off x="2095500" y="1602000"/>
          <a:ext cx="8001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752E5C-4D9F-9CFB-D14B-7A0C2FA33E3F}"/>
              </a:ext>
            </a:extLst>
          </p:cNvPr>
          <p:cNvSpPr txBox="1"/>
          <p:nvPr/>
        </p:nvSpPr>
        <p:spPr>
          <a:xfrm>
            <a:off x="6362700" y="5447867"/>
            <a:ext cx="18669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 Man’s Land</a:t>
            </a: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E9F76289-7CDD-2E3C-E961-8B479E0D5560}"/>
              </a:ext>
            </a:extLst>
          </p:cNvPr>
          <p:cNvSpPr/>
          <p:nvPr/>
        </p:nvSpPr>
        <p:spPr>
          <a:xfrm>
            <a:off x="6362700" y="5259600"/>
            <a:ext cx="457200" cy="838200"/>
          </a:xfrm>
          <a:prstGeom prst="leftBracket">
            <a:avLst/>
          </a:prstGeom>
          <a:noFill/>
          <a:ln w="571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3430B318-37D4-8277-5083-CE42C1D384BC}"/>
              </a:ext>
            </a:extLst>
          </p:cNvPr>
          <p:cNvSpPr/>
          <p:nvPr/>
        </p:nvSpPr>
        <p:spPr>
          <a:xfrm rot="10800000">
            <a:off x="7772400" y="5259600"/>
            <a:ext cx="457200" cy="838200"/>
          </a:xfrm>
          <a:prstGeom prst="leftBracket">
            <a:avLst/>
          </a:prstGeom>
          <a:noFill/>
          <a:ln w="571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BBD9B99-17CD-3779-DAD2-A70E451F445D}"/>
              </a:ext>
            </a:extLst>
          </p:cNvPr>
          <p:cNvSpPr txBox="1">
            <a:spLocks noGrp="1" noChangeArrowheads="1"/>
          </p:cNvSpPr>
          <p:nvPr>
            <p:ph type="body" sz="quarter" idx="11"/>
          </p:nvPr>
        </p:nvSpPr>
        <p:spPr bwMode="auto">
          <a:xfrm>
            <a:off x="234950" y="244475"/>
            <a:ext cx="11722100" cy="110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333333"/>
                </a:solidFill>
                <a:latin typeface="+mn-lt"/>
                <a:cs typeface="Arial" charset="0"/>
              </a:rPr>
              <a:t>The Business Transitions for Entrepreneurs </a:t>
            </a:r>
          </a:p>
          <a:p>
            <a:pPr algn="ctr" eaLnBrk="1" hangingPunct="1"/>
            <a:r>
              <a:rPr lang="en-US" b="0" dirty="0">
                <a:latin typeface="+mj-lt"/>
                <a:cs typeface="Arial" charset="0"/>
              </a:rPr>
              <a:t>Different Behavioral Traits Required In the Business Lifecycle</a:t>
            </a:r>
            <a:endParaRPr lang="en-AU" b="0" dirty="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1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11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097280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en-US"/>
              <a:t>Click to edit Master title style</a:t>
            </a:r>
            <a:endParaRPr lang="en-AU" sz="2800" b="0" dirty="0">
              <a:solidFill>
                <a:srgbClr val="6ED088"/>
              </a:solidFill>
            </a:endParaRPr>
          </a:p>
        </p:txBody>
      </p:sp>
      <p:graphicFrame>
        <p:nvGraphicFramePr>
          <p:cNvPr id="441458" name="Group 114"/>
          <p:cNvGraphicFramePr>
            <a:graphicFrameLocks noGrp="1"/>
          </p:cNvGraphicFramePr>
          <p:nvPr>
            <p:ph idx="4294967295"/>
          </p:nvPr>
        </p:nvGraphicFramePr>
        <p:xfrm>
          <a:off x="76200" y="1371600"/>
          <a:ext cx="12039599" cy="5225164"/>
        </p:xfrm>
        <a:graphic>
          <a:graphicData uri="http://schemas.openxmlformats.org/drawingml/2006/table">
            <a:tbl>
              <a:tblPr/>
              <a:tblGrid>
                <a:gridCol w="1853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19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9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DNA Behavior Factor</a:t>
                      </a:r>
                      <a:endParaRPr kumimoji="0" lang="en-A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Talents  - Activity</a:t>
                      </a:r>
                      <a:endParaRPr kumimoji="0" lang="en-A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Start Up:                                                   Business Drive Talents</a:t>
                      </a:r>
                    </a:p>
                  </a:txBody>
                  <a:tcPr marL="91991" marR="91991" marT="45282" marB="45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Stability:                                                                    Customer Relationship Talents</a:t>
                      </a:r>
                    </a:p>
                  </a:txBody>
                  <a:tcPr marL="91991" marR="91991" marT="45282" marB="45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Organizational Growth:                                                              Planning Talents</a:t>
                      </a:r>
                    </a:p>
                  </a:txBody>
                  <a:tcPr marL="91991" marR="91991" marT="45282" marB="45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Take Charge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Visionary/Decisive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Cooperative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Listens/Collaborates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Outgoing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Networks/ Communicates/ Influence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Reserved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Task Focused/ Researches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&gt;40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Patient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Empathetic/Supportive/Coaching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Fast Paced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Handles Objections/ Rejection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Planned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Detailed/ Structured/Process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Spontaneous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Flexible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Trust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Receptive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Skeptical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Asks Questions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Pioneer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Goal Driven/Growth 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Content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Balanced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Risk Taker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Takes Bold Action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Cautious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Manages Risk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Creative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Innovates/Problem Solves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Anchored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Implements/ Executes</a:t>
                      </a: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</a:p>
                  </a:txBody>
                  <a:tcPr marL="91991" marR="91991" marT="45282" marB="452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15">
            <a:extLst>
              <a:ext uri="{FF2B5EF4-FFF2-40B4-BE49-F238E27FC236}">
                <a16:creationId xmlns:a16="http://schemas.microsoft.com/office/drawing/2014/main" id="{63C88577-CB81-577F-3258-2E8FE0FBE65C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07516"/>
            <a:ext cx="11506199" cy="611684"/>
          </a:xfrm>
          <a:prstGeom prst="rect">
            <a:avLst/>
          </a:prstGeom>
        </p:spPr>
        <p:txBody>
          <a:bodyPr vert="horz" lIns="91348" tIns="45674" rIns="91348" bIns="45674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333333"/>
                </a:solidFill>
                <a:latin typeface="+mn-lt"/>
              </a:rPr>
              <a:t>Typical Talents Required In Each Business Lifecycle Phase</a:t>
            </a:r>
            <a:br>
              <a:rPr lang="en-US" sz="36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chemeClr val="bg2"/>
                </a:solidFill>
                <a:latin typeface="+mn-lt"/>
              </a:rPr>
              <a:t>Moving from Behavioral Drive to Relationships and Planning</a:t>
            </a:r>
            <a:endParaRPr lang="en-AU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4532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1400" y="2031474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+mj-lt"/>
                <a:cs typeface="Arial" pitchFamily="34" charset="0"/>
              </a:rPr>
              <a:t>Identify and navigate </a:t>
            </a:r>
          </a:p>
          <a:p>
            <a:r>
              <a:rPr lang="en-US" sz="2000" b="1" dirty="0">
                <a:solidFill>
                  <a:srgbClr val="333333"/>
                </a:solidFill>
                <a:latin typeface="+mj-lt"/>
                <a:cs typeface="Arial" pitchFamily="34" charset="0"/>
              </a:rPr>
              <a:t>behavioral differences:</a:t>
            </a:r>
          </a:p>
          <a:p>
            <a:endParaRPr lang="en-US" sz="2000" dirty="0">
              <a:solidFill>
                <a:srgbClr val="333333"/>
              </a:solidFill>
              <a:latin typeface="+mj-lt"/>
              <a:cs typeface="Arial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+mj-lt"/>
                <a:cs typeface="Arial" pitchFamily="34" charset="0"/>
              </a:rPr>
              <a:t>Chris may not provide Max with the personal engagement he needs</a:t>
            </a:r>
          </a:p>
          <a:p>
            <a:endParaRPr lang="en-US" sz="2000" dirty="0">
              <a:solidFill>
                <a:srgbClr val="333333"/>
              </a:solidFill>
              <a:latin typeface="+mj-lt"/>
              <a:cs typeface="Arial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latin typeface="+mj-lt"/>
                <a:cs typeface="Arial" pitchFamily="34" charset="0"/>
              </a:rPr>
              <a:t>Max could be far more content and cautious than Chris’s pushy goal driven style – although Max will be comfortable with some of the risk taking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4960800" y="3096000"/>
            <a:ext cx="24912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5427936" y="4644000"/>
            <a:ext cx="1963464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"/>
          <p:cNvSpPr txBox="1">
            <a:spLocks/>
          </p:cNvSpPr>
          <p:nvPr/>
        </p:nvSpPr>
        <p:spPr>
          <a:xfrm>
            <a:off x="838200" y="304800"/>
            <a:ext cx="103632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333333"/>
                </a:solidFill>
                <a:ea typeface="+mj-ea"/>
                <a:cs typeface="+mj-cs"/>
              </a:rPr>
              <a:t>Entrepreneur Fit to Integrator (Master Key Exec)</a:t>
            </a:r>
            <a:br>
              <a:rPr lang="en-US" sz="3600" b="1" dirty="0">
                <a:solidFill>
                  <a:srgbClr val="333333"/>
                </a:solidFill>
                <a:ea typeface="+mj-ea"/>
                <a:cs typeface="+mj-cs"/>
              </a:rPr>
            </a:br>
            <a:r>
              <a:rPr lang="en-US" sz="2800" dirty="0">
                <a:solidFill>
                  <a:schemeClr val="bg2"/>
                </a:solidFill>
                <a:ea typeface="+mj-ea"/>
                <a:cs typeface="+mj-cs"/>
              </a:rPr>
              <a:t>The “Ying and Yang”</a:t>
            </a:r>
            <a:endParaRPr lang="en-PH" sz="3000" dirty="0">
              <a:solidFill>
                <a:schemeClr val="bg2"/>
              </a:solidFill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0975F-0AF9-759D-97F3-A1C544D8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91" y="1246800"/>
            <a:ext cx="4716457" cy="53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0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 txBox="1">
            <a:spLocks noChangeArrowheads="1"/>
          </p:cNvSpPr>
          <p:nvPr/>
        </p:nvSpPr>
        <p:spPr bwMode="auto">
          <a:xfrm>
            <a:off x="1757364" y="357188"/>
            <a:ext cx="860583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sym typeface="Symbol" pitchFamily="18" charset="2"/>
              </a:defRPr>
            </a:lvl9pPr>
          </a:lstStyle>
          <a:p>
            <a:pPr algn="l" eaLnBrk="1" hangingPunct="1"/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12" y="1600200"/>
            <a:ext cx="840289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438"/>
            <a:ext cx="9144000" cy="10207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333333"/>
                </a:solidFill>
                <a:latin typeface="+mn-lt"/>
                <a:cs typeface="Arial" pitchFamily="34" charset="0"/>
              </a:rPr>
              <a:t>Identifying and Managing Team Differences for </a:t>
            </a:r>
            <a:br>
              <a:rPr lang="en-US" sz="3600" dirty="0">
                <a:solidFill>
                  <a:srgbClr val="333333"/>
                </a:solidFill>
                <a:cs typeface="Arial" pitchFamily="34" charset="0"/>
              </a:rPr>
            </a:br>
            <a:r>
              <a:rPr lang="en-US" sz="2800" b="0" dirty="0">
                <a:solidFill>
                  <a:schemeClr val="bg2"/>
                </a:solidFill>
                <a:latin typeface="+mn-lt"/>
                <a:cs typeface="Arial" pitchFamily="34" charset="0"/>
              </a:rPr>
              <a:t>Building a Productive Team</a:t>
            </a:r>
            <a:endParaRPr lang="en-PH" sz="2800" b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913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107B0-49B2-4878-91B3-02A84A908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64" y="2284170"/>
            <a:ext cx="4996693" cy="45738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8A68213-8BC1-4230-AE5C-A57F4201999D}"/>
              </a:ext>
            </a:extLst>
          </p:cNvPr>
          <p:cNvSpPr/>
          <p:nvPr/>
        </p:nvSpPr>
        <p:spPr>
          <a:xfrm>
            <a:off x="6393935" y="392735"/>
            <a:ext cx="4922874" cy="4922874"/>
          </a:xfrm>
          <a:prstGeom prst="ellipse">
            <a:avLst/>
          </a:prstGeom>
          <a:pattFill prst="pct90">
            <a:fgClr>
              <a:srgbClr val="978246"/>
            </a:fgClr>
            <a:bgClr>
              <a:srgbClr val="31323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4C821-E30B-42E6-B7C4-3B0EB104A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4CB7F9-1116-410B-8AAE-94CAD7307856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6A89F-5935-8AA4-1602-996CB6D2FE73}"/>
              </a:ext>
            </a:extLst>
          </p:cNvPr>
          <p:cNvSpPr txBox="1"/>
          <p:nvPr/>
        </p:nvSpPr>
        <p:spPr>
          <a:xfrm>
            <a:off x="6780784" y="1631734"/>
            <a:ext cx="4536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BEHAVIORALLY SMART 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17819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3D767-5130-4E47-8EB5-388D5A7C3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b="16919"/>
          <a:stretch/>
        </p:blipFill>
        <p:spPr>
          <a:xfrm>
            <a:off x="0" y="-5436"/>
            <a:ext cx="12188504" cy="6863436"/>
          </a:xfrm>
          <a:prstGeom prst="rect">
            <a:avLst/>
          </a:prstGeom>
        </p:spPr>
      </p:pic>
      <p:sp>
        <p:nvSpPr>
          <p:cNvPr id="12" name="Freeform: Shape 11"/>
          <p:cNvSpPr/>
          <p:nvPr/>
        </p:nvSpPr>
        <p:spPr>
          <a:xfrm>
            <a:off x="-1" y="2837541"/>
            <a:ext cx="6792687" cy="4020459"/>
          </a:xfrm>
          <a:custGeom>
            <a:avLst/>
            <a:gdLst>
              <a:gd name="connsiteX0" fmla="*/ 2772230 w 6792687"/>
              <a:gd name="connsiteY0" fmla="*/ 1 h 4020459"/>
              <a:gd name="connsiteX1" fmla="*/ 6792687 w 6792687"/>
              <a:gd name="connsiteY1" fmla="*/ 4020458 h 4020459"/>
              <a:gd name="connsiteX2" fmla="*/ 2772230 w 6792687"/>
              <a:gd name="connsiteY2" fmla="*/ 4020458 h 4020459"/>
              <a:gd name="connsiteX3" fmla="*/ 0 w 6792687"/>
              <a:gd name="connsiteY3" fmla="*/ 0 h 4020459"/>
              <a:gd name="connsiteX4" fmla="*/ 2772229 w 6792687"/>
              <a:gd name="connsiteY4" fmla="*/ 0 h 4020459"/>
              <a:gd name="connsiteX5" fmla="*/ 2772229 w 6792687"/>
              <a:gd name="connsiteY5" fmla="*/ 4020459 h 4020459"/>
              <a:gd name="connsiteX6" fmla="*/ 0 w 6792687"/>
              <a:gd name="connsiteY6" fmla="*/ 4020459 h 40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2687" h="4020459">
                <a:moveTo>
                  <a:pt x="2772230" y="1"/>
                </a:moveTo>
                <a:lnTo>
                  <a:pt x="6792687" y="4020458"/>
                </a:lnTo>
                <a:lnTo>
                  <a:pt x="2772230" y="4020458"/>
                </a:lnTo>
                <a:close/>
                <a:moveTo>
                  <a:pt x="0" y="0"/>
                </a:moveTo>
                <a:lnTo>
                  <a:pt x="2772229" y="0"/>
                </a:lnTo>
                <a:lnTo>
                  <a:pt x="2772229" y="4020459"/>
                </a:lnTo>
                <a:lnTo>
                  <a:pt x="0" y="4020459"/>
                </a:lnTo>
                <a:close/>
              </a:path>
            </a:pathLst>
          </a:cu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334000" y="0"/>
            <a:ext cx="6858000" cy="6858000"/>
            <a:chOff x="4474308" y="0"/>
            <a:chExt cx="6295292" cy="6295292"/>
          </a:xfrm>
        </p:grpSpPr>
        <p:sp>
          <p:nvSpPr>
            <p:cNvPr id="8" name="Right Triangle 7"/>
            <p:cNvSpPr/>
            <p:nvPr/>
          </p:nvSpPr>
          <p:spPr>
            <a:xfrm rot="10800000">
              <a:off x="4474308" y="0"/>
              <a:ext cx="6295292" cy="6295292"/>
            </a:xfrm>
            <a:prstGeom prst="rtTriangle">
              <a:avLst/>
            </a:prstGeom>
            <a:solidFill>
              <a:srgbClr val="A18B4B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 rot="10800000">
              <a:off x="5219700" y="0"/>
              <a:ext cx="5549900" cy="5549900"/>
            </a:xfrm>
            <a:prstGeom prst="rtTriangle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9010055" y="1144373"/>
            <a:ext cx="2947400" cy="257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Leadership:</a:t>
            </a:r>
          </a:p>
          <a:p>
            <a:pPr algn="r"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Human Uniqueness Means a Linear Approach to Business Does Not Work</a:t>
            </a:r>
            <a:r>
              <a:rPr lang="id-ID" sz="24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0" name="AutoShape 117"/>
          <p:cNvSpPr>
            <a:spLocks/>
          </p:cNvSpPr>
          <p:nvPr/>
        </p:nvSpPr>
        <p:spPr bwMode="auto">
          <a:xfrm>
            <a:off x="10890554" y="430383"/>
            <a:ext cx="662312" cy="497016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A9ABF-A1F4-4047-8DFA-7B1B9CC67096}"/>
              </a:ext>
            </a:extLst>
          </p:cNvPr>
          <p:cNvSpPr txBox="1"/>
          <p:nvPr/>
        </p:nvSpPr>
        <p:spPr>
          <a:xfrm>
            <a:off x="563640" y="4049858"/>
            <a:ext cx="3602222" cy="2474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Balance Results and Relationships. Strict Rationality Kills Culture. </a:t>
            </a:r>
            <a:endParaRPr lang="en-AU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04E97-1692-4276-940E-BF19B3407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BBA0C3-90F0-4A6F-9548-72AD78F766FB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</p:spTree>
    <p:extLst>
      <p:ext uri="{BB962C8B-B14F-4D97-AF65-F5344CB8AC3E}">
        <p14:creationId xmlns:p14="http://schemas.microsoft.com/office/powerpoint/2010/main" val="29768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C4295-40D2-4D37-BF4D-0E749B4AE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7496450" y="5167206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D7A2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Behavior</a:t>
            </a:r>
            <a:endParaRPr kumimoji="0" lang="en-US" sz="2800" b="1" i="0" u="none" strike="noStrike" kern="1200" cap="none" spc="-100" normalizeH="0" baseline="0" noProof="0" dirty="0">
              <a:ln>
                <a:noFill/>
              </a:ln>
              <a:solidFill>
                <a:srgbClr val="D7A2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22237" y="1213293"/>
            <a:ext cx="2943617" cy="4477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73100" dist="114300" dir="5400000" sx="88000" sy="8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7496450" y="5626628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Unlocking the Science of Natural Behavior In Yourself and Others</a:t>
            </a:r>
            <a:endParaRPr kumimoji="0" lang="en-US" sz="1800" b="1" i="0" u="none" strike="noStrike" kern="1200" cap="none" spc="-1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1" name="Picture Placeholder 12">
            <a:extLst>
              <a:ext uri="{FF2B5EF4-FFF2-40B4-BE49-F238E27FC236}">
                <a16:creationId xmlns:a16="http://schemas.microsoft.com/office/drawing/2014/main" id="{9E6B5B76-0D1B-424A-A796-8636ECCC79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12192000" cy="4837814"/>
          </a:xfr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B084B4-0043-EC14-E524-478853EB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37" y="1196818"/>
            <a:ext cx="3171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1BE3D129-2E26-4B10-BCB6-4D913D226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8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0E9B62-6340-4E42-92DD-00E914AEAB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/>
        </p:nvSpPr>
        <p:spPr>
          <a:xfrm rot="10800000" flipH="1">
            <a:off x="0" y="-2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24B54-E612-4B0A-B0C6-8EF8A618C8D2}"/>
              </a:ext>
            </a:extLst>
          </p:cNvPr>
          <p:cNvSpPr/>
          <p:nvPr/>
        </p:nvSpPr>
        <p:spPr>
          <a:xfrm>
            <a:off x="1253067" y="1027289"/>
            <a:ext cx="4370990" cy="4227679"/>
          </a:xfrm>
          <a:prstGeom prst="rect">
            <a:avLst/>
          </a:prstGeom>
          <a:solidFill>
            <a:schemeClr val="bg1"/>
          </a:solidFill>
          <a:ln>
            <a:solidFill>
              <a:srgbClr val="A18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confusing discourse by karol janicki">
            <a:extLst>
              <a:ext uri="{FF2B5EF4-FFF2-40B4-BE49-F238E27FC236}">
                <a16:creationId xmlns:a16="http://schemas.microsoft.com/office/drawing/2014/main" id="{1740DE96-05FF-4BA8-807C-01048C9ED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b="18734"/>
          <a:stretch/>
        </p:blipFill>
        <p:spPr bwMode="auto">
          <a:xfrm>
            <a:off x="1618721" y="1382893"/>
            <a:ext cx="4370990" cy="4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277DB-4C07-4473-8120-516ABECC9825}"/>
              </a:ext>
            </a:extLst>
          </p:cNvPr>
          <p:cNvSpPr txBox="1"/>
          <p:nvPr/>
        </p:nvSpPr>
        <p:spPr>
          <a:xfrm>
            <a:off x="6802319" y="4058674"/>
            <a:ext cx="350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rPr>
              <a:t>How Are You Managing Employee and Client Emotions?</a:t>
            </a:r>
            <a:endParaRPr lang="id-ID" sz="2000" dirty="0">
              <a:solidFill>
                <a:schemeClr val="tx1">
                  <a:lumMod val="50000"/>
                  <a:lumOff val="50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1BA372A-6B07-4809-A090-4CAFFA6B4A71}"/>
              </a:ext>
            </a:extLst>
          </p:cNvPr>
          <p:cNvSpPr txBox="1"/>
          <p:nvPr/>
        </p:nvSpPr>
        <p:spPr>
          <a:xfrm>
            <a:off x="6877124" y="1413799"/>
            <a:ext cx="3503180" cy="2474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000" b="1" dirty="0">
                <a:solidFill>
                  <a:srgbClr val="313233"/>
                </a:solidFill>
                <a:cs typeface="Arial" pitchFamily="34" charset="0"/>
              </a:rPr>
              <a:t>Unmanaged Emotions Destroy Life Wealth and 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94E492-AD13-4CF9-8985-9EEB022EC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C2C1C7-00E9-47A0-84F8-ED63A6E31DD2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4" name="Picture 13" descr="A screen 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9798FC5A-A11E-39BD-555D-72F8C4989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8" y="1923224"/>
            <a:ext cx="1900800" cy="26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FE028C-CFD3-4850-AC88-8D7E2CB20079}"/>
              </a:ext>
            </a:extLst>
          </p:cNvPr>
          <p:cNvSpPr/>
          <p:nvPr/>
        </p:nvSpPr>
        <p:spPr>
          <a:xfrm>
            <a:off x="4757490" y="283834"/>
            <a:ext cx="6629247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cs typeface="Segoe UI Light" panose="020B0502040204020203" pitchFamily="34" charset="0"/>
              </a:rPr>
              <a:t>Behavior and Money Energy Management Drives Performance and Happiness</a:t>
            </a:r>
            <a:endParaRPr lang="en-US" sz="4000" b="1" spc="-100" dirty="0">
              <a:solidFill>
                <a:srgbClr val="002060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E3E69C-37E3-4ACD-94E2-D3063A08D03B}"/>
              </a:ext>
            </a:extLst>
          </p:cNvPr>
          <p:cNvGrpSpPr>
            <a:grpSpLocks/>
          </p:cNvGrpSpPr>
          <p:nvPr/>
        </p:nvGrpSpPr>
        <p:grpSpPr bwMode="auto">
          <a:xfrm>
            <a:off x="8486976" y="2944555"/>
            <a:ext cx="2363788" cy="523875"/>
            <a:chOff x="1529423" y="2207802"/>
            <a:chExt cx="2363914" cy="52461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CF1B3C-E8B4-404C-AFEE-9CC7239D39AE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97824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22">
              <a:extLst>
                <a:ext uri="{FF2B5EF4-FFF2-40B4-BE49-F238E27FC236}">
                  <a16:creationId xmlns:a16="http://schemas.microsoft.com/office/drawing/2014/main" id="{514B036E-8447-4EFA-A266-C9179890B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1839301" cy="2994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Sales Conversion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547447-E330-48A0-B158-C15F60338329}"/>
              </a:ext>
            </a:extLst>
          </p:cNvPr>
          <p:cNvGrpSpPr>
            <a:grpSpLocks/>
          </p:cNvGrpSpPr>
          <p:nvPr/>
        </p:nvGrpSpPr>
        <p:grpSpPr bwMode="auto">
          <a:xfrm>
            <a:off x="8489182" y="3579035"/>
            <a:ext cx="2708820" cy="523875"/>
            <a:chOff x="1529423" y="2207802"/>
            <a:chExt cx="2708964" cy="52461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49C54E-2FEB-4538-89C5-C83ABB80A0C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206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4000E22C-805E-44BF-B6CC-FFE4032F9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086" y="2353714"/>
              <a:ext cx="1839301" cy="29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Client Engagement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426FF-ABBB-466B-BDF9-097018A9C190}"/>
              </a:ext>
            </a:extLst>
          </p:cNvPr>
          <p:cNvGrpSpPr>
            <a:grpSpLocks/>
          </p:cNvGrpSpPr>
          <p:nvPr/>
        </p:nvGrpSpPr>
        <p:grpSpPr bwMode="auto">
          <a:xfrm>
            <a:off x="8486976" y="4247469"/>
            <a:ext cx="3715397" cy="523875"/>
            <a:chOff x="1529423" y="2207802"/>
            <a:chExt cx="3715595" cy="5246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DD7AC18-612D-4B00-B865-F1C63D92FB4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206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6625F654-D0A8-4828-8AFC-3D0463AC6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5" y="2320387"/>
              <a:ext cx="3190983" cy="2998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Employee Retention &amp; Productivity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1B74D9-F42B-4204-BB23-30E99B243561}"/>
              </a:ext>
            </a:extLst>
          </p:cNvPr>
          <p:cNvGrpSpPr>
            <a:grpSpLocks/>
          </p:cNvGrpSpPr>
          <p:nvPr/>
        </p:nvGrpSpPr>
        <p:grpSpPr bwMode="auto">
          <a:xfrm>
            <a:off x="8490087" y="4918378"/>
            <a:ext cx="2900490" cy="523875"/>
            <a:chOff x="1529423" y="2207802"/>
            <a:chExt cx="2900645" cy="524613"/>
          </a:xfrm>
          <a:solidFill>
            <a:srgbClr val="00206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2C83A5A-A42F-4FCE-92F2-6372396FB28C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3C986303-DB21-4CF5-AFB6-811944812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376032" cy="299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Sound Relationships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D370FB-5D1D-4561-8F06-0474B4851353}"/>
              </a:ext>
            </a:extLst>
          </p:cNvPr>
          <p:cNvCxnSpPr/>
          <p:nvPr/>
        </p:nvCxnSpPr>
        <p:spPr>
          <a:xfrm>
            <a:off x="8280601" y="2900145"/>
            <a:ext cx="0" cy="3148012"/>
          </a:xfrm>
          <a:prstGeom prst="line">
            <a:avLst/>
          </a:prstGeom>
          <a:ln>
            <a:solidFill>
              <a:srgbClr val="002060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5">
            <a:extLst>
              <a:ext uri="{FF2B5EF4-FFF2-40B4-BE49-F238E27FC236}">
                <a16:creationId xmlns:a16="http://schemas.microsoft.com/office/drawing/2014/main" id="{FD908D39-3AD0-4541-BD7C-5CFD6751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576" y="2372096"/>
            <a:ext cx="3464775" cy="43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0" rIns="121920" bIns="609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2400" b="1" dirty="0">
                <a:latin typeface="+mn-lt"/>
              </a:rPr>
              <a:t>       Financial Wellness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153C61-5F6A-4DA6-9BE7-44B548092EC2}"/>
              </a:ext>
            </a:extLst>
          </p:cNvPr>
          <p:cNvSpPr/>
          <p:nvPr/>
        </p:nvSpPr>
        <p:spPr>
          <a:xfrm>
            <a:off x="0" y="0"/>
            <a:ext cx="445911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46F286-FBA0-4EE0-A028-CE2F6C1C8CDE}"/>
              </a:ext>
            </a:extLst>
          </p:cNvPr>
          <p:cNvCxnSpPr/>
          <p:nvPr/>
        </p:nvCxnSpPr>
        <p:spPr>
          <a:xfrm>
            <a:off x="8280601" y="3206492"/>
            <a:ext cx="355396" cy="0"/>
          </a:xfrm>
          <a:prstGeom prst="line">
            <a:avLst/>
          </a:prstGeom>
          <a:ln>
            <a:solidFill>
              <a:srgbClr val="9782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11C750-9047-47E1-96B4-6A9BFE4B0AD0}"/>
              </a:ext>
            </a:extLst>
          </p:cNvPr>
          <p:cNvSpPr/>
          <p:nvPr/>
        </p:nvSpPr>
        <p:spPr>
          <a:xfrm>
            <a:off x="5825419" y="3608605"/>
            <a:ext cx="63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A18B4B"/>
                </a:solidFill>
              </a:rPr>
              <a:t>57%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A8AA7-1EB0-4CFD-B5F5-86DCB7878E10}"/>
              </a:ext>
            </a:extLst>
          </p:cNvPr>
          <p:cNvCxnSpPr/>
          <p:nvPr/>
        </p:nvCxnSpPr>
        <p:spPr>
          <a:xfrm>
            <a:off x="8273914" y="3840972"/>
            <a:ext cx="3553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A0E651-5727-4CCD-B614-A88DD5459A21}"/>
              </a:ext>
            </a:extLst>
          </p:cNvPr>
          <p:cNvCxnSpPr/>
          <p:nvPr/>
        </p:nvCxnSpPr>
        <p:spPr>
          <a:xfrm>
            <a:off x="8273914" y="4509406"/>
            <a:ext cx="3553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374F7B-276B-4CE5-A35D-786A6AAE6852}"/>
              </a:ext>
            </a:extLst>
          </p:cNvPr>
          <p:cNvCxnSpPr/>
          <p:nvPr/>
        </p:nvCxnSpPr>
        <p:spPr>
          <a:xfrm>
            <a:off x="8283535" y="5147458"/>
            <a:ext cx="3553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712C19F-BB85-4B7C-946E-1A234601F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D2229-A1E8-4085-8EF1-C959885A9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9" y="1962150"/>
            <a:ext cx="3895725" cy="48958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A4B669-37FB-4BA0-ADFE-C787BCCA35AB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8F1AD629-B8BF-494C-8A62-9F139AF6B5E3}"/>
              </a:ext>
            </a:extLst>
          </p:cNvPr>
          <p:cNvGraphicFramePr/>
          <p:nvPr/>
        </p:nvGraphicFramePr>
        <p:xfrm>
          <a:off x="4990168" y="4704689"/>
          <a:ext cx="2330969" cy="155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DF9DAC61-2253-4599-9530-E90162039EAF}"/>
              </a:ext>
            </a:extLst>
          </p:cNvPr>
          <p:cNvSpPr/>
          <p:nvPr/>
        </p:nvSpPr>
        <p:spPr>
          <a:xfrm>
            <a:off x="4149740" y="6174345"/>
            <a:ext cx="4308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93.6% of managing wealth is behavioral management</a:t>
            </a: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E4E9777E-C158-449F-9D3B-D060F3BC3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832" y="4364434"/>
            <a:ext cx="2375905" cy="29944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0" rIns="121920" bIns="609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Rational Financial Choices</a:t>
            </a:r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7DD560AC-99F6-4C9B-ABBC-3D0C063F7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849" y="3675353"/>
            <a:ext cx="2375905" cy="29944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0" rIns="121920" bIns="609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Productive Career Path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6AE29850-580C-4307-B085-4F255472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850" y="3062789"/>
            <a:ext cx="2375905" cy="299441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txBody>
          <a:bodyPr wrap="square" lIns="121920" rIns="121920" bIns="609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Identity and Life Purpose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392F2E0-30EB-4364-82AC-5BDF287C6535}"/>
              </a:ext>
            </a:extLst>
          </p:cNvPr>
          <p:cNvSpPr/>
          <p:nvPr/>
        </p:nvSpPr>
        <p:spPr>
          <a:xfrm>
            <a:off x="4628090" y="2406313"/>
            <a:ext cx="370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Highly engaged employees in the right role exhibit 57% more effort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E3692B37-9A2F-4AFF-8555-7C72BFFA75D1}"/>
              </a:ext>
            </a:extLst>
          </p:cNvPr>
          <p:cNvGraphicFramePr/>
          <p:nvPr/>
        </p:nvGraphicFramePr>
        <p:xfrm>
          <a:off x="4957020" y="3117276"/>
          <a:ext cx="2330969" cy="155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F8C93553-6B1A-436A-B505-6E5E02ED0B89}"/>
              </a:ext>
            </a:extLst>
          </p:cNvPr>
          <p:cNvGrpSpPr>
            <a:grpSpLocks/>
          </p:cNvGrpSpPr>
          <p:nvPr/>
        </p:nvGrpSpPr>
        <p:grpSpPr bwMode="auto">
          <a:xfrm>
            <a:off x="8486976" y="5547245"/>
            <a:ext cx="2900490" cy="523875"/>
            <a:chOff x="1529423" y="2207802"/>
            <a:chExt cx="2900645" cy="524613"/>
          </a:xfrm>
          <a:solidFill>
            <a:srgbClr val="00206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03C549C-9541-4DF3-B687-3B6C51C8F48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31">
              <a:extLst>
                <a:ext uri="{FF2B5EF4-FFF2-40B4-BE49-F238E27FC236}">
                  <a16:creationId xmlns:a16="http://schemas.microsoft.com/office/drawing/2014/main" id="{2B59BEDB-5B21-4CF4-B8AB-1814F60F5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036" y="2320387"/>
              <a:ext cx="2376032" cy="299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bg1"/>
                  </a:solidFill>
                  <a:latin typeface="+mn-lt"/>
                </a:rPr>
                <a:t>Positive Life Experiences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596E84-85D1-4BF8-A517-7BC1625CF983}"/>
              </a:ext>
            </a:extLst>
          </p:cNvPr>
          <p:cNvCxnSpPr/>
          <p:nvPr/>
        </p:nvCxnSpPr>
        <p:spPr>
          <a:xfrm>
            <a:off x="8273914" y="5809182"/>
            <a:ext cx="35539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64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41" grpId="0"/>
      <p:bldGraphic spid="4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C162A21-D6C2-4332-82B1-01B4243615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08" r="2270" b="-108"/>
          <a:stretch/>
        </p:blipFill>
        <p:spPr>
          <a:xfrm>
            <a:off x="0" y="0"/>
            <a:ext cx="8336371" cy="6858000"/>
          </a:xfrm>
        </p:spPr>
      </p:pic>
      <p:sp>
        <p:nvSpPr>
          <p:cNvPr id="5" name="Arrow: Pentagon 4"/>
          <p:cNvSpPr/>
          <p:nvPr/>
        </p:nvSpPr>
        <p:spPr>
          <a:xfrm>
            <a:off x="0" y="0"/>
            <a:ext cx="5557581" cy="6858000"/>
          </a:xfrm>
          <a:prstGeom prst="homePlate">
            <a:avLst>
              <a:gd name="adj" fmla="val 59899"/>
            </a:avLst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555015" y="1800374"/>
            <a:ext cx="3382682" cy="1982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000" dirty="0">
                <a:solidFill>
                  <a:schemeClr val="bg1"/>
                </a:solidFill>
                <a:cs typeface="Calibri" panose="020F0502020204030204" pitchFamily="34" charset="0"/>
              </a:rPr>
              <a:t>Rethink &amp; Reshape </a:t>
            </a:r>
            <a:br>
              <a:rPr lang="en-AU" sz="4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AU" sz="4000" dirty="0">
                <a:solidFill>
                  <a:srgbClr val="978246"/>
                </a:solidFill>
                <a:cs typeface="Calibri" panose="020F0502020204030204" pitchFamily="34" charset="0"/>
              </a:rPr>
              <a:t>Your Life and Career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EB188-0C1C-447B-8FAE-59FB53463461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2" descr="The Power of Identity: The Key to Personal and Professional Change by [Bill Wiersma, Robin Rand]">
            <a:extLst>
              <a:ext uri="{FF2B5EF4-FFF2-40B4-BE49-F238E27FC236}">
                <a16:creationId xmlns:a16="http://schemas.microsoft.com/office/drawing/2014/main" id="{2EAE2568-5A10-149D-8F87-6F498836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00" y="289661"/>
            <a:ext cx="2708596" cy="29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BB15E-82D7-FA5C-9014-09B3CD6EA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780" y="3497221"/>
            <a:ext cx="2910020" cy="29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17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table&#10;&#10;Description automatically generated">
            <a:extLst>
              <a:ext uri="{FF2B5EF4-FFF2-40B4-BE49-F238E27FC236}">
                <a16:creationId xmlns:a16="http://schemas.microsoft.com/office/drawing/2014/main" id="{5512567F-CC84-4665-919A-4C33EA6CAC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5" r="20634"/>
          <a:stretch/>
        </p:blipFill>
        <p:spPr>
          <a:xfrm>
            <a:off x="0" y="0"/>
            <a:ext cx="7579713" cy="68758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2E8B2-EF97-41DF-8428-D432AB40B569}"/>
              </a:ext>
            </a:extLst>
          </p:cNvPr>
          <p:cNvSpPr txBox="1"/>
          <p:nvPr/>
        </p:nvSpPr>
        <p:spPr>
          <a:xfrm>
            <a:off x="8009217" y="847106"/>
            <a:ext cx="4067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The High-Stakes Decision You Have To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09F8A-5D02-F8FA-0780-4EB13DD79E9C}"/>
              </a:ext>
            </a:extLst>
          </p:cNvPr>
          <p:cNvSpPr txBox="1"/>
          <p:nvPr/>
        </p:nvSpPr>
        <p:spPr>
          <a:xfrm>
            <a:off x="8009217" y="2312130"/>
            <a:ext cx="3920400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</a:rPr>
              <a:t>Is becoming an entrepreneur the wise thing to do?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333333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</a:rPr>
              <a:t>How will it impact your: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Happiness?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Success?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212969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8281594-5456-4375-9815-71D5864398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22674"/>
          <a:stretch/>
        </p:blipFill>
        <p:spPr>
          <a:xfrm>
            <a:off x="1406083" y="1373748"/>
            <a:ext cx="3934051" cy="3895661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4260CF-6262-4A9D-99F5-0F00D1430F7E}"/>
              </a:ext>
            </a:extLst>
          </p:cNvPr>
          <p:cNvSpPr/>
          <p:nvPr/>
        </p:nvSpPr>
        <p:spPr>
          <a:xfrm>
            <a:off x="6430401" y="1989194"/>
            <a:ext cx="3313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Hugh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Massie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A2545A-0F75-4F08-972E-1F7ECE310B9B}"/>
              </a:ext>
            </a:extLst>
          </p:cNvPr>
          <p:cNvSpPr/>
          <p:nvPr/>
        </p:nvSpPr>
        <p:spPr>
          <a:xfrm>
            <a:off x="6497622" y="2710667"/>
            <a:ext cx="4674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Chairman &amp; Founder of DNA Behavior International, </a:t>
            </a:r>
          </a:p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the Behavior and Money Insights Company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49396-E5C9-49ED-8CF8-8FC900970839}"/>
              </a:ext>
            </a:extLst>
          </p:cNvPr>
          <p:cNvSpPr/>
          <p:nvPr/>
        </p:nvSpPr>
        <p:spPr>
          <a:xfrm>
            <a:off x="6430401" y="5408587"/>
            <a:ext cx="4380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A18B4B"/>
                </a:solidFill>
              </a:rPr>
              <a:t>We are in the business of impacting organizations to develop and give back to individuals and communities.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0836F-09F4-4D9F-93FF-9591BBE54B02}"/>
              </a:ext>
            </a:extLst>
          </p:cNvPr>
          <p:cNvSpPr/>
          <p:nvPr/>
        </p:nvSpPr>
        <p:spPr>
          <a:xfrm>
            <a:off x="6497622" y="3463530"/>
            <a:ext cx="2743200" cy="3241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00F7E8-712A-4EE5-9388-B831A0033E45}"/>
              </a:ext>
            </a:extLst>
          </p:cNvPr>
          <p:cNvSpPr/>
          <p:nvPr/>
        </p:nvSpPr>
        <p:spPr>
          <a:xfrm>
            <a:off x="6497622" y="3883450"/>
            <a:ext cx="4114800" cy="3241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7BE843-46A2-4582-B438-B5C9AB558465}"/>
              </a:ext>
            </a:extLst>
          </p:cNvPr>
          <p:cNvSpPr/>
          <p:nvPr/>
        </p:nvSpPr>
        <p:spPr>
          <a:xfrm>
            <a:off x="6497623" y="4316519"/>
            <a:ext cx="4114799" cy="359787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580F85-7C7D-42CE-9408-AA38366FA6C5}"/>
              </a:ext>
            </a:extLst>
          </p:cNvPr>
          <p:cNvSpPr/>
          <p:nvPr/>
        </p:nvSpPr>
        <p:spPr>
          <a:xfrm>
            <a:off x="6497621" y="4813452"/>
            <a:ext cx="4114799" cy="324132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DAE337-F6E3-41F1-9C24-F6F3FA17D3AB}"/>
              </a:ext>
            </a:extLst>
          </p:cNvPr>
          <p:cNvSpPr/>
          <p:nvPr/>
        </p:nvSpPr>
        <p:spPr>
          <a:xfrm>
            <a:off x="6832023" y="3480108"/>
            <a:ext cx="1776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Reformed Accountant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4D6396-91F6-4C0B-A1F6-A5B2F463E47D}"/>
              </a:ext>
            </a:extLst>
          </p:cNvPr>
          <p:cNvSpPr/>
          <p:nvPr/>
        </p:nvSpPr>
        <p:spPr>
          <a:xfrm>
            <a:off x="6851868" y="3926020"/>
            <a:ext cx="1843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Money Energy Pioneer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DF078C-6A20-466B-8983-FE8D3C2110A8}"/>
              </a:ext>
            </a:extLst>
          </p:cNvPr>
          <p:cNvSpPr/>
          <p:nvPr/>
        </p:nvSpPr>
        <p:spPr>
          <a:xfrm>
            <a:off x="6832023" y="4350912"/>
            <a:ext cx="2662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High-Stakes Decision Orchestrator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F3971D-D693-4ABA-BD11-637880D5E670}"/>
              </a:ext>
            </a:extLst>
          </p:cNvPr>
          <p:cNvSpPr/>
          <p:nvPr/>
        </p:nvSpPr>
        <p:spPr>
          <a:xfrm>
            <a:off x="6832023" y="4811808"/>
            <a:ext cx="2308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Behavioral Finance Innovator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B4AE0A-534A-4F16-A95F-AA8B2655B3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000" y="293238"/>
            <a:ext cx="11506200" cy="10207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333333"/>
                </a:solidFill>
                <a:latin typeface="+mn-lt"/>
              </a:rPr>
              <a:t>What Do You Need to Succeed as an Entrepreneur?</a:t>
            </a:r>
            <a:br>
              <a:rPr lang="en-US" sz="3600" b="1" dirty="0">
                <a:solidFill>
                  <a:srgbClr val="333333"/>
                </a:solidFill>
                <a:latin typeface="+mn-lt"/>
              </a:rPr>
            </a:br>
            <a:r>
              <a:rPr lang="en-US" sz="2800" b="0" dirty="0">
                <a:solidFill>
                  <a:schemeClr val="bg2"/>
                </a:solidFill>
                <a:latin typeface="+mn-lt"/>
              </a:rPr>
              <a:t>What Are You Prepared to Sacrifice for Success?</a:t>
            </a:r>
          </a:p>
        </p:txBody>
      </p:sp>
      <p:pic>
        <p:nvPicPr>
          <p:cNvPr id="4" name="Picture 2" descr="bd05905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371600"/>
            <a:ext cx="483711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638800" y="2514600"/>
            <a:ext cx="4648200" cy="21336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If you are not prepared to risk the usual you will have to settle for the ordinary..                               Jon </a:t>
            </a:r>
            <a:r>
              <a:rPr lang="en-US" sz="2800" i="1" dirty="0" err="1"/>
              <a:t>Rohn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19729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4B64C0-AF49-40DB-ACEB-38CBD3AF0CE8}"/>
              </a:ext>
            </a:extLst>
          </p:cNvPr>
          <p:cNvSpPr/>
          <p:nvPr/>
        </p:nvSpPr>
        <p:spPr>
          <a:xfrm>
            <a:off x="1524000" y="2133600"/>
            <a:ext cx="9144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latin typeface="+mn-lt"/>
              </a:rPr>
              <a:t>Are Entrepreneurs Born or Made?</a:t>
            </a:r>
            <a:br>
              <a:rPr lang="en-US" sz="4000" b="1" dirty="0">
                <a:solidFill>
                  <a:srgbClr val="333333"/>
                </a:solidFill>
                <a:latin typeface="+mn-lt"/>
              </a:rPr>
            </a:br>
            <a:r>
              <a:rPr lang="en-US" sz="3100" b="0" dirty="0">
                <a:solidFill>
                  <a:schemeClr val="bg2"/>
                </a:solidFill>
                <a:latin typeface="+mn-lt"/>
              </a:rPr>
              <a:t>The Traits that Define an Entrepreneur</a:t>
            </a:r>
            <a:endParaRPr lang="en-US" b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5029200" cy="4876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77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latin typeface="+mn-lt"/>
                <a:cs typeface="Arial" panose="020B0604020202020204" pitchFamily="34" charset="0"/>
              </a:rPr>
              <a:t>Business DNA Entrepreneurial Gene Research</a:t>
            </a:r>
            <a:br>
              <a:rPr lang="en-US" sz="4000" dirty="0">
                <a:solidFill>
                  <a:srgbClr val="333333"/>
                </a:solidFill>
                <a:cs typeface="Arial" panose="020B0604020202020204" pitchFamily="34" charset="0"/>
              </a:rPr>
            </a:br>
            <a:r>
              <a:rPr lang="en-US" sz="3100" b="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Sample of 500 Entrepreneurs with $1m Turnover Business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070196"/>
              </p:ext>
            </p:extLst>
          </p:nvPr>
        </p:nvGraphicFramePr>
        <p:xfrm>
          <a:off x="1752600" y="1676400"/>
          <a:ext cx="8686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65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020762"/>
          </a:xfrm>
        </p:spPr>
        <p:txBody>
          <a:bodyPr>
            <a:noAutofit/>
          </a:bodyPr>
          <a:lstStyle/>
          <a:p>
            <a:pPr algn="ctr"/>
            <a:r>
              <a:rPr lang="en-PH" sz="3600" b="1" dirty="0">
                <a:solidFill>
                  <a:srgbClr val="333333"/>
                </a:solidFill>
                <a:latin typeface="+mn-lt"/>
              </a:rPr>
              <a:t>DNA Natural Behavior Styles for Entrepreneurs </a:t>
            </a:r>
            <a:br>
              <a:rPr lang="en-PH" sz="3600" dirty="0">
                <a:solidFill>
                  <a:srgbClr val="333333"/>
                </a:solidFill>
              </a:rPr>
            </a:br>
            <a:r>
              <a:rPr lang="en-PH" sz="2800" b="0" dirty="0">
                <a:solidFill>
                  <a:schemeClr val="bg2"/>
                </a:solidFill>
                <a:latin typeface="+mn-lt"/>
              </a:rPr>
              <a:t>Results Driven Initiators</a:t>
            </a:r>
            <a:endParaRPr lang="en-PH" sz="2800" b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D3362D-9028-4A17-B7C3-09F1E10BB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657395"/>
              </p:ext>
            </p:extLst>
          </p:nvPr>
        </p:nvGraphicFramePr>
        <p:xfrm>
          <a:off x="762000" y="2133600"/>
          <a:ext cx="3048000" cy="29197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22715">
                  <a:extLst>
                    <a:ext uri="{9D8B030D-6E8A-4147-A177-3AD203B41FA5}">
                      <a16:colId xmlns:a16="http://schemas.microsoft.com/office/drawing/2014/main" val="1755622440"/>
                    </a:ext>
                  </a:extLst>
                </a:gridCol>
                <a:gridCol w="925285">
                  <a:extLst>
                    <a:ext uri="{9D8B030D-6E8A-4147-A177-3AD203B41FA5}">
                      <a16:colId xmlns:a16="http://schemas.microsoft.com/office/drawing/2014/main" val="41185719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Natural Behavior Style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Percentage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20601"/>
                  </a:ext>
                </a:extLst>
              </a:tr>
              <a:tr h="18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Initiator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6435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Influencer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1950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Strategist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5593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Engager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7782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Community Builder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4995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Reflective Thinker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1777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Relationship Builder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5780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Stylish Thinker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0688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Adapter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196122"/>
                  </a:ext>
                </a:extLst>
              </a:tr>
              <a:tr h="1152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Facilitator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56616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425AD9C-8264-43BD-96B4-35705DE5BDF9}"/>
              </a:ext>
            </a:extLst>
          </p:cNvPr>
          <p:cNvGraphicFramePr>
            <a:graphicFrameLocks/>
          </p:cNvGraphicFramePr>
          <p:nvPr/>
        </p:nvGraphicFramePr>
        <p:xfrm>
          <a:off x="4114800" y="1621466"/>
          <a:ext cx="7315199" cy="485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82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E233EC-8BEB-63C8-81A9-98B696B9F0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Analysis of the Key Entrepreneurial Genes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1B78A-9DD8-05BC-15E6-34E5CD2DA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68363"/>
            <a:ext cx="11722909" cy="333617"/>
          </a:xfrm>
        </p:spPr>
        <p:txBody>
          <a:bodyPr/>
          <a:lstStyle/>
          <a:p>
            <a:r>
              <a:rPr lang="en-US" sz="2800" dirty="0"/>
              <a:t>Factor Traits That Drive Performance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4FB728-1ABD-C68D-0295-43CA89460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667547"/>
              </p:ext>
            </p:extLst>
          </p:nvPr>
        </p:nvGraphicFramePr>
        <p:xfrm>
          <a:off x="1752600" y="143058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5666CBEF-5D42-B968-5D25-7D633403D2FB}"/>
              </a:ext>
            </a:extLst>
          </p:cNvPr>
          <p:cNvSpPr/>
          <p:nvPr/>
        </p:nvSpPr>
        <p:spPr>
          <a:xfrm>
            <a:off x="7010400" y="2497380"/>
            <a:ext cx="609600" cy="381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4D6F70-09A4-6003-6AB1-0CDA3294CF55}"/>
              </a:ext>
            </a:extLst>
          </p:cNvPr>
          <p:cNvSpPr/>
          <p:nvPr/>
        </p:nvSpPr>
        <p:spPr>
          <a:xfrm>
            <a:off x="8153400" y="3335580"/>
            <a:ext cx="2057400" cy="1066800"/>
          </a:xfrm>
          <a:prstGeom prst="rect">
            <a:avLst/>
          </a:prstGeom>
          <a:noFill/>
          <a:ln w="25400" cap="flat" cmpd="sng" algn="ctr">
            <a:solidFill>
              <a:srgbClr val="33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of these 3 traits should be high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9DF93D-E408-C4E0-428A-105F5D4BC185}"/>
              </a:ext>
            </a:extLst>
          </p:cNvPr>
          <p:cNvCxnSpPr>
            <a:endCxn id="5" idx="5"/>
          </p:cNvCxnSpPr>
          <p:nvPr/>
        </p:nvCxnSpPr>
        <p:spPr>
          <a:xfrm flipH="1" flipV="1">
            <a:off x="7530726" y="2822584"/>
            <a:ext cx="622674" cy="512996"/>
          </a:xfrm>
          <a:prstGeom prst="straightConnector1">
            <a:avLst/>
          </a:prstGeom>
          <a:noFill/>
          <a:ln w="9525" cap="flat" cmpd="sng" algn="ctr">
            <a:solidFill>
              <a:srgbClr val="339966"/>
            </a:solidFill>
            <a:prstDash val="soli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E1E0BA-8666-D572-028E-49C8C018164A}"/>
              </a:ext>
            </a:extLst>
          </p:cNvPr>
          <p:cNvCxnSpPr/>
          <p:nvPr/>
        </p:nvCxnSpPr>
        <p:spPr>
          <a:xfrm flipH="1">
            <a:off x="7315200" y="4402380"/>
            <a:ext cx="838200" cy="228600"/>
          </a:xfrm>
          <a:prstGeom prst="straightConnector1">
            <a:avLst/>
          </a:prstGeom>
          <a:noFill/>
          <a:ln w="9525" cap="flat" cmpd="sng" algn="ctr">
            <a:solidFill>
              <a:srgbClr val="339966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1416B5-D429-B493-3BC7-0CF0A2258B03}"/>
              </a:ext>
            </a:extLst>
          </p:cNvPr>
          <p:cNvCxnSpPr/>
          <p:nvPr/>
        </p:nvCxnSpPr>
        <p:spPr>
          <a:xfrm flipH="1">
            <a:off x="7530726" y="3716580"/>
            <a:ext cx="622674" cy="0"/>
          </a:xfrm>
          <a:prstGeom prst="straightConnector1">
            <a:avLst/>
          </a:prstGeom>
          <a:noFill/>
          <a:ln w="9525" cap="flat" cmpd="sng" algn="ctr">
            <a:solidFill>
              <a:srgbClr val="339966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279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43289</TotalTime>
  <Words>821</Words>
  <Application>Microsoft Office PowerPoint</Application>
  <PresentationFormat>Widescreen</PresentationFormat>
  <Paragraphs>186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Gill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What Do You Need to Succeed as an Entrepreneur? What Are You Prepared to Sacrifice for Success?</vt:lpstr>
      <vt:lpstr>Are Entrepreneurs Born or Made? The Traits that Define an Entrepreneur</vt:lpstr>
      <vt:lpstr>Business DNA Entrepreneurial Gene Research Sample of 500 Entrepreneurs with $1m Turnover Business </vt:lpstr>
      <vt:lpstr>DNA Natural Behavior Styles for Entrepreneurs  Results Driven Initiators</vt:lpstr>
      <vt:lpstr>PowerPoint Presentation</vt:lpstr>
      <vt:lpstr>PowerPoint Presentation</vt:lpstr>
      <vt:lpstr>PowerPoint Presentation</vt:lpstr>
      <vt:lpstr>Comparing Men and Women Entrepreneurs Men More Results Drive, Women More Relational</vt:lpstr>
      <vt:lpstr>Hugh Massie’s Entrepreneurial Style Report Initiator – Resilient, Risk Taker to Achieve Pioneering Goals </vt:lpstr>
      <vt:lpstr>PowerPoint Presentation</vt:lpstr>
      <vt:lpstr>PowerPoint Presentation</vt:lpstr>
      <vt:lpstr>PowerPoint Presentation</vt:lpstr>
      <vt:lpstr>Click to edit Master title style</vt:lpstr>
      <vt:lpstr>PowerPoint Presentation</vt:lpstr>
      <vt:lpstr>Identifying and Managing Team Differences for  Building a Productive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495</cp:revision>
  <dcterms:created xsi:type="dcterms:W3CDTF">2018-10-14T12:07:14Z</dcterms:created>
  <dcterms:modified xsi:type="dcterms:W3CDTF">2023-01-02T15:44:08Z</dcterms:modified>
</cp:coreProperties>
</file>