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handoutMasterIdLst>
    <p:handoutMasterId r:id="rId41"/>
  </p:handoutMasterIdLst>
  <p:sldIdLst>
    <p:sldId id="672" r:id="rId2"/>
    <p:sldId id="1171" r:id="rId3"/>
    <p:sldId id="1144" r:id="rId4"/>
    <p:sldId id="1120" r:id="rId5"/>
    <p:sldId id="1173" r:id="rId6"/>
    <p:sldId id="1095" r:id="rId7"/>
    <p:sldId id="1172" r:id="rId8"/>
    <p:sldId id="695" r:id="rId9"/>
    <p:sldId id="1151" r:id="rId10"/>
    <p:sldId id="1154" r:id="rId11"/>
    <p:sldId id="1124" r:id="rId12"/>
    <p:sldId id="1115" r:id="rId13"/>
    <p:sldId id="1152" r:id="rId14"/>
    <p:sldId id="1170" r:id="rId15"/>
    <p:sldId id="1138" r:id="rId16"/>
    <p:sldId id="1139" r:id="rId17"/>
    <p:sldId id="1176" r:id="rId18"/>
    <p:sldId id="1177" r:id="rId19"/>
    <p:sldId id="1178" r:id="rId20"/>
    <p:sldId id="735" r:id="rId21"/>
    <p:sldId id="1179" r:id="rId22"/>
    <p:sldId id="1175" r:id="rId23"/>
    <p:sldId id="1140" r:id="rId24"/>
    <p:sldId id="1174" r:id="rId25"/>
    <p:sldId id="1180" r:id="rId26"/>
    <p:sldId id="1141" r:id="rId27"/>
    <p:sldId id="1142" r:id="rId28"/>
    <p:sldId id="1128" r:id="rId29"/>
    <p:sldId id="1165" r:id="rId30"/>
    <p:sldId id="1127" r:id="rId31"/>
    <p:sldId id="1119" r:id="rId32"/>
    <p:sldId id="1143" r:id="rId33"/>
    <p:sldId id="1168" r:id="rId34"/>
    <p:sldId id="1145" r:id="rId35"/>
    <p:sldId id="1146" r:id="rId36"/>
    <p:sldId id="1147" r:id="rId37"/>
    <p:sldId id="1148" r:id="rId38"/>
    <p:sldId id="114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D088"/>
    <a:srgbClr val="9F296B"/>
    <a:srgbClr val="3B3B3B"/>
    <a:srgbClr val="4A452A"/>
    <a:srgbClr val="304976"/>
    <a:srgbClr val="E46C0A"/>
    <a:srgbClr val="DEE7D1"/>
    <a:srgbClr val="333333"/>
    <a:srgbClr val="BDDE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91" autoAdjust="0"/>
    <p:restoredTop sz="91808" autoAdjust="0"/>
  </p:normalViewPr>
  <p:slideViewPr>
    <p:cSldViewPr>
      <p:cViewPr varScale="1">
        <p:scale>
          <a:sx n="74" d="100"/>
          <a:sy n="74" d="100"/>
        </p:scale>
        <p:origin x="1306" y="45"/>
      </p:cViewPr>
      <p:guideLst>
        <p:guide orient="horz" pos="2112"/>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3168"/>
    </p:cViewPr>
  </p:sorterViewPr>
  <p:notesViewPr>
    <p:cSldViewPr>
      <p:cViewPr varScale="1">
        <p:scale>
          <a:sx n="96" d="100"/>
          <a:sy n="96" d="100"/>
        </p:scale>
        <p:origin x="3208" y="1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93FDC-F93C-4235-BC3A-C973EEC7535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AU"/>
        </a:p>
      </dgm:t>
    </dgm:pt>
    <dgm:pt modelId="{D746D8AC-EA38-44DA-8EEF-DB8DD65E287A}">
      <dgm:prSet phldrT="[Text]" custT="1"/>
      <dgm:spPr/>
      <dgm:t>
        <a:bodyPr lIns="0" rIns="0"/>
        <a:lstStyle/>
        <a:p>
          <a:r>
            <a:rPr lang="en-AU" sz="1000">
              <a:latin typeface="Arial" pitchFamily="34" charset="0"/>
              <a:cs typeface="Arial" pitchFamily="34" charset="0"/>
            </a:rPr>
            <a:t>Sales Conversion</a:t>
          </a:r>
        </a:p>
        <a:p>
          <a:r>
            <a:rPr lang="en-AU" sz="1000">
              <a:latin typeface="Arial" pitchFamily="34" charset="0"/>
              <a:cs typeface="Arial" pitchFamily="34" charset="0"/>
            </a:rPr>
            <a:t>?</a:t>
          </a:r>
          <a:endParaRPr lang="en-AU" sz="1000" dirty="0">
            <a:latin typeface="Arial" pitchFamily="34" charset="0"/>
            <a:cs typeface="Arial" pitchFamily="34" charset="0"/>
          </a:endParaRPr>
        </a:p>
      </dgm:t>
    </dgm:pt>
    <dgm:pt modelId="{86C2344A-5047-4952-B82D-10150560D38A}" type="parTrans" cxnId="{05794417-88C5-408E-8922-E2592F98DA9E}">
      <dgm:prSet/>
      <dgm:spPr/>
      <dgm:t>
        <a:bodyPr/>
        <a:lstStyle/>
        <a:p>
          <a:endParaRPr lang="en-AU"/>
        </a:p>
      </dgm:t>
    </dgm:pt>
    <dgm:pt modelId="{0CE1F710-D425-46B4-8C05-252C2D005E51}" type="sibTrans" cxnId="{05794417-88C5-408E-8922-E2592F98DA9E}">
      <dgm:prSet/>
      <dgm:spPr/>
      <dgm:t>
        <a:bodyPr/>
        <a:lstStyle/>
        <a:p>
          <a:endParaRPr lang="en-AU"/>
        </a:p>
      </dgm:t>
    </dgm:pt>
    <dgm:pt modelId="{4DA321EC-D486-4F58-B22E-E58169CAC552}">
      <dgm:prSet phldrT="[Text]" custT="1"/>
      <dgm:spPr/>
      <dgm:t>
        <a:bodyPr lIns="0" rIns="0"/>
        <a:lstStyle/>
        <a:p>
          <a:r>
            <a:rPr lang="en-AU" sz="1000" dirty="0">
              <a:latin typeface="Arial" pitchFamily="34" charset="0"/>
              <a:cs typeface="Arial" pitchFamily="34" charset="0"/>
            </a:rPr>
            <a:t>Client Engagement</a:t>
          </a:r>
        </a:p>
        <a:p>
          <a:r>
            <a:rPr lang="en-AU" sz="1000" dirty="0">
              <a:latin typeface="Arial" pitchFamily="34" charset="0"/>
              <a:cs typeface="Arial" pitchFamily="34" charset="0"/>
            </a:rPr>
            <a:t>?</a:t>
          </a:r>
        </a:p>
      </dgm:t>
    </dgm:pt>
    <dgm:pt modelId="{54B46331-83D5-4496-96AA-BE937FEA9AFA}" type="parTrans" cxnId="{584E3514-A21F-4789-9CD3-6E401F1D12DF}">
      <dgm:prSet/>
      <dgm:spPr/>
      <dgm:t>
        <a:bodyPr/>
        <a:lstStyle/>
        <a:p>
          <a:endParaRPr lang="en-AU"/>
        </a:p>
      </dgm:t>
    </dgm:pt>
    <dgm:pt modelId="{780856FE-FF50-4D6A-ACB2-77A435690336}" type="sibTrans" cxnId="{584E3514-A21F-4789-9CD3-6E401F1D12DF}">
      <dgm:prSet/>
      <dgm:spPr/>
      <dgm:t>
        <a:bodyPr/>
        <a:lstStyle/>
        <a:p>
          <a:endParaRPr lang="en-AU"/>
        </a:p>
      </dgm:t>
    </dgm:pt>
    <dgm:pt modelId="{B2375D8E-06E5-46B1-A0B6-525F8BEAF86D}">
      <dgm:prSet phldrT="[Text]" custT="1"/>
      <dgm:spPr/>
      <dgm:t>
        <a:bodyPr lIns="0" rIns="0"/>
        <a:lstStyle/>
        <a:p>
          <a:r>
            <a:rPr lang="en-AU" sz="1000" dirty="0">
              <a:latin typeface="Arial" pitchFamily="34" charset="0"/>
              <a:cs typeface="Arial" pitchFamily="34" charset="0"/>
            </a:rPr>
            <a:t>Employee Retention &amp; Productivity</a:t>
          </a:r>
        </a:p>
        <a:p>
          <a:r>
            <a:rPr lang="en-AU" sz="1000" dirty="0">
              <a:latin typeface="Arial" pitchFamily="34" charset="0"/>
              <a:cs typeface="Arial" pitchFamily="34" charset="0"/>
            </a:rPr>
            <a:t>?</a:t>
          </a:r>
        </a:p>
      </dgm:t>
    </dgm:pt>
    <dgm:pt modelId="{EEDFDFFB-E91F-4044-BE37-7EB994C7C86E}" type="parTrans" cxnId="{86AF1643-C77C-47EB-B877-8B2DCBF8D9D7}">
      <dgm:prSet/>
      <dgm:spPr/>
      <dgm:t>
        <a:bodyPr/>
        <a:lstStyle/>
        <a:p>
          <a:endParaRPr lang="en-AU"/>
        </a:p>
      </dgm:t>
    </dgm:pt>
    <dgm:pt modelId="{701E0A16-5CA9-483F-834E-3F55A50EB752}" type="sibTrans" cxnId="{86AF1643-C77C-47EB-B877-8B2DCBF8D9D7}">
      <dgm:prSet/>
      <dgm:spPr/>
      <dgm:t>
        <a:bodyPr/>
        <a:lstStyle/>
        <a:p>
          <a:endParaRPr lang="en-AU"/>
        </a:p>
      </dgm:t>
    </dgm:pt>
    <dgm:pt modelId="{485C6730-B1F9-4AAE-A166-4670949363E2}">
      <dgm:prSet phldrT="[Text]" custT="1"/>
      <dgm:spPr/>
      <dgm:t>
        <a:bodyPr lIns="0" rIns="0"/>
        <a:lstStyle/>
        <a:p>
          <a:r>
            <a:rPr lang="en-AU" sz="1000" dirty="0">
              <a:latin typeface="Arial" pitchFamily="34" charset="0"/>
              <a:cs typeface="Arial" pitchFamily="34" charset="0"/>
            </a:rPr>
            <a:t>Operational Execution</a:t>
          </a:r>
        </a:p>
        <a:p>
          <a:r>
            <a:rPr lang="en-AU" sz="1000" dirty="0">
              <a:latin typeface="Arial" pitchFamily="34" charset="0"/>
              <a:cs typeface="Arial" pitchFamily="34" charset="0"/>
            </a:rPr>
            <a:t>?</a:t>
          </a:r>
        </a:p>
      </dgm:t>
    </dgm:pt>
    <dgm:pt modelId="{86D070D2-22E6-438B-A518-F49F16656E96}" type="parTrans" cxnId="{E40140C6-ABC7-4916-9003-E51B2AA39B66}">
      <dgm:prSet/>
      <dgm:spPr/>
      <dgm:t>
        <a:bodyPr/>
        <a:lstStyle/>
        <a:p>
          <a:endParaRPr lang="en-AU"/>
        </a:p>
      </dgm:t>
    </dgm:pt>
    <dgm:pt modelId="{ED6FC694-120A-460C-86B0-4E32E48C5F1D}" type="sibTrans" cxnId="{E40140C6-ABC7-4916-9003-E51B2AA39B66}">
      <dgm:prSet/>
      <dgm:spPr/>
      <dgm:t>
        <a:bodyPr/>
        <a:lstStyle/>
        <a:p>
          <a:endParaRPr lang="en-AU"/>
        </a:p>
      </dgm:t>
    </dgm:pt>
    <dgm:pt modelId="{C1C04930-923B-4B08-BF53-D7F56ABF7B46}" type="pres">
      <dgm:prSet presAssocID="{B4F93FDC-F93C-4235-BC3A-C973EEC7535F}" presName="composite" presStyleCnt="0">
        <dgm:presLayoutVars>
          <dgm:chMax val="5"/>
          <dgm:dir/>
          <dgm:animLvl val="ctr"/>
          <dgm:resizeHandles val="exact"/>
        </dgm:presLayoutVars>
      </dgm:prSet>
      <dgm:spPr/>
    </dgm:pt>
    <dgm:pt modelId="{C5200CE4-F936-477E-8DF2-DC3B8E27EB4B}" type="pres">
      <dgm:prSet presAssocID="{B4F93FDC-F93C-4235-BC3A-C973EEC7535F}" presName="cycle" presStyleCnt="0"/>
      <dgm:spPr/>
    </dgm:pt>
    <dgm:pt modelId="{552AB02D-9E82-4CB9-A015-AEEE087FB1C8}" type="pres">
      <dgm:prSet presAssocID="{B4F93FDC-F93C-4235-BC3A-C973EEC7535F}" presName="centerShape" presStyleCnt="0"/>
      <dgm:spPr/>
    </dgm:pt>
    <dgm:pt modelId="{FC4907B1-A7FE-41EC-9785-ECA6BFEC66CA}" type="pres">
      <dgm:prSet presAssocID="{B4F93FDC-F93C-4235-BC3A-C973EEC7535F}" presName="connSite" presStyleLbl="node1" presStyleIdx="0" presStyleCnt="5"/>
      <dgm:spPr/>
    </dgm:pt>
    <dgm:pt modelId="{66979613-1A1F-4922-B105-C6A1998D30DC}" type="pres">
      <dgm:prSet presAssocID="{B4F93FDC-F93C-4235-BC3A-C973EEC7535F}" presName="visible" presStyleLbl="node1" presStyleIdx="0" presStyleCnt="5" custLinFactNeighborX="8095" custLinFactNeighborY="888"/>
      <dgm:spPr/>
    </dgm:pt>
    <dgm:pt modelId="{135322EC-A11F-41B8-9A87-A42D9ADDB50D}" type="pres">
      <dgm:prSet presAssocID="{86C2344A-5047-4952-B82D-10150560D38A}" presName="Name25" presStyleLbl="parChTrans1D1" presStyleIdx="0" presStyleCnt="4"/>
      <dgm:spPr/>
    </dgm:pt>
    <dgm:pt modelId="{9F87CE2C-7A56-446C-A10E-7989373E5E2A}" type="pres">
      <dgm:prSet presAssocID="{D746D8AC-EA38-44DA-8EEF-DB8DD65E287A}" presName="node" presStyleCnt="0"/>
      <dgm:spPr/>
    </dgm:pt>
    <dgm:pt modelId="{D7D007E9-9F8C-4353-BCB3-B91F89E7C8A1}" type="pres">
      <dgm:prSet presAssocID="{D746D8AC-EA38-44DA-8EEF-DB8DD65E287A}" presName="parentNode" presStyleLbl="node1" presStyleIdx="1" presStyleCnt="5" custScaleX="118173" custScaleY="118076">
        <dgm:presLayoutVars>
          <dgm:chMax val="1"/>
          <dgm:bulletEnabled val="1"/>
        </dgm:presLayoutVars>
      </dgm:prSet>
      <dgm:spPr/>
    </dgm:pt>
    <dgm:pt modelId="{366D8DCB-94EC-435D-B182-BBA396799670}" type="pres">
      <dgm:prSet presAssocID="{D746D8AC-EA38-44DA-8EEF-DB8DD65E287A}" presName="childNode" presStyleLbl="revTx" presStyleIdx="0" presStyleCnt="0">
        <dgm:presLayoutVars>
          <dgm:bulletEnabled val="1"/>
        </dgm:presLayoutVars>
      </dgm:prSet>
      <dgm:spPr/>
    </dgm:pt>
    <dgm:pt modelId="{F93950F1-BE3C-4BE3-B133-DC8910712802}" type="pres">
      <dgm:prSet presAssocID="{54B46331-83D5-4496-96AA-BE937FEA9AFA}" presName="Name25" presStyleLbl="parChTrans1D1" presStyleIdx="1" presStyleCnt="4"/>
      <dgm:spPr/>
    </dgm:pt>
    <dgm:pt modelId="{5519E5A6-74AE-49C1-B6C1-944188F68E46}" type="pres">
      <dgm:prSet presAssocID="{4DA321EC-D486-4F58-B22E-E58169CAC552}" presName="node" presStyleCnt="0"/>
      <dgm:spPr/>
    </dgm:pt>
    <dgm:pt modelId="{DB5F062A-5331-4DB3-B93E-4529441ABF33}" type="pres">
      <dgm:prSet presAssocID="{4DA321EC-D486-4F58-B22E-E58169CAC552}" presName="parentNode" presStyleLbl="node1" presStyleIdx="2" presStyleCnt="5" custScaleX="118173" custScaleY="118076">
        <dgm:presLayoutVars>
          <dgm:chMax val="1"/>
          <dgm:bulletEnabled val="1"/>
        </dgm:presLayoutVars>
      </dgm:prSet>
      <dgm:spPr/>
    </dgm:pt>
    <dgm:pt modelId="{41F040E9-99F4-4D75-B1CE-9C4BE7734545}" type="pres">
      <dgm:prSet presAssocID="{4DA321EC-D486-4F58-B22E-E58169CAC552}" presName="childNode" presStyleLbl="revTx" presStyleIdx="0" presStyleCnt="0">
        <dgm:presLayoutVars>
          <dgm:bulletEnabled val="1"/>
        </dgm:presLayoutVars>
      </dgm:prSet>
      <dgm:spPr/>
    </dgm:pt>
    <dgm:pt modelId="{BAB91C52-2498-4277-A5F8-C67E27EFD27A}" type="pres">
      <dgm:prSet presAssocID="{EEDFDFFB-E91F-4044-BE37-7EB994C7C86E}" presName="Name25" presStyleLbl="parChTrans1D1" presStyleIdx="2" presStyleCnt="4"/>
      <dgm:spPr/>
    </dgm:pt>
    <dgm:pt modelId="{EA9FC52E-A31D-4FC4-96EE-E00FDA2046F5}" type="pres">
      <dgm:prSet presAssocID="{B2375D8E-06E5-46B1-A0B6-525F8BEAF86D}" presName="node" presStyleCnt="0"/>
      <dgm:spPr/>
    </dgm:pt>
    <dgm:pt modelId="{2BE5A9EF-7D71-45A4-B76C-AE4903D778B0}" type="pres">
      <dgm:prSet presAssocID="{B2375D8E-06E5-46B1-A0B6-525F8BEAF86D}" presName="parentNode" presStyleLbl="node1" presStyleIdx="3" presStyleCnt="5" custScaleX="118173" custScaleY="118076">
        <dgm:presLayoutVars>
          <dgm:chMax val="1"/>
          <dgm:bulletEnabled val="1"/>
        </dgm:presLayoutVars>
      </dgm:prSet>
      <dgm:spPr/>
    </dgm:pt>
    <dgm:pt modelId="{4436A861-CD46-4C8F-84A0-F40981B18C74}" type="pres">
      <dgm:prSet presAssocID="{B2375D8E-06E5-46B1-A0B6-525F8BEAF86D}" presName="childNode" presStyleLbl="revTx" presStyleIdx="0" presStyleCnt="0">
        <dgm:presLayoutVars>
          <dgm:bulletEnabled val="1"/>
        </dgm:presLayoutVars>
      </dgm:prSet>
      <dgm:spPr/>
    </dgm:pt>
    <dgm:pt modelId="{F2B82FA0-933C-4096-8BF9-295C54B5B1F6}" type="pres">
      <dgm:prSet presAssocID="{86D070D2-22E6-438B-A518-F49F16656E96}" presName="Name25" presStyleLbl="parChTrans1D1" presStyleIdx="3" presStyleCnt="4"/>
      <dgm:spPr/>
    </dgm:pt>
    <dgm:pt modelId="{57997DB7-1361-4652-8000-9904ADDC9637}" type="pres">
      <dgm:prSet presAssocID="{485C6730-B1F9-4AAE-A166-4670949363E2}" presName="node" presStyleCnt="0"/>
      <dgm:spPr/>
    </dgm:pt>
    <dgm:pt modelId="{BC71C7E8-1F25-47AE-AC40-8C47B7D944D1}" type="pres">
      <dgm:prSet presAssocID="{485C6730-B1F9-4AAE-A166-4670949363E2}" presName="parentNode" presStyleLbl="node1" presStyleIdx="4" presStyleCnt="5" custScaleX="118173" custScaleY="118076">
        <dgm:presLayoutVars>
          <dgm:chMax val="1"/>
          <dgm:bulletEnabled val="1"/>
        </dgm:presLayoutVars>
      </dgm:prSet>
      <dgm:spPr/>
    </dgm:pt>
    <dgm:pt modelId="{2EE6174A-12B1-4BF7-9DF0-9D1A7CBE3F9C}" type="pres">
      <dgm:prSet presAssocID="{485C6730-B1F9-4AAE-A166-4670949363E2}" presName="childNode" presStyleLbl="revTx" presStyleIdx="0" presStyleCnt="0">
        <dgm:presLayoutVars>
          <dgm:bulletEnabled val="1"/>
        </dgm:presLayoutVars>
      </dgm:prSet>
      <dgm:spPr/>
    </dgm:pt>
  </dgm:ptLst>
  <dgm:cxnLst>
    <dgm:cxn modelId="{13C40403-3DA9-DA4F-AEAA-8EF052CE6842}" type="presOf" srcId="{54B46331-83D5-4496-96AA-BE937FEA9AFA}" destId="{F93950F1-BE3C-4BE3-B133-DC8910712802}" srcOrd="0" destOrd="0" presId="urn:microsoft.com/office/officeart/2005/8/layout/radial2"/>
    <dgm:cxn modelId="{584E3514-A21F-4789-9CD3-6E401F1D12DF}" srcId="{B4F93FDC-F93C-4235-BC3A-C973EEC7535F}" destId="{4DA321EC-D486-4F58-B22E-E58169CAC552}" srcOrd="1" destOrd="0" parTransId="{54B46331-83D5-4496-96AA-BE937FEA9AFA}" sibTransId="{780856FE-FF50-4D6A-ACB2-77A435690336}"/>
    <dgm:cxn modelId="{05794417-88C5-408E-8922-E2592F98DA9E}" srcId="{B4F93FDC-F93C-4235-BC3A-C973EEC7535F}" destId="{D746D8AC-EA38-44DA-8EEF-DB8DD65E287A}" srcOrd="0" destOrd="0" parTransId="{86C2344A-5047-4952-B82D-10150560D38A}" sibTransId="{0CE1F710-D425-46B4-8C05-252C2D005E51}"/>
    <dgm:cxn modelId="{322C882C-4BD4-FF4B-B992-FC38037CA4A2}" type="presOf" srcId="{4DA321EC-D486-4F58-B22E-E58169CAC552}" destId="{DB5F062A-5331-4DB3-B93E-4529441ABF33}" srcOrd="0" destOrd="0" presId="urn:microsoft.com/office/officeart/2005/8/layout/radial2"/>
    <dgm:cxn modelId="{C4090F40-A50F-B642-A503-5377F213E73A}" type="presOf" srcId="{86D070D2-22E6-438B-A518-F49F16656E96}" destId="{F2B82FA0-933C-4096-8BF9-295C54B5B1F6}" srcOrd="0" destOrd="0" presId="urn:microsoft.com/office/officeart/2005/8/layout/radial2"/>
    <dgm:cxn modelId="{86AF1643-C77C-47EB-B877-8B2DCBF8D9D7}" srcId="{B4F93FDC-F93C-4235-BC3A-C973EEC7535F}" destId="{B2375D8E-06E5-46B1-A0B6-525F8BEAF86D}" srcOrd="2" destOrd="0" parTransId="{EEDFDFFB-E91F-4044-BE37-7EB994C7C86E}" sibTransId="{701E0A16-5CA9-483F-834E-3F55A50EB752}"/>
    <dgm:cxn modelId="{DD08D2AC-3A1B-934E-AF13-93DC882B3EFA}" type="presOf" srcId="{D746D8AC-EA38-44DA-8EEF-DB8DD65E287A}" destId="{D7D007E9-9F8C-4353-BCB3-B91F89E7C8A1}" srcOrd="0" destOrd="0" presId="urn:microsoft.com/office/officeart/2005/8/layout/radial2"/>
    <dgm:cxn modelId="{5B34A3B7-0737-F04E-B4B6-DEC64BFE0948}" type="presOf" srcId="{485C6730-B1F9-4AAE-A166-4670949363E2}" destId="{BC71C7E8-1F25-47AE-AC40-8C47B7D944D1}" srcOrd="0" destOrd="0" presId="urn:microsoft.com/office/officeart/2005/8/layout/radial2"/>
    <dgm:cxn modelId="{AC0709C2-19EA-5241-B550-C697F3FE7AAF}" type="presOf" srcId="{B4F93FDC-F93C-4235-BC3A-C973EEC7535F}" destId="{C1C04930-923B-4B08-BF53-D7F56ABF7B46}" srcOrd="0" destOrd="0" presId="urn:microsoft.com/office/officeart/2005/8/layout/radial2"/>
    <dgm:cxn modelId="{E40140C6-ABC7-4916-9003-E51B2AA39B66}" srcId="{B4F93FDC-F93C-4235-BC3A-C973EEC7535F}" destId="{485C6730-B1F9-4AAE-A166-4670949363E2}" srcOrd="3" destOrd="0" parTransId="{86D070D2-22E6-438B-A518-F49F16656E96}" sibTransId="{ED6FC694-120A-460C-86B0-4E32E48C5F1D}"/>
    <dgm:cxn modelId="{4E27A6C6-AAE9-3443-812B-E64CF8E8C4C5}" type="presOf" srcId="{86C2344A-5047-4952-B82D-10150560D38A}" destId="{135322EC-A11F-41B8-9A87-A42D9ADDB50D}" srcOrd="0" destOrd="0" presId="urn:microsoft.com/office/officeart/2005/8/layout/radial2"/>
    <dgm:cxn modelId="{62F0E4FA-1B40-2349-93AC-3435B5F022E9}" type="presOf" srcId="{B2375D8E-06E5-46B1-A0B6-525F8BEAF86D}" destId="{2BE5A9EF-7D71-45A4-B76C-AE4903D778B0}" srcOrd="0" destOrd="0" presId="urn:microsoft.com/office/officeart/2005/8/layout/radial2"/>
    <dgm:cxn modelId="{645A9BFF-BC31-9246-8D08-A42FF75CF9D2}" type="presOf" srcId="{EEDFDFFB-E91F-4044-BE37-7EB994C7C86E}" destId="{BAB91C52-2498-4277-A5F8-C67E27EFD27A}" srcOrd="0" destOrd="0" presId="urn:microsoft.com/office/officeart/2005/8/layout/radial2"/>
    <dgm:cxn modelId="{81BEEEDC-CB19-AE40-926A-5F56E306FDC4}" type="presParOf" srcId="{C1C04930-923B-4B08-BF53-D7F56ABF7B46}" destId="{C5200CE4-F936-477E-8DF2-DC3B8E27EB4B}" srcOrd="0" destOrd="0" presId="urn:microsoft.com/office/officeart/2005/8/layout/radial2"/>
    <dgm:cxn modelId="{23065B04-C98A-B645-8B9D-89888D334541}" type="presParOf" srcId="{C5200CE4-F936-477E-8DF2-DC3B8E27EB4B}" destId="{552AB02D-9E82-4CB9-A015-AEEE087FB1C8}" srcOrd="0" destOrd="0" presId="urn:microsoft.com/office/officeart/2005/8/layout/radial2"/>
    <dgm:cxn modelId="{6C35EAE6-67E0-8B4B-BAB8-6B18FF09F540}" type="presParOf" srcId="{552AB02D-9E82-4CB9-A015-AEEE087FB1C8}" destId="{FC4907B1-A7FE-41EC-9785-ECA6BFEC66CA}" srcOrd="0" destOrd="0" presId="urn:microsoft.com/office/officeart/2005/8/layout/radial2"/>
    <dgm:cxn modelId="{3D716749-70A4-3D44-9251-53864C4DBBAA}" type="presParOf" srcId="{552AB02D-9E82-4CB9-A015-AEEE087FB1C8}" destId="{66979613-1A1F-4922-B105-C6A1998D30DC}" srcOrd="1" destOrd="0" presId="urn:microsoft.com/office/officeart/2005/8/layout/radial2"/>
    <dgm:cxn modelId="{6A7E9619-2C1A-D842-949B-E8B387ACBACA}" type="presParOf" srcId="{C5200CE4-F936-477E-8DF2-DC3B8E27EB4B}" destId="{135322EC-A11F-41B8-9A87-A42D9ADDB50D}" srcOrd="1" destOrd="0" presId="urn:microsoft.com/office/officeart/2005/8/layout/radial2"/>
    <dgm:cxn modelId="{D7289AB3-94EF-DB40-81A3-E3D87A39CA8B}" type="presParOf" srcId="{C5200CE4-F936-477E-8DF2-DC3B8E27EB4B}" destId="{9F87CE2C-7A56-446C-A10E-7989373E5E2A}" srcOrd="2" destOrd="0" presId="urn:microsoft.com/office/officeart/2005/8/layout/radial2"/>
    <dgm:cxn modelId="{476E983F-DAE1-2D40-97B2-780F741C3705}" type="presParOf" srcId="{9F87CE2C-7A56-446C-A10E-7989373E5E2A}" destId="{D7D007E9-9F8C-4353-BCB3-B91F89E7C8A1}" srcOrd="0" destOrd="0" presId="urn:microsoft.com/office/officeart/2005/8/layout/radial2"/>
    <dgm:cxn modelId="{33D3A38F-0705-EA4C-8E1C-10E85D5FD5F4}" type="presParOf" srcId="{9F87CE2C-7A56-446C-A10E-7989373E5E2A}" destId="{366D8DCB-94EC-435D-B182-BBA396799670}" srcOrd="1" destOrd="0" presId="urn:microsoft.com/office/officeart/2005/8/layout/radial2"/>
    <dgm:cxn modelId="{8058C8D1-FB58-9A46-92A3-A4B8CBA37EF2}" type="presParOf" srcId="{C5200CE4-F936-477E-8DF2-DC3B8E27EB4B}" destId="{F93950F1-BE3C-4BE3-B133-DC8910712802}" srcOrd="3" destOrd="0" presId="urn:microsoft.com/office/officeart/2005/8/layout/radial2"/>
    <dgm:cxn modelId="{5BF5F361-89B8-5744-948A-FC59A3495790}" type="presParOf" srcId="{C5200CE4-F936-477E-8DF2-DC3B8E27EB4B}" destId="{5519E5A6-74AE-49C1-B6C1-944188F68E46}" srcOrd="4" destOrd="0" presId="urn:microsoft.com/office/officeart/2005/8/layout/radial2"/>
    <dgm:cxn modelId="{C57C0BA3-7947-C24A-851F-88457353AE60}" type="presParOf" srcId="{5519E5A6-74AE-49C1-B6C1-944188F68E46}" destId="{DB5F062A-5331-4DB3-B93E-4529441ABF33}" srcOrd="0" destOrd="0" presId="urn:microsoft.com/office/officeart/2005/8/layout/radial2"/>
    <dgm:cxn modelId="{25552BF9-EF96-034F-841F-23CDB38333CE}" type="presParOf" srcId="{5519E5A6-74AE-49C1-B6C1-944188F68E46}" destId="{41F040E9-99F4-4D75-B1CE-9C4BE7734545}" srcOrd="1" destOrd="0" presId="urn:microsoft.com/office/officeart/2005/8/layout/radial2"/>
    <dgm:cxn modelId="{41159259-C069-B343-B81A-26BD35948002}" type="presParOf" srcId="{C5200CE4-F936-477E-8DF2-DC3B8E27EB4B}" destId="{BAB91C52-2498-4277-A5F8-C67E27EFD27A}" srcOrd="5" destOrd="0" presId="urn:microsoft.com/office/officeart/2005/8/layout/radial2"/>
    <dgm:cxn modelId="{1DB7071B-7CF9-4743-966D-994466537AC0}" type="presParOf" srcId="{C5200CE4-F936-477E-8DF2-DC3B8E27EB4B}" destId="{EA9FC52E-A31D-4FC4-96EE-E00FDA2046F5}" srcOrd="6" destOrd="0" presId="urn:microsoft.com/office/officeart/2005/8/layout/radial2"/>
    <dgm:cxn modelId="{CA71B5E4-5EE5-D042-A8EA-D34262681757}" type="presParOf" srcId="{EA9FC52E-A31D-4FC4-96EE-E00FDA2046F5}" destId="{2BE5A9EF-7D71-45A4-B76C-AE4903D778B0}" srcOrd="0" destOrd="0" presId="urn:microsoft.com/office/officeart/2005/8/layout/radial2"/>
    <dgm:cxn modelId="{F777CC51-01AC-0E49-BD1A-B81AED6815BC}" type="presParOf" srcId="{EA9FC52E-A31D-4FC4-96EE-E00FDA2046F5}" destId="{4436A861-CD46-4C8F-84A0-F40981B18C74}" srcOrd="1" destOrd="0" presId="urn:microsoft.com/office/officeart/2005/8/layout/radial2"/>
    <dgm:cxn modelId="{41928E41-B4C7-4943-98BD-799B200C5EDF}" type="presParOf" srcId="{C5200CE4-F936-477E-8DF2-DC3B8E27EB4B}" destId="{F2B82FA0-933C-4096-8BF9-295C54B5B1F6}" srcOrd="7" destOrd="0" presId="urn:microsoft.com/office/officeart/2005/8/layout/radial2"/>
    <dgm:cxn modelId="{4A6427CD-2F38-FD4F-B1B1-A148ECCA9B84}" type="presParOf" srcId="{C5200CE4-F936-477E-8DF2-DC3B8E27EB4B}" destId="{57997DB7-1361-4652-8000-9904ADDC9637}" srcOrd="8" destOrd="0" presId="urn:microsoft.com/office/officeart/2005/8/layout/radial2"/>
    <dgm:cxn modelId="{02C19121-404D-1645-B5A2-FDC851537D24}" type="presParOf" srcId="{57997DB7-1361-4652-8000-9904ADDC9637}" destId="{BC71C7E8-1F25-47AE-AC40-8C47B7D944D1}" srcOrd="0" destOrd="0" presId="urn:microsoft.com/office/officeart/2005/8/layout/radial2"/>
    <dgm:cxn modelId="{8F2D228D-3162-7A46-8427-03388DC2B136}" type="presParOf" srcId="{57997DB7-1361-4652-8000-9904ADDC9637}" destId="{2EE6174A-12B1-4BF7-9DF0-9D1A7CBE3F9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CA149-80D6-4EF5-8C9E-21774E3DE15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172099A-76C3-4FF6-B53F-DE9D98B99A42}">
      <dgm:prSet phldrT="[Text]" custT="1"/>
      <dgm:spPr/>
      <dgm:t>
        <a:bodyPr/>
        <a:lstStyle/>
        <a:p>
          <a:r>
            <a:rPr lang="en-US" sz="900" dirty="0">
              <a:latin typeface="Arial" pitchFamily="34" charset="0"/>
              <a:cs typeface="Arial" pitchFamily="34" charset="0"/>
            </a:rPr>
            <a:t>1. </a:t>
          </a:r>
          <a:r>
            <a:rPr lang="en-US" sz="900" b="1" dirty="0">
              <a:latin typeface="Arial" pitchFamily="34" charset="0"/>
              <a:cs typeface="Arial" pitchFamily="34" charset="0"/>
            </a:rPr>
            <a:t>Build a</a:t>
          </a:r>
          <a:r>
            <a:rPr lang="en-US" sz="900" dirty="0">
              <a:latin typeface="Arial" pitchFamily="34" charset="0"/>
              <a:cs typeface="Arial" pitchFamily="34" charset="0"/>
            </a:rPr>
            <a:t> </a:t>
          </a:r>
          <a:r>
            <a:rPr lang="en-US" sz="900" b="1" dirty="0">
              <a:latin typeface="Arial" pitchFamily="34" charset="0"/>
              <a:cs typeface="Arial" pitchFamily="34" charset="0"/>
            </a:rPr>
            <a:t>Positive Hiring Culture                 </a:t>
          </a:r>
          <a:r>
            <a:rPr lang="en-US" sz="900" b="0" i="1" dirty="0">
              <a:latin typeface="Arial" pitchFamily="34" charset="0"/>
              <a:cs typeface="Arial" pitchFamily="34" charset="0"/>
            </a:rPr>
            <a:t>based on a defined belief system and clear processes</a:t>
          </a:r>
          <a:endParaRPr lang="en-US" sz="900" dirty="0"/>
        </a:p>
      </dgm:t>
    </dgm:pt>
    <dgm:pt modelId="{2E5802D3-65AC-4FE8-8F28-77091EC7637B}" type="parTrans" cxnId="{A9D1B28B-7316-4F55-9D5F-BEE3F0FF13C5}">
      <dgm:prSet/>
      <dgm:spPr/>
      <dgm:t>
        <a:bodyPr/>
        <a:lstStyle/>
        <a:p>
          <a:endParaRPr lang="en-US" sz="900"/>
        </a:p>
      </dgm:t>
    </dgm:pt>
    <dgm:pt modelId="{BE4A80AB-C83B-4E9C-937E-7F42F77F7D52}" type="sibTrans" cxnId="{A9D1B28B-7316-4F55-9D5F-BEE3F0FF13C5}">
      <dgm:prSet custT="1"/>
      <dgm:spPr/>
      <dgm:t>
        <a:bodyPr/>
        <a:lstStyle/>
        <a:p>
          <a:endParaRPr lang="en-US" sz="900"/>
        </a:p>
      </dgm:t>
    </dgm:pt>
    <dgm:pt modelId="{6B24DC0D-0849-4B69-B3B5-D866D72BEB4B}">
      <dgm:prSet phldrT="[Text]" custT="1"/>
      <dgm:spPr/>
      <dgm:t>
        <a:bodyPr/>
        <a:lstStyle/>
        <a:p>
          <a:r>
            <a:rPr lang="en-US" sz="900" dirty="0">
              <a:latin typeface="Arial" pitchFamily="34" charset="0"/>
              <a:cs typeface="Arial" pitchFamily="34" charset="0"/>
            </a:rPr>
            <a:t>2. </a:t>
          </a:r>
          <a:r>
            <a:rPr lang="en-US" sz="900" b="1" dirty="0">
              <a:latin typeface="Arial" pitchFamily="34" charset="0"/>
              <a:cs typeface="Arial" pitchFamily="34" charset="0"/>
            </a:rPr>
            <a:t>Identify </a:t>
          </a:r>
          <a:br>
            <a:rPr lang="en-US" sz="900" b="1" dirty="0">
              <a:latin typeface="Arial" pitchFamily="34" charset="0"/>
              <a:cs typeface="Arial" pitchFamily="34" charset="0"/>
            </a:rPr>
          </a:br>
          <a:r>
            <a:rPr lang="en-US" sz="900" b="1" dirty="0">
              <a:latin typeface="Arial" pitchFamily="34" charset="0"/>
              <a:cs typeface="Arial" pitchFamily="34" charset="0"/>
            </a:rPr>
            <a:t>the Role </a:t>
          </a:r>
          <a:r>
            <a:rPr lang="en-US" sz="900" i="1" dirty="0">
              <a:latin typeface="Arial" pitchFamily="34" charset="0"/>
              <a:cs typeface="Arial" pitchFamily="34" charset="0"/>
            </a:rPr>
            <a:t>knowing the talents required based on current team member behavioral styles and activities to be performed</a:t>
          </a:r>
          <a:endParaRPr lang="en-US" sz="900" dirty="0"/>
        </a:p>
      </dgm:t>
    </dgm:pt>
    <dgm:pt modelId="{DFDFF3C4-C354-4E5D-82E1-8A78D8E1A9F0}" type="parTrans" cxnId="{90B6CFEA-7A26-41C5-BF0B-E9AB3FA38D57}">
      <dgm:prSet/>
      <dgm:spPr/>
      <dgm:t>
        <a:bodyPr/>
        <a:lstStyle/>
        <a:p>
          <a:endParaRPr lang="en-US" sz="900"/>
        </a:p>
      </dgm:t>
    </dgm:pt>
    <dgm:pt modelId="{5776F47B-B7A4-467A-88DD-2BFEC2427F57}" type="sibTrans" cxnId="{90B6CFEA-7A26-41C5-BF0B-E9AB3FA38D57}">
      <dgm:prSet custT="1"/>
      <dgm:spPr/>
      <dgm:t>
        <a:bodyPr/>
        <a:lstStyle/>
        <a:p>
          <a:endParaRPr lang="en-US" sz="900"/>
        </a:p>
      </dgm:t>
    </dgm:pt>
    <dgm:pt modelId="{7A06BB06-E7AE-4985-B4EB-1247C86F0219}">
      <dgm:prSet phldrT="[Text]" custT="1"/>
      <dgm:spPr/>
      <dgm:t>
        <a:bodyPr/>
        <a:lstStyle/>
        <a:p>
          <a:r>
            <a:rPr lang="en-US" sz="900" dirty="0">
              <a:latin typeface="Arial" pitchFamily="34" charset="0"/>
              <a:cs typeface="Arial" pitchFamily="34" charset="0"/>
            </a:rPr>
            <a:t>3. </a:t>
          </a:r>
          <a:r>
            <a:rPr lang="en-US" sz="900" b="1" dirty="0">
              <a:latin typeface="Arial" pitchFamily="34" charset="0"/>
              <a:cs typeface="Arial" pitchFamily="34" charset="0"/>
            </a:rPr>
            <a:t>Create Role Benchmark </a:t>
          </a:r>
          <a:r>
            <a:rPr lang="en-US" sz="900" i="1" dirty="0">
              <a:latin typeface="Arial" pitchFamily="34" charset="0"/>
              <a:cs typeface="Arial" pitchFamily="34" charset="0"/>
            </a:rPr>
            <a:t>by reviewing the behaviors for the role based on successful performers</a:t>
          </a:r>
          <a:endParaRPr lang="en-US" sz="900" dirty="0"/>
        </a:p>
      </dgm:t>
    </dgm:pt>
    <dgm:pt modelId="{74465751-40B3-402A-A892-C6F52CEEA3F3}" type="parTrans" cxnId="{523B2EDE-B35E-44E5-96FF-09F5E794922B}">
      <dgm:prSet/>
      <dgm:spPr/>
      <dgm:t>
        <a:bodyPr/>
        <a:lstStyle/>
        <a:p>
          <a:endParaRPr lang="en-US" sz="900"/>
        </a:p>
      </dgm:t>
    </dgm:pt>
    <dgm:pt modelId="{2EB69BD0-D7F6-400D-88AF-F2D646208CBB}" type="sibTrans" cxnId="{523B2EDE-B35E-44E5-96FF-09F5E794922B}">
      <dgm:prSet custT="1"/>
      <dgm:spPr/>
      <dgm:t>
        <a:bodyPr/>
        <a:lstStyle/>
        <a:p>
          <a:endParaRPr lang="en-US" sz="900"/>
        </a:p>
      </dgm:t>
    </dgm:pt>
    <dgm:pt modelId="{6D05E51B-A0B0-4DFD-9453-DF8970E7C8C3}">
      <dgm:prSet phldrT="[Text]" custT="1"/>
      <dgm:spPr/>
      <dgm:t>
        <a:bodyPr/>
        <a:lstStyle/>
        <a:p>
          <a:r>
            <a:rPr lang="en-US" sz="900" dirty="0">
              <a:latin typeface="Arial" pitchFamily="34" charset="0"/>
              <a:cs typeface="Arial" pitchFamily="34" charset="0"/>
            </a:rPr>
            <a:t>4. </a:t>
          </a:r>
          <a:r>
            <a:rPr lang="en-US" sz="900" b="1" dirty="0">
              <a:latin typeface="Arial" pitchFamily="34" charset="0"/>
              <a:cs typeface="Arial" pitchFamily="34" charset="0"/>
            </a:rPr>
            <a:t>Match Talent to the Role</a:t>
          </a:r>
          <a:r>
            <a:rPr lang="en-US" sz="900" dirty="0">
              <a:latin typeface="Arial" pitchFamily="34" charset="0"/>
              <a:cs typeface="Arial" pitchFamily="34" charset="0"/>
            </a:rPr>
            <a:t> </a:t>
          </a:r>
          <a:r>
            <a:rPr lang="en-US" sz="900" i="1" dirty="0">
              <a:latin typeface="Arial" pitchFamily="34" charset="0"/>
              <a:cs typeface="Arial" pitchFamily="34" charset="0"/>
            </a:rPr>
            <a:t>                                     by having the candidate complete their Natural Behavior Discovery before first interview</a:t>
          </a:r>
          <a:endParaRPr lang="en-US" sz="900" dirty="0"/>
        </a:p>
      </dgm:t>
    </dgm:pt>
    <dgm:pt modelId="{061AA1E1-7721-46AC-9CC1-A130F8490FEF}" type="parTrans" cxnId="{57C12911-F198-48B5-8DAA-606BE6574B54}">
      <dgm:prSet/>
      <dgm:spPr/>
      <dgm:t>
        <a:bodyPr/>
        <a:lstStyle/>
        <a:p>
          <a:endParaRPr lang="en-US" sz="900"/>
        </a:p>
      </dgm:t>
    </dgm:pt>
    <dgm:pt modelId="{8A544571-A121-4E7A-ACA4-46B77225472D}" type="sibTrans" cxnId="{57C12911-F198-48B5-8DAA-606BE6574B54}">
      <dgm:prSet custT="1"/>
      <dgm:spPr/>
      <dgm:t>
        <a:bodyPr/>
        <a:lstStyle/>
        <a:p>
          <a:endParaRPr lang="en-US" sz="900"/>
        </a:p>
      </dgm:t>
    </dgm:pt>
    <dgm:pt modelId="{E6663162-F105-41B1-8619-D078765AB548}">
      <dgm:prSet phldrT="[Text]" custT="1"/>
      <dgm:spPr/>
      <dgm:t>
        <a:bodyPr/>
        <a:lstStyle/>
        <a:p>
          <a:r>
            <a:rPr lang="en-US" sz="900" b="1" dirty="0">
              <a:latin typeface="Arial" pitchFamily="34" charset="0"/>
              <a:cs typeface="Arial" pitchFamily="34" charset="0"/>
            </a:rPr>
            <a:t>5. Match  to Manager                         </a:t>
          </a:r>
          <a:r>
            <a:rPr lang="en-US" sz="900" b="0" i="1" dirty="0">
              <a:latin typeface="Arial" pitchFamily="34" charset="0"/>
              <a:cs typeface="Arial" pitchFamily="34" charset="0"/>
            </a:rPr>
            <a:t>by  comparing the strengths  and struggles of the Manager and  Candidate</a:t>
          </a:r>
          <a:endParaRPr lang="en-US" sz="900" b="0" i="1" dirty="0"/>
        </a:p>
      </dgm:t>
    </dgm:pt>
    <dgm:pt modelId="{71E304F7-6971-4812-872A-EEC7DB75CAF4}" type="parTrans" cxnId="{13CE4070-5CE1-4F2D-8505-0DDD1AE4A745}">
      <dgm:prSet/>
      <dgm:spPr/>
      <dgm:t>
        <a:bodyPr/>
        <a:lstStyle/>
        <a:p>
          <a:endParaRPr lang="en-US" sz="900"/>
        </a:p>
      </dgm:t>
    </dgm:pt>
    <dgm:pt modelId="{FCF9D566-741C-44BB-B02E-467F55EE1235}" type="sibTrans" cxnId="{13CE4070-5CE1-4F2D-8505-0DDD1AE4A745}">
      <dgm:prSet custT="1"/>
      <dgm:spPr/>
      <dgm:t>
        <a:bodyPr/>
        <a:lstStyle/>
        <a:p>
          <a:endParaRPr lang="en-US" sz="900"/>
        </a:p>
      </dgm:t>
    </dgm:pt>
    <dgm:pt modelId="{FD477E4F-BFF3-449F-8710-CDCE7DFCDB80}">
      <dgm:prSet phldrT="[Text]" custT="1"/>
      <dgm:spPr/>
      <dgm:t>
        <a:bodyPr/>
        <a:lstStyle/>
        <a:p>
          <a:r>
            <a:rPr lang="en-US" sz="900" b="1" dirty="0">
              <a:latin typeface="Arial" pitchFamily="34" charset="0"/>
              <a:cs typeface="Arial" pitchFamily="34" charset="0"/>
            </a:rPr>
            <a:t>6. Conduct Behavioral Interview                         </a:t>
          </a:r>
          <a:r>
            <a:rPr lang="en-US" sz="900" i="1" dirty="0">
              <a:latin typeface="Arial" pitchFamily="34" charset="0"/>
              <a:cs typeface="Arial" pitchFamily="34" charset="0"/>
            </a:rPr>
            <a:t>using powerful questions based on the strongest behavioral factors</a:t>
          </a:r>
          <a:endParaRPr lang="en-US" sz="900" dirty="0"/>
        </a:p>
      </dgm:t>
    </dgm:pt>
    <dgm:pt modelId="{C10B9CFA-882F-435B-83D9-9EE0A898BCEB}" type="parTrans" cxnId="{FCD63D3A-6F69-4DBA-B19B-BAECCF5B2BCE}">
      <dgm:prSet/>
      <dgm:spPr/>
      <dgm:t>
        <a:bodyPr/>
        <a:lstStyle/>
        <a:p>
          <a:endParaRPr lang="en-US" sz="900"/>
        </a:p>
      </dgm:t>
    </dgm:pt>
    <dgm:pt modelId="{90B4E49B-8F78-4FB3-B110-64E3C14315DA}" type="sibTrans" cxnId="{FCD63D3A-6F69-4DBA-B19B-BAECCF5B2BCE}">
      <dgm:prSet custT="1"/>
      <dgm:spPr/>
      <dgm:t>
        <a:bodyPr/>
        <a:lstStyle/>
        <a:p>
          <a:endParaRPr lang="en-US" sz="900"/>
        </a:p>
      </dgm:t>
    </dgm:pt>
    <dgm:pt modelId="{421432CB-20B6-40FE-BA29-E77E70075B8C}" type="pres">
      <dgm:prSet presAssocID="{6F8CA149-80D6-4EF5-8C9E-21774E3DE155}" presName="cycle" presStyleCnt="0">
        <dgm:presLayoutVars>
          <dgm:dir/>
          <dgm:resizeHandles val="exact"/>
        </dgm:presLayoutVars>
      </dgm:prSet>
      <dgm:spPr/>
    </dgm:pt>
    <dgm:pt modelId="{BD20F977-D10F-422C-9184-4A0334736C07}" type="pres">
      <dgm:prSet presAssocID="{F172099A-76C3-4FF6-B53F-DE9D98B99A42}" presName="node" presStyleLbl="node1" presStyleIdx="0" presStyleCnt="6">
        <dgm:presLayoutVars>
          <dgm:bulletEnabled val="1"/>
        </dgm:presLayoutVars>
      </dgm:prSet>
      <dgm:spPr/>
    </dgm:pt>
    <dgm:pt modelId="{F2686BFD-873A-48B7-9DD7-FACCC142B102}" type="pres">
      <dgm:prSet presAssocID="{BE4A80AB-C83B-4E9C-937E-7F42F77F7D52}" presName="sibTrans" presStyleLbl="sibTrans2D1" presStyleIdx="0" presStyleCnt="6"/>
      <dgm:spPr/>
    </dgm:pt>
    <dgm:pt modelId="{FB448136-563E-4792-85F1-D2B19A73DD1D}" type="pres">
      <dgm:prSet presAssocID="{BE4A80AB-C83B-4E9C-937E-7F42F77F7D52}" presName="connectorText" presStyleLbl="sibTrans2D1" presStyleIdx="0" presStyleCnt="6"/>
      <dgm:spPr/>
    </dgm:pt>
    <dgm:pt modelId="{DAF34322-1352-4460-B8B5-7B0065D10879}" type="pres">
      <dgm:prSet presAssocID="{6B24DC0D-0849-4B69-B3B5-D866D72BEB4B}" presName="node" presStyleLbl="node1" presStyleIdx="1" presStyleCnt="6">
        <dgm:presLayoutVars>
          <dgm:bulletEnabled val="1"/>
        </dgm:presLayoutVars>
      </dgm:prSet>
      <dgm:spPr/>
    </dgm:pt>
    <dgm:pt modelId="{AC330FAA-B1C2-43CB-ACE6-D3E47FE42C8B}" type="pres">
      <dgm:prSet presAssocID="{5776F47B-B7A4-467A-88DD-2BFEC2427F57}" presName="sibTrans" presStyleLbl="sibTrans2D1" presStyleIdx="1" presStyleCnt="6"/>
      <dgm:spPr/>
    </dgm:pt>
    <dgm:pt modelId="{A5B7B265-E1F4-40AF-815D-6F7F23862EE2}" type="pres">
      <dgm:prSet presAssocID="{5776F47B-B7A4-467A-88DD-2BFEC2427F57}" presName="connectorText" presStyleLbl="sibTrans2D1" presStyleIdx="1" presStyleCnt="6"/>
      <dgm:spPr/>
    </dgm:pt>
    <dgm:pt modelId="{564AF475-231E-46E5-BE24-0EB073E990E5}" type="pres">
      <dgm:prSet presAssocID="{7A06BB06-E7AE-4985-B4EB-1247C86F0219}" presName="node" presStyleLbl="node1" presStyleIdx="2" presStyleCnt="6">
        <dgm:presLayoutVars>
          <dgm:bulletEnabled val="1"/>
        </dgm:presLayoutVars>
      </dgm:prSet>
      <dgm:spPr/>
    </dgm:pt>
    <dgm:pt modelId="{D7A9ED73-D0C4-4EF0-91A4-DC7993F5D72C}" type="pres">
      <dgm:prSet presAssocID="{2EB69BD0-D7F6-400D-88AF-F2D646208CBB}" presName="sibTrans" presStyleLbl="sibTrans2D1" presStyleIdx="2" presStyleCnt="6"/>
      <dgm:spPr/>
    </dgm:pt>
    <dgm:pt modelId="{C8637D0C-9D56-46FB-992C-16D86B3F6429}" type="pres">
      <dgm:prSet presAssocID="{2EB69BD0-D7F6-400D-88AF-F2D646208CBB}" presName="connectorText" presStyleLbl="sibTrans2D1" presStyleIdx="2" presStyleCnt="6"/>
      <dgm:spPr/>
    </dgm:pt>
    <dgm:pt modelId="{30151376-7294-4B53-92B4-04F8A8855B83}" type="pres">
      <dgm:prSet presAssocID="{6D05E51B-A0B0-4DFD-9453-DF8970E7C8C3}" presName="node" presStyleLbl="node1" presStyleIdx="3" presStyleCnt="6">
        <dgm:presLayoutVars>
          <dgm:bulletEnabled val="1"/>
        </dgm:presLayoutVars>
      </dgm:prSet>
      <dgm:spPr/>
    </dgm:pt>
    <dgm:pt modelId="{095315A2-E5D8-476F-9D3B-D74185442A59}" type="pres">
      <dgm:prSet presAssocID="{8A544571-A121-4E7A-ACA4-46B77225472D}" presName="sibTrans" presStyleLbl="sibTrans2D1" presStyleIdx="3" presStyleCnt="6"/>
      <dgm:spPr/>
    </dgm:pt>
    <dgm:pt modelId="{4BEF2234-00D4-4B48-BBAD-676E37E4A2BD}" type="pres">
      <dgm:prSet presAssocID="{8A544571-A121-4E7A-ACA4-46B77225472D}" presName="connectorText" presStyleLbl="sibTrans2D1" presStyleIdx="3" presStyleCnt="6"/>
      <dgm:spPr/>
    </dgm:pt>
    <dgm:pt modelId="{024CDAC3-AC1E-4134-A9C9-EF78101A47D6}" type="pres">
      <dgm:prSet presAssocID="{E6663162-F105-41B1-8619-D078765AB548}" presName="node" presStyleLbl="node1" presStyleIdx="4" presStyleCnt="6">
        <dgm:presLayoutVars>
          <dgm:bulletEnabled val="1"/>
        </dgm:presLayoutVars>
      </dgm:prSet>
      <dgm:spPr/>
    </dgm:pt>
    <dgm:pt modelId="{9204C162-4CF6-44E4-93C7-6CCE292341BC}" type="pres">
      <dgm:prSet presAssocID="{FCF9D566-741C-44BB-B02E-467F55EE1235}" presName="sibTrans" presStyleLbl="sibTrans2D1" presStyleIdx="4" presStyleCnt="6"/>
      <dgm:spPr/>
    </dgm:pt>
    <dgm:pt modelId="{88170744-DE26-4F19-8F8B-13263CFB4F46}" type="pres">
      <dgm:prSet presAssocID="{FCF9D566-741C-44BB-B02E-467F55EE1235}" presName="connectorText" presStyleLbl="sibTrans2D1" presStyleIdx="4" presStyleCnt="6"/>
      <dgm:spPr/>
    </dgm:pt>
    <dgm:pt modelId="{0E487D96-934C-4292-92BA-5000313B879F}" type="pres">
      <dgm:prSet presAssocID="{FD477E4F-BFF3-449F-8710-CDCE7DFCDB80}" presName="node" presStyleLbl="node1" presStyleIdx="5" presStyleCnt="6">
        <dgm:presLayoutVars>
          <dgm:bulletEnabled val="1"/>
        </dgm:presLayoutVars>
      </dgm:prSet>
      <dgm:spPr/>
    </dgm:pt>
    <dgm:pt modelId="{9FD5E9A7-1457-4E1D-8908-9CB6D3035D4F}" type="pres">
      <dgm:prSet presAssocID="{90B4E49B-8F78-4FB3-B110-64E3C14315DA}" presName="sibTrans" presStyleLbl="sibTrans2D1" presStyleIdx="5" presStyleCnt="6"/>
      <dgm:spPr/>
    </dgm:pt>
    <dgm:pt modelId="{A05577F2-2EF7-4FAF-B318-4AF234DD76A5}" type="pres">
      <dgm:prSet presAssocID="{90B4E49B-8F78-4FB3-B110-64E3C14315DA}" presName="connectorText" presStyleLbl="sibTrans2D1" presStyleIdx="5" presStyleCnt="6"/>
      <dgm:spPr/>
    </dgm:pt>
  </dgm:ptLst>
  <dgm:cxnLst>
    <dgm:cxn modelId="{FFB6FF01-2B42-F14D-AE7C-E8BC9133FF9B}" type="presOf" srcId="{BE4A80AB-C83B-4E9C-937E-7F42F77F7D52}" destId="{FB448136-563E-4792-85F1-D2B19A73DD1D}" srcOrd="1" destOrd="0" presId="urn:microsoft.com/office/officeart/2005/8/layout/cycle2"/>
    <dgm:cxn modelId="{91A80107-8D64-A641-828E-2DCC4C609FA9}" type="presOf" srcId="{90B4E49B-8F78-4FB3-B110-64E3C14315DA}" destId="{A05577F2-2EF7-4FAF-B318-4AF234DD76A5}" srcOrd="1" destOrd="0" presId="urn:microsoft.com/office/officeart/2005/8/layout/cycle2"/>
    <dgm:cxn modelId="{BE3B210B-4507-344B-A7ED-0509B5458200}" type="presOf" srcId="{FCF9D566-741C-44BB-B02E-467F55EE1235}" destId="{9204C162-4CF6-44E4-93C7-6CCE292341BC}" srcOrd="0" destOrd="0" presId="urn:microsoft.com/office/officeart/2005/8/layout/cycle2"/>
    <dgm:cxn modelId="{130FB60B-C65D-CF49-ADB2-0EC9081D12CC}" type="presOf" srcId="{6F8CA149-80D6-4EF5-8C9E-21774E3DE155}" destId="{421432CB-20B6-40FE-BA29-E77E70075B8C}" srcOrd="0" destOrd="0" presId="urn:microsoft.com/office/officeart/2005/8/layout/cycle2"/>
    <dgm:cxn modelId="{57C12911-F198-48B5-8DAA-606BE6574B54}" srcId="{6F8CA149-80D6-4EF5-8C9E-21774E3DE155}" destId="{6D05E51B-A0B0-4DFD-9453-DF8970E7C8C3}" srcOrd="3" destOrd="0" parTransId="{061AA1E1-7721-46AC-9CC1-A130F8490FEF}" sibTransId="{8A544571-A121-4E7A-ACA4-46B77225472D}"/>
    <dgm:cxn modelId="{FCD63D3A-6F69-4DBA-B19B-BAECCF5B2BCE}" srcId="{6F8CA149-80D6-4EF5-8C9E-21774E3DE155}" destId="{FD477E4F-BFF3-449F-8710-CDCE7DFCDB80}" srcOrd="5" destOrd="0" parTransId="{C10B9CFA-882F-435B-83D9-9EE0A898BCEB}" sibTransId="{90B4E49B-8F78-4FB3-B110-64E3C14315DA}"/>
    <dgm:cxn modelId="{0234CB60-8CC4-B547-B949-04DE5EFDCCBD}" type="presOf" srcId="{8A544571-A121-4E7A-ACA4-46B77225472D}" destId="{095315A2-E5D8-476F-9D3B-D74185442A59}" srcOrd="0" destOrd="0" presId="urn:microsoft.com/office/officeart/2005/8/layout/cycle2"/>
    <dgm:cxn modelId="{4EEA5766-40CF-A348-877A-4ADDE5FEC6E7}" type="presOf" srcId="{F172099A-76C3-4FF6-B53F-DE9D98B99A42}" destId="{BD20F977-D10F-422C-9184-4A0334736C07}" srcOrd="0" destOrd="0" presId="urn:microsoft.com/office/officeart/2005/8/layout/cycle2"/>
    <dgm:cxn modelId="{C9F4BA69-E56E-624F-A02F-B82BB6A10BCE}" type="presOf" srcId="{6D05E51B-A0B0-4DFD-9453-DF8970E7C8C3}" destId="{30151376-7294-4B53-92B4-04F8A8855B83}" srcOrd="0" destOrd="0" presId="urn:microsoft.com/office/officeart/2005/8/layout/cycle2"/>
    <dgm:cxn modelId="{F22F284A-19E4-0D46-9E81-E59217EE4D39}" type="presOf" srcId="{90B4E49B-8F78-4FB3-B110-64E3C14315DA}" destId="{9FD5E9A7-1457-4E1D-8908-9CB6D3035D4F}" srcOrd="0" destOrd="0" presId="urn:microsoft.com/office/officeart/2005/8/layout/cycle2"/>
    <dgm:cxn modelId="{A3226F6B-0A7D-B940-9BEC-D0E98A148E2E}" type="presOf" srcId="{2EB69BD0-D7F6-400D-88AF-F2D646208CBB}" destId="{C8637D0C-9D56-46FB-992C-16D86B3F6429}" srcOrd="1" destOrd="0" presId="urn:microsoft.com/office/officeart/2005/8/layout/cycle2"/>
    <dgm:cxn modelId="{13CE4070-5CE1-4F2D-8505-0DDD1AE4A745}" srcId="{6F8CA149-80D6-4EF5-8C9E-21774E3DE155}" destId="{E6663162-F105-41B1-8619-D078765AB548}" srcOrd="4" destOrd="0" parTransId="{71E304F7-6971-4812-872A-EEC7DB75CAF4}" sibTransId="{FCF9D566-741C-44BB-B02E-467F55EE1235}"/>
    <dgm:cxn modelId="{9334D278-6FB3-4E4F-8E7B-72D1248E3B9D}" type="presOf" srcId="{8A544571-A121-4E7A-ACA4-46B77225472D}" destId="{4BEF2234-00D4-4B48-BBAD-676E37E4A2BD}" srcOrd="1" destOrd="0" presId="urn:microsoft.com/office/officeart/2005/8/layout/cycle2"/>
    <dgm:cxn modelId="{22195A85-F0AE-5E4B-BBA7-42B5BF118537}" type="presOf" srcId="{6B24DC0D-0849-4B69-B3B5-D866D72BEB4B}" destId="{DAF34322-1352-4460-B8B5-7B0065D10879}" srcOrd="0" destOrd="0" presId="urn:microsoft.com/office/officeart/2005/8/layout/cycle2"/>
    <dgm:cxn modelId="{1F816588-B822-794C-A171-14A31493B1B1}" type="presOf" srcId="{FD477E4F-BFF3-449F-8710-CDCE7DFCDB80}" destId="{0E487D96-934C-4292-92BA-5000313B879F}" srcOrd="0" destOrd="0" presId="urn:microsoft.com/office/officeart/2005/8/layout/cycle2"/>
    <dgm:cxn modelId="{A9D1B28B-7316-4F55-9D5F-BEE3F0FF13C5}" srcId="{6F8CA149-80D6-4EF5-8C9E-21774E3DE155}" destId="{F172099A-76C3-4FF6-B53F-DE9D98B99A42}" srcOrd="0" destOrd="0" parTransId="{2E5802D3-65AC-4FE8-8F28-77091EC7637B}" sibTransId="{BE4A80AB-C83B-4E9C-937E-7F42F77F7D52}"/>
    <dgm:cxn modelId="{525782C3-2828-EB47-AB07-EB11985DAD75}" type="presOf" srcId="{FCF9D566-741C-44BB-B02E-467F55EE1235}" destId="{88170744-DE26-4F19-8F8B-13263CFB4F46}" srcOrd="1" destOrd="0" presId="urn:microsoft.com/office/officeart/2005/8/layout/cycle2"/>
    <dgm:cxn modelId="{751C1ED1-01CB-2A47-8FC8-ADC76B66D06E}" type="presOf" srcId="{5776F47B-B7A4-467A-88DD-2BFEC2427F57}" destId="{AC330FAA-B1C2-43CB-ACE6-D3E47FE42C8B}" srcOrd="0" destOrd="0" presId="urn:microsoft.com/office/officeart/2005/8/layout/cycle2"/>
    <dgm:cxn modelId="{7EAFD0D7-2580-124C-996B-7BB6B5EB8AA4}" type="presOf" srcId="{E6663162-F105-41B1-8619-D078765AB548}" destId="{024CDAC3-AC1E-4134-A9C9-EF78101A47D6}" srcOrd="0" destOrd="0" presId="urn:microsoft.com/office/officeart/2005/8/layout/cycle2"/>
    <dgm:cxn modelId="{523B2EDE-B35E-44E5-96FF-09F5E794922B}" srcId="{6F8CA149-80D6-4EF5-8C9E-21774E3DE155}" destId="{7A06BB06-E7AE-4985-B4EB-1247C86F0219}" srcOrd="2" destOrd="0" parTransId="{74465751-40B3-402A-A892-C6F52CEEA3F3}" sibTransId="{2EB69BD0-D7F6-400D-88AF-F2D646208CBB}"/>
    <dgm:cxn modelId="{90B6CFEA-7A26-41C5-BF0B-E9AB3FA38D57}" srcId="{6F8CA149-80D6-4EF5-8C9E-21774E3DE155}" destId="{6B24DC0D-0849-4B69-B3B5-D866D72BEB4B}" srcOrd="1" destOrd="0" parTransId="{DFDFF3C4-C354-4E5D-82E1-8A78D8E1A9F0}" sibTransId="{5776F47B-B7A4-467A-88DD-2BFEC2427F57}"/>
    <dgm:cxn modelId="{DE3A01EE-6F41-3F41-9F2A-5D0234C2AD85}" type="presOf" srcId="{BE4A80AB-C83B-4E9C-937E-7F42F77F7D52}" destId="{F2686BFD-873A-48B7-9DD7-FACCC142B102}" srcOrd="0" destOrd="0" presId="urn:microsoft.com/office/officeart/2005/8/layout/cycle2"/>
    <dgm:cxn modelId="{61E5BBF0-8660-F445-A4F0-335260B343C9}" type="presOf" srcId="{7A06BB06-E7AE-4985-B4EB-1247C86F0219}" destId="{564AF475-231E-46E5-BE24-0EB073E990E5}" srcOrd="0" destOrd="0" presId="urn:microsoft.com/office/officeart/2005/8/layout/cycle2"/>
    <dgm:cxn modelId="{05547BF2-58BC-5942-9338-F317D882A696}" type="presOf" srcId="{5776F47B-B7A4-467A-88DD-2BFEC2427F57}" destId="{A5B7B265-E1F4-40AF-815D-6F7F23862EE2}" srcOrd="1" destOrd="0" presId="urn:microsoft.com/office/officeart/2005/8/layout/cycle2"/>
    <dgm:cxn modelId="{A0AA32F4-E628-8A45-AD6A-8F48E7072724}" type="presOf" srcId="{2EB69BD0-D7F6-400D-88AF-F2D646208CBB}" destId="{D7A9ED73-D0C4-4EF0-91A4-DC7993F5D72C}" srcOrd="0" destOrd="0" presId="urn:microsoft.com/office/officeart/2005/8/layout/cycle2"/>
    <dgm:cxn modelId="{C17CDDA4-098C-9E4A-B9C5-9E1BBC453FF3}" type="presParOf" srcId="{421432CB-20B6-40FE-BA29-E77E70075B8C}" destId="{BD20F977-D10F-422C-9184-4A0334736C07}" srcOrd="0" destOrd="0" presId="urn:microsoft.com/office/officeart/2005/8/layout/cycle2"/>
    <dgm:cxn modelId="{5F8BC626-45B8-A642-BCF8-B38349436FAA}" type="presParOf" srcId="{421432CB-20B6-40FE-BA29-E77E70075B8C}" destId="{F2686BFD-873A-48B7-9DD7-FACCC142B102}" srcOrd="1" destOrd="0" presId="urn:microsoft.com/office/officeart/2005/8/layout/cycle2"/>
    <dgm:cxn modelId="{FEE858B1-ECB8-A240-95FE-CFD06EBE62AF}" type="presParOf" srcId="{F2686BFD-873A-48B7-9DD7-FACCC142B102}" destId="{FB448136-563E-4792-85F1-D2B19A73DD1D}" srcOrd="0" destOrd="0" presId="urn:microsoft.com/office/officeart/2005/8/layout/cycle2"/>
    <dgm:cxn modelId="{04D6F55C-BE30-B947-AA32-A39D1070E6C8}" type="presParOf" srcId="{421432CB-20B6-40FE-BA29-E77E70075B8C}" destId="{DAF34322-1352-4460-B8B5-7B0065D10879}" srcOrd="2" destOrd="0" presId="urn:microsoft.com/office/officeart/2005/8/layout/cycle2"/>
    <dgm:cxn modelId="{9A53906F-C1C5-2747-AE7E-8CC91BDBF88C}" type="presParOf" srcId="{421432CB-20B6-40FE-BA29-E77E70075B8C}" destId="{AC330FAA-B1C2-43CB-ACE6-D3E47FE42C8B}" srcOrd="3" destOrd="0" presId="urn:microsoft.com/office/officeart/2005/8/layout/cycle2"/>
    <dgm:cxn modelId="{F50727D3-18EF-EA49-B6B0-2981FEF134CC}" type="presParOf" srcId="{AC330FAA-B1C2-43CB-ACE6-D3E47FE42C8B}" destId="{A5B7B265-E1F4-40AF-815D-6F7F23862EE2}" srcOrd="0" destOrd="0" presId="urn:microsoft.com/office/officeart/2005/8/layout/cycle2"/>
    <dgm:cxn modelId="{25CAF68B-59DD-844E-92D7-A568B2A0A129}" type="presParOf" srcId="{421432CB-20B6-40FE-BA29-E77E70075B8C}" destId="{564AF475-231E-46E5-BE24-0EB073E990E5}" srcOrd="4" destOrd="0" presId="urn:microsoft.com/office/officeart/2005/8/layout/cycle2"/>
    <dgm:cxn modelId="{18FD8615-4B50-7F4C-9585-65160C55DAAD}" type="presParOf" srcId="{421432CB-20B6-40FE-BA29-E77E70075B8C}" destId="{D7A9ED73-D0C4-4EF0-91A4-DC7993F5D72C}" srcOrd="5" destOrd="0" presId="urn:microsoft.com/office/officeart/2005/8/layout/cycle2"/>
    <dgm:cxn modelId="{1AFA3321-EA03-BB48-BB44-5C24B7FBA211}" type="presParOf" srcId="{D7A9ED73-D0C4-4EF0-91A4-DC7993F5D72C}" destId="{C8637D0C-9D56-46FB-992C-16D86B3F6429}" srcOrd="0" destOrd="0" presId="urn:microsoft.com/office/officeart/2005/8/layout/cycle2"/>
    <dgm:cxn modelId="{48DAE793-ABB8-7341-BED9-FBA18ADE4778}" type="presParOf" srcId="{421432CB-20B6-40FE-BA29-E77E70075B8C}" destId="{30151376-7294-4B53-92B4-04F8A8855B83}" srcOrd="6" destOrd="0" presId="urn:microsoft.com/office/officeart/2005/8/layout/cycle2"/>
    <dgm:cxn modelId="{B2247614-C018-DD46-87EF-BEB85AC66EB5}" type="presParOf" srcId="{421432CB-20B6-40FE-BA29-E77E70075B8C}" destId="{095315A2-E5D8-476F-9D3B-D74185442A59}" srcOrd="7" destOrd="0" presId="urn:microsoft.com/office/officeart/2005/8/layout/cycle2"/>
    <dgm:cxn modelId="{A0F3B25E-86E9-4B48-8EDA-FEAF3251A0AA}" type="presParOf" srcId="{095315A2-E5D8-476F-9D3B-D74185442A59}" destId="{4BEF2234-00D4-4B48-BBAD-676E37E4A2BD}" srcOrd="0" destOrd="0" presId="urn:microsoft.com/office/officeart/2005/8/layout/cycle2"/>
    <dgm:cxn modelId="{7C849E26-8B84-F543-96EA-923BC050C4D7}" type="presParOf" srcId="{421432CB-20B6-40FE-BA29-E77E70075B8C}" destId="{024CDAC3-AC1E-4134-A9C9-EF78101A47D6}" srcOrd="8" destOrd="0" presId="urn:microsoft.com/office/officeart/2005/8/layout/cycle2"/>
    <dgm:cxn modelId="{3A9A1C20-2B30-9546-A0DA-FBD6B8568868}" type="presParOf" srcId="{421432CB-20B6-40FE-BA29-E77E70075B8C}" destId="{9204C162-4CF6-44E4-93C7-6CCE292341BC}" srcOrd="9" destOrd="0" presId="urn:microsoft.com/office/officeart/2005/8/layout/cycle2"/>
    <dgm:cxn modelId="{8C80570B-EC36-C748-BEFD-63E498FE82D8}" type="presParOf" srcId="{9204C162-4CF6-44E4-93C7-6CCE292341BC}" destId="{88170744-DE26-4F19-8F8B-13263CFB4F46}" srcOrd="0" destOrd="0" presId="urn:microsoft.com/office/officeart/2005/8/layout/cycle2"/>
    <dgm:cxn modelId="{49DAFF9C-02C1-BF40-97EF-C12552C26EDE}" type="presParOf" srcId="{421432CB-20B6-40FE-BA29-E77E70075B8C}" destId="{0E487D96-934C-4292-92BA-5000313B879F}" srcOrd="10" destOrd="0" presId="urn:microsoft.com/office/officeart/2005/8/layout/cycle2"/>
    <dgm:cxn modelId="{00C0E654-C6C3-1C43-B606-368E8DB28F2E}" type="presParOf" srcId="{421432CB-20B6-40FE-BA29-E77E70075B8C}" destId="{9FD5E9A7-1457-4E1D-8908-9CB6D3035D4F}" srcOrd="11" destOrd="0" presId="urn:microsoft.com/office/officeart/2005/8/layout/cycle2"/>
    <dgm:cxn modelId="{1AC423B7-9960-1143-8941-4AC15D65D03A}" type="presParOf" srcId="{9FD5E9A7-1457-4E1D-8908-9CB6D3035D4F}" destId="{A05577F2-2EF7-4FAF-B318-4AF234DD76A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0AF3F-D0F1-49C3-9178-402C0EED427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C213BEC-1DE7-49C3-B65B-4D3F250611E5}">
      <dgm:prSet phldrT="[Text]"/>
      <dgm:spPr>
        <a:solidFill>
          <a:schemeClr val="bg1">
            <a:lumMod val="50000"/>
          </a:schemeClr>
        </a:solidFill>
      </dgm:spPr>
      <dgm:t>
        <a:bodyPr/>
        <a:lstStyle/>
        <a:p>
          <a:r>
            <a:rPr lang="en-US" dirty="0">
              <a:solidFill>
                <a:schemeClr val="bg1"/>
              </a:solidFill>
              <a:latin typeface="Arial" panose="020B0604020202020204" pitchFamily="34" charset="0"/>
              <a:cs typeface="Arial" panose="020B0604020202020204" pitchFamily="34" charset="0"/>
            </a:rPr>
            <a:t>Powerful and Unique Client Centered Behavioral Solutions Delivered in 123+ Countries and  11 Languages</a:t>
          </a:r>
        </a:p>
      </dgm:t>
    </dgm:pt>
    <dgm:pt modelId="{7FB38458-F10E-41E1-A795-DF3754DE3E63}" type="parTrans" cxnId="{12C57C88-EECD-47A9-B7D0-14B7A1D90BB1}">
      <dgm:prSet/>
      <dgm:spPr/>
      <dgm:t>
        <a:bodyPr/>
        <a:lstStyle/>
        <a:p>
          <a:endParaRPr lang="en-US"/>
        </a:p>
      </dgm:t>
    </dgm:pt>
    <dgm:pt modelId="{785A6797-F9AB-49A8-AA4B-D1CA3E257355}" type="sibTrans" cxnId="{12C57C88-EECD-47A9-B7D0-14B7A1D90BB1}">
      <dgm:prSet/>
      <dgm:spPr/>
      <dgm:t>
        <a:bodyPr/>
        <a:lstStyle/>
        <a:p>
          <a:endParaRPr lang="en-US"/>
        </a:p>
      </dgm:t>
    </dgm:pt>
    <dgm:pt modelId="{E0E2642B-395F-490A-A07C-6BB3AA980577}">
      <dgm:prSet phldrT="[Text]"/>
      <dgm:spPr>
        <a:solidFill>
          <a:schemeClr val="bg1">
            <a:lumMod val="65000"/>
          </a:schemeClr>
        </a:solidFill>
      </dgm:spPr>
      <dgm:t>
        <a:bodyPr/>
        <a:lstStyle/>
        <a:p>
          <a:r>
            <a:rPr lang="en-US" dirty="0">
              <a:latin typeface="Arial" panose="020B0604020202020204" pitchFamily="34" charset="0"/>
              <a:cs typeface="Arial" panose="020B0604020202020204" pitchFamily="34" charset="0"/>
            </a:rPr>
            <a:t>Forced Choice Assessment Measuring 64 Behavioral Traits </a:t>
          </a:r>
        </a:p>
      </dgm:t>
    </dgm:pt>
    <dgm:pt modelId="{560B6FA4-BD7B-4AF4-BAA9-A4F609FB89E6}" type="parTrans" cxnId="{5F623085-5E4C-4535-9D55-D30B214AE876}">
      <dgm:prSet/>
      <dgm:spPr>
        <a:solidFill>
          <a:schemeClr val="bg1">
            <a:lumMod val="65000"/>
          </a:schemeClr>
        </a:solidFill>
      </dgm:spPr>
      <dgm:t>
        <a:bodyPr/>
        <a:lstStyle/>
        <a:p>
          <a:endParaRPr lang="en-US"/>
        </a:p>
      </dgm:t>
    </dgm:pt>
    <dgm:pt modelId="{AD2830C3-DA37-41DD-ABE7-154BE2C7CBB0}" type="sibTrans" cxnId="{5F623085-5E4C-4535-9D55-D30B214AE876}">
      <dgm:prSet/>
      <dgm:spPr/>
      <dgm:t>
        <a:bodyPr/>
        <a:lstStyle/>
        <a:p>
          <a:endParaRPr lang="en-US"/>
        </a:p>
      </dgm:t>
    </dgm:pt>
    <dgm:pt modelId="{81E81AAA-808F-4203-9FC3-F30A496E3BB9}">
      <dgm:prSet phldrT="[Text]"/>
      <dgm:spPr>
        <a:solidFill>
          <a:schemeClr val="bg1">
            <a:lumMod val="65000"/>
          </a:schemeClr>
        </a:solidFill>
      </dgm:spPr>
      <dgm:t>
        <a:bodyPr/>
        <a:lstStyle/>
        <a:p>
          <a:r>
            <a:rPr lang="en-US" dirty="0">
              <a:latin typeface="Arial" panose="020B0604020202020204" pitchFamily="34" charset="0"/>
              <a:cs typeface="Arial" panose="020B0604020202020204" pitchFamily="34" charset="0"/>
            </a:rPr>
            <a:t>60+ Man Years of Development Investment Since 2001</a:t>
          </a:r>
        </a:p>
      </dgm:t>
    </dgm:pt>
    <dgm:pt modelId="{FE982E09-D7DC-4702-8F76-1AE027FBF8A7}" type="parTrans" cxnId="{F060F6AA-4FC5-4536-A331-DCD963DBCF7A}">
      <dgm:prSet/>
      <dgm:spPr>
        <a:solidFill>
          <a:schemeClr val="bg1">
            <a:lumMod val="65000"/>
          </a:schemeClr>
        </a:solidFill>
      </dgm:spPr>
      <dgm:t>
        <a:bodyPr/>
        <a:lstStyle/>
        <a:p>
          <a:endParaRPr lang="en-US"/>
        </a:p>
      </dgm:t>
    </dgm:pt>
    <dgm:pt modelId="{16840D02-EF11-490B-AB39-5E131207CBBF}" type="sibTrans" cxnId="{F060F6AA-4FC5-4536-A331-DCD963DBCF7A}">
      <dgm:prSet/>
      <dgm:spPr/>
      <dgm:t>
        <a:bodyPr/>
        <a:lstStyle/>
        <a:p>
          <a:endParaRPr lang="en-US"/>
        </a:p>
      </dgm:t>
    </dgm:pt>
    <dgm:pt modelId="{96612306-4B38-42EB-AF19-A6D05907E87E}">
      <dgm:prSet phldrT="[Text]"/>
      <dgm:spPr>
        <a:solidFill>
          <a:schemeClr val="bg1">
            <a:lumMod val="65000"/>
          </a:schemeClr>
        </a:solidFill>
      </dgm:spPr>
      <dgm:t>
        <a:bodyPr/>
        <a:lstStyle/>
        <a:p>
          <a:r>
            <a:rPr lang="en-US" dirty="0">
              <a:latin typeface="Arial" panose="020B0604020202020204" pitchFamily="34" charset="0"/>
              <a:cs typeface="Arial" panose="020B0604020202020204" pitchFamily="34" charset="0"/>
            </a:rPr>
            <a:t>Independent Validation by Team with 100+ Years of Experience</a:t>
          </a:r>
        </a:p>
      </dgm:t>
    </dgm:pt>
    <dgm:pt modelId="{CE7871D3-7EBC-44EB-967C-C1DF0D175B37}" type="parTrans" cxnId="{DBED1685-301A-4A4F-A652-E31FBFBFF5DD}">
      <dgm:prSet/>
      <dgm:spPr>
        <a:solidFill>
          <a:schemeClr val="bg1">
            <a:lumMod val="65000"/>
          </a:schemeClr>
        </a:solidFill>
      </dgm:spPr>
      <dgm:t>
        <a:bodyPr/>
        <a:lstStyle/>
        <a:p>
          <a:endParaRPr lang="en-US"/>
        </a:p>
      </dgm:t>
    </dgm:pt>
    <dgm:pt modelId="{326B26A0-D4F7-4B29-9119-5E7E74055A32}" type="sibTrans" cxnId="{DBED1685-301A-4A4F-A652-E31FBFBFF5DD}">
      <dgm:prSet/>
      <dgm:spPr/>
      <dgm:t>
        <a:bodyPr/>
        <a:lstStyle/>
        <a:p>
          <a:endParaRPr lang="en-US"/>
        </a:p>
      </dgm:t>
    </dgm:pt>
    <dgm:pt modelId="{39D451D3-6FCF-4A9E-AFB2-E3E5FBC3E7EE}" type="pres">
      <dgm:prSet presAssocID="{78B0AF3F-D0F1-49C3-9178-402C0EED4278}" presName="cycle" presStyleCnt="0">
        <dgm:presLayoutVars>
          <dgm:chMax val="1"/>
          <dgm:dir/>
          <dgm:animLvl val="ctr"/>
          <dgm:resizeHandles val="exact"/>
        </dgm:presLayoutVars>
      </dgm:prSet>
      <dgm:spPr/>
    </dgm:pt>
    <dgm:pt modelId="{2E4783EA-5863-4D62-8471-561CB267C4D4}" type="pres">
      <dgm:prSet presAssocID="{0C213BEC-1DE7-49C3-B65B-4D3F250611E5}" presName="centerShape" presStyleLbl="node0" presStyleIdx="0" presStyleCnt="1"/>
      <dgm:spPr/>
    </dgm:pt>
    <dgm:pt modelId="{60FF9C75-89A3-471D-B854-0DE56E4816CF}" type="pres">
      <dgm:prSet presAssocID="{560B6FA4-BD7B-4AF4-BAA9-A4F609FB89E6}" presName="parTrans" presStyleLbl="bgSibTrans2D1" presStyleIdx="0" presStyleCnt="3"/>
      <dgm:spPr/>
    </dgm:pt>
    <dgm:pt modelId="{D8138837-0EF8-49FD-829F-2CFE0E74F0FE}" type="pres">
      <dgm:prSet presAssocID="{E0E2642B-395F-490A-A07C-6BB3AA980577}" presName="node" presStyleLbl="node1" presStyleIdx="0" presStyleCnt="3">
        <dgm:presLayoutVars>
          <dgm:bulletEnabled val="1"/>
        </dgm:presLayoutVars>
      </dgm:prSet>
      <dgm:spPr/>
    </dgm:pt>
    <dgm:pt modelId="{688C633A-8197-41F0-A212-D7783A4B94A3}" type="pres">
      <dgm:prSet presAssocID="{FE982E09-D7DC-4702-8F76-1AE027FBF8A7}" presName="parTrans" presStyleLbl="bgSibTrans2D1" presStyleIdx="1" presStyleCnt="3"/>
      <dgm:spPr/>
    </dgm:pt>
    <dgm:pt modelId="{411DFA40-FFD5-4A0D-AC36-9C8FF44FD0E4}" type="pres">
      <dgm:prSet presAssocID="{81E81AAA-808F-4203-9FC3-F30A496E3BB9}" presName="node" presStyleLbl="node1" presStyleIdx="1" presStyleCnt="3">
        <dgm:presLayoutVars>
          <dgm:bulletEnabled val="1"/>
        </dgm:presLayoutVars>
      </dgm:prSet>
      <dgm:spPr/>
    </dgm:pt>
    <dgm:pt modelId="{808F2945-4320-4885-BE76-54496CB27A4B}" type="pres">
      <dgm:prSet presAssocID="{CE7871D3-7EBC-44EB-967C-C1DF0D175B37}" presName="parTrans" presStyleLbl="bgSibTrans2D1" presStyleIdx="2" presStyleCnt="3"/>
      <dgm:spPr/>
    </dgm:pt>
    <dgm:pt modelId="{E6E45438-F3B6-491A-8EBE-F4545CA85F1A}" type="pres">
      <dgm:prSet presAssocID="{96612306-4B38-42EB-AF19-A6D05907E87E}" presName="node" presStyleLbl="node1" presStyleIdx="2" presStyleCnt="3">
        <dgm:presLayoutVars>
          <dgm:bulletEnabled val="1"/>
        </dgm:presLayoutVars>
      </dgm:prSet>
      <dgm:spPr/>
    </dgm:pt>
  </dgm:ptLst>
  <dgm:cxnLst>
    <dgm:cxn modelId="{BCE9C626-503D-A547-B526-88376130B411}" type="presOf" srcId="{E0E2642B-395F-490A-A07C-6BB3AA980577}" destId="{D8138837-0EF8-49FD-829F-2CFE0E74F0FE}" srcOrd="0" destOrd="0" presId="urn:microsoft.com/office/officeart/2005/8/layout/radial4"/>
    <dgm:cxn modelId="{FCD88E49-A910-614B-BE96-BB03AEC2964E}" type="presOf" srcId="{560B6FA4-BD7B-4AF4-BAA9-A4F609FB89E6}" destId="{60FF9C75-89A3-471D-B854-0DE56E4816CF}" srcOrd="0" destOrd="0" presId="urn:microsoft.com/office/officeart/2005/8/layout/radial4"/>
    <dgm:cxn modelId="{7EF74B4E-E6CA-F142-82C3-741D9228FBC1}" type="presOf" srcId="{FE982E09-D7DC-4702-8F76-1AE027FBF8A7}" destId="{688C633A-8197-41F0-A212-D7783A4B94A3}" srcOrd="0" destOrd="0" presId="urn:microsoft.com/office/officeart/2005/8/layout/radial4"/>
    <dgm:cxn modelId="{C2F2E983-F150-7D46-8EDE-53C622170C52}" type="presOf" srcId="{78B0AF3F-D0F1-49C3-9178-402C0EED4278}" destId="{39D451D3-6FCF-4A9E-AFB2-E3E5FBC3E7EE}" srcOrd="0" destOrd="0" presId="urn:microsoft.com/office/officeart/2005/8/layout/radial4"/>
    <dgm:cxn modelId="{DBED1685-301A-4A4F-A652-E31FBFBFF5DD}" srcId="{0C213BEC-1DE7-49C3-B65B-4D3F250611E5}" destId="{96612306-4B38-42EB-AF19-A6D05907E87E}" srcOrd="2" destOrd="0" parTransId="{CE7871D3-7EBC-44EB-967C-C1DF0D175B37}" sibTransId="{326B26A0-D4F7-4B29-9119-5E7E74055A32}"/>
    <dgm:cxn modelId="{5F623085-5E4C-4535-9D55-D30B214AE876}" srcId="{0C213BEC-1DE7-49C3-B65B-4D3F250611E5}" destId="{E0E2642B-395F-490A-A07C-6BB3AA980577}" srcOrd="0" destOrd="0" parTransId="{560B6FA4-BD7B-4AF4-BAA9-A4F609FB89E6}" sibTransId="{AD2830C3-DA37-41DD-ABE7-154BE2C7CBB0}"/>
    <dgm:cxn modelId="{12C57C88-EECD-47A9-B7D0-14B7A1D90BB1}" srcId="{78B0AF3F-D0F1-49C3-9178-402C0EED4278}" destId="{0C213BEC-1DE7-49C3-B65B-4D3F250611E5}" srcOrd="0" destOrd="0" parTransId="{7FB38458-F10E-41E1-A795-DF3754DE3E63}" sibTransId="{785A6797-F9AB-49A8-AA4B-D1CA3E257355}"/>
    <dgm:cxn modelId="{89B80B9A-CF13-2F47-BFE7-3C3BBFFFE6D0}" type="presOf" srcId="{0C213BEC-1DE7-49C3-B65B-4D3F250611E5}" destId="{2E4783EA-5863-4D62-8471-561CB267C4D4}" srcOrd="0" destOrd="0" presId="urn:microsoft.com/office/officeart/2005/8/layout/radial4"/>
    <dgm:cxn modelId="{120D81A0-FDB7-7C41-91A3-7B6CA701DE43}" type="presOf" srcId="{96612306-4B38-42EB-AF19-A6D05907E87E}" destId="{E6E45438-F3B6-491A-8EBE-F4545CA85F1A}" srcOrd="0" destOrd="0" presId="urn:microsoft.com/office/officeart/2005/8/layout/radial4"/>
    <dgm:cxn modelId="{F060F6AA-4FC5-4536-A331-DCD963DBCF7A}" srcId="{0C213BEC-1DE7-49C3-B65B-4D3F250611E5}" destId="{81E81AAA-808F-4203-9FC3-F30A496E3BB9}" srcOrd="1" destOrd="0" parTransId="{FE982E09-D7DC-4702-8F76-1AE027FBF8A7}" sibTransId="{16840D02-EF11-490B-AB39-5E131207CBBF}"/>
    <dgm:cxn modelId="{6ABF01B2-A6E4-264A-97CB-82B14CC7A644}" type="presOf" srcId="{CE7871D3-7EBC-44EB-967C-C1DF0D175B37}" destId="{808F2945-4320-4885-BE76-54496CB27A4B}" srcOrd="0" destOrd="0" presId="urn:microsoft.com/office/officeart/2005/8/layout/radial4"/>
    <dgm:cxn modelId="{AB7EB9E3-57A2-6D4E-9428-919656AF9C38}" type="presOf" srcId="{81E81AAA-808F-4203-9FC3-F30A496E3BB9}" destId="{411DFA40-FFD5-4A0D-AC36-9C8FF44FD0E4}" srcOrd="0" destOrd="0" presId="urn:microsoft.com/office/officeart/2005/8/layout/radial4"/>
    <dgm:cxn modelId="{ED7BB2B0-736C-CC44-B8A5-0391460AF706}" type="presParOf" srcId="{39D451D3-6FCF-4A9E-AFB2-E3E5FBC3E7EE}" destId="{2E4783EA-5863-4D62-8471-561CB267C4D4}" srcOrd="0" destOrd="0" presId="urn:microsoft.com/office/officeart/2005/8/layout/radial4"/>
    <dgm:cxn modelId="{F51F180B-CA42-DA4F-82DC-7D9935C52E73}" type="presParOf" srcId="{39D451D3-6FCF-4A9E-AFB2-E3E5FBC3E7EE}" destId="{60FF9C75-89A3-471D-B854-0DE56E4816CF}" srcOrd="1" destOrd="0" presId="urn:microsoft.com/office/officeart/2005/8/layout/radial4"/>
    <dgm:cxn modelId="{0AC6AF85-4C8B-3642-B889-EEE11A1C1386}" type="presParOf" srcId="{39D451D3-6FCF-4A9E-AFB2-E3E5FBC3E7EE}" destId="{D8138837-0EF8-49FD-829F-2CFE0E74F0FE}" srcOrd="2" destOrd="0" presId="urn:microsoft.com/office/officeart/2005/8/layout/radial4"/>
    <dgm:cxn modelId="{4381204A-FA66-214E-9045-65E1D72D1534}" type="presParOf" srcId="{39D451D3-6FCF-4A9E-AFB2-E3E5FBC3E7EE}" destId="{688C633A-8197-41F0-A212-D7783A4B94A3}" srcOrd="3" destOrd="0" presId="urn:microsoft.com/office/officeart/2005/8/layout/radial4"/>
    <dgm:cxn modelId="{20DC955F-744E-2640-A566-38E0B4D54C24}" type="presParOf" srcId="{39D451D3-6FCF-4A9E-AFB2-E3E5FBC3E7EE}" destId="{411DFA40-FFD5-4A0D-AC36-9C8FF44FD0E4}" srcOrd="4" destOrd="0" presId="urn:microsoft.com/office/officeart/2005/8/layout/radial4"/>
    <dgm:cxn modelId="{42A0B1E0-3283-1445-9237-1F9EC91A1926}" type="presParOf" srcId="{39D451D3-6FCF-4A9E-AFB2-E3E5FBC3E7EE}" destId="{808F2945-4320-4885-BE76-54496CB27A4B}" srcOrd="5" destOrd="0" presId="urn:microsoft.com/office/officeart/2005/8/layout/radial4"/>
    <dgm:cxn modelId="{106D69CE-FCF9-134C-BD79-3D103F14B803}" type="presParOf" srcId="{39D451D3-6FCF-4A9E-AFB2-E3E5FBC3E7EE}" destId="{E6E45438-F3B6-491A-8EBE-F4545CA85F1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82FA0-933C-4096-8BF9-295C54B5B1F6}">
      <dsp:nvSpPr>
        <dsp:cNvPr id="0" name=""/>
        <dsp:cNvSpPr/>
      </dsp:nvSpPr>
      <dsp:spPr>
        <a:xfrm rot="3715717">
          <a:off x="1703666" y="2938128"/>
          <a:ext cx="695784" cy="46757"/>
        </a:xfrm>
        <a:custGeom>
          <a:avLst/>
          <a:gdLst/>
          <a:ahLst/>
          <a:cxnLst/>
          <a:rect l="0" t="0" r="0" b="0"/>
          <a:pathLst>
            <a:path>
              <a:moveTo>
                <a:pt x="0" y="23378"/>
              </a:moveTo>
              <a:lnTo>
                <a:pt x="695784" y="23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91C52-2498-4277-A5F8-C67E27EFD27A}">
      <dsp:nvSpPr>
        <dsp:cNvPr id="0" name=""/>
        <dsp:cNvSpPr/>
      </dsp:nvSpPr>
      <dsp:spPr>
        <a:xfrm rot="1328768">
          <a:off x="2124769" y="2394957"/>
          <a:ext cx="457850" cy="46757"/>
        </a:xfrm>
        <a:custGeom>
          <a:avLst/>
          <a:gdLst/>
          <a:ahLst/>
          <a:cxnLst/>
          <a:rect l="0" t="0" r="0" b="0"/>
          <a:pathLst>
            <a:path>
              <a:moveTo>
                <a:pt x="0" y="23378"/>
              </a:moveTo>
              <a:lnTo>
                <a:pt x="457850" y="23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950F1-BE3C-4BE3-B133-DC8910712802}">
      <dsp:nvSpPr>
        <dsp:cNvPr id="0" name=""/>
        <dsp:cNvSpPr/>
      </dsp:nvSpPr>
      <dsp:spPr>
        <a:xfrm rot="20271232">
          <a:off x="2124769" y="1779676"/>
          <a:ext cx="457850" cy="46757"/>
        </a:xfrm>
        <a:custGeom>
          <a:avLst/>
          <a:gdLst/>
          <a:ahLst/>
          <a:cxnLst/>
          <a:rect l="0" t="0" r="0" b="0"/>
          <a:pathLst>
            <a:path>
              <a:moveTo>
                <a:pt x="0" y="23378"/>
              </a:moveTo>
              <a:lnTo>
                <a:pt x="457850" y="23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322EC-A11F-41B8-9A87-A42D9ADDB50D}">
      <dsp:nvSpPr>
        <dsp:cNvPr id="0" name=""/>
        <dsp:cNvSpPr/>
      </dsp:nvSpPr>
      <dsp:spPr>
        <a:xfrm rot="17884283">
          <a:off x="1703666" y="1236505"/>
          <a:ext cx="695784" cy="46757"/>
        </a:xfrm>
        <a:custGeom>
          <a:avLst/>
          <a:gdLst/>
          <a:ahLst/>
          <a:cxnLst/>
          <a:rect l="0" t="0" r="0" b="0"/>
          <a:pathLst>
            <a:path>
              <a:moveTo>
                <a:pt x="0" y="23378"/>
              </a:moveTo>
              <a:lnTo>
                <a:pt x="695784" y="23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79613-1A1F-4922-B105-C6A1998D30DC}">
      <dsp:nvSpPr>
        <dsp:cNvPr id="0" name=""/>
        <dsp:cNvSpPr/>
      </dsp:nvSpPr>
      <dsp:spPr>
        <a:xfrm>
          <a:off x="946677" y="1347574"/>
          <a:ext cx="1553840" cy="1553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007E9-9F8C-4353-BCB3-B91F89E7C8A1}">
      <dsp:nvSpPr>
        <dsp:cNvPr id="0" name=""/>
        <dsp:cNvSpPr/>
      </dsp:nvSpPr>
      <dsp:spPr>
        <a:xfrm>
          <a:off x="1923457" y="-83248"/>
          <a:ext cx="1101731" cy="1100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a:latin typeface="Arial" pitchFamily="34" charset="0"/>
              <a:cs typeface="Arial" pitchFamily="34" charset="0"/>
            </a:rPr>
            <a:t>Sales Conversion</a:t>
          </a:r>
        </a:p>
        <a:p>
          <a:pPr marL="0" lvl="0" indent="0" algn="ctr" defTabSz="444500">
            <a:lnSpc>
              <a:spcPct val="90000"/>
            </a:lnSpc>
            <a:spcBef>
              <a:spcPct val="0"/>
            </a:spcBef>
            <a:spcAft>
              <a:spcPct val="35000"/>
            </a:spcAft>
            <a:buNone/>
          </a:pPr>
          <a:r>
            <a:rPr lang="en-AU" sz="1000" kern="1200">
              <a:latin typeface="Arial" pitchFamily="34" charset="0"/>
              <a:cs typeface="Arial" pitchFamily="34" charset="0"/>
            </a:rPr>
            <a:t>?</a:t>
          </a:r>
          <a:endParaRPr lang="en-AU" sz="1000" kern="1200" dirty="0">
            <a:latin typeface="Arial" pitchFamily="34" charset="0"/>
            <a:cs typeface="Arial" pitchFamily="34" charset="0"/>
          </a:endParaRPr>
        </a:p>
      </dsp:txBody>
      <dsp:txXfrm>
        <a:off x="2084802" y="77964"/>
        <a:ext cx="779041" cy="778403"/>
      </dsp:txXfrm>
    </dsp:sp>
    <dsp:sp modelId="{DB5F062A-5331-4DB3-B93E-4529441ABF33}">
      <dsp:nvSpPr>
        <dsp:cNvPr id="0" name=""/>
        <dsp:cNvSpPr/>
      </dsp:nvSpPr>
      <dsp:spPr>
        <a:xfrm>
          <a:off x="2525031" y="958708"/>
          <a:ext cx="1101731" cy="1100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Arial" pitchFamily="34" charset="0"/>
              <a:cs typeface="Arial" pitchFamily="34" charset="0"/>
            </a:rPr>
            <a:t>Client Engagement</a:t>
          </a:r>
        </a:p>
        <a:p>
          <a:pPr marL="0" lvl="0" indent="0" algn="ctr" defTabSz="444500">
            <a:lnSpc>
              <a:spcPct val="90000"/>
            </a:lnSpc>
            <a:spcBef>
              <a:spcPct val="0"/>
            </a:spcBef>
            <a:spcAft>
              <a:spcPct val="35000"/>
            </a:spcAft>
            <a:buNone/>
          </a:pPr>
          <a:r>
            <a:rPr lang="en-AU" sz="1000" kern="1200" dirty="0">
              <a:latin typeface="Arial" pitchFamily="34" charset="0"/>
              <a:cs typeface="Arial" pitchFamily="34" charset="0"/>
            </a:rPr>
            <a:t>?</a:t>
          </a:r>
        </a:p>
      </dsp:txBody>
      <dsp:txXfrm>
        <a:off x="2686376" y="1119920"/>
        <a:ext cx="779041" cy="778403"/>
      </dsp:txXfrm>
    </dsp:sp>
    <dsp:sp modelId="{2BE5A9EF-7D71-45A4-B76C-AE4903D778B0}">
      <dsp:nvSpPr>
        <dsp:cNvPr id="0" name=""/>
        <dsp:cNvSpPr/>
      </dsp:nvSpPr>
      <dsp:spPr>
        <a:xfrm>
          <a:off x="2525031" y="2161856"/>
          <a:ext cx="1101731" cy="1100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Arial" pitchFamily="34" charset="0"/>
              <a:cs typeface="Arial" pitchFamily="34" charset="0"/>
            </a:rPr>
            <a:t>Employee Retention &amp; Productivity</a:t>
          </a:r>
        </a:p>
        <a:p>
          <a:pPr marL="0" lvl="0" indent="0" algn="ctr" defTabSz="444500">
            <a:lnSpc>
              <a:spcPct val="90000"/>
            </a:lnSpc>
            <a:spcBef>
              <a:spcPct val="0"/>
            </a:spcBef>
            <a:spcAft>
              <a:spcPct val="35000"/>
            </a:spcAft>
            <a:buNone/>
          </a:pPr>
          <a:r>
            <a:rPr lang="en-AU" sz="1000" kern="1200" dirty="0">
              <a:latin typeface="Arial" pitchFamily="34" charset="0"/>
              <a:cs typeface="Arial" pitchFamily="34" charset="0"/>
            </a:rPr>
            <a:t>?</a:t>
          </a:r>
        </a:p>
      </dsp:txBody>
      <dsp:txXfrm>
        <a:off x="2686376" y="2323068"/>
        <a:ext cx="779041" cy="778403"/>
      </dsp:txXfrm>
    </dsp:sp>
    <dsp:sp modelId="{BC71C7E8-1F25-47AE-AC40-8C47B7D944D1}">
      <dsp:nvSpPr>
        <dsp:cNvPr id="0" name=""/>
        <dsp:cNvSpPr/>
      </dsp:nvSpPr>
      <dsp:spPr>
        <a:xfrm>
          <a:off x="1923457" y="3203812"/>
          <a:ext cx="1101731" cy="11008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350" rIns="0" bIns="635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Arial" pitchFamily="34" charset="0"/>
              <a:cs typeface="Arial" pitchFamily="34" charset="0"/>
            </a:rPr>
            <a:t>Operational Execution</a:t>
          </a:r>
        </a:p>
        <a:p>
          <a:pPr marL="0" lvl="0" indent="0" algn="ctr" defTabSz="444500">
            <a:lnSpc>
              <a:spcPct val="90000"/>
            </a:lnSpc>
            <a:spcBef>
              <a:spcPct val="0"/>
            </a:spcBef>
            <a:spcAft>
              <a:spcPct val="35000"/>
            </a:spcAft>
            <a:buNone/>
          </a:pPr>
          <a:r>
            <a:rPr lang="en-AU" sz="1000" kern="1200" dirty="0">
              <a:latin typeface="Arial" pitchFamily="34" charset="0"/>
              <a:cs typeface="Arial" pitchFamily="34" charset="0"/>
            </a:rPr>
            <a:t>?</a:t>
          </a:r>
        </a:p>
      </dsp:txBody>
      <dsp:txXfrm>
        <a:off x="2084802" y="3365024"/>
        <a:ext cx="779041" cy="778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F977-D10F-422C-9184-4A0334736C07}">
      <dsp:nvSpPr>
        <dsp:cNvPr id="0" name=""/>
        <dsp:cNvSpPr/>
      </dsp:nvSpPr>
      <dsp:spPr>
        <a:xfrm>
          <a:off x="3863206" y="1847"/>
          <a:ext cx="1417587" cy="1417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itchFamily="34" charset="0"/>
              <a:cs typeface="Arial" pitchFamily="34" charset="0"/>
            </a:rPr>
            <a:t>1. </a:t>
          </a:r>
          <a:r>
            <a:rPr lang="en-US" sz="900" b="1" kern="1200" dirty="0">
              <a:latin typeface="Arial" pitchFamily="34" charset="0"/>
              <a:cs typeface="Arial" pitchFamily="34" charset="0"/>
            </a:rPr>
            <a:t>Build a</a:t>
          </a:r>
          <a:r>
            <a:rPr lang="en-US" sz="900" kern="1200" dirty="0">
              <a:latin typeface="Arial" pitchFamily="34" charset="0"/>
              <a:cs typeface="Arial" pitchFamily="34" charset="0"/>
            </a:rPr>
            <a:t> </a:t>
          </a:r>
          <a:r>
            <a:rPr lang="en-US" sz="900" b="1" kern="1200" dirty="0">
              <a:latin typeface="Arial" pitchFamily="34" charset="0"/>
              <a:cs typeface="Arial" pitchFamily="34" charset="0"/>
            </a:rPr>
            <a:t>Positive Hiring Culture                 </a:t>
          </a:r>
          <a:r>
            <a:rPr lang="en-US" sz="900" b="0" i="1" kern="1200" dirty="0">
              <a:latin typeface="Arial" pitchFamily="34" charset="0"/>
              <a:cs typeface="Arial" pitchFamily="34" charset="0"/>
            </a:rPr>
            <a:t>based on a defined belief system and clear processes</a:t>
          </a:r>
          <a:endParaRPr lang="en-US" sz="900" kern="1200" dirty="0"/>
        </a:p>
      </dsp:txBody>
      <dsp:txXfrm>
        <a:off x="4070807" y="209448"/>
        <a:ext cx="1002385" cy="1002385"/>
      </dsp:txXfrm>
    </dsp:sp>
    <dsp:sp modelId="{F2686BFD-873A-48B7-9DD7-FACCC142B102}">
      <dsp:nvSpPr>
        <dsp:cNvPr id="0" name=""/>
        <dsp:cNvSpPr/>
      </dsp:nvSpPr>
      <dsp:spPr>
        <a:xfrm rot="1800000">
          <a:off x="5296118" y="998337"/>
          <a:ext cx="377047" cy="4784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03695" y="1065746"/>
        <a:ext cx="263933" cy="287061"/>
      </dsp:txXfrm>
    </dsp:sp>
    <dsp:sp modelId="{DAF34322-1352-4460-B8B5-7B0065D10879}">
      <dsp:nvSpPr>
        <dsp:cNvPr id="0" name=""/>
        <dsp:cNvSpPr/>
      </dsp:nvSpPr>
      <dsp:spPr>
        <a:xfrm>
          <a:off x="5706973" y="1066347"/>
          <a:ext cx="1417587" cy="1417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itchFamily="34" charset="0"/>
              <a:cs typeface="Arial" pitchFamily="34" charset="0"/>
            </a:rPr>
            <a:t>2. </a:t>
          </a:r>
          <a:r>
            <a:rPr lang="en-US" sz="900" b="1" kern="1200" dirty="0">
              <a:latin typeface="Arial" pitchFamily="34" charset="0"/>
              <a:cs typeface="Arial" pitchFamily="34" charset="0"/>
            </a:rPr>
            <a:t>Identify </a:t>
          </a:r>
          <a:br>
            <a:rPr lang="en-US" sz="900" b="1" kern="1200" dirty="0">
              <a:latin typeface="Arial" pitchFamily="34" charset="0"/>
              <a:cs typeface="Arial" pitchFamily="34" charset="0"/>
            </a:rPr>
          </a:br>
          <a:r>
            <a:rPr lang="en-US" sz="900" b="1" kern="1200" dirty="0">
              <a:latin typeface="Arial" pitchFamily="34" charset="0"/>
              <a:cs typeface="Arial" pitchFamily="34" charset="0"/>
            </a:rPr>
            <a:t>the Role </a:t>
          </a:r>
          <a:r>
            <a:rPr lang="en-US" sz="900" i="1" kern="1200" dirty="0">
              <a:latin typeface="Arial" pitchFamily="34" charset="0"/>
              <a:cs typeface="Arial" pitchFamily="34" charset="0"/>
            </a:rPr>
            <a:t>knowing the talents required based on current team member behavioral styles and activities to be performed</a:t>
          </a:r>
          <a:endParaRPr lang="en-US" sz="900" kern="1200" dirty="0"/>
        </a:p>
      </dsp:txBody>
      <dsp:txXfrm>
        <a:off x="5914574" y="1273948"/>
        <a:ext cx="1002385" cy="1002385"/>
      </dsp:txXfrm>
    </dsp:sp>
    <dsp:sp modelId="{AC330FAA-B1C2-43CB-ACE6-D3E47FE42C8B}">
      <dsp:nvSpPr>
        <dsp:cNvPr id="0" name=""/>
        <dsp:cNvSpPr/>
      </dsp:nvSpPr>
      <dsp:spPr>
        <a:xfrm rot="5400000">
          <a:off x="6227243" y="2589751"/>
          <a:ext cx="377047" cy="4784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283800" y="2628881"/>
        <a:ext cx="263933" cy="287061"/>
      </dsp:txXfrm>
    </dsp:sp>
    <dsp:sp modelId="{564AF475-231E-46E5-BE24-0EB073E990E5}">
      <dsp:nvSpPr>
        <dsp:cNvPr id="0" name=""/>
        <dsp:cNvSpPr/>
      </dsp:nvSpPr>
      <dsp:spPr>
        <a:xfrm>
          <a:off x="5706973" y="3195345"/>
          <a:ext cx="1417587" cy="1417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itchFamily="34" charset="0"/>
              <a:cs typeface="Arial" pitchFamily="34" charset="0"/>
            </a:rPr>
            <a:t>3. </a:t>
          </a:r>
          <a:r>
            <a:rPr lang="en-US" sz="900" b="1" kern="1200" dirty="0">
              <a:latin typeface="Arial" pitchFamily="34" charset="0"/>
              <a:cs typeface="Arial" pitchFamily="34" charset="0"/>
            </a:rPr>
            <a:t>Create Role Benchmark </a:t>
          </a:r>
          <a:r>
            <a:rPr lang="en-US" sz="900" i="1" kern="1200" dirty="0">
              <a:latin typeface="Arial" pitchFamily="34" charset="0"/>
              <a:cs typeface="Arial" pitchFamily="34" charset="0"/>
            </a:rPr>
            <a:t>by reviewing the behaviors for the role based on successful performers</a:t>
          </a:r>
          <a:endParaRPr lang="en-US" sz="900" kern="1200" dirty="0"/>
        </a:p>
      </dsp:txBody>
      <dsp:txXfrm>
        <a:off x="5914574" y="3402946"/>
        <a:ext cx="1002385" cy="1002385"/>
      </dsp:txXfrm>
    </dsp:sp>
    <dsp:sp modelId="{D7A9ED73-D0C4-4EF0-91A4-DC7993F5D72C}">
      <dsp:nvSpPr>
        <dsp:cNvPr id="0" name=""/>
        <dsp:cNvSpPr/>
      </dsp:nvSpPr>
      <dsp:spPr>
        <a:xfrm rot="9000000">
          <a:off x="5314601" y="4191836"/>
          <a:ext cx="377047" cy="4784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420138" y="4259245"/>
        <a:ext cx="263933" cy="287061"/>
      </dsp:txXfrm>
    </dsp:sp>
    <dsp:sp modelId="{30151376-7294-4B53-92B4-04F8A8855B83}">
      <dsp:nvSpPr>
        <dsp:cNvPr id="0" name=""/>
        <dsp:cNvSpPr/>
      </dsp:nvSpPr>
      <dsp:spPr>
        <a:xfrm>
          <a:off x="3863206" y="4259845"/>
          <a:ext cx="1417587" cy="1417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itchFamily="34" charset="0"/>
              <a:cs typeface="Arial" pitchFamily="34" charset="0"/>
            </a:rPr>
            <a:t>4. </a:t>
          </a:r>
          <a:r>
            <a:rPr lang="en-US" sz="900" b="1" kern="1200" dirty="0">
              <a:latin typeface="Arial" pitchFamily="34" charset="0"/>
              <a:cs typeface="Arial" pitchFamily="34" charset="0"/>
            </a:rPr>
            <a:t>Match Talent to the Role</a:t>
          </a:r>
          <a:r>
            <a:rPr lang="en-US" sz="900" kern="1200" dirty="0">
              <a:latin typeface="Arial" pitchFamily="34" charset="0"/>
              <a:cs typeface="Arial" pitchFamily="34" charset="0"/>
            </a:rPr>
            <a:t> </a:t>
          </a:r>
          <a:r>
            <a:rPr lang="en-US" sz="900" i="1" kern="1200" dirty="0">
              <a:latin typeface="Arial" pitchFamily="34" charset="0"/>
              <a:cs typeface="Arial" pitchFamily="34" charset="0"/>
            </a:rPr>
            <a:t>                                     by having the candidate complete their Natural Behavior Discovery before first interview</a:t>
          </a:r>
          <a:endParaRPr lang="en-US" sz="900" kern="1200" dirty="0"/>
        </a:p>
      </dsp:txBody>
      <dsp:txXfrm>
        <a:off x="4070807" y="4467446"/>
        <a:ext cx="1002385" cy="1002385"/>
      </dsp:txXfrm>
    </dsp:sp>
    <dsp:sp modelId="{095315A2-E5D8-476F-9D3B-D74185442A59}">
      <dsp:nvSpPr>
        <dsp:cNvPr id="0" name=""/>
        <dsp:cNvSpPr/>
      </dsp:nvSpPr>
      <dsp:spPr>
        <a:xfrm rot="12600000">
          <a:off x="3470834" y="4202507"/>
          <a:ext cx="377047" cy="4784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576371" y="4326473"/>
        <a:ext cx="263933" cy="287061"/>
      </dsp:txXfrm>
    </dsp:sp>
    <dsp:sp modelId="{024CDAC3-AC1E-4134-A9C9-EF78101A47D6}">
      <dsp:nvSpPr>
        <dsp:cNvPr id="0" name=""/>
        <dsp:cNvSpPr/>
      </dsp:nvSpPr>
      <dsp:spPr>
        <a:xfrm>
          <a:off x="2019439" y="3195345"/>
          <a:ext cx="1417587" cy="1417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itchFamily="34" charset="0"/>
              <a:cs typeface="Arial" pitchFamily="34" charset="0"/>
            </a:rPr>
            <a:t>5. Match  to Manager                         </a:t>
          </a:r>
          <a:r>
            <a:rPr lang="en-US" sz="900" b="0" i="1" kern="1200" dirty="0">
              <a:latin typeface="Arial" pitchFamily="34" charset="0"/>
              <a:cs typeface="Arial" pitchFamily="34" charset="0"/>
            </a:rPr>
            <a:t>by  comparing the strengths  and struggles of the Manager and  Candidate</a:t>
          </a:r>
          <a:endParaRPr lang="en-US" sz="900" b="0" i="1" kern="1200" dirty="0"/>
        </a:p>
      </dsp:txBody>
      <dsp:txXfrm>
        <a:off x="2227040" y="3402946"/>
        <a:ext cx="1002385" cy="1002385"/>
      </dsp:txXfrm>
    </dsp:sp>
    <dsp:sp modelId="{9204C162-4CF6-44E4-93C7-6CCE292341BC}">
      <dsp:nvSpPr>
        <dsp:cNvPr id="0" name=""/>
        <dsp:cNvSpPr/>
      </dsp:nvSpPr>
      <dsp:spPr>
        <a:xfrm rot="16200000">
          <a:off x="2539709" y="2611093"/>
          <a:ext cx="377047" cy="4784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596266" y="2763337"/>
        <a:ext cx="263933" cy="287061"/>
      </dsp:txXfrm>
    </dsp:sp>
    <dsp:sp modelId="{0E487D96-934C-4292-92BA-5000313B879F}">
      <dsp:nvSpPr>
        <dsp:cNvPr id="0" name=""/>
        <dsp:cNvSpPr/>
      </dsp:nvSpPr>
      <dsp:spPr>
        <a:xfrm>
          <a:off x="2019439" y="1066347"/>
          <a:ext cx="1417587" cy="1417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pitchFamily="34" charset="0"/>
              <a:cs typeface="Arial" pitchFamily="34" charset="0"/>
            </a:rPr>
            <a:t>6. Conduct Behavioral Interview                         </a:t>
          </a:r>
          <a:r>
            <a:rPr lang="en-US" sz="900" i="1" kern="1200" dirty="0">
              <a:latin typeface="Arial" pitchFamily="34" charset="0"/>
              <a:cs typeface="Arial" pitchFamily="34" charset="0"/>
            </a:rPr>
            <a:t>using powerful questions based on the strongest behavioral factors</a:t>
          </a:r>
          <a:endParaRPr lang="en-US" sz="900" kern="1200" dirty="0"/>
        </a:p>
      </dsp:txBody>
      <dsp:txXfrm>
        <a:off x="2227040" y="1273948"/>
        <a:ext cx="1002385" cy="1002385"/>
      </dsp:txXfrm>
    </dsp:sp>
    <dsp:sp modelId="{9FD5E9A7-1457-4E1D-8908-9CB6D3035D4F}">
      <dsp:nvSpPr>
        <dsp:cNvPr id="0" name=""/>
        <dsp:cNvSpPr/>
      </dsp:nvSpPr>
      <dsp:spPr>
        <a:xfrm rot="19800000">
          <a:off x="3452351" y="1009009"/>
          <a:ext cx="377047" cy="4784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9928" y="1132975"/>
        <a:ext cx="263933" cy="287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83EA-5863-4D62-8471-561CB267C4D4}">
      <dsp:nvSpPr>
        <dsp:cNvPr id="0" name=""/>
        <dsp:cNvSpPr/>
      </dsp:nvSpPr>
      <dsp:spPr>
        <a:xfrm>
          <a:off x="3087243" y="3125911"/>
          <a:ext cx="2283714" cy="2283714"/>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Powerful and Unique Client Centered Behavioral Solutions Delivered in 123+ Countries and  11 Languages</a:t>
          </a:r>
        </a:p>
      </dsp:txBody>
      <dsp:txXfrm>
        <a:off x="3421685" y="3460353"/>
        <a:ext cx="1614830" cy="1614830"/>
      </dsp:txXfrm>
    </dsp:sp>
    <dsp:sp modelId="{60FF9C75-89A3-471D-B854-0DE56E4816CF}">
      <dsp:nvSpPr>
        <dsp:cNvPr id="0" name=""/>
        <dsp:cNvSpPr/>
      </dsp:nvSpPr>
      <dsp:spPr>
        <a:xfrm rot="12900000">
          <a:off x="1251581" y="2604356"/>
          <a:ext cx="2133362" cy="650858"/>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D8138837-0EF8-49FD-829F-2CFE0E74F0FE}">
      <dsp:nvSpPr>
        <dsp:cNvPr id="0" name=""/>
        <dsp:cNvSpPr/>
      </dsp:nvSpPr>
      <dsp:spPr>
        <a:xfrm>
          <a:off x="359724" y="1450151"/>
          <a:ext cx="2169528" cy="173562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Forced Choice Assessment Measuring 64 Behavioral Traits </a:t>
          </a:r>
        </a:p>
      </dsp:txBody>
      <dsp:txXfrm>
        <a:off x="410559" y="1500986"/>
        <a:ext cx="2067858" cy="1633952"/>
      </dsp:txXfrm>
    </dsp:sp>
    <dsp:sp modelId="{688C633A-8197-41F0-A212-D7783A4B94A3}">
      <dsp:nvSpPr>
        <dsp:cNvPr id="0" name=""/>
        <dsp:cNvSpPr/>
      </dsp:nvSpPr>
      <dsp:spPr>
        <a:xfrm rot="16200000">
          <a:off x="3162418" y="1609637"/>
          <a:ext cx="2133362" cy="650858"/>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411DFA40-FFD5-4A0D-AC36-9C8FF44FD0E4}">
      <dsp:nvSpPr>
        <dsp:cNvPr id="0" name=""/>
        <dsp:cNvSpPr/>
      </dsp:nvSpPr>
      <dsp:spPr>
        <a:xfrm>
          <a:off x="3144335" y="574"/>
          <a:ext cx="2169528" cy="173562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60+ Man Years of Development Investment Since 2001</a:t>
          </a:r>
        </a:p>
      </dsp:txBody>
      <dsp:txXfrm>
        <a:off x="3195170" y="51409"/>
        <a:ext cx="2067858" cy="1633952"/>
      </dsp:txXfrm>
    </dsp:sp>
    <dsp:sp modelId="{808F2945-4320-4885-BE76-54496CB27A4B}">
      <dsp:nvSpPr>
        <dsp:cNvPr id="0" name=""/>
        <dsp:cNvSpPr/>
      </dsp:nvSpPr>
      <dsp:spPr>
        <a:xfrm rot="19500000">
          <a:off x="5073256" y="2604356"/>
          <a:ext cx="2133362" cy="650858"/>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E6E45438-F3B6-491A-8EBE-F4545CA85F1A}">
      <dsp:nvSpPr>
        <dsp:cNvPr id="0" name=""/>
        <dsp:cNvSpPr/>
      </dsp:nvSpPr>
      <dsp:spPr>
        <a:xfrm>
          <a:off x="5928947" y="1450151"/>
          <a:ext cx="2169528" cy="173562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Independent Validation by Team with 100+ Years of Experience</a:t>
          </a:r>
        </a:p>
      </dsp:txBody>
      <dsp:txXfrm>
        <a:off x="5979782" y="1500986"/>
        <a:ext cx="2067858" cy="163395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35CA22A-EF15-44BE-A166-091697CF57C2}" type="datetimeFigureOut">
              <a:rPr lang="en-US" smtClean="0"/>
              <a:pPr/>
              <a:t>2/15/2023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Copyright ® 2001-2016 DNA Behavior International</a:t>
            </a: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6BD64AF-6A60-4067-812A-2DE86F24D148}" type="slidenum">
              <a:rPr lang="en-US" smtClean="0"/>
              <a:pPr/>
              <a:t>‹#›</a:t>
            </a:fld>
            <a:endParaRPr lang="en-US"/>
          </a:p>
        </p:txBody>
      </p:sp>
    </p:spTree>
    <p:extLst>
      <p:ext uri="{BB962C8B-B14F-4D97-AF65-F5344CB8AC3E}">
        <p14:creationId xmlns:p14="http://schemas.microsoft.com/office/powerpoint/2010/main" val="3193221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0823" tIns="45411" rIns="90823" bIns="45411" rtlCol="0"/>
          <a:lstStyle>
            <a:lvl1pPr algn="l">
              <a:defRPr sz="11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0823" tIns="45411" rIns="90823" bIns="45411" rtlCol="0"/>
          <a:lstStyle>
            <a:lvl1pPr algn="r">
              <a:defRPr sz="1100">
                <a:latin typeface="Calibri" panose="020F0502020204030204" pitchFamily="34" charset="0"/>
              </a:defRPr>
            </a:lvl1pPr>
          </a:lstStyle>
          <a:p>
            <a:fld id="{AFFFB264-395F-4E41-A85A-2D18B95DBAA5}" type="datetimeFigureOut">
              <a:rPr lang="en-US" smtClean="0"/>
              <a:pPr/>
              <a:t>2/15/2023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823" tIns="45411" rIns="90823" bIns="45411"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0823" tIns="45411" rIns="90823" bIns="45411" rtlCol="0"/>
          <a:lstStyle/>
          <a:p>
            <a:pPr marL="225425"/>
            <a:r>
              <a:rPr lang="en-US" sz="1600" dirty="0">
                <a:solidFill>
                  <a:schemeClr val="tx1"/>
                </a:solidFill>
                <a:latin typeface="Arial" pitchFamily="34" charset="0"/>
                <a:cs typeface="Arial" pitchFamily="34" charset="0"/>
              </a:rPr>
              <a:t>We help businesses identify and meet the challenge of closing the “Behavior Performance Gap™”.  The Behavior Performance Gap reflects the lost revenues and productivity caused by the failure to properly align the communication styles, talents and solution needs of diverse clients, advisors and employees.</a:t>
            </a:r>
          </a:p>
          <a:p>
            <a:pPr marL="225425"/>
            <a:endParaRPr lang="en-US" sz="1600" dirty="0">
              <a:solidFill>
                <a:schemeClr val="tx1"/>
              </a:solidFill>
              <a:latin typeface="Arial" pitchFamily="34" charset="0"/>
              <a:cs typeface="Arial" pitchFamily="34" charset="0"/>
            </a:endParaRPr>
          </a:p>
          <a:p>
            <a:pPr marL="225425"/>
            <a:r>
              <a:rPr lang="en-US" sz="1600" dirty="0">
                <a:solidFill>
                  <a:schemeClr val="tx1"/>
                </a:solidFill>
                <a:latin typeface="Arial" pitchFamily="34" charset="0"/>
                <a:cs typeface="Arial" pitchFamily="34" charset="0"/>
              </a:rPr>
              <a:t>Closing the Behavior Performance Gap requires recognition that your clients, advisors and employees all have </a:t>
            </a:r>
            <a:r>
              <a:rPr lang="en-US" sz="1600" dirty="0">
                <a:solidFill>
                  <a:schemeClr val="accent6">
                    <a:lumMod val="75000"/>
                  </a:schemeClr>
                </a:solidFill>
                <a:latin typeface="Arial" pitchFamily="34" charset="0"/>
                <a:cs typeface="Arial" pitchFamily="34" charset="0"/>
              </a:rPr>
              <a:t>unique behaviors and preferences. </a:t>
            </a:r>
            <a:r>
              <a:rPr lang="en-US" sz="1600" dirty="0">
                <a:solidFill>
                  <a:schemeClr val="tx1"/>
                </a:solidFill>
                <a:latin typeface="Arial" pitchFamily="34" charset="0"/>
                <a:cs typeface="Arial" pitchFamily="34" charset="0"/>
              </a:rPr>
              <a:t>These behavioral differences trigger different requirements for customized life long experiences which need to be delivered with higher levels of emotional engagement and improved service execution.</a:t>
            </a:r>
          </a:p>
          <a:p>
            <a:pPr marL="225425"/>
            <a:endParaRPr lang="en-US" sz="1600" dirty="0">
              <a:solidFill>
                <a:schemeClr val="tx1"/>
              </a:solidFill>
              <a:latin typeface="Arial" pitchFamily="34" charset="0"/>
              <a:ea typeface="Verdana" pitchFamily="34" charset="0"/>
              <a:cs typeface="Arial" pitchFamily="34" charset="0"/>
            </a:endParaRPr>
          </a:p>
          <a:p>
            <a:pPr marL="225425"/>
            <a:r>
              <a:rPr lang="en-US" sz="1600" i="1" dirty="0">
                <a:solidFill>
                  <a:schemeClr val="tx1"/>
                </a:solidFill>
                <a:latin typeface="Arial" pitchFamily="34" charset="0"/>
                <a:ea typeface="Verdana" pitchFamily="34" charset="0"/>
                <a:cs typeface="Arial" pitchFamily="34" charset="0"/>
              </a:rPr>
              <a:t>What business performance gains will be created for your business by closing the Behavior Performance Gap?</a:t>
            </a:r>
          </a:p>
          <a:p>
            <a:pPr marL="225425"/>
            <a:endParaRPr lang="en-US" sz="2400" dirty="0">
              <a:solidFill>
                <a:schemeClr val="tx1"/>
              </a:solidFill>
              <a:latin typeface="Arial" pitchFamily="34" charset="0"/>
              <a:ea typeface="Verdana" pitchFamily="34" charset="0"/>
              <a:cs typeface="Arial" pitchFamily="34" charset="0"/>
            </a:endParaRPr>
          </a:p>
          <a:p>
            <a:pPr lvl="0"/>
            <a:endParaRPr lang="en-US" dirty="0"/>
          </a:p>
        </p:txBody>
      </p:sp>
      <p:sp>
        <p:nvSpPr>
          <p:cNvPr id="6" name="Footer Placeholder 5"/>
          <p:cNvSpPr>
            <a:spLocks noGrp="1"/>
          </p:cNvSpPr>
          <p:nvPr>
            <p:ph type="ftr" sz="quarter" idx="4"/>
          </p:nvPr>
        </p:nvSpPr>
        <p:spPr>
          <a:xfrm>
            <a:off x="1" y="8829968"/>
            <a:ext cx="3037840" cy="464820"/>
          </a:xfrm>
          <a:prstGeom prst="rect">
            <a:avLst/>
          </a:prstGeom>
        </p:spPr>
        <p:txBody>
          <a:bodyPr vert="horz" lIns="90823" tIns="45411" rIns="90823" bIns="45411" rtlCol="0" anchor="b"/>
          <a:lstStyle>
            <a:lvl1pPr algn="l">
              <a:defRPr sz="1100">
                <a:latin typeface="Calibri" panose="020F0502020204030204" pitchFamily="34" charset="0"/>
              </a:defRPr>
            </a:lvl1pPr>
          </a:lstStyle>
          <a:p>
            <a:r>
              <a:rPr lang="en-US"/>
              <a:t>Copyright ® 2001-2016 DNA Behavior International</a:t>
            </a:r>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0823" tIns="45411" rIns="90823" bIns="45411" rtlCol="0" anchor="b"/>
          <a:lstStyle>
            <a:lvl1pPr algn="r">
              <a:defRPr sz="1100">
                <a:latin typeface="Calibri" panose="020F0502020204030204" pitchFamily="34" charset="0"/>
              </a:defRPr>
            </a:lvl1pPr>
          </a:lstStyle>
          <a:p>
            <a:fld id="{B0CC21BC-7C45-4D32-A58D-696B8F545008}" type="slidenum">
              <a:rPr lang="en-US" smtClean="0"/>
              <a:pPr/>
              <a:t>‹#›</a:t>
            </a:fld>
            <a:endParaRPr lang="en-US" dirty="0"/>
          </a:p>
        </p:txBody>
      </p:sp>
    </p:spTree>
    <p:extLst>
      <p:ext uri="{BB962C8B-B14F-4D97-AF65-F5344CB8AC3E}">
        <p14:creationId xmlns:p14="http://schemas.microsoft.com/office/powerpoint/2010/main" val="1914755418"/>
      </p:ext>
    </p:extLst>
  </p:cSld>
  <p:clrMap bg1="lt1" tx1="dk1" bg2="lt2" tx2="dk2" accent1="accent1" accent2="accent2" accent3="accent3" accent4="accent4" accent5="accent5" accent6="accent6" hlink="hlink" folHlink="folHlink"/>
  <p:hf hdr="0" dt="0"/>
  <p:notesStyle>
    <a:lvl1pPr marL="212057" algn="l" defTabSz="914400" rtl="0" eaLnBrk="1" latinLnBrk="0" hangingPunct="1">
      <a:defRPr sz="18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Copyright ® 2001-2016 DNA Behavior International</a:t>
            </a:r>
            <a:endParaRPr lang="en-US" dirty="0"/>
          </a:p>
        </p:txBody>
      </p:sp>
      <p:sp>
        <p:nvSpPr>
          <p:cNvPr id="5" name="Slide Number Placeholder 4"/>
          <p:cNvSpPr>
            <a:spLocks noGrp="1"/>
          </p:cNvSpPr>
          <p:nvPr>
            <p:ph type="sldNum" sz="quarter" idx="11"/>
          </p:nvPr>
        </p:nvSpPr>
        <p:spPr/>
        <p:txBody>
          <a:bodyPr/>
          <a:lstStyle/>
          <a:p>
            <a:fld id="{B0CC21BC-7C45-4D32-A58D-696B8F545008}" type="slidenum">
              <a:rPr lang="en-US" smtClean="0"/>
              <a:pPr/>
              <a:t>1</a:t>
            </a:fld>
            <a:endParaRPr lang="en-US" dirty="0"/>
          </a:p>
        </p:txBody>
      </p:sp>
    </p:spTree>
    <p:extLst>
      <p:ext uri="{BB962C8B-B14F-4D97-AF65-F5344CB8AC3E}">
        <p14:creationId xmlns:p14="http://schemas.microsoft.com/office/powerpoint/2010/main" val="33377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51810F-72D0-4844-A24E-4A7FE288DF80}" type="slidenum">
              <a:rPr lang="en-AU" smtClean="0"/>
              <a:pPr>
                <a:defRPr/>
              </a:pPr>
              <a:t>14</a:t>
            </a:fld>
            <a:endParaRPr lang="en-AU" dirty="0"/>
          </a:p>
        </p:txBody>
      </p:sp>
    </p:spTree>
    <p:extLst>
      <p:ext uri="{BB962C8B-B14F-4D97-AF65-F5344CB8AC3E}">
        <p14:creationId xmlns:p14="http://schemas.microsoft.com/office/powerpoint/2010/main" val="320197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Forming, Storming, Norming, or Performing.</a:t>
            </a:r>
          </a:p>
          <a:p>
            <a:r>
              <a:rPr lang="en-US" baseline="0" dirty="0"/>
              <a:t>If you’re forming, you’re likely a younger team, still in your growth phase. You’re beginning to hire, you’re bringing on a new associate, or you’re purchasing a new book of business. </a:t>
            </a:r>
          </a:p>
          <a:p>
            <a:r>
              <a:rPr lang="en-US" baseline="0" dirty="0"/>
              <a:t>If you’re storming, you’ve got your team members in place, but it’s a grind. Either you’re not communicating well as a group, your team can’t seem to grasp the vision you have for your business, or there’s downright insubordination. </a:t>
            </a:r>
          </a:p>
          <a:p>
            <a:r>
              <a:rPr lang="en-US" baseline="0" dirty="0"/>
              <a:t>If you’re norming, there’s a sense of peace about you, no major conflicts, everyone pulls their weight. Awesome. </a:t>
            </a:r>
          </a:p>
          <a:p>
            <a:r>
              <a:rPr lang="en-US" baseline="0" dirty="0"/>
              <a:t>Performing though, is the real sweet spot, and only about 10% of teams actually get there. Performing teams are composed of people who not only pull their weight but actively contribute to the vision you have for your business and take pride in doing so.  They bring a sense of energy into work with them every day, and the clients can FEEL it. Sounds pretty good, doesn’t it? So why do so few teams get there, and what can you do about it?</a:t>
            </a:r>
          </a:p>
          <a:p>
            <a:endParaRPr lang="en-US" baseline="0" dirty="0"/>
          </a:p>
          <a:p>
            <a:r>
              <a:rPr lang="en-US" baseline="0" dirty="0"/>
              <a:t>There is no one-size-fits-all answer to this question, but I can talk to you a little bit about how some of these issues can be addressed.</a:t>
            </a:r>
            <a:endParaRPr lang="en-US" dirty="0"/>
          </a:p>
        </p:txBody>
      </p:sp>
      <p:sp>
        <p:nvSpPr>
          <p:cNvPr id="4" name="Slide Number Placeholder 3"/>
          <p:cNvSpPr>
            <a:spLocks noGrp="1"/>
          </p:cNvSpPr>
          <p:nvPr>
            <p:ph type="sldNum" sz="quarter" idx="10"/>
          </p:nvPr>
        </p:nvSpPr>
        <p:spPr/>
        <p:txBody>
          <a:bodyPr/>
          <a:lstStyle/>
          <a:p>
            <a:fld id="{94E43343-ED10-4365-85A2-F9E0D0C0778F}" type="slidenum">
              <a:rPr lang="en-US" smtClean="0"/>
              <a:t>15</a:t>
            </a:fld>
            <a:endParaRPr lang="en-US"/>
          </a:p>
        </p:txBody>
      </p:sp>
    </p:spTree>
    <p:extLst>
      <p:ext uri="{BB962C8B-B14F-4D97-AF65-F5344CB8AC3E}">
        <p14:creationId xmlns:p14="http://schemas.microsoft.com/office/powerpoint/2010/main" val="212905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currently a forming team, this is actually</a:t>
            </a:r>
            <a:r>
              <a:rPr lang="en-US" baseline="0" dirty="0"/>
              <a:t> kind of awesome because it enables you to construct your team thoughtfully from the ground up. The number one mistake a team will make in the forming stage would be to hire someone with a pulse because they had the basic skills to fill a position. One great capability within Business DNA is the Team Report function – one each member of your team takes the assessment, we can take a look at your team’s combined strengths and weaknesses, and make sure you bring someone on who balances you out – regardless of the position you’re trying to fill. Another way to look at this would be, if you’re looking at purchasing a book of business, how could you use insights you glean from their DNA to anticipate where during the transaction the seller might experience stress, and then customize your communication accordingly?</a:t>
            </a:r>
            <a:endParaRPr lang="en-US" dirty="0"/>
          </a:p>
        </p:txBody>
      </p:sp>
      <p:sp>
        <p:nvSpPr>
          <p:cNvPr id="4" name="Slide Number Placeholder 3"/>
          <p:cNvSpPr>
            <a:spLocks noGrp="1"/>
          </p:cNvSpPr>
          <p:nvPr>
            <p:ph type="sldNum" sz="quarter" idx="10"/>
          </p:nvPr>
        </p:nvSpPr>
        <p:spPr/>
        <p:txBody>
          <a:bodyPr/>
          <a:lstStyle/>
          <a:p>
            <a:fld id="{94E43343-ED10-4365-85A2-F9E0D0C0778F}" type="slidenum">
              <a:rPr lang="en-US" smtClean="0"/>
              <a:t>16</a:t>
            </a:fld>
            <a:endParaRPr lang="en-US"/>
          </a:p>
        </p:txBody>
      </p:sp>
    </p:spTree>
    <p:extLst>
      <p:ext uri="{BB962C8B-B14F-4D97-AF65-F5344CB8AC3E}">
        <p14:creationId xmlns:p14="http://schemas.microsoft.com/office/powerpoint/2010/main" val="280806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Rot="1" noChangeAspect="1" noChangeArrowheads="1" noTextEdit="1"/>
          </p:cNvSpPr>
          <p:nvPr>
            <p:ph type="sldImg"/>
          </p:nvPr>
        </p:nvSpPr>
        <p:spPr>
          <a:xfrm>
            <a:off x="1182688" y="696913"/>
            <a:ext cx="4645025" cy="3484562"/>
          </a:xfrm>
          <a:ln/>
        </p:spPr>
      </p:sp>
      <p:sp>
        <p:nvSpPr>
          <p:cNvPr id="1220611" name="Rectangle 3"/>
          <p:cNvSpPr>
            <a:spLocks noGrp="1" noChangeArrowheads="1"/>
          </p:cNvSpPr>
          <p:nvPr>
            <p:ph type="body" idx="1"/>
          </p:nvPr>
        </p:nvSpPr>
        <p:spPr>
          <a:xfrm>
            <a:off x="703275" y="4416433"/>
            <a:ext cx="5603875" cy="4183062"/>
          </a:xfrm>
          <a:noFill/>
        </p:spPr>
        <p:txBody>
          <a:bodyPr lIns="90994" tIns="45495" rIns="90994" bIns="45495"/>
          <a:lstStyle/>
          <a:p>
            <a:pPr eaLnBrk="1" hangingPunct="1"/>
            <a:r>
              <a:rPr lang="en-US" sz="800" dirty="0">
                <a:cs typeface="Arial" pitchFamily="34" charset="0"/>
              </a:rPr>
              <a:t>Now lets start taking you on the path to DNA Advisor Performance. I will start walking you through the methodology using the case study of Chris Coddington, which is laid out in my Financial DNA book.</a:t>
            </a:r>
          </a:p>
          <a:p>
            <a:pPr eaLnBrk="1" hangingPunct="1"/>
            <a:endParaRPr lang="en-US" sz="800" dirty="0">
              <a:cs typeface="Arial" pitchFamily="34" charset="0"/>
            </a:endParaRPr>
          </a:p>
          <a:p>
            <a:pPr eaLnBrk="1" hangingPunct="1"/>
            <a:r>
              <a:rPr lang="en-US" sz="800" dirty="0">
                <a:cs typeface="Arial" pitchFamily="34" charset="0"/>
              </a:rPr>
              <a:t>The issue I have seen for most advisors and clients is seeing through the clutter and confusion to choose between the many options that exist. </a:t>
            </a:r>
          </a:p>
          <a:p>
            <a:pPr eaLnBrk="1" hangingPunct="1"/>
            <a:r>
              <a:rPr lang="en-US" sz="800" dirty="0">
                <a:cs typeface="Arial" pitchFamily="34" charset="0"/>
              </a:rPr>
              <a:t>Choosing what is an opportunity goes back to your life purpose…..Your life purpose is at the core of your decision making matrix for building a quality life and your business. Getting in touch with your life purpose will help you align your natural talents, passions and values to what you do every day. Everything else is a distraction and an energy drain. When you get to understand this you will really feel it.</a:t>
            </a:r>
          </a:p>
          <a:p>
            <a:pPr eaLnBrk="1" hangingPunct="1"/>
            <a:r>
              <a:rPr lang="en-US" sz="800" dirty="0">
                <a:cs typeface="Arial" pitchFamily="34" charset="0"/>
              </a:rPr>
              <a:t>Having a concrete written plan based on your life purpose will help you focus on the opportunities and minimize these distractions. This is what we help you create using behavioral insights as the starting point.</a:t>
            </a:r>
          </a:p>
        </p:txBody>
      </p:sp>
    </p:spTree>
    <p:extLst>
      <p:ext uri="{BB962C8B-B14F-4D97-AF65-F5344CB8AC3E}">
        <p14:creationId xmlns:p14="http://schemas.microsoft.com/office/powerpoint/2010/main" val="165026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Rot="1" noChangeAspect="1" noChangeArrowheads="1" noTextEdit="1"/>
          </p:cNvSpPr>
          <p:nvPr>
            <p:ph type="sldImg"/>
          </p:nvPr>
        </p:nvSpPr>
        <p:spPr>
          <a:xfrm>
            <a:off x="1182688" y="696913"/>
            <a:ext cx="4645025" cy="3484562"/>
          </a:xfrm>
          <a:ln/>
        </p:spPr>
      </p:sp>
      <p:sp>
        <p:nvSpPr>
          <p:cNvPr id="122470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172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Rot="1" noChangeAspect="1" noChangeArrowheads="1" noTextEdit="1"/>
          </p:cNvSpPr>
          <p:nvPr>
            <p:ph type="sldImg"/>
          </p:nvPr>
        </p:nvSpPr>
        <p:spPr>
          <a:xfrm>
            <a:off x="1182688" y="696913"/>
            <a:ext cx="4645025" cy="3484562"/>
          </a:xfrm>
          <a:ln/>
        </p:spPr>
      </p:sp>
      <p:sp>
        <p:nvSpPr>
          <p:cNvPr id="122470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3927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noTextEdit="1"/>
          </p:cNvSpPr>
          <p:nvPr>
            <p:ph type="sldImg"/>
          </p:nvPr>
        </p:nvSpPr>
        <p:spPr>
          <a:xfrm>
            <a:off x="1182688" y="696913"/>
            <a:ext cx="4645025" cy="3484562"/>
          </a:xfrm>
          <a:ln/>
        </p:spPr>
      </p:sp>
      <p:sp>
        <p:nvSpPr>
          <p:cNvPr id="905219" name="Rectangle 4"/>
          <p:cNvSpPr>
            <a:spLocks noGrp="1" noChangeArrowheads="1"/>
          </p:cNvSpPr>
          <p:nvPr>
            <p:ph type="body" idx="1"/>
          </p:nvPr>
        </p:nvSpPr>
        <p:spPr>
          <a:noFill/>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t>Copyright ® 2001-2016 DNA Behavior International</a:t>
            </a:r>
            <a:endParaRPr lang="en-US" dirty="0"/>
          </a:p>
        </p:txBody>
      </p:sp>
    </p:spTree>
    <p:extLst>
      <p:ext uri="{BB962C8B-B14F-4D97-AF65-F5344CB8AC3E}">
        <p14:creationId xmlns:p14="http://schemas.microsoft.com/office/powerpoint/2010/main" val="169520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Rot="1" noChangeAspect="1" noChangeArrowheads="1" noTextEdit="1"/>
          </p:cNvSpPr>
          <p:nvPr>
            <p:ph type="sldImg"/>
          </p:nvPr>
        </p:nvSpPr>
        <p:spPr>
          <a:xfrm>
            <a:off x="1182688" y="696913"/>
            <a:ext cx="4645025" cy="3482975"/>
          </a:xfrm>
          <a:ln/>
        </p:spPr>
      </p:sp>
      <p:sp>
        <p:nvSpPr>
          <p:cNvPr id="112947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3026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If you’re currently</a:t>
            </a:r>
            <a:r>
              <a:rPr lang="en-US" baseline="0" dirty="0"/>
              <a:t> storming, I’m sorry to hear that, but don’t worry, these issues can be untangled. We just need to take the engine apart, clean it, and put it back together. </a:t>
            </a:r>
            <a:r>
              <a:rPr lang="en-US" dirty="0"/>
              <a:t>Teams begin to storm when individual </a:t>
            </a:r>
            <a:r>
              <a:rPr lang="en-US" dirty="0" err="1"/>
              <a:t>behaviours</a:t>
            </a:r>
            <a:r>
              <a:rPr lang="en-US" dirty="0"/>
              <a:t>, biases, decision making styles, and communication styles are out of sync.</a:t>
            </a:r>
            <a:r>
              <a:rPr lang="en-US" baseline="0" dirty="0"/>
              <a:t> There’s a case study at your place setting that I’d encourage you to take a look at to understand why these issues exist, and how they can be resolved with a little give and take. All human beings have a desire to be understood on a deeper level, and when we’re not, and we feel our boundaries are being violated, resentment sets in – on both sides. If you feel your team is currently storming, it’s likely that you work within a larger team. I would warn you against hiring new people until you’re able to identify where the crack is in your foundation, and fix it. The danger within a storming team is that if you can sense the tension, it’s likely that your clients are feeling it too. Much of this work is self-awareness. Just getting these issues out in the open, in a safe setting, can be the key to alleviating some of this pain.</a:t>
            </a:r>
            <a:endParaRPr lang="en-US" dirty="0"/>
          </a:p>
        </p:txBody>
      </p:sp>
      <p:sp>
        <p:nvSpPr>
          <p:cNvPr id="4" name="Slide Number Placeholder 3"/>
          <p:cNvSpPr>
            <a:spLocks noGrp="1"/>
          </p:cNvSpPr>
          <p:nvPr>
            <p:ph type="sldNum" sz="quarter" idx="10"/>
          </p:nvPr>
        </p:nvSpPr>
        <p:spPr/>
        <p:txBody>
          <a:bodyPr/>
          <a:lstStyle/>
          <a:p>
            <a:fld id="{94E43343-ED10-4365-85A2-F9E0D0C0778F}" type="slidenum">
              <a:rPr lang="en-US" smtClean="0"/>
              <a:t>23</a:t>
            </a:fld>
            <a:endParaRPr lang="en-US"/>
          </a:p>
        </p:txBody>
      </p:sp>
    </p:spTree>
    <p:extLst>
      <p:ext uri="{BB962C8B-B14F-4D97-AF65-F5344CB8AC3E}">
        <p14:creationId xmlns:p14="http://schemas.microsoft.com/office/powerpoint/2010/main" val="3994981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Rot="1" noChangeAspect="1" noChangeArrowheads="1" noTextEdit="1"/>
          </p:cNvSpPr>
          <p:nvPr>
            <p:ph type="sldImg"/>
          </p:nvPr>
        </p:nvSpPr>
        <p:spPr>
          <a:xfrm>
            <a:off x="1182688" y="0"/>
            <a:ext cx="4648200" cy="3486150"/>
          </a:xfrm>
          <a:ln/>
        </p:spPr>
      </p:sp>
      <p:sp>
        <p:nvSpPr>
          <p:cNvPr id="1084419" name="Rectangle 3"/>
          <p:cNvSpPr>
            <a:spLocks noGrp="1" noChangeArrowheads="1"/>
          </p:cNvSpPr>
          <p:nvPr>
            <p:ph type="body" idx="1"/>
          </p:nvPr>
        </p:nvSpPr>
        <p:spPr>
          <a:xfrm>
            <a:off x="0" y="3719516"/>
            <a:ext cx="7010400" cy="5576887"/>
          </a:xfrm>
          <a:noFill/>
        </p:spPr>
        <p:txBody>
          <a:bodyPr lIns="90994" tIns="45495" rIns="90994" bIns="45495"/>
          <a:lstStyle/>
          <a:p>
            <a:pPr eaLnBrk="1" hangingPunct="1"/>
            <a:endParaRPr lang="en-US" dirty="0"/>
          </a:p>
        </p:txBody>
      </p:sp>
    </p:spTree>
    <p:extLst>
      <p:ext uri="{BB962C8B-B14F-4D97-AF65-F5344CB8AC3E}">
        <p14:creationId xmlns:p14="http://schemas.microsoft.com/office/powerpoint/2010/main" val="143138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Rot="1" noChangeAspect="1" noChangeArrowheads="1" noTextEdit="1"/>
          </p:cNvSpPr>
          <p:nvPr>
            <p:ph type="sldImg"/>
          </p:nvPr>
        </p:nvSpPr>
        <p:spPr>
          <a:xfrm>
            <a:off x="1182688" y="711200"/>
            <a:ext cx="4645025" cy="3484563"/>
          </a:xfrm>
          <a:ln/>
        </p:spPr>
      </p:sp>
      <p:sp>
        <p:nvSpPr>
          <p:cNvPr id="854019" name="Rectangle 3"/>
          <p:cNvSpPr>
            <a:spLocks noGrp="1" noChangeArrowheads="1"/>
          </p:cNvSpPr>
          <p:nvPr>
            <p:ph type="body" idx="1"/>
          </p:nvPr>
        </p:nvSpPr>
        <p:spPr>
          <a:xfrm>
            <a:off x="925524" y="4424374"/>
            <a:ext cx="5159375" cy="4160837"/>
          </a:xfrm>
          <a:noFill/>
        </p:spPr>
        <p:txBody>
          <a:bodyPr lIns="91940" tIns="45987" rIns="91940" bIns="45987"/>
          <a:lstStyle/>
          <a:p>
            <a:pPr eaLnBrk="1" hangingPunct="1"/>
            <a:endParaRPr lang="en-US" dirty="0"/>
          </a:p>
        </p:txBody>
      </p:sp>
    </p:spTree>
    <p:extLst>
      <p:ext uri="{BB962C8B-B14F-4D97-AF65-F5344CB8AC3E}">
        <p14:creationId xmlns:p14="http://schemas.microsoft.com/office/powerpoint/2010/main" val="162832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Rot="1" noChangeAspect="1" noChangeArrowheads="1" noTextEdit="1"/>
          </p:cNvSpPr>
          <p:nvPr>
            <p:ph type="sldImg"/>
          </p:nvPr>
        </p:nvSpPr>
        <p:spPr>
          <a:xfrm>
            <a:off x="1182688" y="0"/>
            <a:ext cx="4648200" cy="3486150"/>
          </a:xfrm>
          <a:ln/>
        </p:spPr>
      </p:sp>
      <p:sp>
        <p:nvSpPr>
          <p:cNvPr id="1084419" name="Rectangle 3"/>
          <p:cNvSpPr>
            <a:spLocks noGrp="1" noChangeArrowheads="1"/>
          </p:cNvSpPr>
          <p:nvPr>
            <p:ph type="body" idx="1"/>
          </p:nvPr>
        </p:nvSpPr>
        <p:spPr>
          <a:xfrm>
            <a:off x="0" y="3719516"/>
            <a:ext cx="7010400" cy="5576887"/>
          </a:xfrm>
          <a:noFill/>
        </p:spPr>
        <p:txBody>
          <a:bodyPr lIns="90994" tIns="45495" rIns="90994" bIns="45495"/>
          <a:lstStyle/>
          <a:p>
            <a:pPr eaLnBrk="1" hangingPunct="1"/>
            <a:endParaRPr lang="en-US" dirty="0"/>
          </a:p>
        </p:txBody>
      </p:sp>
    </p:spTree>
    <p:extLst>
      <p:ext uri="{BB962C8B-B14F-4D97-AF65-F5344CB8AC3E}">
        <p14:creationId xmlns:p14="http://schemas.microsoft.com/office/powerpoint/2010/main" val="1158504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norming, that’s great! And some</a:t>
            </a:r>
            <a:r>
              <a:rPr lang="en-US" baseline="0" dirty="0"/>
              <a:t> would say, Kaitlyn, I’m fine with norming, I don’t want to fix what isn’t broken, and I get that. I will warn you that James Butler will do a number on you later about The Cost of Comfort. But there is a huge opportunity here, and the difference is made by getting your team’s buy-in. </a:t>
            </a:r>
          </a:p>
          <a:p>
            <a:r>
              <a:rPr lang="en-US" baseline="0" dirty="0"/>
              <a:t>Have you communicated the goals you have for your business to your team, so that they can feel a sense of ownership over your cause? Do you have an incentive piece in place? Let me clarify: I’m not talking just about bonuses and raises. DNA Behaviour is able to prioritize rewards that are most appealing to each team member. Many times it’s continuing education, public acknowledgement, and inclusion in business building conversations that gets team members excited. So I would encourage you, if you think your team is comfortably norming, to start looking at ways you can better your best and really find your competitive advantage.</a:t>
            </a:r>
            <a:endParaRPr lang="en-US" dirty="0"/>
          </a:p>
        </p:txBody>
      </p:sp>
      <p:sp>
        <p:nvSpPr>
          <p:cNvPr id="4" name="Slide Number Placeholder 3"/>
          <p:cNvSpPr>
            <a:spLocks noGrp="1"/>
          </p:cNvSpPr>
          <p:nvPr>
            <p:ph type="sldNum" sz="quarter" idx="10"/>
          </p:nvPr>
        </p:nvSpPr>
        <p:spPr/>
        <p:txBody>
          <a:bodyPr/>
          <a:lstStyle/>
          <a:p>
            <a:fld id="{94E43343-ED10-4365-85A2-F9E0D0C0778F}" type="slidenum">
              <a:rPr lang="en-US" smtClean="0"/>
              <a:t>26</a:t>
            </a:fld>
            <a:endParaRPr lang="en-US"/>
          </a:p>
        </p:txBody>
      </p:sp>
    </p:spTree>
    <p:extLst>
      <p:ext uri="{BB962C8B-B14F-4D97-AF65-F5344CB8AC3E}">
        <p14:creationId xmlns:p14="http://schemas.microsoft.com/office/powerpoint/2010/main" val="2229961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Performing teams have an equal balance of results-oriented and relationship-oriented</a:t>
            </a:r>
            <a:r>
              <a:rPr lang="en-US" baseline="0" dirty="0"/>
              <a:t> people. For that reason, their combined team profile is usually ‘Adapter.’ My advice to performing teams would be to protect your culture. Before making a new hire, have me run a theoretical team report for you to make sure that their </a:t>
            </a:r>
            <a:r>
              <a:rPr lang="en-US" baseline="0" dirty="0" err="1"/>
              <a:t>behavioural</a:t>
            </a:r>
            <a:r>
              <a:rPr lang="en-US" baseline="0" dirty="0"/>
              <a:t> biases are not going to swing you from your power position as a performing team, to one that starts to suffer from </a:t>
            </a:r>
            <a:r>
              <a:rPr lang="en-US" baseline="0" dirty="0" err="1"/>
              <a:t>behavioural</a:t>
            </a:r>
            <a:r>
              <a:rPr lang="en-US" baseline="0" dirty="0"/>
              <a:t> mismatching.</a:t>
            </a:r>
          </a:p>
          <a:p>
            <a:endParaRPr lang="en-US" baseline="0" dirty="0"/>
          </a:p>
          <a:p>
            <a:r>
              <a:rPr lang="en-US" baseline="0" dirty="0"/>
              <a:t>I have a cool story for you. Donna, our Receptionist, took the DNA assessments and when she was done, she couldn’t stop talking about it. I asked her what about the experience got her so excited, and she said “I’m a Community Builder. My job isn’t just to answer the phone or greet people or support the mailroom. Yes, I do those things, but by doing them, I build a sense of community. THAT’S my unique ability.” Those of you who know Donna, know that she’s happy all the time, but I swear her smile got BRIGHTER. DNA isn’t meant to just put a spotlight on what you LACK – it’s meant to show you where you SHINE. </a:t>
            </a:r>
            <a:endParaRPr lang="en-US" dirty="0"/>
          </a:p>
        </p:txBody>
      </p:sp>
      <p:sp>
        <p:nvSpPr>
          <p:cNvPr id="4" name="Slide Number Placeholder 3"/>
          <p:cNvSpPr>
            <a:spLocks noGrp="1"/>
          </p:cNvSpPr>
          <p:nvPr>
            <p:ph type="sldNum" sz="quarter" idx="10"/>
          </p:nvPr>
        </p:nvSpPr>
        <p:spPr/>
        <p:txBody>
          <a:bodyPr/>
          <a:lstStyle/>
          <a:p>
            <a:fld id="{94E43343-ED10-4365-85A2-F9E0D0C0778F}" type="slidenum">
              <a:rPr lang="en-US" smtClean="0"/>
              <a:t>27</a:t>
            </a:fld>
            <a:endParaRPr lang="en-US"/>
          </a:p>
        </p:txBody>
      </p:sp>
    </p:spTree>
    <p:extLst>
      <p:ext uri="{BB962C8B-B14F-4D97-AF65-F5344CB8AC3E}">
        <p14:creationId xmlns:p14="http://schemas.microsoft.com/office/powerpoint/2010/main" val="220887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a:noFill/>
        </p:spPr>
        <p:txBody>
          <a:bodyPr/>
          <a:lstStyle/>
          <a:p>
            <a:pPr eaLnBrk="1" hangingPunct="1">
              <a:spcBef>
                <a:spcPct val="0"/>
              </a:spcBef>
            </a:pPr>
            <a:endParaRPr lang="en-AU" altLang="en-US"/>
          </a:p>
        </p:txBody>
      </p:sp>
      <p:sp>
        <p:nvSpPr>
          <p:cNvPr id="26628" name="Slide Number Placeholder 3"/>
          <p:cNvSpPr>
            <a:spLocks noGrp="1"/>
          </p:cNvSpPr>
          <p:nvPr>
            <p:ph type="sldNum" sz="quarter" idx="5"/>
          </p:nvPr>
        </p:nvSpPr>
        <p:spPr>
          <a:noFill/>
          <a:ln>
            <a:miter lim="800000"/>
            <a:headEnd/>
            <a:tailEnd/>
          </a:ln>
        </p:spPr>
        <p:txBody>
          <a:bodyPr/>
          <a:lstStyle/>
          <a:p>
            <a:pPr defTabSz="914400"/>
            <a:fld id="{F957921E-DEF4-48C8-8E99-0BF4DDAAC205}" type="slidenum">
              <a:rPr lang="en-US" altLang="en-US" smtClean="0">
                <a:cs typeface="Arial" pitchFamily="34" charset="0"/>
              </a:rPr>
              <a:pPr defTabSz="914400"/>
              <a:t>28</a:t>
            </a:fld>
            <a:endParaRPr lang="en-US" altLang="en-US">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Slide Image Placeholder 1"/>
          <p:cNvSpPr>
            <a:spLocks noGrp="1" noRot="1" noChangeAspect="1" noTextEdit="1"/>
          </p:cNvSpPr>
          <p:nvPr>
            <p:ph type="sldImg"/>
          </p:nvPr>
        </p:nvSpPr>
        <p:spPr>
          <a:xfrm>
            <a:off x="1184275" y="698500"/>
            <a:ext cx="4643438" cy="3482975"/>
          </a:xfrm>
          <a:ln/>
        </p:spPr>
      </p:sp>
      <p:sp>
        <p:nvSpPr>
          <p:cNvPr id="1072131" name="Notes Placeholder 2"/>
          <p:cNvSpPr>
            <a:spLocks noGrp="1"/>
          </p:cNvSpPr>
          <p:nvPr>
            <p:ph type="body" idx="1"/>
          </p:nvPr>
        </p:nvSpPr>
        <p:spPr>
          <a:xfrm>
            <a:off x="700096" y="4414843"/>
            <a:ext cx="5610224" cy="418306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015" tIns="46506" rIns="93015" bIns="46506"/>
          <a:lstStyle/>
          <a:p>
            <a:pPr eaLnBrk="1" hangingPunct="1">
              <a:spcBef>
                <a:spcPct val="0"/>
              </a:spcBef>
            </a:pPr>
            <a:endParaRPr lang="en-US" dirty="0"/>
          </a:p>
        </p:txBody>
      </p:sp>
      <p:sp>
        <p:nvSpPr>
          <p:cNvPr id="1072132" name="Slide Number Placeholder 3"/>
          <p:cNvSpPr txBox="1">
            <a:spLocks noGrp="1"/>
          </p:cNvSpPr>
          <p:nvPr/>
        </p:nvSpPr>
        <p:spPr bwMode="auto">
          <a:xfrm>
            <a:off x="3971933" y="8829679"/>
            <a:ext cx="3036888"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015" tIns="46506" rIns="93015" bIns="46506" anchor="b"/>
          <a:lstStyle>
            <a:lvl1pPr defTabSz="931863" eaLnBrk="0" hangingPunct="0">
              <a:defRPr sz="1100">
                <a:solidFill>
                  <a:schemeClr val="tx1"/>
                </a:solidFill>
                <a:latin typeface="Times New Roman" pitchFamily="18" charset="0"/>
                <a:cs typeface="Arial" pitchFamily="34" charset="0"/>
              </a:defRPr>
            </a:lvl1pPr>
            <a:lvl2pPr marL="742950" indent="-285750" defTabSz="931863" eaLnBrk="0" hangingPunct="0">
              <a:defRPr sz="1100">
                <a:solidFill>
                  <a:schemeClr val="tx1"/>
                </a:solidFill>
                <a:latin typeface="Times New Roman" pitchFamily="18" charset="0"/>
                <a:cs typeface="Arial" pitchFamily="34" charset="0"/>
              </a:defRPr>
            </a:lvl2pPr>
            <a:lvl3pPr marL="1143000" indent="-228600" defTabSz="931863" eaLnBrk="0" hangingPunct="0">
              <a:defRPr sz="1100">
                <a:solidFill>
                  <a:schemeClr val="tx1"/>
                </a:solidFill>
                <a:latin typeface="Times New Roman" pitchFamily="18" charset="0"/>
                <a:cs typeface="Arial" pitchFamily="34" charset="0"/>
              </a:defRPr>
            </a:lvl3pPr>
            <a:lvl4pPr marL="1600200" indent="-228600" defTabSz="931863" eaLnBrk="0" hangingPunct="0">
              <a:defRPr sz="1100">
                <a:solidFill>
                  <a:schemeClr val="tx1"/>
                </a:solidFill>
                <a:latin typeface="Times New Roman" pitchFamily="18" charset="0"/>
                <a:cs typeface="Arial" pitchFamily="34" charset="0"/>
              </a:defRPr>
            </a:lvl4pPr>
            <a:lvl5pPr marL="2057400" indent="-228600" defTabSz="931863" eaLnBrk="0" hangingPunct="0">
              <a:defRPr sz="1100">
                <a:solidFill>
                  <a:schemeClr val="tx1"/>
                </a:solidFill>
                <a:latin typeface="Times New Roman" pitchFamily="18" charset="0"/>
                <a:cs typeface="Arial" pitchFamily="34" charset="0"/>
              </a:defRPr>
            </a:lvl5pPr>
            <a:lvl6pPr marL="25146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fld id="{C2F9F92F-5C29-4949-BEF3-D625248939E9}" type="slidenum">
              <a:rPr lang="en-US" sz="1200">
                <a:latin typeface="Calibri" pitchFamily="34" charset="0"/>
                <a:ea typeface="MS PGothic" pitchFamily="34" charset="-128"/>
                <a:sym typeface="Symbol" pitchFamily="18" charset="2"/>
              </a:rPr>
              <a:pPr algn="r" eaLnBrk="1" hangingPunct="1"/>
              <a:t>29</a:t>
            </a:fld>
            <a:endParaRPr lang="en-US" sz="1200">
              <a:latin typeface="Calibri" pitchFamily="34" charset="0"/>
              <a:ea typeface="MS PGothic" pitchFamily="34" charset="-128"/>
              <a:sym typeface="Symbol" pitchFamily="18" charset="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xfrm>
            <a:off x="1184275" y="698500"/>
            <a:ext cx="4643438" cy="3484563"/>
          </a:xfrm>
          <a:ln/>
        </p:spPr>
      </p:sp>
      <p:sp>
        <p:nvSpPr>
          <p:cNvPr id="350211" name="Rectangle 4"/>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xfrm>
            <a:off x="1182688" y="696913"/>
            <a:ext cx="4645025" cy="3484562"/>
          </a:xfrm>
          <a:ln/>
        </p:spPr>
      </p:sp>
      <p:sp>
        <p:nvSpPr>
          <p:cNvPr id="1069059" name="Rectangle 3"/>
          <p:cNvSpPr>
            <a:spLocks noGrp="1" noChangeArrowheads="1"/>
          </p:cNvSpPr>
          <p:nvPr>
            <p:ph type="body" idx="1"/>
          </p:nvPr>
        </p:nvSpPr>
        <p:spPr>
          <a:xfrm>
            <a:off x="703275" y="4416433"/>
            <a:ext cx="5603875" cy="4183062"/>
          </a:xfrm>
          <a:noFill/>
        </p:spPr>
        <p:txBody>
          <a:bodyPr lIns="90994" tIns="45495" rIns="90994" bIns="45495"/>
          <a:lstStyle/>
          <a:p>
            <a:endParaRPr lang="en-US" sz="800" dirty="0">
              <a:cs typeface="Arial" pitchFamily="34" charset="0"/>
            </a:endParaRPr>
          </a:p>
        </p:txBody>
      </p:sp>
      <p:sp>
        <p:nvSpPr>
          <p:cNvPr id="2" name="Footer Placeholder 1"/>
          <p:cNvSpPr>
            <a:spLocks noGrp="1"/>
          </p:cNvSpPr>
          <p:nvPr>
            <p:ph type="ftr" sz="quarter" idx="10"/>
          </p:nvPr>
        </p:nvSpPr>
        <p:spPr/>
        <p:txBody>
          <a:bodyPr/>
          <a:lstStyle/>
          <a:p>
            <a:r>
              <a:rPr lang="en-US"/>
              <a:t>Copyright ® 2001-2016 DNA Behavior International</a:t>
            </a:r>
            <a:endParaRPr lang="en-US" dirty="0"/>
          </a:p>
        </p:txBody>
      </p:sp>
    </p:spTree>
    <p:extLst>
      <p:ext uri="{BB962C8B-B14F-4D97-AF65-F5344CB8AC3E}">
        <p14:creationId xmlns:p14="http://schemas.microsoft.com/office/powerpoint/2010/main" val="3223701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industry</a:t>
            </a:r>
            <a:r>
              <a:rPr lang="en-US" baseline="0" dirty="0"/>
              <a:t> becomes more complex, now is the time to capitalize on your strengths as a team and build a solid foundation for growth.</a:t>
            </a:r>
            <a:endParaRPr lang="en-US" dirty="0"/>
          </a:p>
        </p:txBody>
      </p:sp>
      <p:sp>
        <p:nvSpPr>
          <p:cNvPr id="4" name="Slide Number Placeholder 3"/>
          <p:cNvSpPr>
            <a:spLocks noGrp="1"/>
          </p:cNvSpPr>
          <p:nvPr>
            <p:ph type="sldNum" sz="quarter" idx="10"/>
          </p:nvPr>
        </p:nvSpPr>
        <p:spPr/>
        <p:txBody>
          <a:bodyPr/>
          <a:lstStyle/>
          <a:p>
            <a:fld id="{94E43343-ED10-4365-85A2-F9E0D0C0778F}" type="slidenum">
              <a:rPr lang="en-US" smtClean="0"/>
              <a:t>32</a:t>
            </a:fld>
            <a:endParaRPr lang="en-US"/>
          </a:p>
        </p:txBody>
      </p:sp>
    </p:spTree>
    <p:extLst>
      <p:ext uri="{BB962C8B-B14F-4D97-AF65-F5344CB8AC3E}">
        <p14:creationId xmlns:p14="http://schemas.microsoft.com/office/powerpoint/2010/main" val="2862807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reference to:</a:t>
            </a:r>
          </a:p>
          <a:p>
            <a:pPr marL="568843" indent="-342900">
              <a:buAutoNum type="arabicPeriod"/>
            </a:pPr>
            <a:r>
              <a:rPr lang="en-US" dirty="0"/>
              <a:t>Whitepapers and book</a:t>
            </a:r>
          </a:p>
          <a:p>
            <a:pPr marL="568843" indent="-342900">
              <a:buAutoNum type="arabicPeriod"/>
            </a:pPr>
            <a:r>
              <a:rPr lang="en-US" dirty="0"/>
              <a:t>30 days trial – register on website</a:t>
            </a:r>
          </a:p>
        </p:txBody>
      </p:sp>
      <p:sp>
        <p:nvSpPr>
          <p:cNvPr id="4" name="Slide Number Placeholder 3"/>
          <p:cNvSpPr>
            <a:spLocks noGrp="1"/>
          </p:cNvSpPr>
          <p:nvPr>
            <p:ph type="sldNum" sz="quarter" idx="10"/>
          </p:nvPr>
        </p:nvSpPr>
        <p:spPr/>
        <p:txBody>
          <a:bodyPr/>
          <a:lstStyle/>
          <a:p>
            <a:fld id="{B0CC21BC-7C45-4D32-A58D-696B8F545008}" type="slidenum">
              <a:rPr lang="en-US" smtClean="0"/>
              <a:pPr/>
              <a:t>34</a:t>
            </a:fld>
            <a:endParaRPr lang="en-US" dirty="0"/>
          </a:p>
        </p:txBody>
      </p:sp>
    </p:spTree>
    <p:extLst>
      <p:ext uri="{BB962C8B-B14F-4D97-AF65-F5344CB8AC3E}">
        <p14:creationId xmlns:p14="http://schemas.microsoft.com/office/powerpoint/2010/main" val="160729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1181100" y="711200"/>
            <a:ext cx="4648200" cy="3486150"/>
          </a:xfrm>
          <a:ln/>
        </p:spPr>
      </p:sp>
      <p:sp>
        <p:nvSpPr>
          <p:cNvPr id="253955" name="Rectangle 3"/>
          <p:cNvSpPr>
            <a:spLocks noGrp="1" noChangeArrowheads="1"/>
          </p:cNvSpPr>
          <p:nvPr>
            <p:ph type="body" idx="1"/>
          </p:nvPr>
        </p:nvSpPr>
        <p:spPr>
          <a:xfrm>
            <a:off x="925513" y="4424363"/>
            <a:ext cx="5159375" cy="4160837"/>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reference to:</a:t>
            </a:r>
          </a:p>
          <a:p>
            <a:pPr marL="568843" indent="-342900">
              <a:buAutoNum type="arabicPeriod"/>
            </a:pPr>
            <a:r>
              <a:rPr lang="en-US" dirty="0"/>
              <a:t>Whitepapers and book</a:t>
            </a:r>
          </a:p>
          <a:p>
            <a:pPr marL="568843" indent="-342900">
              <a:buAutoNum type="arabicPeriod"/>
            </a:pPr>
            <a:r>
              <a:rPr lang="en-US" dirty="0"/>
              <a:t>30 days trial – register on website</a:t>
            </a:r>
          </a:p>
        </p:txBody>
      </p:sp>
      <p:sp>
        <p:nvSpPr>
          <p:cNvPr id="4" name="Slide Number Placeholder 3"/>
          <p:cNvSpPr>
            <a:spLocks noGrp="1"/>
          </p:cNvSpPr>
          <p:nvPr>
            <p:ph type="sldNum" sz="quarter" idx="10"/>
          </p:nvPr>
        </p:nvSpPr>
        <p:spPr/>
        <p:txBody>
          <a:bodyPr/>
          <a:lstStyle/>
          <a:p>
            <a:fld id="{B0CC21BC-7C45-4D32-A58D-696B8F545008}" type="slidenum">
              <a:rPr lang="en-US" smtClean="0">
                <a:solidFill>
                  <a:prstClr val="black"/>
                </a:solidFill>
                <a:latin typeface="Calibri"/>
              </a:rPr>
              <a:pPr/>
              <a:t>37</a:t>
            </a:fld>
            <a:endParaRPr lang="en-US" dirty="0">
              <a:solidFill>
                <a:prstClr val="black"/>
              </a:solidFill>
              <a:latin typeface="Calibri"/>
            </a:endParaRPr>
          </a:p>
        </p:txBody>
      </p:sp>
    </p:spTree>
    <p:extLst>
      <p:ext uri="{BB962C8B-B14F-4D97-AF65-F5344CB8AC3E}">
        <p14:creationId xmlns:p14="http://schemas.microsoft.com/office/powerpoint/2010/main" val="1607290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reference to:</a:t>
            </a:r>
          </a:p>
          <a:p>
            <a:pPr marL="568843" indent="-342900">
              <a:buAutoNum type="arabicPeriod"/>
            </a:pPr>
            <a:r>
              <a:rPr lang="en-US" dirty="0"/>
              <a:t>Whitepapers and book</a:t>
            </a:r>
          </a:p>
          <a:p>
            <a:pPr marL="568843" indent="-342900">
              <a:buAutoNum type="arabicPeriod"/>
            </a:pPr>
            <a:r>
              <a:rPr lang="en-US" dirty="0"/>
              <a:t>30 days trial – register on website</a:t>
            </a:r>
          </a:p>
        </p:txBody>
      </p:sp>
      <p:sp>
        <p:nvSpPr>
          <p:cNvPr id="4" name="Slide Number Placeholder 3"/>
          <p:cNvSpPr>
            <a:spLocks noGrp="1"/>
          </p:cNvSpPr>
          <p:nvPr>
            <p:ph type="sldNum" sz="quarter" idx="10"/>
          </p:nvPr>
        </p:nvSpPr>
        <p:spPr/>
        <p:txBody>
          <a:bodyPr/>
          <a:lstStyle/>
          <a:p>
            <a:fld id="{B0CC21BC-7C45-4D32-A58D-696B8F545008}" type="slidenum">
              <a:rPr lang="en-US" smtClean="0"/>
              <a:pPr/>
              <a:t>38</a:t>
            </a:fld>
            <a:endParaRPr lang="en-US" dirty="0"/>
          </a:p>
        </p:txBody>
      </p:sp>
    </p:spTree>
    <p:extLst>
      <p:ext uri="{BB962C8B-B14F-4D97-AF65-F5344CB8AC3E}">
        <p14:creationId xmlns:p14="http://schemas.microsoft.com/office/powerpoint/2010/main" val="160729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51810F-72D0-4844-A24E-4A7FE288DF80}" type="slidenum">
              <a:rPr lang="en-AU" smtClean="0"/>
              <a:pPr>
                <a:defRPr/>
              </a:pPr>
              <a:t>8</a:t>
            </a:fld>
            <a:endParaRPr lang="en-AU" dirty="0"/>
          </a:p>
        </p:txBody>
      </p:sp>
      <p:sp>
        <p:nvSpPr>
          <p:cNvPr id="5" name="Footer Placeholder 4"/>
          <p:cNvSpPr>
            <a:spLocks noGrp="1"/>
          </p:cNvSpPr>
          <p:nvPr>
            <p:ph type="ftr" sz="quarter" idx="11"/>
          </p:nvPr>
        </p:nvSpPr>
        <p:spPr/>
        <p:txBody>
          <a:bodyPr/>
          <a:lstStyle/>
          <a:p>
            <a:r>
              <a:rPr lang="en-US"/>
              <a:t>Copyright ® 2001-2016 DNA Behavior International</a:t>
            </a:r>
            <a:endParaRPr lang="en-US" dirty="0"/>
          </a:p>
        </p:txBody>
      </p:sp>
    </p:spTree>
    <p:extLst>
      <p:ext uri="{BB962C8B-B14F-4D97-AF65-F5344CB8AC3E}">
        <p14:creationId xmlns:p14="http://schemas.microsoft.com/office/powerpoint/2010/main" val="149142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a:xfrm>
            <a:off x="1184275" y="696913"/>
            <a:ext cx="4643438" cy="3482975"/>
          </a:xfrm>
          <a:ln/>
        </p:spPr>
      </p:sp>
      <p:sp>
        <p:nvSpPr>
          <p:cNvPr id="886787" name="Rectangle 3"/>
          <p:cNvSpPr>
            <a:spLocks noGrp="1" noChangeArrowheads="1"/>
          </p:cNvSpPr>
          <p:nvPr>
            <p:ph type="body" idx="1"/>
          </p:nvPr>
        </p:nvSpPr>
        <p:spPr>
          <a:xfrm>
            <a:off x="935044" y="4414843"/>
            <a:ext cx="5140326" cy="4184649"/>
          </a:xfrm>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51810F-72D0-4844-A24E-4A7FE288DF80}" type="slidenum">
              <a:rPr lang="en-AU" smtClean="0"/>
              <a:pPr>
                <a:defRPr/>
              </a:pPr>
              <a:t>10</a:t>
            </a:fld>
            <a:endParaRPr lang="en-AU" dirty="0"/>
          </a:p>
        </p:txBody>
      </p:sp>
    </p:spTree>
    <p:extLst>
      <p:ext uri="{BB962C8B-B14F-4D97-AF65-F5344CB8AC3E}">
        <p14:creationId xmlns:p14="http://schemas.microsoft.com/office/powerpoint/2010/main" val="320197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975100" y="8831263"/>
            <a:ext cx="3035300" cy="465137"/>
          </a:xfrm>
          <a:prstGeom prst="rect">
            <a:avLst/>
          </a:prstGeom>
          <a:noFill/>
          <a:ln w="9525">
            <a:noFill/>
            <a:miter lim="800000"/>
            <a:headEnd/>
            <a:tailEnd/>
          </a:ln>
        </p:spPr>
        <p:txBody>
          <a:bodyPr lIns="92091" tIns="46048" rIns="92091" bIns="46048" anchor="b"/>
          <a:lstStyle/>
          <a:p>
            <a:pPr algn="r" defTabSz="920750"/>
            <a:fld id="{770DFCC3-41D1-47EF-B0D4-9EB1DD082FEC}" type="slidenum">
              <a:rPr lang="en-AU" altLang="en-US" sz="1200"/>
              <a:pPr algn="r" defTabSz="920750"/>
              <a:t>11</a:t>
            </a:fld>
            <a:endParaRPr lang="en-AU" altLang="en-US" sz="1200"/>
          </a:p>
        </p:txBody>
      </p:sp>
      <p:sp>
        <p:nvSpPr>
          <p:cNvPr id="248835" name="Rectangle 2"/>
          <p:cNvSpPr>
            <a:spLocks noGrp="1" noRot="1" noChangeAspect="1" noChangeArrowheads="1" noTextEdit="1"/>
          </p:cNvSpPr>
          <p:nvPr>
            <p:ph type="sldImg"/>
          </p:nvPr>
        </p:nvSpPr>
        <p:spPr>
          <a:xfrm>
            <a:off x="1185863" y="698500"/>
            <a:ext cx="4641850" cy="3482975"/>
          </a:xfrm>
          <a:ln/>
        </p:spPr>
      </p:sp>
      <p:sp>
        <p:nvSpPr>
          <p:cNvPr id="248836" name="Rectangle 3"/>
          <p:cNvSpPr>
            <a:spLocks noGrp="1" noChangeArrowheads="1"/>
          </p:cNvSpPr>
          <p:nvPr>
            <p:ph type="body" idx="1"/>
          </p:nvPr>
        </p:nvSpPr>
        <p:spPr>
          <a:xfrm>
            <a:off x="700088" y="4414838"/>
            <a:ext cx="5610225" cy="4183062"/>
          </a:xfrm>
          <a:noFill/>
        </p:spPr>
        <p:txBody>
          <a:bodyPr/>
          <a:lstStyle/>
          <a:p>
            <a:pPr eaLnBrk="1" hangingPunct="1">
              <a:lnSpc>
                <a:spcPct val="80000"/>
              </a:lnSpc>
            </a:pPr>
            <a:endParaRPr lang="en-US" altLang="en-US" sz="1000"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Rot="1" noChangeAspect="1" noChangeArrowheads="1" noTextEdit="1"/>
          </p:cNvSpPr>
          <p:nvPr>
            <p:ph type="sldImg"/>
          </p:nvPr>
        </p:nvSpPr>
        <p:spPr>
          <a:xfrm>
            <a:off x="1184275" y="696913"/>
            <a:ext cx="4645025" cy="3484562"/>
          </a:xfrm>
          <a:ln/>
        </p:spPr>
      </p:sp>
      <p:sp>
        <p:nvSpPr>
          <p:cNvPr id="1189891"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Rot="1" noChangeAspect="1" noChangeArrowheads="1" noTextEdit="1"/>
          </p:cNvSpPr>
          <p:nvPr>
            <p:ph type="sldImg"/>
          </p:nvPr>
        </p:nvSpPr>
        <p:spPr>
          <a:xfrm>
            <a:off x="1182688" y="696913"/>
            <a:ext cx="4645025" cy="3484562"/>
          </a:xfrm>
          <a:ln/>
        </p:spPr>
      </p:sp>
      <p:sp>
        <p:nvSpPr>
          <p:cNvPr id="1091587" name="Rectangle 4"/>
          <p:cNvSpPr>
            <a:spLocks noGrp="1" noChangeArrowheads="1"/>
          </p:cNvSpPr>
          <p:nvPr>
            <p:ph type="body" idx="1"/>
          </p:nvPr>
        </p:nvSpPr>
        <p:spPr>
          <a:noFill/>
        </p:spPr>
        <p:txBody>
          <a:bodyPr/>
          <a:lstStyle/>
          <a:p>
            <a:pPr marL="228600" indent="-228600" eaLnBrk="1" hangingPunct="1">
              <a:buAutoNum type="arabicPeriod"/>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pic>
        <p:nvPicPr>
          <p:cNvPr id="102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648"/>
          <a:stretch/>
        </p:blipFill>
        <p:spPr bwMode="auto">
          <a:xfrm>
            <a:off x="0" y="1352550"/>
            <a:ext cx="91440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ctrTitle"/>
          </p:nvPr>
        </p:nvSpPr>
        <p:spPr>
          <a:xfrm>
            <a:off x="838200" y="2590800"/>
            <a:ext cx="7086600" cy="1470025"/>
          </a:xfrm>
          <a:prstGeom prst="rect">
            <a:avLst/>
          </a:prstGeom>
        </p:spPr>
        <p:txBody>
          <a:bodyPr anchor="b"/>
          <a:lstStyle>
            <a:lvl1pPr algn="l">
              <a:defRPr>
                <a:solidFill>
                  <a:schemeClr val="bg1"/>
                </a:solidFill>
                <a:latin typeface="Calibri" panose="020F0502020204030204" pitchFamily="34" charset="0"/>
              </a:defRPr>
            </a:lvl1pPr>
          </a:lstStyle>
          <a:p>
            <a:r>
              <a:rPr lang="en-US" dirty="0"/>
              <a:t>Click to edit Master title style</a:t>
            </a:r>
            <a:endParaRPr lang="en-PH" dirty="0"/>
          </a:p>
        </p:txBody>
      </p:sp>
      <p:sp>
        <p:nvSpPr>
          <p:cNvPr id="11" name="Subtitle 2"/>
          <p:cNvSpPr>
            <a:spLocks noGrp="1"/>
          </p:cNvSpPr>
          <p:nvPr>
            <p:ph type="subTitle" idx="1"/>
          </p:nvPr>
        </p:nvSpPr>
        <p:spPr>
          <a:xfrm>
            <a:off x="838200" y="4038600"/>
            <a:ext cx="7086600" cy="685800"/>
          </a:xfrm>
          <a:prstGeom prst="rect">
            <a:avLst/>
          </a:prstGeom>
        </p:spPr>
        <p:txBody>
          <a:bodyPr/>
          <a:lstStyle>
            <a:lvl1pPr marL="0" indent="0" algn="l">
              <a:buNone/>
              <a:defRPr>
                <a:solidFill>
                  <a:srgbClr val="6ED088"/>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12"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7B569EA8-4B4A-44EC-B131-C89F35B82F00}" type="datetime1">
              <a:rPr lang="en-PH" smtClean="0"/>
              <a:pPr/>
              <a:t>15/02/2023</a:t>
            </a:fld>
            <a:endParaRPr lang="en-PH" dirty="0"/>
          </a:p>
        </p:txBody>
      </p:sp>
      <p:sp>
        <p:nvSpPr>
          <p:cNvPr id="1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dirty="0"/>
              <a:t>Copyright ® 2001-2017	 DNA Behavior International</a:t>
            </a:r>
          </a:p>
        </p:txBody>
      </p:sp>
      <p:sp>
        <p:nvSpPr>
          <p:cNvPr id="2" name="Rectangle 1"/>
          <p:cNvSpPr/>
          <p:nvPr userDrawn="1"/>
        </p:nvSpPr>
        <p:spPr>
          <a:xfrm>
            <a:off x="6131719" y="1231900"/>
            <a:ext cx="3012281" cy="120650"/>
          </a:xfrm>
          <a:prstGeom prst="rect">
            <a:avLst/>
          </a:prstGeom>
          <a:solidFill>
            <a:srgbClr val="6ED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6" name="Rectangle 15"/>
          <p:cNvSpPr/>
          <p:nvPr userDrawn="1"/>
        </p:nvSpPr>
        <p:spPr>
          <a:xfrm>
            <a:off x="0" y="4965700"/>
            <a:ext cx="9144001" cy="120650"/>
          </a:xfrm>
          <a:prstGeom prst="rect">
            <a:avLst/>
          </a:prstGeom>
          <a:solidFill>
            <a:srgbClr val="6ED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pic>
        <p:nvPicPr>
          <p:cNvPr id="17" name="Picture 16"/>
          <p:cNvPicPr>
            <a:picLocks noChangeAspect="1"/>
          </p:cNvPicPr>
          <p:nvPr userDrawn="1"/>
        </p:nvPicPr>
        <p:blipFill>
          <a:blip r:embed="rId3"/>
          <a:stretch>
            <a:fillRect/>
          </a:stretch>
        </p:blipFill>
        <p:spPr>
          <a:xfrm>
            <a:off x="4572000" y="5715000"/>
            <a:ext cx="4419600" cy="635000"/>
          </a:xfrm>
          <a:prstGeom prst="rect">
            <a:avLst/>
          </a:prstGeom>
        </p:spPr>
      </p:pic>
    </p:spTree>
    <p:extLst>
      <p:ext uri="{BB962C8B-B14F-4D97-AF65-F5344CB8AC3E}">
        <p14:creationId xmlns:p14="http://schemas.microsoft.com/office/powerpoint/2010/main" val="393840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prstGeom prst="rect">
            <a:avLst/>
          </a:prstGeom>
        </p:spPr>
        <p:txBody>
          <a:bodyPr/>
          <a:lstStyle>
            <a:lvl1pPr>
              <a:defRPr>
                <a:latin typeface="Calibri" panose="020F0502020204030204" pitchFamily="34" charset="0"/>
              </a:defRPr>
            </a:lvl1pPr>
          </a:lstStyle>
          <a:p>
            <a:r>
              <a:rPr lang="en-US" dirty="0"/>
              <a:t>Click to edit Master title style</a:t>
            </a:r>
            <a:endParaRPr lang="en-PH"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6" name="Slide Number Placeholder 5"/>
          <p:cNvSpPr>
            <a:spLocks noGrp="1"/>
          </p:cNvSpPr>
          <p:nvPr>
            <p:ph type="sldNum" sz="quarter" idx="12"/>
          </p:nvPr>
        </p:nvSpPr>
        <p:spPr>
          <a:xfrm>
            <a:off x="3657600" y="6430963"/>
            <a:ext cx="2133600" cy="365125"/>
          </a:xfrm>
          <a:prstGeom prst="rect">
            <a:avLst/>
          </a:prstGeom>
        </p:spPr>
        <p:txBody>
          <a:bodyPr/>
          <a:lstStyle>
            <a:lvl1pPr>
              <a:defRPr>
                <a:latin typeface="Calibri" panose="020F0502020204030204" pitchFamily="34" charset="0"/>
              </a:defRPr>
            </a:lvl1pPr>
          </a:lstStyle>
          <a:p>
            <a:fld id="{837241CF-3DB1-4997-AF9B-B41EE0F94143}" type="slidenum">
              <a:rPr lang="en-PH" smtClean="0"/>
              <a:pPr/>
              <a:t>‹#›</a:t>
            </a:fld>
            <a:endParaRPr lang="en-PH" dirty="0"/>
          </a:p>
        </p:txBody>
      </p:sp>
    </p:spTree>
    <p:extLst>
      <p:ext uri="{BB962C8B-B14F-4D97-AF65-F5344CB8AC3E}">
        <p14:creationId xmlns:p14="http://schemas.microsoft.com/office/powerpoint/2010/main" val="289125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2981325"/>
            <a:ext cx="7772400" cy="1362075"/>
          </a:xfrm>
          <a:prstGeom prst="rect">
            <a:avLst/>
          </a:prstGeom>
        </p:spPr>
        <p:txBody>
          <a:bodyPr anchor="t"/>
          <a:lstStyle>
            <a:lvl1pPr algn="l">
              <a:defRPr sz="4000" b="1" cap="all">
                <a:latin typeface="Calibri" panose="020F0502020204030204" pitchFamily="34" charset="0"/>
              </a:defRPr>
            </a:lvl1pPr>
          </a:lstStyle>
          <a:p>
            <a:r>
              <a:rPr lang="en-US" dirty="0"/>
              <a:t>Click to edit Master title style</a:t>
            </a:r>
            <a:endParaRPr lang="en-PH" dirty="0"/>
          </a:p>
        </p:txBody>
      </p:sp>
      <p:sp>
        <p:nvSpPr>
          <p:cNvPr id="3" name="Text Placeholder 2"/>
          <p:cNvSpPr>
            <a:spLocks noGrp="1"/>
          </p:cNvSpPr>
          <p:nvPr>
            <p:ph type="body" idx="1"/>
          </p:nvPr>
        </p:nvSpPr>
        <p:spPr>
          <a:xfrm>
            <a:off x="722313" y="1481138"/>
            <a:ext cx="7772400" cy="1500187"/>
          </a:xfrm>
          <a:prstGeom prst="rect">
            <a:avLst/>
          </a:prstGeom>
        </p:spPr>
        <p:txBody>
          <a:bodyPr anchor="b"/>
          <a:lstStyle>
            <a:lvl1pPr marL="0" indent="0">
              <a:buNone/>
              <a:defRPr sz="2000">
                <a:solidFill>
                  <a:srgbClr val="92D050"/>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8A363BBE-DC2E-41E9-872F-C2A088BF185F}" type="datetime1">
              <a:rPr lang="en-PH" smtClean="0"/>
              <a:pPr/>
              <a:t>15/02/2023</a:t>
            </a:fld>
            <a:endParaRPr lang="en-PH"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dirty="0"/>
              <a:t>Copyright ® 2001-2017 DNA Behavior International</a:t>
            </a:r>
          </a:p>
        </p:txBody>
      </p:sp>
      <p:sp>
        <p:nvSpPr>
          <p:cNvPr id="8" name="Rectangle 7"/>
          <p:cNvSpPr/>
          <p:nvPr userDrawn="1"/>
        </p:nvSpPr>
        <p:spPr>
          <a:xfrm>
            <a:off x="0" y="4267200"/>
            <a:ext cx="9144000" cy="152400"/>
          </a:xfrm>
          <a:prstGeom prst="rect">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Tree>
    <p:extLst>
      <p:ext uri="{BB962C8B-B14F-4D97-AF65-F5344CB8AC3E}">
        <p14:creationId xmlns:p14="http://schemas.microsoft.com/office/powerpoint/2010/main" val="66339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prstGeom prst="rect">
            <a:avLst/>
          </a:prstGeom>
        </p:spPr>
        <p:txBody>
          <a:bodyPr/>
          <a:lstStyle>
            <a:lvl1pPr>
              <a:defRPr>
                <a:latin typeface="Calibri" panose="020F0502020204030204" pitchFamily="34" charset="0"/>
              </a:defRPr>
            </a:lvl1pPr>
          </a:lstStyle>
          <a:p>
            <a:r>
              <a:rPr lang="en-US" dirty="0"/>
              <a:t>Click to edit Master title style</a:t>
            </a:r>
            <a:endParaRPr lang="en-PH"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E9E3DB95-0AE2-47DE-ADFF-BAE84DFD8815}" type="datetime1">
              <a:rPr lang="en-PH" smtClean="0"/>
              <a:pPr/>
              <a:t>15/02/2023</a:t>
            </a:fld>
            <a:endParaRPr lang="en-PH"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a:t>Copyright ® 2001-2016 DNA Behavior International</a:t>
            </a:r>
            <a:endParaRPr lang="en-PH" dirty="0"/>
          </a:p>
        </p:txBody>
      </p:sp>
    </p:spTree>
    <p:extLst>
      <p:ext uri="{BB962C8B-B14F-4D97-AF65-F5344CB8AC3E}">
        <p14:creationId xmlns:p14="http://schemas.microsoft.com/office/powerpoint/2010/main" val="8908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prstGeom prst="rect">
            <a:avLst/>
          </a:prstGeom>
        </p:spPr>
        <p:txBody>
          <a:bodyPr/>
          <a:lstStyle>
            <a:lvl1pPr>
              <a:defRPr>
                <a:latin typeface="Calibri" panose="020F0502020204030204" pitchFamily="34" charset="0"/>
              </a:defRPr>
            </a:lvl1pPr>
          </a:lstStyle>
          <a:p>
            <a:r>
              <a:rPr lang="en-US" dirty="0"/>
              <a:t>Click to edit Master title style</a:t>
            </a:r>
            <a:endParaRPr lang="en-PH"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B26D26A6-3FB8-46FA-A170-E83778F58B73}" type="datetime1">
              <a:rPr lang="en-PH" smtClean="0"/>
              <a:pPr/>
              <a:t>15/02/2023</a:t>
            </a:fld>
            <a:endParaRPr lang="en-PH"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a:t>Copyright ® 2001-2016 DNA Behavior International</a:t>
            </a:r>
            <a:endParaRPr lang="en-PH" dirty="0"/>
          </a:p>
        </p:txBody>
      </p:sp>
    </p:spTree>
    <p:extLst>
      <p:ext uri="{BB962C8B-B14F-4D97-AF65-F5344CB8AC3E}">
        <p14:creationId xmlns:p14="http://schemas.microsoft.com/office/powerpoint/2010/main" val="355775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prstGeom prst="rect">
            <a:avLst/>
          </a:prstGeom>
        </p:spPr>
        <p:txBody>
          <a:bodyPr/>
          <a:lstStyle>
            <a:lvl1pPr>
              <a:defRPr>
                <a:latin typeface="Calibri" panose="020F0502020204030204" pitchFamily="34" charset="0"/>
              </a:defRPr>
            </a:lvl1pPr>
          </a:lstStyle>
          <a:p>
            <a:r>
              <a:rPr lang="en-US" dirty="0"/>
              <a:t>Click to edit Master title style</a:t>
            </a:r>
            <a:endParaRPr lang="en-PH"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0541C703-2577-43FE-BE54-7DAEFE16199C}" type="datetime1">
              <a:rPr lang="en-PH" smtClean="0"/>
              <a:pPr/>
              <a:t>15/02/2023</a:t>
            </a:fld>
            <a:endParaRPr lang="en-PH"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a:t>Copyright ® 2001-2016 DNA Behavior International</a:t>
            </a:r>
            <a:endParaRPr lang="en-PH" dirty="0"/>
          </a:p>
        </p:txBody>
      </p:sp>
    </p:spTree>
    <p:extLst>
      <p:ext uri="{BB962C8B-B14F-4D97-AF65-F5344CB8AC3E}">
        <p14:creationId xmlns:p14="http://schemas.microsoft.com/office/powerpoint/2010/main" val="27114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6E4061F9-13E2-4CD6-8180-4D2186A58CFE}" type="datetime1">
              <a:rPr lang="en-PH" smtClean="0"/>
              <a:pPr/>
              <a:t>15/02/2023</a:t>
            </a:fld>
            <a:endParaRPr lang="en-PH"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a:t>Copyright ® 2001-2016 DNA Behavior International</a:t>
            </a:r>
            <a:endParaRPr lang="en-PH" dirty="0"/>
          </a:p>
        </p:txBody>
      </p:sp>
    </p:spTree>
    <p:extLst>
      <p:ext uri="{BB962C8B-B14F-4D97-AF65-F5344CB8AC3E}">
        <p14:creationId xmlns:p14="http://schemas.microsoft.com/office/powerpoint/2010/main" val="115637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anose="020F0502020204030204" pitchFamily="34" charset="0"/>
              </a:defRPr>
            </a:lvl1pPr>
          </a:lstStyle>
          <a:p>
            <a:r>
              <a:rPr lang="en-US" dirty="0"/>
              <a:t>Click to edit Master title style</a:t>
            </a:r>
            <a:endParaRPr lang="en-PH"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D2E7EAD4-968E-4228-B416-5B687DC0D33B}" type="datetime1">
              <a:rPr lang="en-PH" smtClean="0"/>
              <a:pPr/>
              <a:t>15/02/2023</a:t>
            </a:fld>
            <a:endParaRPr lang="en-PH"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a:t>Copyright ® 2001-2016 DNA Behavior International</a:t>
            </a:r>
            <a:endParaRPr lang="en-PH" dirty="0"/>
          </a:p>
        </p:txBody>
      </p:sp>
    </p:spTree>
    <p:extLst>
      <p:ext uri="{BB962C8B-B14F-4D97-AF65-F5344CB8AC3E}">
        <p14:creationId xmlns:p14="http://schemas.microsoft.com/office/powerpoint/2010/main" val="389966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anose="020F0502020204030204" pitchFamily="34" charset="0"/>
              </a:defRPr>
            </a:lvl1pPr>
          </a:lstStyle>
          <a:p>
            <a:r>
              <a:rPr lang="en-US" dirty="0"/>
              <a:t>Click to edit Master title style</a:t>
            </a:r>
            <a:endParaRPr lang="en-PH"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6BF6B66D-BCFD-4F17-9302-B0EB182F4B54}" type="datetime1">
              <a:rPr lang="en-PH" smtClean="0"/>
              <a:pPr/>
              <a:t>15/02/2023</a:t>
            </a:fld>
            <a:endParaRPr lang="en-PH"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r>
              <a:rPr lang="en-PH"/>
              <a:t>Copyright ® 2001-2016 DNA Behavior International</a:t>
            </a:r>
            <a:endParaRPr lang="en-PH" dirty="0"/>
          </a:p>
        </p:txBody>
      </p:sp>
    </p:spTree>
    <p:extLst>
      <p:ext uri="{BB962C8B-B14F-4D97-AF65-F5344CB8AC3E}">
        <p14:creationId xmlns:p14="http://schemas.microsoft.com/office/powerpoint/2010/main" val="278640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1"/>
          <a:stretch>
            <a:fillRect/>
          </a:stretch>
        </p:blipFill>
        <p:spPr>
          <a:xfrm>
            <a:off x="0" y="0"/>
            <a:ext cx="9153144" cy="1296695"/>
          </a:xfrm>
          <a:prstGeom prst="rect">
            <a:avLst/>
          </a:prstGeom>
        </p:spPr>
      </p:pic>
      <p:sp>
        <p:nvSpPr>
          <p:cNvPr id="9" name="Rectangle 5"/>
          <p:cNvSpPr>
            <a:spLocks noGrp="1" noChangeArrowheads="1"/>
          </p:cNvSpPr>
          <p:nvPr>
            <p:ph type="body" idx="1"/>
          </p:nvPr>
        </p:nvSpPr>
        <p:spPr bwMode="auto">
          <a:xfrm>
            <a:off x="180036" y="1470426"/>
            <a:ext cx="8784167" cy="4287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638" rIns="91276" bIns="45638" numCol="1" anchor="ctr"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10" name="Rectangle 262"/>
          <p:cNvSpPr>
            <a:spLocks noGrp="1" noChangeArrowheads="1"/>
          </p:cNvSpPr>
          <p:nvPr>
            <p:ph type="title"/>
          </p:nvPr>
        </p:nvSpPr>
        <p:spPr bwMode="auto">
          <a:xfrm>
            <a:off x="114300" y="370647"/>
            <a:ext cx="8269212" cy="437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AU" dirty="0"/>
              <a:t>Click to edit Master title style</a:t>
            </a:r>
          </a:p>
        </p:txBody>
      </p:sp>
      <p:sp>
        <p:nvSpPr>
          <p:cNvPr id="11" name="Text Box 7"/>
          <p:cNvSpPr txBox="1">
            <a:spLocks noChangeArrowheads="1"/>
          </p:cNvSpPr>
          <p:nvPr userDrawn="1"/>
        </p:nvSpPr>
        <p:spPr bwMode="auto">
          <a:xfrm>
            <a:off x="0" y="6629400"/>
            <a:ext cx="6477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defRPr/>
            </a:pPr>
            <a:fld id="{01E0F94D-A342-424D-BCE9-2D90518857B0}" type="slidenum">
              <a:rPr lang="en-AU" sz="900" b="1" smtClean="0">
                <a:solidFill>
                  <a:schemeClr val="tx1"/>
                </a:solidFill>
                <a:latin typeface="Arial" pitchFamily="34" charset="0"/>
                <a:cs typeface="Arial" pitchFamily="34" charset="0"/>
              </a:rPr>
              <a:pPr algn="l" eaLnBrk="1" hangingPunct="1">
                <a:defRPr/>
              </a:pPr>
              <a:t>‹#›</a:t>
            </a:fld>
            <a:endParaRPr lang="en-AU" sz="900" b="1" dirty="0">
              <a:solidFill>
                <a:schemeClr val="tx1"/>
              </a:solidFill>
              <a:latin typeface="Arial" pitchFamily="34" charset="0"/>
              <a:cs typeface="Arial" pitchFamily="34" charset="0"/>
            </a:endParaRPr>
          </a:p>
        </p:txBody>
      </p:sp>
      <p:sp>
        <p:nvSpPr>
          <p:cNvPr id="12" name="Text Box 50"/>
          <p:cNvSpPr txBox="1">
            <a:spLocks noChangeArrowheads="1"/>
          </p:cNvSpPr>
          <p:nvPr userDrawn="1"/>
        </p:nvSpPr>
        <p:spPr bwMode="auto">
          <a:xfrm>
            <a:off x="287338" y="6622486"/>
            <a:ext cx="2539478"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defRPr/>
            </a:pPr>
            <a:r>
              <a:rPr lang="en-US" sz="800" dirty="0">
                <a:solidFill>
                  <a:schemeClr val="tx1"/>
                </a:solidFill>
                <a:latin typeface="Arial" pitchFamily="34" charset="0"/>
                <a:cs typeface="Arial" pitchFamily="34" charset="0"/>
              </a:rPr>
              <a:t>Copyright </a:t>
            </a:r>
            <a:r>
              <a:rPr lang="en-US" sz="800" dirty="0">
                <a:solidFill>
                  <a:schemeClr val="tx1"/>
                </a:solidFill>
                <a:latin typeface="Arial" pitchFamily="34" charset="0"/>
                <a:cs typeface="Arial" pitchFamily="34" charset="0"/>
                <a:sym typeface="Symbol" pitchFamily="18" charset="2"/>
              </a:rPr>
              <a:t> 2001-2017 DNA Behavior International</a:t>
            </a:r>
            <a:endParaRPr lang="en-AU" sz="800" dirty="0">
              <a:solidFill>
                <a:schemeClr val="tx1"/>
              </a:solidFill>
              <a:latin typeface="Arial" pitchFamily="34" charset="0"/>
              <a:cs typeface="Arial" pitchFamily="34" charset="0"/>
            </a:endParaRPr>
          </a:p>
        </p:txBody>
      </p:sp>
      <p:sp>
        <p:nvSpPr>
          <p:cNvPr id="13" name="Rectangle 12"/>
          <p:cNvSpPr/>
          <p:nvPr userDrawn="1"/>
        </p:nvSpPr>
        <p:spPr>
          <a:xfrm>
            <a:off x="4479667" y="3305890"/>
            <a:ext cx="184666" cy="246221"/>
          </a:xfrm>
          <a:prstGeom prst="rect">
            <a:avLst/>
          </a:prstGeom>
        </p:spPr>
        <p:txBody>
          <a:bodyPr wrap="none">
            <a:spAutoFit/>
          </a:bodyPr>
          <a:lstStyle/>
          <a:p>
            <a:r>
              <a:rPr lang="en-US" sz="1000" kern="1200" dirty="0">
                <a:solidFill>
                  <a:schemeClr val="tx1"/>
                </a:solidFill>
                <a:latin typeface="Times New Roman" pitchFamily="18" charset="0"/>
                <a:ea typeface="+mn-ea"/>
                <a:cs typeface="Arial" pitchFamily="34" charset="0"/>
              </a:rPr>
              <a:t> </a:t>
            </a:r>
            <a:endParaRPr lang="en-US" dirty="0"/>
          </a:p>
        </p:txBody>
      </p:sp>
      <p:sp>
        <p:nvSpPr>
          <p:cNvPr id="14" name="Rectangle 13"/>
          <p:cNvSpPr/>
          <p:nvPr userDrawn="1"/>
        </p:nvSpPr>
        <p:spPr>
          <a:xfrm>
            <a:off x="4479667" y="3305890"/>
            <a:ext cx="184666" cy="246221"/>
          </a:xfrm>
          <a:prstGeom prst="rect">
            <a:avLst/>
          </a:prstGeom>
        </p:spPr>
        <p:txBody>
          <a:bodyPr wrap="none">
            <a:spAutoFit/>
          </a:bodyPr>
          <a:lstStyle/>
          <a:p>
            <a:r>
              <a:rPr lang="en-US" sz="1000" kern="1200" dirty="0">
                <a:solidFill>
                  <a:schemeClr val="tx1"/>
                </a:solidFill>
                <a:latin typeface="Times New Roman" pitchFamily="18" charset="0"/>
                <a:ea typeface="+mn-ea"/>
                <a:cs typeface="Arial" pitchFamily="34" charset="0"/>
              </a:rPr>
              <a:t> </a:t>
            </a:r>
            <a:endParaRPr lang="en-US" dirty="0"/>
          </a:p>
        </p:txBody>
      </p:sp>
      <p:sp>
        <p:nvSpPr>
          <p:cNvPr id="15" name="Rectangle 14"/>
          <p:cNvSpPr/>
          <p:nvPr userDrawn="1"/>
        </p:nvSpPr>
        <p:spPr>
          <a:xfrm>
            <a:off x="4479667" y="3305890"/>
            <a:ext cx="184666" cy="246221"/>
          </a:xfrm>
          <a:prstGeom prst="rect">
            <a:avLst/>
          </a:prstGeom>
        </p:spPr>
        <p:txBody>
          <a:bodyPr wrap="none">
            <a:spAutoFit/>
          </a:bodyPr>
          <a:lstStyle/>
          <a:p>
            <a:r>
              <a:rPr lang="en-US" sz="1000" kern="1200" dirty="0">
                <a:solidFill>
                  <a:schemeClr val="tx1"/>
                </a:solidFill>
                <a:latin typeface="Times New Roman" pitchFamily="18" charset="0"/>
                <a:ea typeface="+mn-ea"/>
                <a:cs typeface="Arial" pitchFamily="34" charset="0"/>
              </a:rPr>
              <a:t> </a:t>
            </a:r>
            <a:endParaRPr lang="en-US" dirty="0"/>
          </a:p>
        </p:txBody>
      </p:sp>
      <p:sp>
        <p:nvSpPr>
          <p:cNvPr id="16" name="Rectangle 15"/>
          <p:cNvSpPr/>
          <p:nvPr userDrawn="1"/>
        </p:nvSpPr>
        <p:spPr>
          <a:xfrm>
            <a:off x="4479667" y="3305890"/>
            <a:ext cx="184666" cy="400110"/>
          </a:xfrm>
          <a:prstGeom prst="rect">
            <a:avLst/>
          </a:prstGeom>
        </p:spPr>
        <p:txBody>
          <a:bodyPr wrap="none">
            <a:spAutoFit/>
          </a:bodyPr>
          <a:lstStyle/>
          <a:p>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17" name="Rectangle 16"/>
          <p:cNvSpPr/>
          <p:nvPr userDrawn="1"/>
        </p:nvSpPr>
        <p:spPr>
          <a:xfrm>
            <a:off x="0" y="1289304"/>
            <a:ext cx="9153144" cy="152400"/>
          </a:xfrm>
          <a:prstGeom prst="rect">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pic>
        <p:nvPicPr>
          <p:cNvPr id="18" name="Picture 17"/>
          <p:cNvPicPr>
            <a:picLocks noChangeAspect="1"/>
          </p:cNvPicPr>
          <p:nvPr userDrawn="1"/>
        </p:nvPicPr>
        <p:blipFill>
          <a:blip r:embed="rId12"/>
          <a:stretch>
            <a:fillRect/>
          </a:stretch>
        </p:blipFill>
        <p:spPr>
          <a:xfrm>
            <a:off x="6743700" y="6400800"/>
            <a:ext cx="2247899" cy="322974"/>
          </a:xfrm>
          <a:prstGeom prst="rect">
            <a:avLst/>
          </a:prstGeom>
        </p:spPr>
      </p:pic>
      <p:sp>
        <p:nvSpPr>
          <p:cNvPr id="19" name="Slide Number Placeholder 5"/>
          <p:cNvSpPr>
            <a:spLocks noGrp="1"/>
          </p:cNvSpPr>
          <p:nvPr>
            <p:ph type="sldNum" sz="quarter" idx="4"/>
          </p:nvPr>
        </p:nvSpPr>
        <p:spPr>
          <a:xfrm>
            <a:off x="3314700" y="6400800"/>
            <a:ext cx="2133600" cy="365125"/>
          </a:xfrm>
          <a:prstGeom prst="rect">
            <a:avLst/>
          </a:prstGeom>
        </p:spPr>
        <p:txBody>
          <a:bodyPr lIns="91432" tIns="45716" rIns="91432" bIns="45716"/>
          <a:lstStyle>
            <a:lvl1pPr algn="ctr">
              <a:defRPr/>
            </a:lvl1pPr>
          </a:lstStyle>
          <a:p>
            <a:fld id="{397F412A-C89B-4233-88A1-9FCE863E6268}" type="slidenum">
              <a:rPr lang="en-US" smtClean="0"/>
              <a:pPr/>
              <a:t>‹#›</a:t>
            </a:fld>
            <a:endParaRPr lang="en-US" dirty="0"/>
          </a:p>
        </p:txBody>
      </p:sp>
    </p:spTree>
    <p:extLst>
      <p:ext uri="{BB962C8B-B14F-4D97-AF65-F5344CB8AC3E}">
        <p14:creationId xmlns:p14="http://schemas.microsoft.com/office/powerpoint/2010/main" val="24774792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spcBef>
          <a:spcPct val="0"/>
        </a:spcBef>
        <a:buNone/>
        <a:defRPr sz="30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33333"/>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mindtools.com/pages/article/newLDR_86.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www.businessdna.com/benefits/#2" TargetMode="External"/><Relationship Id="rId5" Type="http://schemas.openxmlformats.org/officeDocument/2006/relationships/hyperlink" Target="http://blog.dnabehavior.com/" TargetMode="External"/><Relationship Id="rId4" Type="http://schemas.openxmlformats.org/officeDocument/2006/relationships/hyperlink" Target="http://www.businessdna.com/product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8" Type="http://schemas.openxmlformats.org/officeDocument/2006/relationships/hyperlink" Target="https://twitter.com/FinancialDNA" TargetMode="External"/><Relationship Id="rId3" Type="http://schemas.openxmlformats.org/officeDocument/2006/relationships/hyperlink" Target="mailto:Leon.morales@dnabehavior.com" TargetMode="External"/><Relationship Id="rId7" Type="http://schemas.openxmlformats.org/officeDocument/2006/relationships/hyperlink" Target="https://www.linkedin.com/groups/1781997"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blog.dnabehavior.com/" TargetMode="External"/><Relationship Id="rId5" Type="http://schemas.openxmlformats.org/officeDocument/2006/relationships/hyperlink" Target="http://www.financialdna.com" TargetMode="External"/><Relationship Id="rId10" Type="http://schemas.openxmlformats.org/officeDocument/2006/relationships/image" Target="../media/image5.png"/><Relationship Id="rId4" Type="http://schemas.openxmlformats.org/officeDocument/2006/relationships/hyperlink" Target="http://www.businessdna.com/discovery-trial/" TargetMode="External"/><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133600"/>
            <a:ext cx="8991600" cy="1089025"/>
          </a:xfrm>
        </p:spPr>
        <p:txBody>
          <a:bodyPr>
            <a:noAutofit/>
          </a:bodyPr>
          <a:lstStyle/>
          <a:p>
            <a:pPr defTabSz="912983"/>
            <a:r>
              <a:rPr lang="en-US" sz="3800" b="0" dirty="0">
                <a:ea typeface="MS PGothic" pitchFamily="34" charset="-128"/>
                <a:sym typeface="Symbol" pitchFamily="18" charset="2"/>
              </a:rPr>
              <a:t>Behaviorally</a:t>
            </a:r>
            <a:r>
              <a:rPr lang="en-US" sz="4000" b="0" dirty="0">
                <a:ea typeface="MS PGothic" pitchFamily="34" charset="-128"/>
                <a:sym typeface="Symbol" pitchFamily="18" charset="2"/>
              </a:rPr>
              <a:t> </a:t>
            </a:r>
            <a:r>
              <a:rPr lang="en-US" sz="4200" b="0" dirty="0">
                <a:ea typeface="MS PGothic" pitchFamily="34" charset="-128"/>
                <a:sym typeface="Symbol" pitchFamily="18" charset="2"/>
              </a:rPr>
              <a:t>SMART</a:t>
            </a:r>
            <a:r>
              <a:rPr lang="en-US" sz="4000" b="0" dirty="0">
                <a:ea typeface="MS PGothic" pitchFamily="34" charset="-128"/>
                <a:sym typeface="Symbol" pitchFamily="18" charset="2"/>
              </a:rPr>
              <a:t> </a:t>
            </a:r>
            <a:r>
              <a:rPr lang="en-US" sz="3800" b="0">
                <a:ea typeface="MS PGothic" pitchFamily="34" charset="-128"/>
                <a:sym typeface="Symbol" pitchFamily="18" charset="2"/>
              </a:rPr>
              <a:t>Team Performance</a:t>
            </a:r>
            <a:r>
              <a:rPr lang="en-US" b="0">
                <a:solidFill>
                  <a:srgbClr val="6ED088"/>
                </a:solidFill>
                <a:ea typeface="MS PGothic" pitchFamily="34" charset="-128"/>
                <a:sym typeface="Symbol" pitchFamily="18" charset="2"/>
              </a:rPr>
              <a:t> </a:t>
            </a:r>
            <a:r>
              <a:rPr lang="en-US" b="0" dirty="0">
                <a:solidFill>
                  <a:srgbClr val="6ED088"/>
                </a:solidFill>
                <a:ea typeface="MS PGothic" pitchFamily="34" charset="-128"/>
                <a:sym typeface="Symbol" pitchFamily="18" charset="2"/>
              </a:rPr>
              <a:t>Forming &amp; Storming Stages </a:t>
            </a:r>
            <a:r>
              <a:rPr lang="mr-IN" b="0" dirty="0">
                <a:solidFill>
                  <a:srgbClr val="6ED088"/>
                </a:solidFill>
                <a:ea typeface="MS PGothic" pitchFamily="34" charset="-128"/>
                <a:sym typeface="Symbol" pitchFamily="18" charset="2"/>
              </a:rPr>
              <a:t>–</a:t>
            </a:r>
            <a:r>
              <a:rPr lang="en-US" b="0" dirty="0">
                <a:solidFill>
                  <a:srgbClr val="6ED088"/>
                </a:solidFill>
                <a:ea typeface="MS PGothic" pitchFamily="34" charset="-128"/>
                <a:sym typeface="Symbol" pitchFamily="18" charset="2"/>
              </a:rPr>
              <a:t> Case Studies</a:t>
            </a:r>
          </a:p>
        </p:txBody>
      </p:sp>
    </p:spTree>
    <p:extLst>
      <p:ext uri="{BB962C8B-B14F-4D97-AF65-F5344CB8AC3E}">
        <p14:creationId xmlns:p14="http://schemas.microsoft.com/office/powerpoint/2010/main" val="290383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23" name="Rectangle 18"/>
          <p:cNvSpPr txBox="1">
            <a:spLocks noChangeArrowheads="1"/>
          </p:cNvSpPr>
          <p:nvPr/>
        </p:nvSpPr>
        <p:spPr>
          <a:xfrm>
            <a:off x="0" y="368301"/>
            <a:ext cx="9143999" cy="438150"/>
          </a:xfrm>
          <a:prstGeom prst="rect">
            <a:avLst/>
          </a:prstGeom>
          <a:noFill/>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lstStyle>
            <a:lvl1pPr marL="190500" indent="-3175" algn="l" rtl="0" eaLnBrk="0" fontAlgn="base" hangingPunct="0">
              <a:spcBef>
                <a:spcPct val="0"/>
              </a:spcBef>
              <a:spcAft>
                <a:spcPct val="0"/>
              </a:spcAft>
              <a:defRPr sz="2400" b="1">
                <a:solidFill>
                  <a:schemeClr val="bg1"/>
                </a:solidFill>
                <a:latin typeface="Arial" pitchFamily="34" charset="0"/>
                <a:ea typeface="+mj-ea"/>
                <a:cs typeface="Arial" pitchFamily="34" charset="0"/>
              </a:defRPr>
            </a:lvl1pPr>
            <a:lvl2pPr marL="190500" indent="-3175" algn="l" rtl="0" eaLnBrk="0" fontAlgn="base" hangingPunct="0">
              <a:spcBef>
                <a:spcPct val="0"/>
              </a:spcBef>
              <a:spcAft>
                <a:spcPct val="0"/>
              </a:spcAft>
              <a:defRPr sz="3000" b="1">
                <a:solidFill>
                  <a:schemeClr val="bg1"/>
                </a:solidFill>
                <a:latin typeface="Arial" charset="0"/>
                <a:cs typeface="Arial" charset="0"/>
              </a:defRPr>
            </a:lvl2pPr>
            <a:lvl3pPr marL="190500" indent="-3175" algn="l" rtl="0" eaLnBrk="0" fontAlgn="base" hangingPunct="0">
              <a:spcBef>
                <a:spcPct val="0"/>
              </a:spcBef>
              <a:spcAft>
                <a:spcPct val="0"/>
              </a:spcAft>
              <a:defRPr sz="3000" b="1">
                <a:solidFill>
                  <a:schemeClr val="bg1"/>
                </a:solidFill>
                <a:latin typeface="Arial" charset="0"/>
                <a:cs typeface="Arial" charset="0"/>
              </a:defRPr>
            </a:lvl3pPr>
            <a:lvl4pPr marL="190500" indent="-3175" algn="l" rtl="0" eaLnBrk="0" fontAlgn="base" hangingPunct="0">
              <a:spcBef>
                <a:spcPct val="0"/>
              </a:spcBef>
              <a:spcAft>
                <a:spcPct val="0"/>
              </a:spcAft>
              <a:defRPr sz="3000" b="1">
                <a:solidFill>
                  <a:schemeClr val="bg1"/>
                </a:solidFill>
                <a:latin typeface="Arial" charset="0"/>
                <a:cs typeface="Arial" charset="0"/>
              </a:defRPr>
            </a:lvl4pPr>
            <a:lvl5pPr marL="190500" indent="-3175" algn="l" rtl="0" eaLnBrk="0" fontAlgn="base" hangingPunct="0">
              <a:spcBef>
                <a:spcPct val="0"/>
              </a:spcBef>
              <a:spcAft>
                <a:spcPct val="0"/>
              </a:spcAft>
              <a:defRPr sz="3000" b="1">
                <a:solidFill>
                  <a:schemeClr val="bg1"/>
                </a:solidFill>
                <a:latin typeface="Arial" charset="0"/>
                <a:cs typeface="Arial" charset="0"/>
              </a:defRPr>
            </a:lvl5pPr>
            <a:lvl6pPr marL="647700" indent="-3175" algn="l" rtl="0" fontAlgn="base">
              <a:spcBef>
                <a:spcPct val="0"/>
              </a:spcBef>
              <a:spcAft>
                <a:spcPct val="0"/>
              </a:spcAft>
              <a:defRPr sz="2800" b="1">
                <a:solidFill>
                  <a:srgbClr val="AC8B38"/>
                </a:solidFill>
                <a:latin typeface="Times New Roman" pitchFamily="18" charset="0"/>
              </a:defRPr>
            </a:lvl6pPr>
            <a:lvl7pPr marL="1104900" indent="-3175" algn="l" rtl="0" fontAlgn="base">
              <a:spcBef>
                <a:spcPct val="0"/>
              </a:spcBef>
              <a:spcAft>
                <a:spcPct val="0"/>
              </a:spcAft>
              <a:defRPr sz="2800" b="1">
                <a:solidFill>
                  <a:srgbClr val="AC8B38"/>
                </a:solidFill>
                <a:latin typeface="Times New Roman" pitchFamily="18" charset="0"/>
              </a:defRPr>
            </a:lvl7pPr>
            <a:lvl8pPr marL="1562100" indent="-3175" algn="l" rtl="0" fontAlgn="base">
              <a:spcBef>
                <a:spcPct val="0"/>
              </a:spcBef>
              <a:spcAft>
                <a:spcPct val="0"/>
              </a:spcAft>
              <a:defRPr sz="2800" b="1">
                <a:solidFill>
                  <a:srgbClr val="AC8B38"/>
                </a:solidFill>
                <a:latin typeface="Times New Roman" pitchFamily="18" charset="0"/>
              </a:defRPr>
            </a:lvl8pPr>
            <a:lvl9pPr marL="2019300" indent="-3175" algn="l" rtl="0" fontAlgn="base">
              <a:spcBef>
                <a:spcPct val="0"/>
              </a:spcBef>
              <a:spcAft>
                <a:spcPct val="0"/>
              </a:spcAft>
              <a:defRPr sz="2800" b="1">
                <a:solidFill>
                  <a:srgbClr val="AC8B38"/>
                </a:solidFill>
                <a:latin typeface="Times New Roman" pitchFamily="18" charset="0"/>
              </a:defRPr>
            </a:lvl9pPr>
          </a:lstStyle>
          <a:p>
            <a:pPr eaLnBrk="1" hangingPunct="1"/>
            <a:r>
              <a:rPr lang="en-US" kern="0" dirty="0">
                <a:latin typeface="Arial" charset="0"/>
                <a:cs typeface="Arial" charset="0"/>
              </a:rPr>
              <a:t>Summary of </a:t>
            </a:r>
            <a:r>
              <a:rPr lang="en-US" sz="2300" kern="0" dirty="0">
                <a:latin typeface="Arial" charset="0"/>
                <a:cs typeface="Arial" charset="0"/>
              </a:rPr>
              <a:t>Natural DNA Behavior – 10 Unique Styles</a:t>
            </a:r>
            <a:endParaRPr lang="en-AU" sz="2300" kern="0" dirty="0">
              <a:latin typeface="Arial" charset="0"/>
              <a:cs typeface="Arial" charset="0"/>
            </a:endParaRPr>
          </a:p>
        </p:txBody>
      </p:sp>
      <p:pic>
        <p:nvPicPr>
          <p:cNvPr id="14" name="Picture 13"/>
          <p:cNvPicPr>
            <a:picLocks noChangeAspect="1"/>
          </p:cNvPicPr>
          <p:nvPr/>
        </p:nvPicPr>
        <p:blipFill>
          <a:blip r:embed="rId4"/>
          <a:stretch>
            <a:fillRect/>
          </a:stretch>
        </p:blipFill>
        <p:spPr>
          <a:xfrm>
            <a:off x="272317" y="1665315"/>
            <a:ext cx="8566884" cy="458308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1593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2233" y="0"/>
            <a:ext cx="9159408" cy="1300163"/>
          </a:xfrm>
          <a:prstGeom prst="rect">
            <a:avLst/>
          </a:prstGeom>
        </p:spPr>
      </p:pic>
      <p:sp>
        <p:nvSpPr>
          <p:cNvPr id="6146" name="Text Box 2"/>
          <p:cNvSpPr txBox="1">
            <a:spLocks noChangeArrowheads="1"/>
          </p:cNvSpPr>
          <p:nvPr/>
        </p:nvSpPr>
        <p:spPr bwMode="auto">
          <a:xfrm>
            <a:off x="0" y="0"/>
            <a:ext cx="654655" cy="305098"/>
          </a:xfrm>
          <a:prstGeom prst="rect">
            <a:avLst/>
          </a:prstGeom>
          <a:noFill/>
          <a:ln w="9525">
            <a:noFill/>
            <a:miter lim="800000"/>
            <a:headEnd/>
            <a:tailEnd/>
          </a:ln>
        </p:spPr>
        <p:txBody>
          <a:bodyPr lIns="91324" tIns="45662" rIns="91324" bIns="45662">
            <a:spAutoFit/>
          </a:bodyPr>
          <a:lstStyle/>
          <a:p>
            <a:pPr algn="ctr" defTabSz="914485"/>
            <a:endParaRPr lang="en-US" altLang="en-US" sz="1400" dirty="0">
              <a:sym typeface="Symbol" pitchFamily="18" charset="2"/>
            </a:endParaRPr>
          </a:p>
        </p:txBody>
      </p:sp>
      <p:sp>
        <p:nvSpPr>
          <p:cNvPr id="6147" name="Rectangle 3"/>
          <p:cNvSpPr>
            <a:spLocks noGrp="1" noChangeArrowheads="1"/>
          </p:cNvSpPr>
          <p:nvPr>
            <p:ph type="title" idx="4294967295"/>
          </p:nvPr>
        </p:nvSpPr>
        <p:spPr>
          <a:xfrm>
            <a:off x="642560" y="321469"/>
            <a:ext cx="8385024" cy="437555"/>
          </a:xfrm>
          <a:prstGeom prst="rect">
            <a:avLst/>
          </a:prstGeom>
        </p:spPr>
        <p:txBody>
          <a:bodyPr>
            <a:normAutofit fontScale="90000"/>
          </a:bodyPr>
          <a:lstStyle/>
          <a:p>
            <a:pPr eaLnBrk="1" hangingPunct="1"/>
            <a:r>
              <a:rPr lang="en-AU" altLang="en-US"/>
              <a:t> </a:t>
            </a:r>
          </a:p>
        </p:txBody>
      </p:sp>
      <p:pic>
        <p:nvPicPr>
          <p:cNvPr id="6148" name="Content Placeholder 5" descr="Screen shot 2010-01-30 at 11.59.27 AM.png"/>
          <p:cNvPicPr>
            <a:picLocks noChangeAspect="1"/>
          </p:cNvPicPr>
          <p:nvPr/>
        </p:nvPicPr>
        <p:blipFill>
          <a:blip r:embed="rId5" cstate="print"/>
          <a:srcRect l="-40800" r="-40800"/>
          <a:stretch>
            <a:fillRect/>
          </a:stretch>
        </p:blipFill>
        <p:spPr bwMode="auto">
          <a:xfrm>
            <a:off x="-551944" y="1502569"/>
            <a:ext cx="9924544" cy="4844381"/>
          </a:xfrm>
          <a:prstGeom prst="rect">
            <a:avLst/>
          </a:prstGeom>
          <a:noFill/>
          <a:ln w="9525">
            <a:noFill/>
            <a:miter lim="800000"/>
            <a:headEnd/>
            <a:tailEnd/>
          </a:ln>
        </p:spPr>
      </p:pic>
      <p:sp>
        <p:nvSpPr>
          <p:cNvPr id="6149" name="Rectangle 1"/>
          <p:cNvSpPr>
            <a:spLocks noChangeArrowheads="1"/>
          </p:cNvSpPr>
          <p:nvPr/>
        </p:nvSpPr>
        <p:spPr bwMode="auto">
          <a:xfrm>
            <a:off x="76200" y="337841"/>
            <a:ext cx="7342234" cy="518226"/>
          </a:xfrm>
          <a:prstGeom prst="rect">
            <a:avLst/>
          </a:prstGeom>
          <a:noFill/>
          <a:ln w="9525">
            <a:noFill/>
            <a:miter lim="800000"/>
            <a:headEnd/>
            <a:tailEnd/>
          </a:ln>
        </p:spPr>
        <p:txBody>
          <a:bodyPr wrap="square" lIns="86493" tIns="43247" rIns="86493" bIns="43247">
            <a:spAutoFit/>
          </a:bodyPr>
          <a:lstStyle/>
          <a:p>
            <a:pPr eaLnBrk="0" hangingPunct="0">
              <a:spcBef>
                <a:spcPct val="50000"/>
              </a:spcBef>
            </a:pPr>
            <a:r>
              <a:rPr lang="en-US" altLang="en-US" sz="2800" b="1" dirty="0">
                <a:solidFill>
                  <a:schemeClr val="bg1"/>
                </a:solidFill>
              </a:rPr>
              <a:t>Do You Know Who You Are Working With?</a:t>
            </a:r>
            <a:endParaRPr lang="en-AU" altLang="en-US" sz="2800" b="1" dirty="0">
              <a:solidFill>
                <a:schemeClr val="bg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600066" name="Rectangle 2"/>
          <p:cNvSpPr>
            <a:spLocks noGrp="1" noChangeArrowheads="1"/>
          </p:cNvSpPr>
          <p:nvPr>
            <p:ph type="title"/>
          </p:nvPr>
        </p:nvSpPr>
        <p:spPr>
          <a:xfrm>
            <a:off x="152400" y="381000"/>
            <a:ext cx="8153400" cy="609600"/>
          </a:xfrm>
        </p:spPr>
        <p:txBody>
          <a:bodyPr/>
          <a:lstStyle/>
          <a:p>
            <a:pPr algn="l" eaLnBrk="1" hangingPunct="1"/>
            <a:r>
              <a:rPr lang="en-US" sz="2400" b="1" dirty="0">
                <a:latin typeface="Arial" pitchFamily="34" charset="0"/>
                <a:cs typeface="Arial" pitchFamily="34" charset="0"/>
              </a:rPr>
              <a:t>Building Sound Relationships</a:t>
            </a:r>
          </a:p>
        </p:txBody>
      </p:sp>
      <p:sp>
        <p:nvSpPr>
          <p:cNvPr id="600067" name="Text Box 4"/>
          <p:cNvSpPr txBox="1">
            <a:spLocks noChangeArrowheads="1"/>
          </p:cNvSpPr>
          <p:nvPr/>
        </p:nvSpPr>
        <p:spPr bwMode="auto">
          <a:xfrm>
            <a:off x="304800" y="1600200"/>
            <a:ext cx="5007429" cy="4462685"/>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365" tIns="45683" rIns="91365" bIns="45683">
            <a:spAutoFit/>
          </a:bodyPr>
          <a:lstStyle>
            <a:lvl1pPr marL="282575" indent="-282575"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marL="0" indent="0" algn="l" eaLnBrk="1" hangingPunct="1"/>
            <a:r>
              <a:rPr lang="en-US" sz="2000" dirty="0">
                <a:latin typeface="Arial" pitchFamily="34" charset="0"/>
                <a:sym typeface="Symbol" pitchFamily="18" charset="2"/>
              </a:rPr>
              <a:t>To build sound relationships you need to:</a:t>
            </a:r>
          </a:p>
          <a:p>
            <a:pPr algn="l" eaLnBrk="1" hangingPunct="1">
              <a:spcBef>
                <a:spcPct val="50000"/>
              </a:spcBef>
              <a:buFontTx/>
              <a:buAutoNum type="arabicPeriod"/>
            </a:pPr>
            <a:r>
              <a:rPr lang="en-US" sz="2000" dirty="0">
                <a:latin typeface="Arial" pitchFamily="34" charset="0"/>
                <a:sym typeface="Symbol" pitchFamily="18" charset="2"/>
              </a:rPr>
              <a:t>Know how to adapt your communication to meet the other person’s terms. </a:t>
            </a:r>
            <a:r>
              <a:rPr lang="en-US" sz="1600" dirty="0">
                <a:latin typeface="Arial" pitchFamily="34" charset="0"/>
                <a:sym typeface="Symbol" pitchFamily="18" charset="2"/>
              </a:rPr>
              <a:t>Empathetically demonstrate your understanding of them when communicating.</a:t>
            </a:r>
          </a:p>
          <a:p>
            <a:pPr algn="l" eaLnBrk="1" hangingPunct="1">
              <a:spcBef>
                <a:spcPct val="50000"/>
              </a:spcBef>
              <a:buFontTx/>
              <a:buAutoNum type="arabicPeriod"/>
            </a:pPr>
            <a:r>
              <a:rPr lang="en-US" sz="2000" dirty="0">
                <a:latin typeface="Arial" pitchFamily="34" charset="0"/>
                <a:sym typeface="Symbol" pitchFamily="18" charset="2"/>
              </a:rPr>
              <a:t>Be aware of how your strengths and struggles can impact the other person. </a:t>
            </a:r>
            <a:r>
              <a:rPr lang="en-US" sz="1600" dirty="0">
                <a:latin typeface="Arial" pitchFamily="34" charset="0"/>
                <a:sym typeface="Symbol" pitchFamily="18" charset="2"/>
              </a:rPr>
              <a:t>Be prepared to adapt your style. </a:t>
            </a:r>
          </a:p>
          <a:p>
            <a:pPr algn="l" eaLnBrk="1" hangingPunct="1">
              <a:spcBef>
                <a:spcPct val="50000"/>
              </a:spcBef>
              <a:buFontTx/>
              <a:buAutoNum type="arabicPeriod"/>
            </a:pPr>
            <a:r>
              <a:rPr lang="en-US" sz="2000" dirty="0">
                <a:latin typeface="Arial" pitchFamily="34" charset="0"/>
                <a:sym typeface="Symbol" pitchFamily="18" charset="2"/>
              </a:rPr>
              <a:t>Transparency builds trust. Be able to openly share of yourself to build trust: “knowing me-knowing you”.            </a:t>
            </a:r>
            <a:r>
              <a:rPr lang="en-US" sz="1600" dirty="0">
                <a:latin typeface="Arial" pitchFamily="34" charset="0"/>
                <a:sym typeface="Symbol" pitchFamily="18" charset="2"/>
              </a:rPr>
              <a:t>Openly admit your strengths and struggles.</a:t>
            </a:r>
          </a:p>
          <a:p>
            <a:pPr algn="l" eaLnBrk="1" hangingPunct="1">
              <a:spcBef>
                <a:spcPct val="50000"/>
              </a:spcBef>
              <a:buFontTx/>
              <a:buAutoNum type="arabicPeriod"/>
            </a:pPr>
            <a:r>
              <a:rPr lang="en-US" sz="2000" dirty="0">
                <a:latin typeface="Arial" pitchFamily="34" charset="0"/>
                <a:sym typeface="Symbol" pitchFamily="18" charset="2"/>
              </a:rPr>
              <a:t>Honest appraisal and feedback</a:t>
            </a:r>
          </a:p>
        </p:txBody>
      </p:sp>
      <p:pic>
        <p:nvPicPr>
          <p:cNvPr id="4" name="Picture 3" descr="Cartoon Warmer E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2912" y="2143125"/>
            <a:ext cx="3483429"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21938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233" y="0"/>
            <a:ext cx="9159408" cy="1300163"/>
          </a:xfrm>
          <a:prstGeom prst="rect">
            <a:avLst/>
          </a:prstGeom>
        </p:spPr>
      </p:pic>
      <p:sp>
        <p:nvSpPr>
          <p:cNvPr id="113" name="Rectangle 40"/>
          <p:cNvSpPr>
            <a:spLocks noChangeArrowheads="1"/>
          </p:cNvSpPr>
          <p:nvPr/>
        </p:nvSpPr>
        <p:spPr bwMode="auto">
          <a:xfrm>
            <a:off x="0" y="342316"/>
            <a:ext cx="7184571" cy="461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p>
            <a:pPr defTabSz="912983" eaLnBrk="0" hangingPunct="0"/>
            <a:r>
              <a:rPr lang="en-US" sz="2400" b="1" dirty="0">
                <a:solidFill>
                  <a:schemeClr val="bg1"/>
                </a:solidFill>
                <a:latin typeface="Arial" pitchFamily="34" charset="0"/>
              </a:rPr>
              <a:t>DNA Team Performance Model</a:t>
            </a:r>
          </a:p>
        </p:txBody>
      </p:sp>
      <p:sp>
        <p:nvSpPr>
          <p:cNvPr id="114" name="AutoShape 2"/>
          <p:cNvSpPr>
            <a:spLocks noChangeArrowheads="1"/>
          </p:cNvSpPr>
          <p:nvPr/>
        </p:nvSpPr>
        <p:spPr bwMode="auto">
          <a:xfrm rot="5400000" flipH="1">
            <a:off x="1524000" y="534600"/>
            <a:ext cx="3429000" cy="58661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39966"/>
          </a:solidFill>
          <a:ln w="9525">
            <a:noFill/>
            <a:miter lim="800000"/>
            <a:headEnd/>
            <a:tailEnd/>
          </a:ln>
          <a:effectLst/>
        </p:spPr>
        <p:txBody>
          <a:bodyPr wrap="none" lIns="86493" tIns="43247" rIns="86493" bIns="43247" anchor="ctr"/>
          <a:lstStyle/>
          <a:p>
            <a:pPr defTabSz="864931" fontAlgn="auto">
              <a:spcBef>
                <a:spcPts val="0"/>
              </a:spcBef>
              <a:spcAft>
                <a:spcPts val="0"/>
              </a:spcAft>
              <a:defRPr/>
            </a:pPr>
            <a:endParaRPr lang="en-US" sz="1700" kern="0">
              <a:solidFill>
                <a:sysClr val="windowText" lastClr="000000"/>
              </a:solidFill>
              <a:latin typeface="Arial" pitchFamily="34" charset="0"/>
            </a:endParaRPr>
          </a:p>
        </p:txBody>
      </p:sp>
      <p:sp>
        <p:nvSpPr>
          <p:cNvPr id="115" name="AutoShape 3"/>
          <p:cNvSpPr>
            <a:spLocks noChangeArrowheads="1"/>
          </p:cNvSpPr>
          <p:nvPr/>
        </p:nvSpPr>
        <p:spPr bwMode="auto">
          <a:xfrm rot="16200000">
            <a:off x="-1257272" y="2628614"/>
            <a:ext cx="4647903" cy="167670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defTabSz="864931" fontAlgn="auto">
              <a:spcBef>
                <a:spcPts val="0"/>
              </a:spcBef>
              <a:spcAft>
                <a:spcPts val="0"/>
              </a:spcAft>
              <a:defRPr/>
            </a:pPr>
            <a:endParaRPr lang="en-US" sz="1700" kern="0">
              <a:solidFill>
                <a:sysClr val="windowText" lastClr="000000"/>
              </a:solidFill>
              <a:latin typeface="Arial" pitchFamily="34" charset="0"/>
            </a:endParaRPr>
          </a:p>
        </p:txBody>
      </p:sp>
      <p:sp>
        <p:nvSpPr>
          <p:cNvPr id="116" name="Oval 4"/>
          <p:cNvSpPr>
            <a:spLocks noChangeArrowheads="1"/>
          </p:cNvSpPr>
          <p:nvPr/>
        </p:nvSpPr>
        <p:spPr bwMode="auto">
          <a:xfrm>
            <a:off x="7620093" y="2742903"/>
            <a:ext cx="1448405" cy="1524000"/>
          </a:xfrm>
          <a:prstGeom prst="ellipse">
            <a:avLst/>
          </a:prstGeom>
          <a:solidFill>
            <a:srgbClr val="CCFFCC"/>
          </a:solidFill>
          <a:ln>
            <a:solidFill>
              <a:srgbClr val="339966"/>
            </a:solidFill>
          </a:ln>
          <a:effectLst>
            <a:outerShdw blurRad="50800" dist="38100" dir="2700000" sx="102000" sy="102000" algn="tl" rotWithShape="0">
              <a:srgbClr val="339966">
                <a:alpha val="40000"/>
              </a:srgbClr>
            </a:outerShdw>
          </a:effectLst>
        </p:spPr>
        <p:txBody>
          <a:bodyPr wrap="none" lIns="91292" tIns="45646" rIns="91292" bIns="45646" anchor="ctr"/>
          <a:lstStyle/>
          <a:p>
            <a:pPr algn="ctr" defTabSz="914485" fontAlgn="auto">
              <a:spcBef>
                <a:spcPts val="0"/>
              </a:spcBef>
              <a:spcAft>
                <a:spcPts val="0"/>
              </a:spcAft>
              <a:defRPr/>
            </a:pPr>
            <a:endParaRPr lang="en-US" sz="2400" kern="0" dirty="0">
              <a:solidFill>
                <a:srgbClr val="339966"/>
              </a:solidFill>
              <a:latin typeface="Arial" pitchFamily="34" charset="0"/>
            </a:endParaRPr>
          </a:p>
        </p:txBody>
      </p:sp>
      <p:sp>
        <p:nvSpPr>
          <p:cNvPr id="117" name="Text Box 5"/>
          <p:cNvSpPr txBox="1">
            <a:spLocks noChangeArrowheads="1"/>
          </p:cNvSpPr>
          <p:nvPr/>
        </p:nvSpPr>
        <p:spPr bwMode="auto">
          <a:xfrm>
            <a:off x="7620093" y="3064372"/>
            <a:ext cx="1448405" cy="830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ts val="0"/>
              </a:spcBef>
              <a:spcAft>
                <a:spcPts val="0"/>
              </a:spcAft>
              <a:defRPr/>
            </a:pPr>
            <a:r>
              <a:rPr lang="en-US" sz="2400" b="1" kern="0" dirty="0">
                <a:solidFill>
                  <a:srgbClr val="339966"/>
                </a:solidFill>
                <a:latin typeface="Arial" pitchFamily="34" charset="0"/>
              </a:rPr>
              <a:t>Team Success</a:t>
            </a:r>
            <a:endParaRPr lang="en-US" sz="2400" kern="0" dirty="0">
              <a:solidFill>
                <a:srgbClr val="339966"/>
              </a:solidFill>
              <a:latin typeface="Arial" pitchFamily="34" charset="0"/>
            </a:endParaRPr>
          </a:p>
        </p:txBody>
      </p:sp>
      <p:graphicFrame>
        <p:nvGraphicFramePr>
          <p:cNvPr id="118" name="Object 6"/>
          <p:cNvGraphicFramePr>
            <a:graphicFrameLocks noChangeAspect="1"/>
          </p:cNvGraphicFramePr>
          <p:nvPr>
            <p:extLst>
              <p:ext uri="{D42A27DB-BD31-4B8C-83A1-F6EECF244321}">
                <p14:modId xmlns:p14="http://schemas.microsoft.com/office/powerpoint/2010/main" val="4252920267"/>
              </p:ext>
            </p:extLst>
          </p:nvPr>
        </p:nvGraphicFramePr>
        <p:xfrm>
          <a:off x="384117" y="1098247"/>
          <a:ext cx="608319" cy="1473503"/>
        </p:xfrm>
        <a:graphic>
          <a:graphicData uri="http://schemas.openxmlformats.org/presentationml/2006/ole">
            <mc:AlternateContent xmlns:mc="http://schemas.openxmlformats.org/markup-compatibility/2006">
              <mc:Choice xmlns:v="urn:schemas-microsoft-com:vml" Requires="v">
                <p:oleObj name="Clip" r:id="rId4" imgW="449580" imgH="1104900" progId="">
                  <p:embed/>
                </p:oleObj>
              </mc:Choice>
              <mc:Fallback>
                <p:oleObj name="Clip" r:id="rId4" imgW="449580" imgH="1104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7" y="1098247"/>
                        <a:ext cx="608319" cy="147350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9" name="Object 7"/>
          <p:cNvGraphicFramePr>
            <a:graphicFrameLocks noChangeAspect="1"/>
          </p:cNvGraphicFramePr>
          <p:nvPr>
            <p:extLst>
              <p:ext uri="{D42A27DB-BD31-4B8C-83A1-F6EECF244321}">
                <p14:modId xmlns:p14="http://schemas.microsoft.com/office/powerpoint/2010/main" val="3952935428"/>
              </p:ext>
            </p:extLst>
          </p:nvPr>
        </p:nvGraphicFramePr>
        <p:xfrm>
          <a:off x="75595" y="2591098"/>
          <a:ext cx="1372810" cy="1905000"/>
        </p:xfrm>
        <a:graphic>
          <a:graphicData uri="http://schemas.openxmlformats.org/presentationml/2006/ole">
            <mc:AlternateContent xmlns:mc="http://schemas.openxmlformats.org/markup-compatibility/2006">
              <mc:Choice xmlns:v="urn:schemas-microsoft-com:vml" Requires="v">
                <p:oleObj name="Clip" r:id="rId6" imgW="4582486" imgH="5996031" progId="">
                  <p:embed/>
                </p:oleObj>
              </mc:Choice>
              <mc:Fallback>
                <p:oleObj name="Clip" r:id="rId6" imgW="4582486" imgH="599603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95" y="2591098"/>
                        <a:ext cx="1372810" cy="1905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0" name="Text Box 8"/>
          <p:cNvSpPr txBox="1">
            <a:spLocks noChangeArrowheads="1"/>
          </p:cNvSpPr>
          <p:nvPr/>
        </p:nvSpPr>
        <p:spPr bwMode="auto">
          <a:xfrm>
            <a:off x="1218688" y="2437909"/>
            <a:ext cx="686405" cy="1989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defTabSz="914485" fontAlgn="auto">
              <a:lnSpc>
                <a:spcPct val="55000"/>
              </a:lnSpc>
              <a:spcBef>
                <a:spcPct val="50000"/>
              </a:spcBef>
              <a:spcAft>
                <a:spcPts val="0"/>
              </a:spcAft>
              <a:defRPr/>
            </a:pPr>
            <a:r>
              <a:rPr lang="en-US" sz="1800" b="1" kern="0">
                <a:solidFill>
                  <a:srgbClr val="339966"/>
                </a:solidFill>
                <a:latin typeface="Arial" pitchFamily="34" charset="0"/>
              </a:rPr>
              <a:t>T</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A</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L</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E</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N</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T</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S</a:t>
            </a:r>
            <a:endParaRPr lang="en-US" sz="2400" b="1" kern="0">
              <a:solidFill>
                <a:srgbClr val="339966"/>
              </a:solidFill>
              <a:latin typeface="Arial" pitchFamily="34" charset="0"/>
            </a:endParaRPr>
          </a:p>
        </p:txBody>
      </p:sp>
      <p:sp>
        <p:nvSpPr>
          <p:cNvPr id="121" name="Text Box 9"/>
          <p:cNvSpPr txBox="1">
            <a:spLocks noChangeArrowheads="1"/>
          </p:cNvSpPr>
          <p:nvPr/>
        </p:nvSpPr>
        <p:spPr bwMode="auto">
          <a:xfrm>
            <a:off x="1295796" y="2210098"/>
            <a:ext cx="684892" cy="2571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lnSpc>
                <a:spcPct val="55000"/>
              </a:lnSpc>
              <a:spcBef>
                <a:spcPct val="50000"/>
              </a:spcBef>
              <a:spcAft>
                <a:spcPts val="0"/>
              </a:spcAft>
              <a:defRPr/>
            </a:pPr>
            <a:r>
              <a:rPr lang="en-US" sz="1800" b="1" kern="0">
                <a:solidFill>
                  <a:srgbClr val="339966"/>
                </a:solidFill>
                <a:latin typeface="Arial" pitchFamily="34" charset="0"/>
              </a:rPr>
              <a:t>D</a:t>
            </a:r>
          </a:p>
          <a:p>
            <a:pPr defTabSz="914485" fontAlgn="auto">
              <a:lnSpc>
                <a:spcPct val="55000"/>
              </a:lnSpc>
              <a:spcBef>
                <a:spcPct val="50000"/>
              </a:spcBef>
              <a:spcAft>
                <a:spcPts val="0"/>
              </a:spcAft>
              <a:defRPr/>
            </a:pPr>
            <a:r>
              <a:rPr lang="en-US" sz="1800" b="1" kern="0">
                <a:solidFill>
                  <a:srgbClr val="339966"/>
                </a:solidFill>
                <a:latin typeface="Arial" pitchFamily="34" charset="0"/>
              </a:rPr>
              <a:t>I</a:t>
            </a:r>
          </a:p>
          <a:p>
            <a:pPr defTabSz="914485" fontAlgn="auto">
              <a:lnSpc>
                <a:spcPct val="55000"/>
              </a:lnSpc>
              <a:spcBef>
                <a:spcPct val="50000"/>
              </a:spcBef>
              <a:spcAft>
                <a:spcPts val="0"/>
              </a:spcAft>
              <a:defRPr/>
            </a:pPr>
            <a:r>
              <a:rPr lang="en-US" sz="1800" b="1" kern="0">
                <a:solidFill>
                  <a:srgbClr val="339966"/>
                </a:solidFill>
                <a:latin typeface="Arial" pitchFamily="34" charset="0"/>
              </a:rPr>
              <a:t>F</a:t>
            </a:r>
          </a:p>
          <a:p>
            <a:pPr defTabSz="914485" fontAlgn="auto">
              <a:lnSpc>
                <a:spcPct val="55000"/>
              </a:lnSpc>
              <a:spcBef>
                <a:spcPct val="50000"/>
              </a:spcBef>
              <a:spcAft>
                <a:spcPts val="0"/>
              </a:spcAft>
              <a:defRPr/>
            </a:pPr>
            <a:r>
              <a:rPr lang="en-US" sz="1800" b="1" kern="0">
                <a:solidFill>
                  <a:srgbClr val="339966"/>
                </a:solidFill>
                <a:latin typeface="Arial" pitchFamily="34" charset="0"/>
              </a:rPr>
              <a:t>F</a:t>
            </a:r>
          </a:p>
          <a:p>
            <a:pPr defTabSz="914485" fontAlgn="auto">
              <a:lnSpc>
                <a:spcPct val="55000"/>
              </a:lnSpc>
              <a:spcBef>
                <a:spcPct val="50000"/>
              </a:spcBef>
              <a:spcAft>
                <a:spcPts val="0"/>
              </a:spcAft>
              <a:defRPr/>
            </a:pPr>
            <a:r>
              <a:rPr lang="en-US" sz="1800" b="1" kern="0">
                <a:solidFill>
                  <a:srgbClr val="339966"/>
                </a:solidFill>
                <a:latin typeface="Arial" pitchFamily="34" charset="0"/>
              </a:rPr>
              <a:t>E</a:t>
            </a:r>
          </a:p>
          <a:p>
            <a:pPr defTabSz="914485" fontAlgn="auto">
              <a:lnSpc>
                <a:spcPct val="55000"/>
              </a:lnSpc>
              <a:spcBef>
                <a:spcPct val="50000"/>
              </a:spcBef>
              <a:spcAft>
                <a:spcPts val="0"/>
              </a:spcAft>
              <a:defRPr/>
            </a:pPr>
            <a:r>
              <a:rPr lang="en-US" sz="1800" b="1" kern="0">
                <a:solidFill>
                  <a:srgbClr val="339966"/>
                </a:solidFill>
                <a:latin typeface="Arial" pitchFamily="34" charset="0"/>
              </a:rPr>
              <a:t>R</a:t>
            </a:r>
          </a:p>
          <a:p>
            <a:pPr defTabSz="914485" fontAlgn="auto">
              <a:lnSpc>
                <a:spcPct val="55000"/>
              </a:lnSpc>
              <a:spcBef>
                <a:spcPct val="50000"/>
              </a:spcBef>
              <a:spcAft>
                <a:spcPts val="0"/>
              </a:spcAft>
              <a:defRPr/>
            </a:pPr>
            <a:r>
              <a:rPr lang="en-US" sz="1800" b="1" kern="0">
                <a:solidFill>
                  <a:srgbClr val="339966"/>
                </a:solidFill>
                <a:latin typeface="Arial" pitchFamily="34" charset="0"/>
              </a:rPr>
              <a:t>E</a:t>
            </a:r>
          </a:p>
          <a:p>
            <a:pPr defTabSz="914485" fontAlgn="auto">
              <a:lnSpc>
                <a:spcPct val="55000"/>
              </a:lnSpc>
              <a:spcBef>
                <a:spcPct val="50000"/>
              </a:spcBef>
              <a:spcAft>
                <a:spcPts val="0"/>
              </a:spcAft>
              <a:defRPr/>
            </a:pPr>
            <a:r>
              <a:rPr lang="en-US" sz="1800" b="1" kern="0">
                <a:solidFill>
                  <a:srgbClr val="339966"/>
                </a:solidFill>
                <a:latin typeface="Arial" pitchFamily="34" charset="0"/>
              </a:rPr>
              <a:t>N</a:t>
            </a:r>
          </a:p>
          <a:p>
            <a:pPr defTabSz="914485" fontAlgn="auto">
              <a:lnSpc>
                <a:spcPct val="55000"/>
              </a:lnSpc>
              <a:spcBef>
                <a:spcPct val="50000"/>
              </a:spcBef>
              <a:spcAft>
                <a:spcPts val="0"/>
              </a:spcAft>
              <a:defRPr/>
            </a:pPr>
            <a:r>
              <a:rPr lang="en-US" sz="1800" b="1" kern="0">
                <a:solidFill>
                  <a:srgbClr val="339966"/>
                </a:solidFill>
                <a:latin typeface="Arial" pitchFamily="34" charset="0"/>
              </a:rPr>
              <a:t>T</a:t>
            </a:r>
            <a:endParaRPr lang="en-US" sz="2400" b="1" kern="0">
              <a:solidFill>
                <a:srgbClr val="339966"/>
              </a:solidFill>
              <a:latin typeface="Arial" pitchFamily="34" charset="0"/>
            </a:endParaRPr>
          </a:p>
        </p:txBody>
      </p:sp>
      <p:sp>
        <p:nvSpPr>
          <p:cNvPr id="122" name="AutoShape 10"/>
          <p:cNvSpPr>
            <a:spLocks noChangeArrowheads="1"/>
          </p:cNvSpPr>
          <p:nvPr/>
        </p:nvSpPr>
        <p:spPr bwMode="auto">
          <a:xfrm>
            <a:off x="1883905" y="1753195"/>
            <a:ext cx="5724071" cy="3429000"/>
          </a:xfrm>
          <a:prstGeom prst="rightArrow">
            <a:avLst>
              <a:gd name="adj1" fmla="val 50000"/>
              <a:gd name="adj2" fmla="val 41081"/>
            </a:avLst>
          </a:prstGeom>
          <a:solidFill>
            <a:srgbClr val="339966"/>
          </a:solidFill>
          <a:ln w="9525">
            <a:noFill/>
            <a:miter lim="800000"/>
            <a:headEnd/>
            <a:tailEnd/>
          </a:ln>
          <a:effec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23" name="Text Box 11"/>
          <p:cNvSpPr txBox="1">
            <a:spLocks noChangeArrowheads="1"/>
          </p:cNvSpPr>
          <p:nvPr/>
        </p:nvSpPr>
        <p:spPr bwMode="auto">
          <a:xfrm rot="20349386">
            <a:off x="4751922" y="3279114"/>
            <a:ext cx="1688797" cy="430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spcBef>
                <a:spcPct val="50000"/>
              </a:spcBef>
              <a:spcAft>
                <a:spcPts val="0"/>
              </a:spcAft>
              <a:defRPr/>
            </a:pPr>
            <a:r>
              <a:rPr lang="en-US" sz="2200" b="1" kern="0">
                <a:solidFill>
                  <a:schemeClr val="bg1"/>
                </a:solidFill>
                <a:latin typeface="Arial" pitchFamily="34" charset="0"/>
              </a:rPr>
              <a:t>RESPECT</a:t>
            </a:r>
            <a:endParaRPr lang="en-US" sz="2000" kern="0">
              <a:solidFill>
                <a:schemeClr val="bg1"/>
              </a:solidFill>
              <a:latin typeface="Arial" pitchFamily="34" charset="0"/>
            </a:endParaRPr>
          </a:p>
        </p:txBody>
      </p:sp>
      <p:sp>
        <p:nvSpPr>
          <p:cNvPr id="124" name="Text Box 12"/>
          <p:cNvSpPr txBox="1">
            <a:spLocks noChangeArrowheads="1"/>
          </p:cNvSpPr>
          <p:nvPr/>
        </p:nvSpPr>
        <p:spPr bwMode="auto">
          <a:xfrm rot="20464521">
            <a:off x="3144855" y="3328765"/>
            <a:ext cx="1933727" cy="3510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ct val="50000"/>
              </a:spcBef>
              <a:spcAft>
                <a:spcPts val="0"/>
              </a:spcAft>
              <a:defRPr/>
            </a:pPr>
            <a:r>
              <a:rPr lang="en-US" sz="1700" kern="0">
                <a:solidFill>
                  <a:schemeClr val="bg1"/>
                </a:solidFill>
                <a:latin typeface="Arial" pitchFamily="34" charset="0"/>
              </a:rPr>
              <a:t>ACCEPTANCE</a:t>
            </a:r>
          </a:p>
        </p:txBody>
      </p:sp>
      <p:sp>
        <p:nvSpPr>
          <p:cNvPr id="125" name="Line 13"/>
          <p:cNvSpPr>
            <a:spLocks noChangeShapeType="1"/>
          </p:cNvSpPr>
          <p:nvPr/>
        </p:nvSpPr>
        <p:spPr bwMode="auto">
          <a:xfrm>
            <a:off x="3353405" y="2591111"/>
            <a:ext cx="0" cy="1751707"/>
          </a:xfrm>
          <a:prstGeom prst="line">
            <a:avLst/>
          </a:prstGeom>
          <a:noFill/>
          <a:ln w="76200">
            <a:solidFill>
              <a:srgbClr val="DDDDDD"/>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26" name="Line 14"/>
          <p:cNvSpPr>
            <a:spLocks noChangeShapeType="1"/>
          </p:cNvSpPr>
          <p:nvPr/>
        </p:nvSpPr>
        <p:spPr bwMode="auto">
          <a:xfrm>
            <a:off x="4804833" y="2591111"/>
            <a:ext cx="0" cy="1751707"/>
          </a:xfrm>
          <a:prstGeom prst="line">
            <a:avLst/>
          </a:prstGeom>
          <a:noFill/>
          <a:ln w="76200">
            <a:solidFill>
              <a:srgbClr val="DDDDDD"/>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27" name="Rectangle 15"/>
          <p:cNvSpPr>
            <a:spLocks noChangeArrowheads="1"/>
          </p:cNvSpPr>
          <p:nvPr/>
        </p:nvSpPr>
        <p:spPr bwMode="auto">
          <a:xfrm>
            <a:off x="1898953" y="4319000"/>
            <a:ext cx="4272643" cy="328911"/>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rgbClr val="339966"/>
              </a:solidFill>
              <a:latin typeface="Arial" pitchFamily="34" charset="0"/>
            </a:endParaRPr>
          </a:p>
        </p:txBody>
      </p:sp>
      <p:sp>
        <p:nvSpPr>
          <p:cNvPr id="128" name="Rectangle 16"/>
          <p:cNvSpPr>
            <a:spLocks noChangeArrowheads="1"/>
          </p:cNvSpPr>
          <p:nvPr/>
        </p:nvSpPr>
        <p:spPr bwMode="auto">
          <a:xfrm>
            <a:off x="1835453" y="2286000"/>
            <a:ext cx="4322536" cy="381000"/>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rgbClr val="339966"/>
              </a:solidFill>
              <a:latin typeface="Arial" pitchFamily="34" charset="0"/>
            </a:endParaRPr>
          </a:p>
        </p:txBody>
      </p:sp>
      <p:sp>
        <p:nvSpPr>
          <p:cNvPr id="129" name="Text Box 17"/>
          <p:cNvSpPr txBox="1">
            <a:spLocks noChangeArrowheads="1"/>
          </p:cNvSpPr>
          <p:nvPr/>
        </p:nvSpPr>
        <p:spPr bwMode="auto">
          <a:xfrm>
            <a:off x="2243667" y="4266903"/>
            <a:ext cx="3699631" cy="430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spcBef>
                <a:spcPct val="50000"/>
              </a:spcBef>
              <a:spcAft>
                <a:spcPts val="0"/>
              </a:spcAft>
              <a:defRPr/>
            </a:pPr>
            <a:r>
              <a:rPr lang="en-US" sz="2200" b="1" kern="0">
                <a:solidFill>
                  <a:srgbClr val="339966"/>
                </a:solidFill>
                <a:latin typeface="Arial" pitchFamily="34" charset="0"/>
              </a:rPr>
              <a:t>C O M M I T M E N T</a:t>
            </a:r>
          </a:p>
        </p:txBody>
      </p:sp>
      <p:sp>
        <p:nvSpPr>
          <p:cNvPr id="130" name="Text Box 18"/>
          <p:cNvSpPr txBox="1">
            <a:spLocks noChangeArrowheads="1"/>
          </p:cNvSpPr>
          <p:nvPr/>
        </p:nvSpPr>
        <p:spPr bwMode="auto">
          <a:xfrm>
            <a:off x="1909629" y="2277070"/>
            <a:ext cx="4357310" cy="430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ct val="50000"/>
              </a:spcBef>
              <a:spcAft>
                <a:spcPts val="0"/>
              </a:spcAft>
              <a:defRPr/>
            </a:pPr>
            <a:r>
              <a:rPr lang="en-US" sz="2200" b="1" kern="0">
                <a:solidFill>
                  <a:srgbClr val="339966"/>
                </a:solidFill>
                <a:latin typeface="Arial" pitchFamily="34" charset="0"/>
              </a:rPr>
              <a:t>C O M M U N I C A T I O N S</a:t>
            </a:r>
          </a:p>
        </p:txBody>
      </p:sp>
      <p:sp>
        <p:nvSpPr>
          <p:cNvPr id="131" name="Text Box 19"/>
          <p:cNvSpPr txBox="1">
            <a:spLocks noChangeArrowheads="1"/>
          </p:cNvSpPr>
          <p:nvPr/>
        </p:nvSpPr>
        <p:spPr bwMode="auto">
          <a:xfrm rot="20098915">
            <a:off x="1693344" y="3283304"/>
            <a:ext cx="2001762" cy="307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spcBef>
                <a:spcPct val="50000"/>
              </a:spcBef>
              <a:spcAft>
                <a:spcPts val="0"/>
              </a:spcAft>
              <a:defRPr/>
            </a:pPr>
            <a:r>
              <a:rPr lang="en-US" sz="1400" b="1" kern="0">
                <a:solidFill>
                  <a:schemeClr val="bg1"/>
                </a:solidFill>
                <a:latin typeface="Arial" pitchFamily="34" charset="0"/>
              </a:rPr>
              <a:t>UNDERSTANDING</a:t>
            </a:r>
            <a:endParaRPr lang="en-US" sz="1400" kern="0">
              <a:solidFill>
                <a:schemeClr val="bg1"/>
              </a:solidFill>
              <a:latin typeface="Arial" pitchFamily="34" charset="0"/>
            </a:endParaRPr>
          </a:p>
        </p:txBody>
      </p:sp>
      <p:sp>
        <p:nvSpPr>
          <p:cNvPr id="133" name="AutoShape 21"/>
          <p:cNvSpPr>
            <a:spLocks noChangeArrowheads="1"/>
          </p:cNvSpPr>
          <p:nvPr/>
        </p:nvSpPr>
        <p:spPr bwMode="auto">
          <a:xfrm rot="5400000">
            <a:off x="5600790" y="2856911"/>
            <a:ext cx="2361903" cy="1220108"/>
          </a:xfrm>
          <a:prstGeom prst="triangle">
            <a:avLst>
              <a:gd name="adj" fmla="val 50000"/>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latin typeface="Arial" pitchFamily="34" charset="0"/>
            </a:endParaRPr>
          </a:p>
        </p:txBody>
      </p:sp>
      <p:grpSp>
        <p:nvGrpSpPr>
          <p:cNvPr id="134" name="Group 22"/>
          <p:cNvGrpSpPr>
            <a:grpSpLocks/>
          </p:cNvGrpSpPr>
          <p:nvPr/>
        </p:nvGrpSpPr>
        <p:grpSpPr bwMode="auto">
          <a:xfrm>
            <a:off x="4496405" y="1905000"/>
            <a:ext cx="2818190" cy="3148711"/>
            <a:chOff x="2832" y="1104"/>
            <a:chExt cx="1776" cy="1983"/>
          </a:xfrm>
        </p:grpSpPr>
        <p:sp>
          <p:nvSpPr>
            <p:cNvPr id="135" name="Text Box 23"/>
            <p:cNvSpPr txBox="1">
              <a:spLocks noChangeArrowheads="1"/>
            </p:cNvSpPr>
            <p:nvPr/>
          </p:nvSpPr>
          <p:spPr bwMode="auto">
            <a:xfrm>
              <a:off x="2832" y="1104"/>
              <a:ext cx="741" cy="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defTabSz="914485" fontAlgn="auto">
                <a:spcBef>
                  <a:spcPct val="50000"/>
                </a:spcBef>
                <a:spcAft>
                  <a:spcPts val="0"/>
                </a:spcAft>
                <a:defRPr/>
              </a:pPr>
              <a:r>
                <a:rPr lang="en-US" sz="2000" b="1" kern="0">
                  <a:solidFill>
                    <a:srgbClr val="339966"/>
                  </a:solidFill>
                  <a:latin typeface="Arial" pitchFamily="34" charset="0"/>
                </a:rPr>
                <a:t>TRUST</a:t>
              </a:r>
              <a:endParaRPr lang="en-US" sz="2000" kern="0">
                <a:solidFill>
                  <a:srgbClr val="339966"/>
                </a:solidFill>
                <a:latin typeface="Arial" pitchFamily="34" charset="0"/>
              </a:endParaRPr>
            </a:p>
          </p:txBody>
        </p:sp>
        <p:sp>
          <p:nvSpPr>
            <p:cNvPr id="136" name="Text Box 24"/>
            <p:cNvSpPr txBox="1">
              <a:spLocks noChangeArrowheads="1"/>
            </p:cNvSpPr>
            <p:nvPr/>
          </p:nvSpPr>
          <p:spPr bwMode="auto">
            <a:xfrm>
              <a:off x="2832" y="2832"/>
              <a:ext cx="741" cy="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defTabSz="914485" fontAlgn="auto">
                <a:spcBef>
                  <a:spcPct val="50000"/>
                </a:spcBef>
                <a:spcAft>
                  <a:spcPts val="0"/>
                </a:spcAft>
                <a:defRPr/>
              </a:pPr>
              <a:r>
                <a:rPr lang="en-US" sz="2000" b="1" kern="0">
                  <a:solidFill>
                    <a:srgbClr val="339966"/>
                  </a:solidFill>
                  <a:latin typeface="Arial" pitchFamily="34" charset="0"/>
                </a:rPr>
                <a:t>TRUST</a:t>
              </a:r>
              <a:endParaRPr lang="en-US" sz="2000" kern="0">
                <a:solidFill>
                  <a:srgbClr val="339966"/>
                </a:solidFill>
                <a:latin typeface="Arial" pitchFamily="34" charset="0"/>
              </a:endParaRPr>
            </a:p>
          </p:txBody>
        </p:sp>
        <p:sp>
          <p:nvSpPr>
            <p:cNvPr id="137" name="Text Box 25"/>
            <p:cNvSpPr txBox="1">
              <a:spLocks noChangeArrowheads="1"/>
            </p:cNvSpPr>
            <p:nvPr/>
          </p:nvSpPr>
          <p:spPr bwMode="auto">
            <a:xfrm>
              <a:off x="3840" y="1958"/>
              <a:ext cx="768" cy="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eaLnBrk="1" fontAlgn="auto" hangingPunct="1">
                <a:spcBef>
                  <a:spcPct val="50000"/>
                </a:spcBef>
                <a:spcAft>
                  <a:spcPts val="0"/>
                </a:spcAft>
                <a:defRPr/>
              </a:pPr>
              <a:r>
                <a:rPr lang="en-US" sz="2200" b="1" kern="0" dirty="0">
                  <a:solidFill>
                    <a:srgbClr val="339966"/>
                  </a:solidFill>
                  <a:latin typeface="Arial" pitchFamily="34" charset="0"/>
                </a:rPr>
                <a:t>TRUST</a:t>
              </a:r>
            </a:p>
          </p:txBody>
        </p:sp>
      </p:grpSp>
      <p:sp>
        <p:nvSpPr>
          <p:cNvPr id="138" name="Line 26"/>
          <p:cNvSpPr>
            <a:spLocks noChangeShapeType="1"/>
          </p:cNvSpPr>
          <p:nvPr/>
        </p:nvSpPr>
        <p:spPr bwMode="auto">
          <a:xfrm>
            <a:off x="6171595" y="2667000"/>
            <a:ext cx="914703" cy="762000"/>
          </a:xfrm>
          <a:prstGeom prst="line">
            <a:avLst/>
          </a:prstGeom>
          <a:noFill/>
          <a:ln w="9525">
            <a:solidFill>
              <a:srgbClr val="3399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39" name="Line 27"/>
          <p:cNvSpPr>
            <a:spLocks noChangeShapeType="1"/>
          </p:cNvSpPr>
          <p:nvPr/>
        </p:nvSpPr>
        <p:spPr bwMode="auto">
          <a:xfrm flipV="1">
            <a:off x="6171595" y="3429097"/>
            <a:ext cx="914703" cy="913805"/>
          </a:xfrm>
          <a:prstGeom prst="line">
            <a:avLst/>
          </a:prstGeom>
          <a:noFill/>
          <a:ln w="9525">
            <a:solidFill>
              <a:srgbClr val="3399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40" name="Line 28"/>
          <p:cNvSpPr>
            <a:spLocks noChangeShapeType="1"/>
          </p:cNvSpPr>
          <p:nvPr/>
        </p:nvSpPr>
        <p:spPr bwMode="auto">
          <a:xfrm>
            <a:off x="6171595" y="2286013"/>
            <a:ext cx="0" cy="2361903"/>
          </a:xfrm>
          <a:prstGeom prst="line">
            <a:avLst/>
          </a:prstGeom>
          <a:noFill/>
          <a:ln w="9525">
            <a:no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grpSp>
        <p:nvGrpSpPr>
          <p:cNvPr id="141" name="Group 29"/>
          <p:cNvGrpSpPr>
            <a:grpSpLocks/>
          </p:cNvGrpSpPr>
          <p:nvPr/>
        </p:nvGrpSpPr>
        <p:grpSpPr bwMode="auto">
          <a:xfrm>
            <a:off x="6096002" y="2896091"/>
            <a:ext cx="1306286" cy="1223862"/>
            <a:chOff x="3840" y="1824"/>
            <a:chExt cx="822" cy="771"/>
          </a:xfrm>
        </p:grpSpPr>
        <p:sp>
          <p:nvSpPr>
            <p:cNvPr id="142" name="Text Box 30"/>
            <p:cNvSpPr txBox="1">
              <a:spLocks noChangeArrowheads="1"/>
            </p:cNvSpPr>
            <p:nvPr/>
          </p:nvSpPr>
          <p:spPr bwMode="auto">
            <a:xfrm rot="2289908">
              <a:off x="3894" y="1824"/>
              <a:ext cx="768" cy="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eaLnBrk="1" fontAlgn="auto" hangingPunct="1">
                <a:spcBef>
                  <a:spcPct val="50000"/>
                </a:spcBef>
                <a:spcAft>
                  <a:spcPts val="0"/>
                </a:spcAft>
                <a:defRPr/>
              </a:pPr>
              <a:r>
                <a:rPr lang="en-US" sz="1200" b="1" kern="0" dirty="0">
                  <a:solidFill>
                    <a:srgbClr val="339966"/>
                  </a:solidFill>
                  <a:latin typeface="Arial" pitchFamily="34" charset="0"/>
                </a:rPr>
                <a:t>ALIGN</a:t>
              </a:r>
            </a:p>
          </p:txBody>
        </p:sp>
        <p:sp>
          <p:nvSpPr>
            <p:cNvPr id="143" name="Text Box 31"/>
            <p:cNvSpPr txBox="1">
              <a:spLocks noChangeArrowheads="1"/>
            </p:cNvSpPr>
            <p:nvPr/>
          </p:nvSpPr>
          <p:spPr bwMode="auto">
            <a:xfrm rot="18980523">
              <a:off x="3840" y="2417"/>
              <a:ext cx="768" cy="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eaLnBrk="1" fontAlgn="auto" hangingPunct="1">
                <a:spcBef>
                  <a:spcPct val="50000"/>
                </a:spcBef>
                <a:spcAft>
                  <a:spcPts val="0"/>
                </a:spcAft>
                <a:defRPr/>
              </a:pPr>
              <a:r>
                <a:rPr lang="en-US" sz="1200" b="1" kern="0">
                  <a:solidFill>
                    <a:srgbClr val="339966"/>
                  </a:solidFill>
                  <a:latin typeface="Arial" pitchFamily="34" charset="0"/>
                </a:rPr>
                <a:t>ALIGN</a:t>
              </a:r>
            </a:p>
          </p:txBody>
        </p:sp>
      </p:grpSp>
      <p:sp>
        <p:nvSpPr>
          <p:cNvPr id="144" name="Line 32"/>
          <p:cNvSpPr>
            <a:spLocks noChangeShapeType="1"/>
          </p:cNvSpPr>
          <p:nvPr/>
        </p:nvSpPr>
        <p:spPr bwMode="auto">
          <a:xfrm>
            <a:off x="6171595" y="4648000"/>
            <a:ext cx="0" cy="534293"/>
          </a:xfrm>
          <a:prstGeom prst="line">
            <a:avLst/>
          </a:prstGeom>
          <a:noFill/>
          <a:ln w="9525">
            <a:no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45" name="Line 33"/>
          <p:cNvSpPr>
            <a:spLocks noChangeShapeType="1"/>
          </p:cNvSpPr>
          <p:nvPr/>
        </p:nvSpPr>
        <p:spPr bwMode="auto">
          <a:xfrm>
            <a:off x="6171595" y="1753293"/>
            <a:ext cx="0" cy="532805"/>
          </a:xfrm>
          <a:prstGeom prst="line">
            <a:avLst/>
          </a:prstGeom>
          <a:noFill/>
          <a:ln w="9525">
            <a:no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grpSp>
        <p:nvGrpSpPr>
          <p:cNvPr id="146" name="Group 35"/>
          <p:cNvGrpSpPr>
            <a:grpSpLocks/>
          </p:cNvGrpSpPr>
          <p:nvPr/>
        </p:nvGrpSpPr>
        <p:grpSpPr bwMode="auto">
          <a:xfrm>
            <a:off x="6161019" y="2517181"/>
            <a:ext cx="1217083" cy="2435807"/>
            <a:chOff x="3881" y="1586"/>
            <a:chExt cx="768" cy="1534"/>
          </a:xfrm>
        </p:grpSpPr>
        <p:sp>
          <p:nvSpPr>
            <p:cNvPr id="147" name="Text Box 36"/>
            <p:cNvSpPr txBox="1">
              <a:spLocks noChangeArrowheads="1"/>
            </p:cNvSpPr>
            <p:nvPr/>
          </p:nvSpPr>
          <p:spPr bwMode="auto">
            <a:xfrm rot="2687959">
              <a:off x="3881" y="1586"/>
              <a:ext cx="768" cy="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eaLnBrk="1" fontAlgn="auto" hangingPunct="1">
                <a:spcBef>
                  <a:spcPct val="50000"/>
                </a:spcBef>
                <a:spcAft>
                  <a:spcPts val="0"/>
                </a:spcAft>
                <a:defRPr/>
              </a:pPr>
              <a:r>
                <a:rPr lang="en-US" sz="1400" b="1" kern="0" dirty="0">
                  <a:solidFill>
                    <a:srgbClr val="339966"/>
                  </a:solidFill>
                  <a:latin typeface="Arial" pitchFamily="34" charset="0"/>
                </a:rPr>
                <a:t>UNITY</a:t>
              </a:r>
            </a:p>
          </p:txBody>
        </p:sp>
        <p:sp>
          <p:nvSpPr>
            <p:cNvPr id="148" name="Text Box 37"/>
            <p:cNvSpPr txBox="1">
              <a:spLocks noChangeArrowheads="1"/>
            </p:cNvSpPr>
            <p:nvPr/>
          </p:nvSpPr>
          <p:spPr bwMode="auto">
            <a:xfrm rot="18535545">
              <a:off x="3841" y="2637"/>
              <a:ext cx="768" cy="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eaLnBrk="1" fontAlgn="auto" hangingPunct="1">
                <a:spcBef>
                  <a:spcPct val="50000"/>
                </a:spcBef>
                <a:spcAft>
                  <a:spcPts val="0"/>
                </a:spcAft>
                <a:defRPr/>
              </a:pPr>
              <a:r>
                <a:rPr lang="en-US" sz="1400" b="1" kern="0" dirty="0">
                  <a:solidFill>
                    <a:srgbClr val="339966"/>
                  </a:solidFill>
                  <a:latin typeface="Arial" pitchFamily="34" charset="0"/>
                </a:rPr>
                <a:t>UNITY</a:t>
              </a:r>
            </a:p>
          </p:txBody>
        </p:sp>
      </p:grpSp>
      <p:sp>
        <p:nvSpPr>
          <p:cNvPr id="149" name="Text Box 38"/>
          <p:cNvSpPr txBox="1">
            <a:spLocks noChangeArrowheads="1"/>
          </p:cNvSpPr>
          <p:nvPr/>
        </p:nvSpPr>
        <p:spPr bwMode="auto">
          <a:xfrm>
            <a:off x="2057796" y="5409903"/>
            <a:ext cx="5028595" cy="86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ct val="50000"/>
              </a:spcBef>
              <a:spcAft>
                <a:spcPts val="0"/>
              </a:spcAft>
              <a:defRPr/>
            </a:pPr>
            <a:r>
              <a:rPr lang="en-US" sz="2000" b="1" kern="0" dirty="0">
                <a:solidFill>
                  <a:srgbClr val="339966"/>
                </a:solidFill>
                <a:latin typeface="Arial" pitchFamily="34" charset="0"/>
              </a:rPr>
              <a:t>Team Development:  </a:t>
            </a:r>
          </a:p>
          <a:p>
            <a:pPr algn="ctr" defTabSz="914485" fontAlgn="auto">
              <a:spcBef>
                <a:spcPct val="50000"/>
              </a:spcBef>
              <a:spcAft>
                <a:spcPts val="0"/>
              </a:spcAft>
              <a:defRPr/>
            </a:pPr>
            <a:r>
              <a:rPr lang="en-US" sz="2000" b="1" kern="0" dirty="0">
                <a:solidFill>
                  <a:srgbClr val="339966"/>
                </a:solidFill>
                <a:latin typeface="Arial" pitchFamily="34" charset="0"/>
              </a:rPr>
              <a:t>From Diversity to Unity to Success</a:t>
            </a:r>
          </a:p>
        </p:txBody>
      </p:sp>
      <p:pic>
        <p:nvPicPr>
          <p:cNvPr id="2" name="Picture 1"/>
          <p:cNvPicPr>
            <a:picLocks noChangeAspect="1"/>
          </p:cNvPicPr>
          <p:nvPr/>
        </p:nvPicPr>
        <p:blipFill>
          <a:blip r:embed="rId8" cstate="screen">
            <a:grayscl/>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a:ext>
            </a:extLst>
          </a:blip>
          <a:stretch>
            <a:fillRect/>
          </a:stretch>
        </p:blipFill>
        <p:spPr>
          <a:xfrm>
            <a:off x="217714" y="4500563"/>
            <a:ext cx="943909" cy="1888620"/>
          </a:xfrm>
          <a:prstGeom prst="rect">
            <a:avLst/>
          </a:prstGeom>
        </p:spPr>
      </p:pic>
    </p:spTree>
    <p:extLst>
      <p:ext uri="{BB962C8B-B14F-4D97-AF65-F5344CB8AC3E}">
        <p14:creationId xmlns:p14="http://schemas.microsoft.com/office/powerpoint/2010/main" val="3167457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base">
                                        <p:cTn id="13" dur="500" fill="hold"/>
                                        <p:tgtEl>
                                          <p:spTgt spid="130"/>
                                        </p:tgtEl>
                                        <p:attrNameLst>
                                          <p:attrName>ppt_x</p:attrName>
                                        </p:attrNameLst>
                                      </p:cBhvr>
                                      <p:tavLst>
                                        <p:tav tm="0">
                                          <p:val>
                                            <p:strVal val="0-#ppt_w/2"/>
                                          </p:val>
                                        </p:tav>
                                        <p:tav tm="100000">
                                          <p:val>
                                            <p:strVal val="#ppt_x"/>
                                          </p:val>
                                        </p:tav>
                                      </p:tavLst>
                                    </p:anim>
                                    <p:anim calcmode="lin" valueType="num">
                                      <p:cBhvr additive="base">
                                        <p:cTn id="14"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 calcmode="lin" valueType="num">
                                      <p:cBhvr additive="base">
                                        <p:cTn id="19" dur="500" fill="hold"/>
                                        <p:tgtEl>
                                          <p:spTgt spid="131"/>
                                        </p:tgtEl>
                                        <p:attrNameLst>
                                          <p:attrName>ppt_x</p:attrName>
                                        </p:attrNameLst>
                                      </p:cBhvr>
                                      <p:tavLst>
                                        <p:tav tm="0">
                                          <p:val>
                                            <p:strVal val="0-#ppt_w/2"/>
                                          </p:val>
                                        </p:tav>
                                        <p:tav tm="100000">
                                          <p:val>
                                            <p:strVal val="#ppt_x"/>
                                          </p:val>
                                        </p:tav>
                                      </p:tavLst>
                                    </p:anim>
                                    <p:anim calcmode="lin" valueType="num">
                                      <p:cBhvr additive="base">
                                        <p:cTn id="20"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additive="base">
                                        <p:cTn id="25" dur="500" fill="hold"/>
                                        <p:tgtEl>
                                          <p:spTgt spid="124"/>
                                        </p:tgtEl>
                                        <p:attrNameLst>
                                          <p:attrName>ppt_x</p:attrName>
                                        </p:attrNameLst>
                                      </p:cBhvr>
                                      <p:tavLst>
                                        <p:tav tm="0">
                                          <p:val>
                                            <p:strVal val="0-#ppt_w/2"/>
                                          </p:val>
                                        </p:tav>
                                        <p:tav tm="100000">
                                          <p:val>
                                            <p:strVal val="#ppt_x"/>
                                          </p:val>
                                        </p:tav>
                                      </p:tavLst>
                                    </p:anim>
                                    <p:anim calcmode="lin" valueType="num">
                                      <p:cBhvr additive="base">
                                        <p:cTn id="26"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500" fill="hold"/>
                                        <p:tgtEl>
                                          <p:spTgt spid="123"/>
                                        </p:tgtEl>
                                        <p:attrNameLst>
                                          <p:attrName>ppt_x</p:attrName>
                                        </p:attrNameLst>
                                      </p:cBhvr>
                                      <p:tavLst>
                                        <p:tav tm="0">
                                          <p:val>
                                            <p:strVal val="0-#ppt_w/2"/>
                                          </p:val>
                                        </p:tav>
                                        <p:tav tm="100000">
                                          <p:val>
                                            <p:strVal val="#ppt_x"/>
                                          </p:val>
                                        </p:tav>
                                      </p:tavLst>
                                    </p:anim>
                                    <p:anim calcmode="lin" valueType="num">
                                      <p:cBhvr additive="base">
                                        <p:cTn id="3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 calcmode="lin" valueType="num">
                                      <p:cBhvr additive="base">
                                        <p:cTn id="37" dur="500" fill="hold"/>
                                        <p:tgtEl>
                                          <p:spTgt spid="134"/>
                                        </p:tgtEl>
                                        <p:attrNameLst>
                                          <p:attrName>ppt_x</p:attrName>
                                        </p:attrNameLst>
                                      </p:cBhvr>
                                      <p:tavLst>
                                        <p:tav tm="0">
                                          <p:val>
                                            <p:strVal val="0-#ppt_w/2"/>
                                          </p:val>
                                        </p:tav>
                                        <p:tav tm="100000">
                                          <p:val>
                                            <p:strVal val="#ppt_x"/>
                                          </p:val>
                                        </p:tav>
                                      </p:tavLst>
                                    </p:anim>
                                    <p:anim calcmode="lin" valueType="num">
                                      <p:cBhvr additive="base">
                                        <p:cTn id="38"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0-#ppt_w/2"/>
                                          </p:val>
                                        </p:tav>
                                        <p:tav tm="100000">
                                          <p:val>
                                            <p:strVal val="#ppt_x"/>
                                          </p:val>
                                        </p:tav>
                                      </p:tavLst>
                                    </p:anim>
                                    <p:anim calcmode="lin" valueType="num">
                                      <p:cBhvr additive="base">
                                        <p:cTn id="44"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46"/>
                                        </p:tgtEl>
                                        <p:attrNameLst>
                                          <p:attrName>style.visibility</p:attrName>
                                        </p:attrNameLst>
                                      </p:cBhvr>
                                      <p:to>
                                        <p:strVal val="visible"/>
                                      </p:to>
                                    </p:set>
                                    <p:anim calcmode="lin" valueType="num">
                                      <p:cBhvr additive="base">
                                        <p:cTn id="49" dur="500" fill="hold"/>
                                        <p:tgtEl>
                                          <p:spTgt spid="146"/>
                                        </p:tgtEl>
                                        <p:attrNameLst>
                                          <p:attrName>ppt_x</p:attrName>
                                        </p:attrNameLst>
                                      </p:cBhvr>
                                      <p:tavLst>
                                        <p:tav tm="0">
                                          <p:val>
                                            <p:strVal val="0-#ppt_w/2"/>
                                          </p:val>
                                        </p:tav>
                                        <p:tav tm="100000">
                                          <p:val>
                                            <p:strVal val="#ppt_x"/>
                                          </p:val>
                                        </p:tav>
                                      </p:tavLst>
                                    </p:anim>
                                    <p:anim calcmode="lin" valueType="num">
                                      <p:cBhvr additive="base">
                                        <p:cTn id="50"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7"/>
                                        </p:tgtEl>
                                        <p:attrNameLst>
                                          <p:attrName>style.visibility</p:attrName>
                                        </p:attrNameLst>
                                      </p:cBhvr>
                                      <p:to>
                                        <p:strVal val="visible"/>
                                      </p:to>
                                    </p:set>
                                    <p:anim calcmode="lin" valueType="num">
                                      <p:cBhvr additive="base">
                                        <p:cTn id="55" dur="500" fill="hold"/>
                                        <p:tgtEl>
                                          <p:spTgt spid="117"/>
                                        </p:tgtEl>
                                        <p:attrNameLst>
                                          <p:attrName>ppt_x</p:attrName>
                                        </p:attrNameLst>
                                      </p:cBhvr>
                                      <p:tavLst>
                                        <p:tav tm="0">
                                          <p:val>
                                            <p:strVal val="0-#ppt_w/2"/>
                                          </p:val>
                                        </p:tav>
                                        <p:tav tm="100000">
                                          <p:val>
                                            <p:strVal val="#ppt_x"/>
                                          </p:val>
                                        </p:tav>
                                      </p:tavLst>
                                    </p:anim>
                                    <p:anim calcmode="lin" valueType="num">
                                      <p:cBhvr additive="base">
                                        <p:cTn id="56"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utoUpdateAnimBg="0"/>
      <p:bldP spid="123" grpId="0" autoUpdateAnimBg="0"/>
      <p:bldP spid="124" grpId="0" autoUpdateAnimBg="0"/>
      <p:bldP spid="129" grpId="0" autoUpdateAnimBg="0"/>
      <p:bldP spid="130" grpId="0" autoUpdateAnimBg="0"/>
      <p:bldP spid="1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pic>
        <p:nvPicPr>
          <p:cNvPr id="14" name="Picture 13"/>
          <p:cNvPicPr>
            <a:picLocks noChangeAspect="1"/>
          </p:cNvPicPr>
          <p:nvPr/>
        </p:nvPicPr>
        <p:blipFill>
          <a:blip r:embed="rId4"/>
          <a:stretch>
            <a:fillRect/>
          </a:stretch>
        </p:blipFill>
        <p:spPr>
          <a:xfrm>
            <a:off x="272317" y="1665315"/>
            <a:ext cx="8566884" cy="4583085"/>
          </a:xfrm>
          <a:prstGeom prst="rect">
            <a:avLst/>
          </a:prstGeom>
          <a:effectLst>
            <a:outerShdw blurRad="63500" sx="102000" sy="102000" algn="ctr" rotWithShape="0">
              <a:prstClr val="black">
                <a:alpha val="40000"/>
              </a:prstClr>
            </a:outerShdw>
          </a:effectLst>
        </p:spPr>
      </p:pic>
      <p:sp>
        <p:nvSpPr>
          <p:cNvPr id="19" name="Text Box 6"/>
          <p:cNvSpPr txBox="1">
            <a:spLocks noChangeArrowheads="1"/>
          </p:cNvSpPr>
          <p:nvPr/>
        </p:nvSpPr>
        <p:spPr bwMode="auto">
          <a:xfrm>
            <a:off x="762000" y="1752600"/>
            <a:ext cx="279241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dir="162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r>
              <a:rPr lang="en-US" sz="2400" b="1" dirty="0">
                <a:solidFill>
                  <a:srgbClr val="0025AD"/>
                </a:solidFill>
                <a:latin typeface="Arial" charset="0"/>
                <a:cs typeface="Arial" charset="0"/>
              </a:rPr>
              <a:t>Goal Setting</a:t>
            </a:r>
            <a:br>
              <a:rPr lang="en-US" sz="2400" b="1" dirty="0">
                <a:solidFill>
                  <a:srgbClr val="0025AD"/>
                </a:solidFill>
                <a:latin typeface="Arial" charset="0"/>
                <a:cs typeface="Arial" charset="0"/>
              </a:rPr>
            </a:br>
            <a:endParaRPr lang="en-US" sz="2400" dirty="0">
              <a:solidFill>
                <a:srgbClr val="0025AD"/>
              </a:solidFill>
              <a:latin typeface="Arial" charset="0"/>
              <a:cs typeface="Arial" charset="0"/>
            </a:endParaRPr>
          </a:p>
        </p:txBody>
      </p:sp>
      <p:sp>
        <p:nvSpPr>
          <p:cNvPr id="20" name="Text Box 7"/>
          <p:cNvSpPr txBox="1">
            <a:spLocks noChangeArrowheads="1"/>
          </p:cNvSpPr>
          <p:nvPr/>
        </p:nvSpPr>
        <p:spPr bwMode="auto">
          <a:xfrm>
            <a:off x="5562600" y="1752600"/>
            <a:ext cx="279806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r>
              <a:rPr lang="en-US" sz="2400" b="1" dirty="0">
                <a:solidFill>
                  <a:srgbClr val="EB8B2D"/>
                </a:solidFill>
                <a:latin typeface="Arial" charset="0"/>
                <a:cs typeface="Arial" charset="0"/>
              </a:rPr>
              <a:t>Lifestyle</a:t>
            </a:r>
            <a:endParaRPr lang="en-US" sz="2400" dirty="0">
              <a:solidFill>
                <a:srgbClr val="EB8B2D"/>
              </a:solidFill>
              <a:latin typeface="Arial" charset="0"/>
              <a:cs typeface="Arial" charset="0"/>
            </a:endParaRPr>
          </a:p>
        </p:txBody>
      </p:sp>
      <p:sp>
        <p:nvSpPr>
          <p:cNvPr id="21" name="Text Box 9"/>
          <p:cNvSpPr txBox="1">
            <a:spLocks noChangeArrowheads="1"/>
          </p:cNvSpPr>
          <p:nvPr/>
        </p:nvSpPr>
        <p:spPr bwMode="auto">
          <a:xfrm>
            <a:off x="5562600" y="5394989"/>
            <a:ext cx="279806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br>
              <a:rPr lang="en-US" sz="2400" dirty="0">
                <a:solidFill>
                  <a:srgbClr val="238600"/>
                </a:solidFill>
                <a:latin typeface="Arial" charset="0"/>
                <a:cs typeface="Arial" charset="0"/>
              </a:rPr>
            </a:br>
            <a:r>
              <a:rPr lang="en-US" sz="2400" b="1" dirty="0">
                <a:solidFill>
                  <a:srgbClr val="238600"/>
                </a:solidFill>
                <a:latin typeface="Arial" charset="0"/>
                <a:cs typeface="Arial" charset="0"/>
              </a:rPr>
              <a:t>Stability</a:t>
            </a:r>
          </a:p>
        </p:txBody>
      </p:sp>
      <p:sp>
        <p:nvSpPr>
          <p:cNvPr id="22" name="Text Box 8"/>
          <p:cNvSpPr txBox="1">
            <a:spLocks noChangeArrowheads="1"/>
          </p:cNvSpPr>
          <p:nvPr/>
        </p:nvSpPr>
        <p:spPr bwMode="auto">
          <a:xfrm>
            <a:off x="762000" y="5394988"/>
            <a:ext cx="279241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br>
              <a:rPr lang="en-US" sz="2400" b="1" dirty="0">
                <a:solidFill>
                  <a:srgbClr val="4F4F4F"/>
                </a:solidFill>
                <a:latin typeface="Arial" charset="0"/>
                <a:cs typeface="Arial" charset="0"/>
              </a:rPr>
            </a:br>
            <a:r>
              <a:rPr lang="en-US" sz="2400" b="1" dirty="0">
                <a:solidFill>
                  <a:srgbClr val="4F4F4F"/>
                </a:solidFill>
                <a:latin typeface="Arial" charset="0"/>
                <a:cs typeface="Arial" charset="0"/>
              </a:rPr>
              <a:t>Information</a:t>
            </a:r>
          </a:p>
        </p:txBody>
      </p:sp>
      <p:sp>
        <p:nvSpPr>
          <p:cNvPr id="23" name="Rectangle 18"/>
          <p:cNvSpPr txBox="1">
            <a:spLocks noChangeArrowheads="1"/>
          </p:cNvSpPr>
          <p:nvPr/>
        </p:nvSpPr>
        <p:spPr>
          <a:xfrm>
            <a:off x="-179388" y="368301"/>
            <a:ext cx="9323387" cy="438150"/>
          </a:xfrm>
          <a:prstGeom prst="rect">
            <a:avLst/>
          </a:prstGeom>
          <a:noFill/>
          <a:extLs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lstStyle>
            <a:lvl1pPr marL="190500" indent="-3175" algn="l" rtl="0" eaLnBrk="0" fontAlgn="base" hangingPunct="0">
              <a:spcBef>
                <a:spcPct val="0"/>
              </a:spcBef>
              <a:spcAft>
                <a:spcPct val="0"/>
              </a:spcAft>
              <a:defRPr sz="2400" b="1">
                <a:solidFill>
                  <a:schemeClr val="bg1"/>
                </a:solidFill>
                <a:latin typeface="Arial" pitchFamily="34" charset="0"/>
                <a:ea typeface="+mj-ea"/>
                <a:cs typeface="Arial" pitchFamily="34" charset="0"/>
              </a:defRPr>
            </a:lvl1pPr>
            <a:lvl2pPr marL="190500" indent="-3175" algn="l" rtl="0" eaLnBrk="0" fontAlgn="base" hangingPunct="0">
              <a:spcBef>
                <a:spcPct val="0"/>
              </a:spcBef>
              <a:spcAft>
                <a:spcPct val="0"/>
              </a:spcAft>
              <a:defRPr sz="3000" b="1">
                <a:solidFill>
                  <a:schemeClr val="bg1"/>
                </a:solidFill>
                <a:latin typeface="Arial" charset="0"/>
                <a:cs typeface="Arial" charset="0"/>
              </a:defRPr>
            </a:lvl2pPr>
            <a:lvl3pPr marL="190500" indent="-3175" algn="l" rtl="0" eaLnBrk="0" fontAlgn="base" hangingPunct="0">
              <a:spcBef>
                <a:spcPct val="0"/>
              </a:spcBef>
              <a:spcAft>
                <a:spcPct val="0"/>
              </a:spcAft>
              <a:defRPr sz="3000" b="1">
                <a:solidFill>
                  <a:schemeClr val="bg1"/>
                </a:solidFill>
                <a:latin typeface="Arial" charset="0"/>
                <a:cs typeface="Arial" charset="0"/>
              </a:defRPr>
            </a:lvl3pPr>
            <a:lvl4pPr marL="190500" indent="-3175" algn="l" rtl="0" eaLnBrk="0" fontAlgn="base" hangingPunct="0">
              <a:spcBef>
                <a:spcPct val="0"/>
              </a:spcBef>
              <a:spcAft>
                <a:spcPct val="0"/>
              </a:spcAft>
              <a:defRPr sz="3000" b="1">
                <a:solidFill>
                  <a:schemeClr val="bg1"/>
                </a:solidFill>
                <a:latin typeface="Arial" charset="0"/>
                <a:cs typeface="Arial" charset="0"/>
              </a:defRPr>
            </a:lvl4pPr>
            <a:lvl5pPr marL="190500" indent="-3175" algn="l" rtl="0" eaLnBrk="0" fontAlgn="base" hangingPunct="0">
              <a:spcBef>
                <a:spcPct val="0"/>
              </a:spcBef>
              <a:spcAft>
                <a:spcPct val="0"/>
              </a:spcAft>
              <a:defRPr sz="3000" b="1">
                <a:solidFill>
                  <a:schemeClr val="bg1"/>
                </a:solidFill>
                <a:latin typeface="Arial" charset="0"/>
                <a:cs typeface="Arial" charset="0"/>
              </a:defRPr>
            </a:lvl5pPr>
            <a:lvl6pPr marL="647700" indent="-3175" algn="l" rtl="0" fontAlgn="base">
              <a:spcBef>
                <a:spcPct val="0"/>
              </a:spcBef>
              <a:spcAft>
                <a:spcPct val="0"/>
              </a:spcAft>
              <a:defRPr sz="2800" b="1">
                <a:solidFill>
                  <a:srgbClr val="AC8B38"/>
                </a:solidFill>
                <a:latin typeface="Times New Roman" pitchFamily="18" charset="0"/>
              </a:defRPr>
            </a:lvl6pPr>
            <a:lvl7pPr marL="1104900" indent="-3175" algn="l" rtl="0" fontAlgn="base">
              <a:spcBef>
                <a:spcPct val="0"/>
              </a:spcBef>
              <a:spcAft>
                <a:spcPct val="0"/>
              </a:spcAft>
              <a:defRPr sz="2800" b="1">
                <a:solidFill>
                  <a:srgbClr val="AC8B38"/>
                </a:solidFill>
                <a:latin typeface="Times New Roman" pitchFamily="18" charset="0"/>
              </a:defRPr>
            </a:lvl7pPr>
            <a:lvl8pPr marL="1562100" indent="-3175" algn="l" rtl="0" fontAlgn="base">
              <a:spcBef>
                <a:spcPct val="0"/>
              </a:spcBef>
              <a:spcAft>
                <a:spcPct val="0"/>
              </a:spcAft>
              <a:defRPr sz="2800" b="1">
                <a:solidFill>
                  <a:srgbClr val="AC8B38"/>
                </a:solidFill>
                <a:latin typeface="Times New Roman" pitchFamily="18" charset="0"/>
              </a:defRPr>
            </a:lvl8pPr>
            <a:lvl9pPr marL="2019300" indent="-3175" algn="l" rtl="0" fontAlgn="base">
              <a:spcBef>
                <a:spcPct val="0"/>
              </a:spcBef>
              <a:spcAft>
                <a:spcPct val="0"/>
              </a:spcAft>
              <a:defRPr sz="2800" b="1">
                <a:solidFill>
                  <a:srgbClr val="AC8B38"/>
                </a:solidFill>
                <a:latin typeface="Times New Roman" pitchFamily="18" charset="0"/>
              </a:defRPr>
            </a:lvl9pPr>
          </a:lstStyle>
          <a:p>
            <a:pPr eaLnBrk="1" hangingPunct="1"/>
            <a:r>
              <a:rPr lang="en-US" kern="0" dirty="0">
                <a:latin typeface="Arial" charset="0"/>
                <a:cs typeface="Arial" charset="0"/>
              </a:rPr>
              <a:t>Summary of </a:t>
            </a:r>
            <a:r>
              <a:rPr lang="en-US" sz="2300" kern="0" dirty="0">
                <a:latin typeface="Arial" charset="0"/>
                <a:cs typeface="Arial" charset="0"/>
              </a:rPr>
              <a:t>Natural DNA Behavior – 10 Unique Styles</a:t>
            </a:r>
            <a:endParaRPr lang="en-AU" sz="2300" kern="0" dirty="0">
              <a:latin typeface="Arial" charset="0"/>
              <a:cs typeface="Arial" charset="0"/>
            </a:endParaRPr>
          </a:p>
        </p:txBody>
      </p:sp>
    </p:spTree>
    <p:extLst>
      <p:ext uri="{BB962C8B-B14F-4D97-AF65-F5344CB8AC3E}">
        <p14:creationId xmlns:p14="http://schemas.microsoft.com/office/powerpoint/2010/main" val="418836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66599"/>
          </a:xfrm>
        </p:spPr>
        <p:txBody>
          <a:bodyPr/>
          <a:lstStyle/>
          <a:p>
            <a:r>
              <a:rPr lang="en-US" cap="all" dirty="0"/>
              <a:t>Four common advisor team structures</a:t>
            </a:r>
            <a:br>
              <a:rPr lang="en-US" cap="all" dirty="0"/>
            </a:br>
            <a:r>
              <a:rPr lang="en-US" cap="all" dirty="0">
                <a:solidFill>
                  <a:srgbClr val="6ED088"/>
                </a:solidFill>
              </a:rPr>
              <a:t>Developed by Bruce Tuchman</a:t>
            </a:r>
          </a:p>
        </p:txBody>
      </p:sp>
      <p:grpSp>
        <p:nvGrpSpPr>
          <p:cNvPr id="19" name="Group 18"/>
          <p:cNvGrpSpPr/>
          <p:nvPr/>
        </p:nvGrpSpPr>
        <p:grpSpPr>
          <a:xfrm>
            <a:off x="152400" y="1524001"/>
            <a:ext cx="8839200" cy="4495800"/>
            <a:chOff x="650240" y="2267390"/>
            <a:chExt cx="10686248" cy="4332105"/>
          </a:xfrm>
        </p:grpSpPr>
        <p:cxnSp>
          <p:nvCxnSpPr>
            <p:cNvPr id="5" name="Straight Connector 4"/>
            <p:cNvCxnSpPr/>
            <p:nvPr/>
          </p:nvCxnSpPr>
          <p:spPr>
            <a:xfrm flipV="1">
              <a:off x="1026160" y="2814320"/>
              <a:ext cx="9875520" cy="337312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9080" y="6014720"/>
              <a:ext cx="2077720" cy="584775"/>
            </a:xfrm>
            <a:prstGeom prst="rect">
              <a:avLst/>
            </a:prstGeom>
            <a:noFill/>
          </p:spPr>
          <p:txBody>
            <a:bodyPr wrap="square" rtlCol="0">
              <a:spAutoFit/>
            </a:bodyPr>
            <a:lstStyle/>
            <a:p>
              <a:r>
                <a:rPr lang="en-US" sz="3200" dirty="0"/>
                <a:t>Forming</a:t>
              </a:r>
            </a:p>
          </p:txBody>
        </p:sp>
        <p:sp>
          <p:nvSpPr>
            <p:cNvPr id="9" name="TextBox 8"/>
            <p:cNvSpPr txBox="1"/>
            <p:nvPr/>
          </p:nvSpPr>
          <p:spPr>
            <a:xfrm>
              <a:off x="4344671" y="5072092"/>
              <a:ext cx="2109307" cy="499126"/>
            </a:xfrm>
            <a:prstGeom prst="rect">
              <a:avLst/>
            </a:prstGeom>
            <a:noFill/>
          </p:spPr>
          <p:txBody>
            <a:bodyPr wrap="square" rtlCol="0">
              <a:spAutoFit/>
            </a:bodyPr>
            <a:lstStyle/>
            <a:p>
              <a:r>
                <a:rPr lang="en-US" sz="3200" dirty="0"/>
                <a:t>Storming</a:t>
              </a:r>
            </a:p>
          </p:txBody>
        </p:sp>
        <p:sp>
          <p:nvSpPr>
            <p:cNvPr id="10" name="TextBox 9"/>
            <p:cNvSpPr txBox="1"/>
            <p:nvPr/>
          </p:nvSpPr>
          <p:spPr>
            <a:xfrm>
              <a:off x="6117591" y="3246358"/>
              <a:ext cx="2123552" cy="1077218"/>
            </a:xfrm>
            <a:prstGeom prst="rect">
              <a:avLst/>
            </a:prstGeom>
            <a:noFill/>
          </p:spPr>
          <p:txBody>
            <a:bodyPr wrap="square" rtlCol="0">
              <a:spAutoFit/>
            </a:bodyPr>
            <a:lstStyle/>
            <a:p>
              <a:r>
                <a:rPr lang="en-US" sz="3200" dirty="0"/>
                <a:t>Norming</a:t>
              </a:r>
            </a:p>
          </p:txBody>
        </p:sp>
        <p:sp>
          <p:nvSpPr>
            <p:cNvPr id="11" name="TextBox 10"/>
            <p:cNvSpPr txBox="1"/>
            <p:nvPr/>
          </p:nvSpPr>
          <p:spPr>
            <a:xfrm>
              <a:off x="8794620" y="2267390"/>
              <a:ext cx="2541868" cy="1077218"/>
            </a:xfrm>
            <a:prstGeom prst="rect">
              <a:avLst/>
            </a:prstGeom>
            <a:noFill/>
          </p:spPr>
          <p:txBody>
            <a:bodyPr wrap="square" rtlCol="0">
              <a:spAutoFit/>
            </a:bodyPr>
            <a:lstStyle/>
            <a:p>
              <a:r>
                <a:rPr lang="en-US" sz="3200" dirty="0"/>
                <a:t>Performing</a:t>
              </a:r>
            </a:p>
          </p:txBody>
        </p:sp>
        <p:sp>
          <p:nvSpPr>
            <p:cNvPr id="12" name="Oval 11"/>
            <p:cNvSpPr/>
            <p:nvPr/>
          </p:nvSpPr>
          <p:spPr>
            <a:xfrm>
              <a:off x="10105260" y="2814319"/>
              <a:ext cx="469228" cy="39398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30452" y="3824038"/>
              <a:ext cx="469228" cy="3939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21368" y="4716492"/>
              <a:ext cx="469228" cy="393987"/>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43112" y="5638800"/>
              <a:ext cx="469228" cy="3939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650240" y="4450080"/>
              <a:ext cx="10412375" cy="0"/>
            </a:xfrm>
            <a:prstGeom prst="line">
              <a:avLst/>
            </a:prstGeom>
            <a:ln w="28575">
              <a:solidFill>
                <a:srgbClr val="E46C0A"/>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52400" y="6196049"/>
            <a:ext cx="4429611" cy="276999"/>
          </a:xfrm>
          <a:prstGeom prst="rect">
            <a:avLst/>
          </a:prstGeom>
          <a:noFill/>
        </p:spPr>
        <p:txBody>
          <a:bodyPr wrap="none" rtlCol="0">
            <a:spAutoFit/>
          </a:bodyPr>
          <a:lstStyle/>
          <a:p>
            <a:r>
              <a:rPr lang="en-US" sz="1200" dirty="0"/>
              <a:t>Source: </a:t>
            </a:r>
            <a:r>
              <a:rPr lang="en-US" sz="1200" dirty="0">
                <a:hlinkClick r:id="rId3"/>
              </a:rPr>
              <a:t>https://www.mindtools.com/pages/article/newLDR_86.htm</a:t>
            </a:r>
            <a:endParaRPr lang="en-US" sz="1200" dirty="0"/>
          </a:p>
        </p:txBody>
      </p:sp>
      <p:pic>
        <p:nvPicPr>
          <p:cNvPr id="3" name="Picture 2"/>
          <p:cNvPicPr>
            <a:picLocks noChangeAspect="1"/>
          </p:cNvPicPr>
          <p:nvPr/>
        </p:nvPicPr>
        <p:blipFill>
          <a:blip r:embed="rId4"/>
          <a:stretch>
            <a:fillRect/>
          </a:stretch>
        </p:blipFill>
        <p:spPr>
          <a:xfrm>
            <a:off x="-12233" y="0"/>
            <a:ext cx="9159408" cy="1300163"/>
          </a:xfrm>
          <a:prstGeom prst="rect">
            <a:avLst/>
          </a:prstGeom>
        </p:spPr>
      </p:pic>
      <p:sp>
        <p:nvSpPr>
          <p:cNvPr id="16" name="TextBox 15"/>
          <p:cNvSpPr txBox="1"/>
          <p:nvPr/>
        </p:nvSpPr>
        <p:spPr>
          <a:xfrm>
            <a:off x="152400" y="114730"/>
            <a:ext cx="8826712"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3200" cap="all" dirty="0">
                <a:solidFill>
                  <a:srgbClr val="FFFFFF"/>
                </a:solidFill>
                <a:latin typeface="Calibri"/>
                <a:cs typeface="Arial"/>
              </a:rPr>
              <a:t>Four common advisor team structures</a:t>
            </a:r>
            <a:br>
              <a:rPr lang="en-US" dirty="0">
                <a:latin typeface="+mn-ea"/>
                <a:cs typeface="+mn-ea"/>
              </a:rPr>
            </a:br>
            <a:r>
              <a:rPr sz="3200" cap="all" dirty="0">
                <a:solidFill>
                  <a:srgbClr val="6ED088"/>
                </a:solidFill>
                <a:latin typeface="Calibri"/>
                <a:cs typeface="Arial"/>
              </a:rPr>
              <a:t>Developed by Bruce Tuchman</a:t>
            </a:r>
            <a:endParaRPr lang="en-US" sz="3200" cap="all">
              <a:solidFill>
                <a:srgbClr val="6ED088"/>
              </a:solidFill>
              <a:latin typeface="Calibri"/>
              <a:cs typeface="Arial"/>
            </a:endParaRPr>
          </a:p>
        </p:txBody>
      </p:sp>
    </p:spTree>
    <p:extLst>
      <p:ext uri="{BB962C8B-B14F-4D97-AF65-F5344CB8AC3E}">
        <p14:creationId xmlns:p14="http://schemas.microsoft.com/office/powerpoint/2010/main" val="283816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2233" y="0"/>
            <a:ext cx="9159408" cy="1300163"/>
          </a:xfrm>
          <a:prstGeom prst="rect">
            <a:avLst/>
          </a:prstGeom>
        </p:spPr>
      </p:pic>
      <p:sp>
        <p:nvSpPr>
          <p:cNvPr id="2" name="Title 1"/>
          <p:cNvSpPr>
            <a:spLocks noGrp="1"/>
          </p:cNvSpPr>
          <p:nvPr>
            <p:ph type="title"/>
          </p:nvPr>
        </p:nvSpPr>
        <p:spPr>
          <a:xfrm>
            <a:off x="219167" y="212251"/>
            <a:ext cx="8458200" cy="868362"/>
          </a:xfrm>
        </p:spPr>
        <p:txBody>
          <a:bodyPr/>
          <a:lstStyle/>
          <a:p>
            <a:r>
              <a:rPr lang="en-US" b="0" cap="all" dirty="0"/>
              <a:t>Teams in the </a:t>
            </a:r>
            <a:r>
              <a:rPr lang="en-US" sz="3200" b="1" cap="all" dirty="0"/>
              <a:t>forming</a:t>
            </a:r>
            <a:r>
              <a:rPr lang="en-US" b="1" cap="all" dirty="0"/>
              <a:t> </a:t>
            </a:r>
            <a:r>
              <a:rPr lang="en-US" b="0" cap="all" dirty="0"/>
              <a:t>stage</a:t>
            </a:r>
          </a:p>
        </p:txBody>
      </p:sp>
      <p:sp>
        <p:nvSpPr>
          <p:cNvPr id="3" name="Content Placeholder 2"/>
          <p:cNvSpPr>
            <a:spLocks noGrp="1"/>
          </p:cNvSpPr>
          <p:nvPr>
            <p:ph idx="1"/>
          </p:nvPr>
        </p:nvSpPr>
        <p:spPr>
          <a:xfrm>
            <a:off x="435895" y="1865537"/>
            <a:ext cx="6437346" cy="3678303"/>
          </a:xfrm>
        </p:spPr>
        <p:txBody>
          <a:bodyPr>
            <a:normAutofit/>
          </a:bodyPr>
          <a:lstStyle/>
          <a:p>
            <a:r>
              <a:rPr lang="en-US" sz="2400" b="1" dirty="0"/>
              <a:t>Resist the urge </a:t>
            </a:r>
            <a:r>
              <a:rPr lang="en-US" sz="2400" dirty="0"/>
              <a:t>to hire someone just because they have a pulse and the basic skills you need to fill the position</a:t>
            </a:r>
          </a:p>
          <a:p>
            <a:r>
              <a:rPr lang="en-US" sz="2400" b="1" dirty="0">
                <a:solidFill>
                  <a:srgbClr val="4D1434"/>
                </a:solidFill>
              </a:rPr>
              <a:t>Run a comparison report </a:t>
            </a:r>
            <a:r>
              <a:rPr lang="en-US" sz="2400" dirty="0">
                <a:solidFill>
                  <a:srgbClr val="4D1434"/>
                </a:solidFill>
              </a:rPr>
              <a:t>to ensure that your candidate balances out your strengths and weaknesses</a:t>
            </a:r>
          </a:p>
          <a:p>
            <a:r>
              <a:rPr lang="en-US" sz="2400" b="1" dirty="0"/>
              <a:t>Ask the selling advisor </a:t>
            </a:r>
            <a:r>
              <a:rPr lang="en-US" sz="2400" dirty="0"/>
              <a:t>to take both assessments If you’re looking to purchase a book of business, </a:t>
            </a:r>
          </a:p>
        </p:txBody>
      </p:sp>
      <p:grpSp>
        <p:nvGrpSpPr>
          <p:cNvPr id="4" name="Group 3"/>
          <p:cNvGrpSpPr/>
          <p:nvPr/>
        </p:nvGrpSpPr>
        <p:grpSpPr>
          <a:xfrm>
            <a:off x="7304471" y="1997334"/>
            <a:ext cx="1440180" cy="1074896"/>
            <a:chOff x="3534909" y="3897254"/>
            <a:chExt cx="1920240" cy="1074896"/>
          </a:xfrm>
        </p:grpSpPr>
        <p:cxnSp>
          <p:nvCxnSpPr>
            <p:cNvPr id="5" name="Straight Connector 4"/>
            <p:cNvCxnSpPr/>
            <p:nvPr/>
          </p:nvCxnSpPr>
          <p:spPr>
            <a:xfrm flipV="1">
              <a:off x="3604236" y="3897254"/>
              <a:ext cx="1821234" cy="10668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278595" y="3897254"/>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29983" y="4216593"/>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48819" y="4498845"/>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6455" y="4790538"/>
              <a:ext cx="86535" cy="1246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534909" y="4414588"/>
              <a:ext cx="1920240" cy="0"/>
            </a:xfrm>
            <a:prstGeom prst="line">
              <a:avLst/>
            </a:prstGeom>
            <a:ln w="28575">
              <a:solidFill>
                <a:srgbClr val="E46C0A"/>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36455" y="4729578"/>
              <a:ext cx="235333" cy="2425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612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2233" y="0"/>
            <a:ext cx="9159408" cy="1300163"/>
          </a:xfrm>
          <a:prstGeom prst="rect">
            <a:avLst/>
          </a:prstGeom>
        </p:spPr>
      </p:pic>
      <p:sp>
        <p:nvSpPr>
          <p:cNvPr id="643074" name="Rectangle 2"/>
          <p:cNvSpPr>
            <a:spLocks noChangeArrowheads="1"/>
          </p:cNvSpPr>
          <p:nvPr/>
        </p:nvSpPr>
        <p:spPr bwMode="auto">
          <a:xfrm>
            <a:off x="114300" y="457200"/>
            <a:ext cx="6256923" cy="431602"/>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74" tIns="45687" rIns="91374" bIns="45687" anchor="ctr"/>
          <a:lstStyle/>
          <a:p>
            <a:pPr defTabSz="912983"/>
            <a:r>
              <a:rPr lang="en-US" sz="3200" b="1" dirty="0">
                <a:solidFill>
                  <a:schemeClr val="bg1"/>
                </a:solidFill>
                <a:latin typeface="Calibri"/>
                <a:ea typeface="MS PGothic" pitchFamily="34" charset="-128"/>
                <a:cs typeface="Calibri"/>
                <a:sym typeface="Symbol" pitchFamily="18" charset="2"/>
              </a:rPr>
              <a:t>Hiring Performance Challenges</a:t>
            </a:r>
            <a:endParaRPr lang="en-AU" sz="3200" b="1" dirty="0">
              <a:solidFill>
                <a:schemeClr val="bg1"/>
              </a:solidFill>
              <a:latin typeface="Calibri"/>
              <a:ea typeface="MS PGothic" pitchFamily="34" charset="-128"/>
              <a:cs typeface="Calibri"/>
              <a:sym typeface="Symbol" pitchFamily="18" charset="2"/>
            </a:endParaRPr>
          </a:p>
        </p:txBody>
      </p:sp>
      <p:sp>
        <p:nvSpPr>
          <p:cNvPr id="643075" name="Text Box 4"/>
          <p:cNvSpPr txBox="1">
            <a:spLocks noChangeArrowheads="1"/>
          </p:cNvSpPr>
          <p:nvPr/>
        </p:nvSpPr>
        <p:spPr bwMode="auto">
          <a:xfrm>
            <a:off x="4114800" y="2514600"/>
            <a:ext cx="4457700" cy="2431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4" tIns="45687" rIns="91374" bIns="45687">
            <a:spAutoFit/>
          </a:bodyPr>
          <a:lstStyle>
            <a:lvl1pPr marL="563563" indent="-563563"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buFontTx/>
              <a:buAutoNum type="arabicPeriod"/>
            </a:pPr>
            <a:r>
              <a:rPr lang="en-AU" sz="2400" dirty="0">
                <a:latin typeface="Calibri"/>
                <a:ea typeface="MS PGothic" pitchFamily="34" charset="-128"/>
                <a:cs typeface="Calibri"/>
                <a:sym typeface="Symbol" pitchFamily="18" charset="2"/>
              </a:rPr>
              <a:t>Hiring “Round Pegs in Round Holes” – Matching talent to the role</a:t>
            </a:r>
          </a:p>
          <a:p>
            <a:pPr eaLnBrk="1" hangingPunct="1">
              <a:buFontTx/>
              <a:buAutoNum type="arabicPeriod"/>
            </a:pPr>
            <a:endParaRPr lang="en-AU" sz="800" dirty="0">
              <a:latin typeface="Calibri"/>
              <a:ea typeface="MS PGothic" pitchFamily="34" charset="-128"/>
              <a:cs typeface="Calibri"/>
              <a:sym typeface="Symbol" pitchFamily="18" charset="2"/>
            </a:endParaRPr>
          </a:p>
          <a:p>
            <a:pPr eaLnBrk="1" hangingPunct="1">
              <a:buFontTx/>
              <a:buAutoNum type="arabicPeriod"/>
            </a:pPr>
            <a:r>
              <a:rPr lang="en-US" sz="2400" dirty="0">
                <a:latin typeface="Calibri"/>
                <a:ea typeface="MS PGothic" pitchFamily="34" charset="-128"/>
                <a:cs typeface="Calibri"/>
                <a:sym typeface="Symbol" pitchFamily="18" charset="2"/>
              </a:rPr>
              <a:t>Building a recruitment process that leads to ongoing employee engagement</a:t>
            </a:r>
          </a:p>
        </p:txBody>
      </p:sp>
      <p:pic>
        <p:nvPicPr>
          <p:cNvPr id="4956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 y="1538392"/>
            <a:ext cx="3671753" cy="46338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0709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233" y="0"/>
            <a:ext cx="9159408" cy="1300163"/>
          </a:xfrm>
          <a:prstGeom prst="rect">
            <a:avLst/>
          </a:prstGeom>
        </p:spPr>
      </p:pic>
      <p:sp>
        <p:nvSpPr>
          <p:cNvPr id="648194" name="Rectangle 2"/>
          <p:cNvSpPr>
            <a:spLocks noGrp="1" noChangeArrowheads="1"/>
          </p:cNvSpPr>
          <p:nvPr>
            <p:ph type="title"/>
          </p:nvPr>
        </p:nvSpPr>
        <p:spPr>
          <a:xfrm>
            <a:off x="114299" y="321469"/>
            <a:ext cx="9029701" cy="486668"/>
          </a:xfrm>
        </p:spPr>
        <p:txBody>
          <a:bodyPr/>
          <a:lstStyle/>
          <a:p>
            <a:pPr marL="0" indent="0" defTabSz="863430" eaLnBrk="1" hangingPunct="1">
              <a:spcBef>
                <a:spcPct val="50000"/>
              </a:spcBef>
            </a:pPr>
            <a:r>
              <a:rPr lang="en-US" sz="2400" dirty="0"/>
              <a:t> </a:t>
            </a:r>
            <a:r>
              <a:rPr lang="en-US" dirty="0"/>
              <a:t>DNA Hiring Performance Process</a:t>
            </a:r>
          </a:p>
        </p:txBody>
      </p:sp>
      <p:graphicFrame>
        <p:nvGraphicFramePr>
          <p:cNvPr id="2" name="Diagram 1"/>
          <p:cNvGraphicFramePr/>
          <p:nvPr/>
        </p:nvGraphicFramePr>
        <p:xfrm>
          <a:off x="0" y="964406"/>
          <a:ext cx="9144000" cy="5679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40005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233" y="0"/>
            <a:ext cx="9159408" cy="1300163"/>
          </a:xfrm>
          <a:prstGeom prst="rect">
            <a:avLst/>
          </a:prstGeom>
        </p:spPr>
      </p:pic>
      <p:sp>
        <p:nvSpPr>
          <p:cNvPr id="648194" name="Rectangle 2"/>
          <p:cNvSpPr>
            <a:spLocks noGrp="1" noChangeArrowheads="1"/>
          </p:cNvSpPr>
          <p:nvPr>
            <p:ph type="title"/>
          </p:nvPr>
        </p:nvSpPr>
        <p:spPr>
          <a:xfrm>
            <a:off x="152400" y="228600"/>
            <a:ext cx="8991600" cy="850457"/>
          </a:xfrm>
        </p:spPr>
        <p:txBody>
          <a:bodyPr/>
          <a:lstStyle/>
          <a:p>
            <a:pPr defTabSz="912983" eaLnBrk="0" hangingPunct="0"/>
            <a:r>
              <a:rPr lang="en-AU" dirty="0">
                <a:ea typeface="MS PGothic" pitchFamily="34" charset="-128"/>
                <a:sym typeface="Symbol" pitchFamily="18" charset="2"/>
              </a:rPr>
              <a:t>Business DNA as the Foundation of</a:t>
            </a:r>
            <a:r>
              <a:rPr lang="en-US" dirty="0">
                <a:ea typeface="MS PGothic" pitchFamily="34" charset="-128"/>
                <a:sym typeface="Symbol" pitchFamily="18" charset="2"/>
              </a:rPr>
              <a:t> a                 </a:t>
            </a:r>
            <a:br>
              <a:rPr lang="en-US" dirty="0">
                <a:ea typeface="MS PGothic" pitchFamily="34" charset="-128"/>
                <a:sym typeface="Symbol" pitchFamily="18" charset="2"/>
              </a:rPr>
            </a:br>
            <a:r>
              <a:rPr lang="en-US" dirty="0">
                <a:solidFill>
                  <a:srgbClr val="6ED088"/>
                </a:solidFill>
                <a:ea typeface="MS PGothic" pitchFamily="34" charset="-128"/>
                <a:sym typeface="Symbol" pitchFamily="18" charset="2"/>
              </a:rPr>
              <a:t>Robust Behavioral Hiring Process</a:t>
            </a:r>
            <a:r>
              <a:rPr lang="en-AU" dirty="0">
                <a:solidFill>
                  <a:srgbClr val="6ED088"/>
                </a:solidFill>
                <a:ea typeface="MS PGothic" pitchFamily="34" charset="-128"/>
                <a:sym typeface="Symbol" pitchFamily="18" charset="2"/>
              </a:rPr>
              <a:t> </a:t>
            </a:r>
          </a:p>
        </p:txBody>
      </p:sp>
      <p:sp>
        <p:nvSpPr>
          <p:cNvPr id="5" name="Oval 4"/>
          <p:cNvSpPr/>
          <p:nvPr/>
        </p:nvSpPr>
        <p:spPr>
          <a:xfrm>
            <a:off x="304800" y="1447800"/>
            <a:ext cx="3962400" cy="34290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 y="1524000"/>
            <a:ext cx="3657600" cy="2362200"/>
          </a:xfrm>
          <a:prstGeom prst="ellips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
          <p:cNvSpPr txBox="1">
            <a:spLocks noChangeArrowheads="1"/>
          </p:cNvSpPr>
          <p:nvPr/>
        </p:nvSpPr>
        <p:spPr bwMode="auto">
          <a:xfrm>
            <a:off x="305537" y="1447800"/>
            <a:ext cx="3885464" cy="443185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16" tIns="45658" rIns="91316" bIns="4565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endParaRPr lang="en-US" sz="2200" b="1" dirty="0">
              <a:latin typeface="Calibri" panose="020F0502020204030204" pitchFamily="34" charset="0"/>
              <a:ea typeface="MS PGothic" pitchFamily="34" charset="-128"/>
              <a:sym typeface="Symbol" pitchFamily="18" charset="2"/>
            </a:endParaRPr>
          </a:p>
          <a:p>
            <a:pPr algn="ctr"/>
            <a:endParaRPr lang="en-US" sz="800" b="1" dirty="0">
              <a:latin typeface="Calibri" panose="020F0502020204030204" pitchFamily="34" charset="0"/>
              <a:ea typeface="MS PGothic" pitchFamily="34" charset="-128"/>
              <a:sym typeface="Symbol" pitchFamily="18" charset="2"/>
            </a:endParaRPr>
          </a:p>
          <a:p>
            <a:pPr algn="ctr"/>
            <a:endParaRPr lang="en-US" sz="800" b="1" dirty="0">
              <a:latin typeface="Calibri" panose="020F0502020204030204" pitchFamily="34" charset="0"/>
              <a:ea typeface="MS PGothic" pitchFamily="34" charset="-128"/>
              <a:sym typeface="Symbol" pitchFamily="18" charset="2"/>
            </a:endParaRPr>
          </a:p>
          <a:p>
            <a:pPr algn="ctr"/>
            <a:r>
              <a:rPr lang="en-US" sz="2200" b="1" dirty="0">
                <a:latin typeface="Calibri" panose="020F0502020204030204" pitchFamily="34" charset="0"/>
                <a:ea typeface="MS PGothic" pitchFamily="34" charset="-128"/>
                <a:sym typeface="Symbol" pitchFamily="18" charset="2"/>
              </a:rPr>
              <a:t>Aptitude and Personality Assessments </a:t>
            </a:r>
          </a:p>
          <a:p>
            <a:pPr algn="ctr"/>
            <a:r>
              <a:rPr lang="en-US" sz="2200" b="1" u="sng" dirty="0">
                <a:latin typeface="Calibri" panose="020F0502020204030204" pitchFamily="34" charset="0"/>
                <a:ea typeface="MS PGothic" pitchFamily="34" charset="-128"/>
                <a:sym typeface="Symbol" pitchFamily="18" charset="2"/>
              </a:rPr>
              <a:t>Increase accuracy of a successful hire to 53% </a:t>
            </a:r>
          </a:p>
          <a:p>
            <a:pPr algn="ctr"/>
            <a:endParaRPr lang="en-US" sz="2200" b="1" dirty="0">
              <a:latin typeface="Calibri" panose="020F0502020204030204" pitchFamily="34" charset="0"/>
              <a:ea typeface="MS PGothic" pitchFamily="34" charset="-128"/>
              <a:sym typeface="Symbol" pitchFamily="18" charset="2"/>
            </a:endParaRPr>
          </a:p>
          <a:p>
            <a:pPr algn="ctr"/>
            <a:endParaRPr lang="en-US" sz="1000" b="1" dirty="0">
              <a:latin typeface="Calibri" panose="020F0502020204030204" pitchFamily="34" charset="0"/>
              <a:ea typeface="MS PGothic" pitchFamily="34" charset="-128"/>
              <a:sym typeface="Symbol" pitchFamily="18" charset="2"/>
            </a:endParaRPr>
          </a:p>
          <a:p>
            <a:pPr algn="ctr"/>
            <a:r>
              <a:rPr lang="en-US" sz="2200" b="1" dirty="0">
                <a:latin typeface="Calibri" panose="020F0502020204030204" pitchFamily="34" charset="0"/>
                <a:ea typeface="MS PGothic" pitchFamily="34" charset="-128"/>
                <a:sym typeface="Symbol" pitchFamily="18" charset="2"/>
              </a:rPr>
              <a:t>Job Profiling</a:t>
            </a:r>
          </a:p>
          <a:p>
            <a:pPr algn="ctr"/>
            <a:r>
              <a:rPr lang="en-US" sz="2200" b="1" dirty="0">
                <a:latin typeface="Calibri" panose="020F0502020204030204" pitchFamily="34" charset="0"/>
                <a:ea typeface="MS PGothic" pitchFamily="34" charset="-128"/>
                <a:sym typeface="Symbol" pitchFamily="18" charset="2"/>
              </a:rPr>
              <a:t>75% Accurate</a:t>
            </a:r>
          </a:p>
          <a:p>
            <a:pPr algn="ctr"/>
            <a:endParaRPr lang="en-US" sz="2000" b="1" dirty="0">
              <a:latin typeface="Calibri" panose="020F0502020204030204" pitchFamily="34" charset="0"/>
              <a:ea typeface="MS PGothic" pitchFamily="34" charset="-128"/>
              <a:sym typeface="Symbol" pitchFamily="18" charset="2"/>
            </a:endParaRPr>
          </a:p>
          <a:p>
            <a:pPr algn="ctr"/>
            <a:r>
              <a:rPr lang="en-US" sz="2000" b="1" dirty="0">
                <a:latin typeface="Calibri" panose="020F0502020204030204" pitchFamily="34" charset="0"/>
                <a:ea typeface="MS PGothic" pitchFamily="34" charset="-128"/>
                <a:sym typeface="Symbol" pitchFamily="18" charset="2"/>
              </a:rPr>
              <a:t>Interview process alone</a:t>
            </a:r>
          </a:p>
          <a:p>
            <a:pPr algn="ctr"/>
            <a:r>
              <a:rPr lang="en-US" sz="2000" i="1" dirty="0">
                <a:latin typeface="Calibri" panose="020F0502020204030204" pitchFamily="34" charset="0"/>
                <a:ea typeface="MS PGothic" pitchFamily="34" charset="-128"/>
                <a:sym typeface="Symbol" pitchFamily="18" charset="2"/>
              </a:rPr>
              <a:t>only 14% accurate </a:t>
            </a:r>
          </a:p>
          <a:p>
            <a:pPr algn="ctr"/>
            <a:endParaRPr lang="en-US" sz="2000" dirty="0">
              <a:latin typeface="Calibri" panose="020F0502020204030204" pitchFamily="34" charset="0"/>
              <a:ea typeface="MS PGothic" pitchFamily="34" charset="-128"/>
              <a:sym typeface="Symbol" pitchFamily="18" charset="2"/>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700" y="1611230"/>
            <a:ext cx="4194175"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1600" y="6248400"/>
            <a:ext cx="5425652" cy="369332"/>
          </a:xfrm>
          <a:prstGeom prst="rect">
            <a:avLst/>
          </a:prstGeom>
          <a:noFill/>
        </p:spPr>
        <p:txBody>
          <a:bodyPr wrap="none" rtlCol="0">
            <a:spAutoFit/>
          </a:bodyPr>
          <a:lstStyle/>
          <a:p>
            <a:r>
              <a:rPr lang="en-US" dirty="0">
                <a:latin typeface="Calibri" panose="020F0502020204030204" pitchFamily="34" charset="0"/>
                <a:ea typeface="MS PGothic" pitchFamily="34" charset="-128"/>
                <a:sym typeface="Symbol" pitchFamily="18" charset="2"/>
              </a:rPr>
              <a:t>Studies by John Hunter, Ph.D., Michigan State University</a:t>
            </a:r>
            <a:endParaRPr lang="en-US" dirty="0"/>
          </a:p>
        </p:txBody>
      </p:sp>
      <p:sp>
        <p:nvSpPr>
          <p:cNvPr id="10" name="Slide Number Placeholder 1"/>
          <p:cNvSpPr>
            <a:spLocks noGrp="1"/>
          </p:cNvSpPr>
          <p:nvPr>
            <p:ph type="sldNum" sz="quarter" idx="12"/>
          </p:nvPr>
        </p:nvSpPr>
        <p:spPr>
          <a:xfrm>
            <a:off x="5943600" y="6347940"/>
            <a:ext cx="2133600" cy="365125"/>
          </a:xfrm>
        </p:spPr>
        <p:txBody>
          <a:bodyPr/>
          <a:lstStyle/>
          <a:p>
            <a:fld id="{837241CF-3DB1-4997-AF9B-B41EE0F94143}" type="slidenum">
              <a:rPr lang="en-PH" smtClean="0"/>
              <a:pPr/>
              <a:t>19</a:t>
            </a:fld>
            <a:endParaRPr lang="en-PH"/>
          </a:p>
        </p:txBody>
      </p:sp>
    </p:spTree>
    <p:extLst>
      <p:ext uri="{BB962C8B-B14F-4D97-AF65-F5344CB8AC3E}">
        <p14:creationId xmlns:p14="http://schemas.microsoft.com/office/powerpoint/2010/main" val="7602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153602" name="Rectangle 2"/>
          <p:cNvSpPr>
            <a:spLocks noGrp="1" noChangeArrowheads="1"/>
          </p:cNvSpPr>
          <p:nvPr>
            <p:ph type="title" idx="4294967295"/>
          </p:nvPr>
        </p:nvSpPr>
        <p:spPr>
          <a:xfrm>
            <a:off x="152400" y="228601"/>
            <a:ext cx="8991600" cy="914400"/>
          </a:xfrm>
          <a:prstGeom prst="rect">
            <a:avLst/>
          </a:prstGeom>
        </p:spPr>
        <p:txBody>
          <a:bodyPr>
            <a:normAutofit/>
          </a:bodyPr>
          <a:lstStyle/>
          <a:p>
            <a:pPr eaLnBrk="1" hangingPunct="1"/>
            <a:r>
              <a:rPr lang="en-AU" dirty="0"/>
              <a:t>Behavioral Intelligence Platform</a:t>
            </a:r>
            <a:br>
              <a:rPr lang="en-AU" dirty="0"/>
            </a:br>
            <a:r>
              <a:rPr lang="en-AU" dirty="0">
                <a:solidFill>
                  <a:srgbClr val="6ED088"/>
                </a:solidFill>
              </a:rPr>
              <a:t>Managing Human Capital</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85900"/>
            <a:ext cx="6339663"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382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258050" name="Rectangle 2"/>
          <p:cNvSpPr>
            <a:spLocks noChangeArrowheads="1"/>
          </p:cNvSpPr>
          <p:nvPr/>
        </p:nvSpPr>
        <p:spPr bwMode="auto">
          <a:xfrm>
            <a:off x="715143" y="2743200"/>
            <a:ext cx="7542893" cy="3235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45638" rIns="91276" bIns="45638" anchor="ctr"/>
          <a:lstStyle/>
          <a:p>
            <a:pPr marL="340867" indent="-340867" defTabSz="912983">
              <a:spcBef>
                <a:spcPct val="20000"/>
              </a:spcBef>
              <a:buFontTx/>
              <a:buChar char="•"/>
            </a:pPr>
            <a:r>
              <a:rPr lang="en-US" sz="2200" b="1" dirty="0">
                <a:latin typeface="Calibri" panose="020F0502020204030204" pitchFamily="34" charset="0"/>
              </a:rPr>
              <a:t>Strengths</a:t>
            </a:r>
            <a:r>
              <a:rPr lang="en-US" sz="2200" dirty="0">
                <a:latin typeface="Calibri" panose="020F0502020204030204" pitchFamily="34" charset="0"/>
              </a:rPr>
              <a:t> -  Behaviors that come naturally and which should be used.  Note: Strengths over used can become a struggle. </a:t>
            </a:r>
          </a:p>
          <a:p>
            <a:pPr marL="340867" indent="-340867" defTabSz="912983">
              <a:spcBef>
                <a:spcPct val="20000"/>
              </a:spcBef>
              <a:buFontTx/>
              <a:buChar char="•"/>
            </a:pPr>
            <a:endParaRPr lang="en-US" sz="2200" dirty="0">
              <a:latin typeface="Calibri" panose="020F0502020204030204" pitchFamily="34" charset="0"/>
            </a:endParaRPr>
          </a:p>
          <a:p>
            <a:pPr marL="340867" indent="-340867" defTabSz="912983">
              <a:spcBef>
                <a:spcPct val="20000"/>
              </a:spcBef>
              <a:buFontTx/>
              <a:buChar char="•"/>
            </a:pPr>
            <a:r>
              <a:rPr lang="en-US" sz="2200" b="1" dirty="0">
                <a:latin typeface="Calibri" panose="020F0502020204030204" pitchFamily="34" charset="0"/>
              </a:rPr>
              <a:t>Struggles</a:t>
            </a:r>
            <a:r>
              <a:rPr lang="en-US" sz="2200" dirty="0">
                <a:latin typeface="Calibri" panose="020F0502020204030204" pitchFamily="34" charset="0"/>
              </a:rPr>
              <a:t> – Behaviors that can be managed with </a:t>
            </a:r>
          </a:p>
          <a:p>
            <a:pPr marL="340867" indent="-340867" defTabSz="912983">
              <a:spcBef>
                <a:spcPct val="20000"/>
              </a:spcBef>
            </a:pPr>
            <a:r>
              <a:rPr lang="en-US" sz="2200" dirty="0">
                <a:latin typeface="Calibri" panose="020F0502020204030204" pitchFamily="34" charset="0"/>
              </a:rPr>
              <a:t>    greater awareness of your natural behaviors. Struggles not managed can become a weakness.</a:t>
            </a:r>
          </a:p>
          <a:p>
            <a:pPr marL="340867" indent="-340867" defTabSz="912983">
              <a:spcBef>
                <a:spcPct val="20000"/>
              </a:spcBef>
            </a:pPr>
            <a:endParaRPr lang="en-US" sz="2200" dirty="0">
              <a:latin typeface="Calibri" panose="020F0502020204030204" pitchFamily="34" charset="0"/>
            </a:endParaRPr>
          </a:p>
          <a:p>
            <a:pPr marL="340867" indent="-340867" defTabSz="912983">
              <a:spcBef>
                <a:spcPct val="20000"/>
              </a:spcBef>
              <a:buFontTx/>
              <a:buChar char="•"/>
            </a:pPr>
            <a:r>
              <a:rPr lang="en-US" sz="2200" b="1" dirty="0">
                <a:latin typeface="Calibri" panose="020F0502020204030204" pitchFamily="34" charset="0"/>
              </a:rPr>
              <a:t>Mid-Range Scores</a:t>
            </a:r>
            <a:r>
              <a:rPr lang="en-US" sz="2200" dirty="0">
                <a:latin typeface="Calibri" panose="020F0502020204030204" pitchFamily="34" charset="0"/>
              </a:rPr>
              <a:t> - Tend to be more flexible in these factors.  Easier to move left or right.</a:t>
            </a:r>
            <a:endParaRPr lang="en-AU" sz="2200" dirty="0">
              <a:latin typeface="Calibri" panose="020F0502020204030204" pitchFamily="34" charset="0"/>
            </a:endParaRPr>
          </a:p>
        </p:txBody>
      </p:sp>
      <p:sp>
        <p:nvSpPr>
          <p:cNvPr id="258051" name="Rectangle 3"/>
          <p:cNvSpPr>
            <a:spLocks noChangeArrowheads="1"/>
          </p:cNvSpPr>
          <p:nvPr/>
        </p:nvSpPr>
        <p:spPr bwMode="auto">
          <a:xfrm>
            <a:off x="0" y="304800"/>
            <a:ext cx="8973166" cy="51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p>
            <a:pPr marL="189204" indent="-1502" defTabSz="912983"/>
            <a:r>
              <a:rPr lang="en-US" sz="3200" dirty="0">
                <a:solidFill>
                  <a:schemeClr val="bg1"/>
                </a:solidFill>
                <a:latin typeface="Calibri" panose="020F0502020204030204" pitchFamily="34" charset="0"/>
              </a:rPr>
              <a:t>Behavioral Awareness </a:t>
            </a:r>
          </a:p>
          <a:p>
            <a:pPr marL="189204" indent="-1502" defTabSz="912983"/>
            <a:r>
              <a:rPr lang="en-US" sz="3000" dirty="0">
                <a:solidFill>
                  <a:srgbClr val="6ED088"/>
                </a:solidFill>
                <a:latin typeface="Calibri" panose="020F0502020204030204" pitchFamily="34" charset="0"/>
              </a:rPr>
              <a:t>Strengths, Struggles and Mid-Range</a:t>
            </a:r>
            <a:endParaRPr lang="en-AU" sz="3000" dirty="0">
              <a:solidFill>
                <a:srgbClr val="6ED088"/>
              </a:solidFill>
              <a:latin typeface="Calibri" panose="020F0502020204030204" pitchFamily="34" charset="0"/>
            </a:endParaRPr>
          </a:p>
        </p:txBody>
      </p:sp>
      <p:sp>
        <p:nvSpPr>
          <p:cNvPr id="4" name="Text Box 5"/>
          <p:cNvSpPr txBox="1">
            <a:spLocks noChangeArrowheads="1"/>
          </p:cNvSpPr>
          <p:nvPr/>
        </p:nvSpPr>
        <p:spPr bwMode="auto">
          <a:xfrm>
            <a:off x="339797" y="1534526"/>
            <a:ext cx="8598202" cy="870548"/>
          </a:xfrm>
          <a:prstGeom prst="rect">
            <a:avLst/>
          </a:prstGeom>
          <a:solidFill>
            <a:srgbClr val="000066"/>
          </a:solidFill>
          <a:ln>
            <a:noFill/>
          </a:ln>
          <a:effectLst/>
          <a:extLst>
            <a:ext uri="{91240B29-F687-4f45-9708-019B960494DF}">
              <a14:hiddenLine xmlns="" xmlns:a14="http://schemas.microsoft.com/office/drawing/2010/main" w="9525" algn="ctr">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700" dirty="0">
                <a:solidFill>
                  <a:schemeClr val="bg1"/>
                </a:solidFill>
                <a:latin typeface="Calibri" panose="020F0502020204030204" pitchFamily="34" charset="0"/>
              </a:rPr>
              <a:t>Objective behavioral awareness is a critical starting point to your workplace performance transformation. Playing to your strengths consistently will maximize your potential. Although, strengths over-played can become blind-spots. </a:t>
            </a:r>
            <a:endParaRPr lang="en-US" sz="1700" b="1" u="sng" dirty="0">
              <a:solidFill>
                <a:schemeClr val="bg1"/>
              </a:solidFill>
              <a:latin typeface="Calibri" panose="020F0502020204030204" pitchFamily="34" charset="0"/>
              <a:sym typeface="Symbol" pitchFamily="18" charset="2"/>
            </a:endParaRPr>
          </a:p>
        </p:txBody>
      </p:sp>
    </p:spTree>
    <p:extLst>
      <p:ext uri="{BB962C8B-B14F-4D97-AF65-F5344CB8AC3E}">
        <p14:creationId xmlns:p14="http://schemas.microsoft.com/office/powerpoint/2010/main" val="40719377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233" y="0"/>
            <a:ext cx="9159408" cy="1300163"/>
          </a:xfrm>
          <a:prstGeom prst="rect">
            <a:avLst/>
          </a:prstGeom>
        </p:spPr>
      </p:pic>
      <p:pic>
        <p:nvPicPr>
          <p:cNvPr id="2"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7" t="-1" r="6079" b="3405"/>
          <a:stretch/>
        </p:blipFill>
        <p:spPr bwMode="auto">
          <a:xfrm>
            <a:off x="203200" y="1611641"/>
            <a:ext cx="4348956" cy="290503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858" t="13802" r="17173" b="20834"/>
          <a:stretch/>
        </p:blipFill>
        <p:spPr bwMode="auto">
          <a:xfrm>
            <a:off x="5181600" y="2819400"/>
            <a:ext cx="3352800" cy="3386138"/>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5144869"/>
            <a:ext cx="2895600" cy="646331"/>
          </a:xfrm>
          <a:prstGeom prst="rect">
            <a:avLst/>
          </a:prstGeom>
          <a:noFill/>
        </p:spPr>
        <p:txBody>
          <a:bodyPr wrap="square" rtlCol="0">
            <a:spAutoFit/>
          </a:bodyPr>
          <a:lstStyle/>
          <a:p>
            <a:r>
              <a:rPr lang="en-US" dirty="0">
                <a:solidFill>
                  <a:srgbClr val="333333"/>
                </a:solidFill>
                <a:latin typeface="+mj-lt"/>
                <a:cs typeface="Arial" panose="020B0604020202020204" pitchFamily="34" charset="0"/>
              </a:rPr>
              <a:t>Customized DNA Ultimate Performance Guide</a:t>
            </a:r>
          </a:p>
        </p:txBody>
      </p:sp>
      <p:cxnSp>
        <p:nvCxnSpPr>
          <p:cNvPr id="5" name="Straight Arrow Connector 4"/>
          <p:cNvCxnSpPr/>
          <p:nvPr/>
        </p:nvCxnSpPr>
        <p:spPr>
          <a:xfrm>
            <a:off x="4267200" y="5486400"/>
            <a:ext cx="1219200" cy="0"/>
          </a:xfrm>
          <a:prstGeom prst="straightConnector1">
            <a:avLst/>
          </a:prstGeom>
          <a:ln>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34000" y="1600200"/>
            <a:ext cx="3200400" cy="923330"/>
          </a:xfrm>
          <a:prstGeom prst="rect">
            <a:avLst/>
          </a:prstGeom>
          <a:noFill/>
        </p:spPr>
        <p:txBody>
          <a:bodyPr wrap="square" rtlCol="0">
            <a:spAutoFit/>
          </a:bodyPr>
          <a:lstStyle/>
          <a:p>
            <a:r>
              <a:rPr lang="en-US" dirty="0">
                <a:solidFill>
                  <a:srgbClr val="333333"/>
                </a:solidFill>
                <a:latin typeface="+mj-lt"/>
                <a:cs typeface="Arial" panose="020B0604020202020204" pitchFamily="34" charset="0"/>
              </a:rPr>
              <a:t>10 Unique Natural Workplace Styles based on 8 Primary Factors and 24 Sub-factors</a:t>
            </a:r>
          </a:p>
        </p:txBody>
      </p:sp>
      <p:cxnSp>
        <p:nvCxnSpPr>
          <p:cNvPr id="7" name="Straight Arrow Connector 6"/>
          <p:cNvCxnSpPr/>
          <p:nvPr/>
        </p:nvCxnSpPr>
        <p:spPr>
          <a:xfrm flipH="1">
            <a:off x="4175022" y="2057400"/>
            <a:ext cx="1006578" cy="0"/>
          </a:xfrm>
          <a:prstGeom prst="straightConnector1">
            <a:avLst/>
          </a:prstGeom>
          <a:ln>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 name="Picture 2" descr="D:\For You\shad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4516679"/>
            <a:ext cx="4368800" cy="25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For You\shad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6205538"/>
            <a:ext cx="3352800" cy="25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4"/>
          <p:cNvSpPr txBox="1">
            <a:spLocks/>
          </p:cNvSpPr>
          <p:nvPr/>
        </p:nvSpPr>
        <p:spPr>
          <a:xfrm>
            <a:off x="159434" y="84139"/>
            <a:ext cx="6705600" cy="1020762"/>
          </a:xfrm>
          <a:prstGeom prst="rect">
            <a:avLst/>
          </a:prstGeom>
        </p:spPr>
        <p:txBody>
          <a:bodyPr>
            <a:normAutofit/>
          </a:bodyPr>
          <a:lstStyle>
            <a:lvl1pPr algn="l" defTabSz="914400" rtl="0" eaLnBrk="1" latinLnBrk="0" hangingPunct="1">
              <a:spcBef>
                <a:spcPct val="0"/>
              </a:spcBef>
              <a:buNone/>
              <a:defRPr sz="3000" b="1" kern="1200">
                <a:solidFill>
                  <a:schemeClr val="bg1"/>
                </a:solidFill>
                <a:latin typeface="Calibri" panose="020F0502020204030204" pitchFamily="34" charset="0"/>
                <a:ea typeface="+mj-ea"/>
                <a:cs typeface="+mj-cs"/>
              </a:defRPr>
            </a:lvl1pPr>
          </a:lstStyle>
          <a:p>
            <a:r>
              <a:rPr lang="en-US" b="0">
                <a:ea typeface="Verdana" pitchFamily="34" charset="0"/>
                <a:cs typeface="Arial" charset="0"/>
              </a:rPr>
              <a:t>Practical Analysis of the Key Talents that </a:t>
            </a:r>
            <a:r>
              <a:rPr lang="en-US" b="0">
                <a:solidFill>
                  <a:srgbClr val="6ED088"/>
                </a:solidFill>
                <a:ea typeface="Verdana" pitchFamily="34" charset="0"/>
                <a:cs typeface="Arial" charset="0"/>
              </a:rPr>
              <a:t>Drive Performance</a:t>
            </a:r>
            <a:endParaRPr lang="en-PH" b="0" dirty="0">
              <a:solidFill>
                <a:srgbClr val="6ED088"/>
              </a:solidFill>
            </a:endParaRPr>
          </a:p>
        </p:txBody>
      </p:sp>
    </p:spTree>
    <p:extLst>
      <p:ext uri="{BB962C8B-B14F-4D97-AF65-F5344CB8AC3E}">
        <p14:creationId xmlns:p14="http://schemas.microsoft.com/office/powerpoint/2010/main" val="107037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233" y="0"/>
            <a:ext cx="9159408" cy="1300163"/>
          </a:xfrm>
          <a:prstGeom prst="rect">
            <a:avLst/>
          </a:prstGeom>
        </p:spPr>
      </p:pic>
      <p:sp>
        <p:nvSpPr>
          <p:cNvPr id="534530" name="Rectangle 2"/>
          <p:cNvSpPr>
            <a:spLocks noGrp="1" noChangeArrowheads="1"/>
          </p:cNvSpPr>
          <p:nvPr>
            <p:ph type="title"/>
          </p:nvPr>
        </p:nvSpPr>
        <p:spPr>
          <a:xfrm>
            <a:off x="152400" y="381000"/>
            <a:ext cx="8820452" cy="437555"/>
          </a:xfrm>
        </p:spPr>
        <p:txBody>
          <a:bodyPr/>
          <a:lstStyle/>
          <a:p>
            <a:pPr algn="l" eaLnBrk="1" hangingPunct="1"/>
            <a:r>
              <a:rPr lang="en-US" sz="3000" b="1" dirty="0">
                <a:cs typeface="Calibri"/>
              </a:rPr>
              <a:t>Chris Coddington &amp; John Smith Comparison Graph</a:t>
            </a:r>
            <a:endParaRPr lang="en-AU" sz="3000" b="1" dirty="0">
              <a:cs typeface="Calibri"/>
            </a:endParaRPr>
          </a:p>
        </p:txBody>
      </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200" y="1371600"/>
            <a:ext cx="5018697" cy="51859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028" y="1393031"/>
            <a:ext cx="2342520" cy="245259"/>
          </a:xfrm>
          <a:prstGeom prst="rect">
            <a:avLst/>
          </a:prstGeom>
          <a:noFill/>
        </p:spPr>
        <p:txBody>
          <a:bodyPr wrap="square" lIns="86493" tIns="43247" rIns="86493" bIns="43247" rtlCol="0">
            <a:spAutoFit/>
          </a:bodyPr>
          <a:lstStyle/>
          <a:p>
            <a:pPr algn="ctr"/>
            <a:r>
              <a:rPr lang="en-US" sz="1000" b="1" dirty="0">
                <a:latin typeface="Arial" pitchFamily="34" charset="0"/>
              </a:rPr>
              <a:t>Strategist</a:t>
            </a:r>
          </a:p>
        </p:txBody>
      </p:sp>
      <p:sp>
        <p:nvSpPr>
          <p:cNvPr id="6" name="TextBox 5"/>
          <p:cNvSpPr txBox="1"/>
          <p:nvPr/>
        </p:nvSpPr>
        <p:spPr>
          <a:xfrm>
            <a:off x="2966548" y="1393030"/>
            <a:ext cx="2342520" cy="245259"/>
          </a:xfrm>
          <a:prstGeom prst="rect">
            <a:avLst/>
          </a:prstGeom>
          <a:noFill/>
        </p:spPr>
        <p:txBody>
          <a:bodyPr wrap="square" lIns="86493" tIns="43247" rIns="86493" bIns="43247" rtlCol="0">
            <a:spAutoFit/>
          </a:bodyPr>
          <a:lstStyle/>
          <a:p>
            <a:pPr algn="ctr"/>
            <a:r>
              <a:rPr lang="en-US" sz="1000" b="1" dirty="0">
                <a:latin typeface="Arial" pitchFamily="34" charset="0"/>
              </a:rPr>
              <a:t>Stylish Thinker</a:t>
            </a:r>
          </a:p>
        </p:txBody>
      </p:sp>
      <p:sp>
        <p:nvSpPr>
          <p:cNvPr id="7" name="TextBox 6"/>
          <p:cNvSpPr txBox="1"/>
          <p:nvPr/>
        </p:nvSpPr>
        <p:spPr>
          <a:xfrm>
            <a:off x="6057900" y="2286000"/>
            <a:ext cx="3086100" cy="3477875"/>
          </a:xfrm>
          <a:prstGeom prst="rect">
            <a:avLst/>
          </a:prstGeom>
          <a:noFill/>
        </p:spPr>
        <p:txBody>
          <a:bodyPr wrap="square" rtlCol="0">
            <a:spAutoFit/>
          </a:bodyPr>
          <a:lstStyle/>
          <a:p>
            <a:r>
              <a:rPr lang="en-US" sz="2000" dirty="0">
                <a:latin typeface="Arial" pitchFamily="34" charset="0"/>
                <a:cs typeface="Arial" pitchFamily="34" charset="0"/>
              </a:rPr>
              <a:t>Many Behavioral Differences to Navigate:</a:t>
            </a:r>
          </a:p>
          <a:p>
            <a:endParaRPr lang="en-US" sz="2000" dirty="0">
              <a:latin typeface="Arial" pitchFamily="34" charset="0"/>
              <a:cs typeface="Arial" pitchFamily="34" charset="0"/>
            </a:endParaRPr>
          </a:p>
          <a:p>
            <a:r>
              <a:rPr lang="en-US" sz="2000" dirty="0">
                <a:latin typeface="Arial" pitchFamily="34" charset="0"/>
                <a:cs typeface="Arial" pitchFamily="34" charset="0"/>
              </a:rPr>
              <a:t>Chris may not provide John with the personal engagement he needs</a:t>
            </a:r>
          </a:p>
          <a:p>
            <a:endParaRPr lang="en-US" sz="2000" dirty="0">
              <a:latin typeface="Arial" pitchFamily="34" charset="0"/>
              <a:cs typeface="Arial" pitchFamily="34" charset="0"/>
            </a:endParaRPr>
          </a:p>
          <a:p>
            <a:r>
              <a:rPr lang="en-US" sz="2000" dirty="0">
                <a:latin typeface="Arial" pitchFamily="34" charset="0"/>
                <a:cs typeface="Arial" pitchFamily="34" charset="0"/>
              </a:rPr>
              <a:t>John could be far more content and cautious than Chris’s pushy goal driven style</a:t>
            </a:r>
          </a:p>
        </p:txBody>
      </p:sp>
      <p:sp>
        <p:nvSpPr>
          <p:cNvPr id="8" name="Left-Right Arrow 7"/>
          <p:cNvSpPr/>
          <p:nvPr/>
        </p:nvSpPr>
        <p:spPr bwMode="auto">
          <a:xfrm>
            <a:off x="2253854" y="2827685"/>
            <a:ext cx="685800" cy="251459"/>
          </a:xfrm>
          <a:prstGeom prst="leftRightArrow">
            <a:avLst/>
          </a:prstGeom>
          <a:solidFill>
            <a:srgbClr val="FF330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18" charset="0"/>
            </a:endParaRPr>
          </a:p>
        </p:txBody>
      </p:sp>
      <p:sp>
        <p:nvSpPr>
          <p:cNvPr id="9" name="Left-Right Arrow 8"/>
          <p:cNvSpPr/>
          <p:nvPr/>
        </p:nvSpPr>
        <p:spPr bwMode="auto">
          <a:xfrm>
            <a:off x="3092054" y="5363018"/>
            <a:ext cx="685800" cy="251459"/>
          </a:xfrm>
          <a:prstGeom prst="leftRightArrow">
            <a:avLst/>
          </a:prstGeom>
          <a:solidFill>
            <a:srgbClr val="FF330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18" charset="0"/>
            </a:endParaRPr>
          </a:p>
        </p:txBody>
      </p:sp>
      <p:cxnSp>
        <p:nvCxnSpPr>
          <p:cNvPr id="5" name="Straight Arrow Connector 4"/>
          <p:cNvCxnSpPr/>
          <p:nvPr/>
        </p:nvCxnSpPr>
        <p:spPr>
          <a:xfrm flipH="1" flipV="1">
            <a:off x="3434954" y="3079144"/>
            <a:ext cx="2508646" cy="578456"/>
          </a:xfrm>
          <a:prstGeom prst="straightConnector1">
            <a:avLst/>
          </a:prstGeom>
          <a:ln>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19600" y="4800600"/>
            <a:ext cx="1524000" cy="6881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6550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2233" y="0"/>
            <a:ext cx="9159408" cy="1300163"/>
          </a:xfrm>
          <a:prstGeom prst="rect">
            <a:avLst/>
          </a:prstGeom>
        </p:spPr>
      </p:pic>
      <p:sp>
        <p:nvSpPr>
          <p:cNvPr id="2" name="Title 1"/>
          <p:cNvSpPr>
            <a:spLocks noGrp="1"/>
          </p:cNvSpPr>
          <p:nvPr>
            <p:ph type="title"/>
          </p:nvPr>
        </p:nvSpPr>
        <p:spPr>
          <a:xfrm>
            <a:off x="228600" y="274638"/>
            <a:ext cx="8458200" cy="792162"/>
          </a:xfrm>
        </p:spPr>
        <p:txBody>
          <a:bodyPr/>
          <a:lstStyle/>
          <a:p>
            <a:r>
              <a:rPr lang="en-US" b="0" dirty="0"/>
              <a:t>TEAMS IN THE </a:t>
            </a:r>
            <a:r>
              <a:rPr lang="en-US" sz="3200" b="1" dirty="0"/>
              <a:t>STORMING</a:t>
            </a:r>
            <a:r>
              <a:rPr lang="en-US" sz="3200" dirty="0"/>
              <a:t> </a:t>
            </a:r>
            <a:r>
              <a:rPr lang="en-US" b="0" dirty="0"/>
              <a:t>STAGE</a:t>
            </a:r>
          </a:p>
        </p:txBody>
      </p:sp>
      <p:sp>
        <p:nvSpPr>
          <p:cNvPr id="3" name="Content Placeholder 2"/>
          <p:cNvSpPr>
            <a:spLocks noGrp="1"/>
          </p:cNvSpPr>
          <p:nvPr>
            <p:ph idx="1"/>
          </p:nvPr>
        </p:nvSpPr>
        <p:spPr>
          <a:xfrm>
            <a:off x="435895" y="2607217"/>
            <a:ext cx="6460205" cy="3678303"/>
          </a:xfrm>
        </p:spPr>
        <p:txBody>
          <a:bodyPr>
            <a:noAutofit/>
          </a:bodyPr>
          <a:lstStyle/>
          <a:p>
            <a:r>
              <a:rPr lang="en-US" sz="2400" b="1" dirty="0"/>
              <a:t>Teams storm </a:t>
            </a:r>
            <a:r>
              <a:rPr lang="en-US" sz="2400" dirty="0"/>
              <a:t>when individual behaviors, biases, decision making styles, and communication styles </a:t>
            </a:r>
            <a:r>
              <a:rPr lang="en-US" sz="2400" u="sng" dirty="0"/>
              <a:t>are out of sync.</a:t>
            </a:r>
          </a:p>
          <a:p>
            <a:r>
              <a:rPr lang="en-US" sz="2400" b="1" dirty="0"/>
              <a:t>Your team’s Natural Behavior </a:t>
            </a:r>
            <a:r>
              <a:rPr lang="en-US" sz="2400" dirty="0"/>
              <a:t>is triggered by this environmental stress, and it’s demonstrated in an unhealthy way</a:t>
            </a:r>
          </a:p>
          <a:p>
            <a:r>
              <a:rPr lang="en-US" sz="2400" b="1" dirty="0"/>
              <a:t>If you can sense the tensi</a:t>
            </a:r>
            <a:r>
              <a:rPr lang="en-US" sz="2400" dirty="0"/>
              <a:t>on,                                                                                            it’s likely that your clients can too</a:t>
            </a:r>
          </a:p>
          <a:p>
            <a:pPr marL="0" indent="0">
              <a:buNone/>
            </a:pPr>
            <a:endParaRPr lang="en-US" sz="800" dirty="0"/>
          </a:p>
          <a:p>
            <a:r>
              <a:rPr lang="en-US" sz="2400" b="1" dirty="0">
                <a:solidFill>
                  <a:schemeClr val="accent1">
                    <a:lumMod val="90000"/>
                    <a:lumOff val="10000"/>
                  </a:schemeClr>
                </a:solidFill>
              </a:rPr>
              <a:t>Start with the Team Report </a:t>
            </a:r>
            <a:r>
              <a:rPr lang="en-US" sz="2400" dirty="0">
                <a:solidFill>
                  <a:schemeClr val="accent1">
                    <a:lumMod val="90000"/>
                    <a:lumOff val="10000"/>
                  </a:schemeClr>
                </a:solidFill>
              </a:rPr>
              <a:t>as a means to get all of the issues out on the table in a safe setting</a:t>
            </a:r>
          </a:p>
          <a:p>
            <a:endParaRPr lang="en-US" dirty="0"/>
          </a:p>
        </p:txBody>
      </p:sp>
      <p:grpSp>
        <p:nvGrpSpPr>
          <p:cNvPr id="4" name="Group 3"/>
          <p:cNvGrpSpPr/>
          <p:nvPr/>
        </p:nvGrpSpPr>
        <p:grpSpPr>
          <a:xfrm>
            <a:off x="7298405" y="1997098"/>
            <a:ext cx="1440180" cy="1066800"/>
            <a:chOff x="7183121" y="3602378"/>
            <a:chExt cx="1920240" cy="1066800"/>
          </a:xfrm>
        </p:grpSpPr>
        <p:cxnSp>
          <p:nvCxnSpPr>
            <p:cNvPr id="5" name="Straight Connector 4"/>
            <p:cNvCxnSpPr/>
            <p:nvPr/>
          </p:nvCxnSpPr>
          <p:spPr>
            <a:xfrm flipV="1">
              <a:off x="7252448" y="3602378"/>
              <a:ext cx="1821234" cy="10668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926807" y="3602378"/>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78195" y="3921717"/>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97031" y="4203969"/>
              <a:ext cx="86535" cy="124604"/>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84667" y="4495662"/>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183121" y="4119712"/>
              <a:ext cx="1920240" cy="0"/>
            </a:xfrm>
            <a:prstGeom prst="line">
              <a:avLst/>
            </a:prstGeom>
            <a:ln w="28575">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822631" y="4135778"/>
              <a:ext cx="235333" cy="242572"/>
            </a:xfrm>
            <a:prstGeom prst="ellipse">
              <a:avLst/>
            </a:prstGeom>
            <a:solidFill>
              <a:schemeClr val="accent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20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2233" y="0"/>
            <a:ext cx="9159408" cy="1300163"/>
          </a:xfrm>
          <a:prstGeom prst="rect">
            <a:avLst/>
          </a:prstGeom>
        </p:spPr>
      </p:pic>
      <p:sp>
        <p:nvSpPr>
          <p:cNvPr id="482306" name="Rectangle 2"/>
          <p:cNvSpPr>
            <a:spLocks noGrp="1" noChangeArrowheads="1"/>
          </p:cNvSpPr>
          <p:nvPr>
            <p:ph type="title" idx="4294967295"/>
          </p:nvPr>
        </p:nvSpPr>
        <p:spPr>
          <a:xfrm>
            <a:off x="114299" y="0"/>
            <a:ext cx="8849787" cy="1143000"/>
          </a:xfrm>
        </p:spPr>
        <p:txBody>
          <a:bodyPr/>
          <a:lstStyle/>
          <a:p>
            <a:pPr eaLnBrk="1" hangingPunct="1"/>
            <a:r>
              <a:rPr lang="en-US" dirty="0"/>
              <a:t>Review Your Business DNA Team Report</a:t>
            </a:r>
            <a:endParaRPr lang="en-AU" dirty="0"/>
          </a:p>
        </p:txBody>
      </p:sp>
      <p:sp>
        <p:nvSpPr>
          <p:cNvPr id="482309" name="Text Box 3"/>
          <p:cNvSpPr txBox="1">
            <a:spLocks noChangeArrowheads="1"/>
          </p:cNvSpPr>
          <p:nvPr/>
        </p:nvSpPr>
        <p:spPr bwMode="auto">
          <a:xfrm>
            <a:off x="5418858" y="1600200"/>
            <a:ext cx="3725142" cy="30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400" dirty="0">
                <a:latin typeface="Calibri"/>
                <a:cs typeface="Calibri"/>
                <a:sym typeface="Symbol" pitchFamily="18" charset="2"/>
              </a:rPr>
              <a:t>Core Work Life Drivers</a:t>
            </a:r>
          </a:p>
        </p:txBody>
      </p:sp>
      <p:sp>
        <p:nvSpPr>
          <p:cNvPr id="482310" name="Text Box 10"/>
          <p:cNvSpPr txBox="1">
            <a:spLocks noChangeArrowheads="1"/>
          </p:cNvSpPr>
          <p:nvPr/>
        </p:nvSpPr>
        <p:spPr bwMode="auto">
          <a:xfrm>
            <a:off x="114300" y="4457700"/>
            <a:ext cx="3429000" cy="18158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buFontTx/>
              <a:buChar char="•"/>
            </a:pPr>
            <a:r>
              <a:rPr lang="en-US" sz="1600" dirty="0">
                <a:latin typeface="Arial" pitchFamily="34" charset="0"/>
                <a:sym typeface="Symbol" pitchFamily="18" charset="2"/>
              </a:rPr>
              <a:t> Leveraging Team Talents for Success</a:t>
            </a:r>
          </a:p>
          <a:p>
            <a:pPr eaLnBrk="1" hangingPunct="1">
              <a:spcBef>
                <a:spcPct val="50000"/>
              </a:spcBef>
              <a:buFontTx/>
              <a:buChar char="•"/>
            </a:pPr>
            <a:r>
              <a:rPr lang="en-US" sz="1600" dirty="0">
                <a:latin typeface="Arial" pitchFamily="34" charset="0"/>
                <a:sym typeface="Symbol" pitchFamily="18" charset="2"/>
              </a:rPr>
              <a:t> Hiring and Aligning Top Talent</a:t>
            </a:r>
          </a:p>
          <a:p>
            <a:pPr eaLnBrk="1" hangingPunct="1">
              <a:spcBef>
                <a:spcPct val="50000"/>
              </a:spcBef>
              <a:buFontTx/>
              <a:buChar char="•"/>
            </a:pPr>
            <a:r>
              <a:rPr lang="en-US" sz="1600" dirty="0">
                <a:latin typeface="Arial" pitchFamily="34" charset="0"/>
                <a:sym typeface="Symbol" pitchFamily="18" charset="2"/>
              </a:rPr>
              <a:t> Understanding, Accepting, Respecting Differences for Enhanced Team Work </a:t>
            </a:r>
          </a:p>
        </p:txBody>
      </p:sp>
      <p:sp>
        <p:nvSpPr>
          <p:cNvPr id="482314" name="Text Box 3"/>
          <p:cNvSpPr txBox="1">
            <a:spLocks noChangeArrowheads="1"/>
          </p:cNvSpPr>
          <p:nvPr/>
        </p:nvSpPr>
        <p:spPr bwMode="auto">
          <a:xfrm>
            <a:off x="3543300" y="6172200"/>
            <a:ext cx="3543300" cy="307702"/>
          </a:xfrm>
          <a:prstGeom prst="rect">
            <a:avLst/>
          </a:prstGeom>
          <a:noFill/>
          <a:ln>
            <a:noFill/>
          </a:ln>
        </p:spPr>
        <p:txBody>
          <a:bodyPr wrap="square"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400" dirty="0">
                <a:latin typeface="Calibri"/>
                <a:cs typeface="Calibri"/>
                <a:sym typeface="Symbol" pitchFamily="18" charset="2"/>
              </a:rPr>
              <a:t>Team Compatibility Matrix</a:t>
            </a:r>
          </a:p>
        </p:txBody>
      </p:sp>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15200" y="5600700"/>
            <a:ext cx="1600200" cy="346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600200"/>
            <a:ext cx="2041749" cy="2628900"/>
          </a:xfrm>
          <a:prstGeom prst="rect">
            <a:avLst/>
          </a:prstGeom>
          <a:noFill/>
          <a:ln w="9525">
            <a:solidFill>
              <a:schemeClr val="bg1">
                <a:lumMod val="75000"/>
              </a:schemeClr>
            </a:solidFill>
            <a:miter lim="800000"/>
            <a:headEnd/>
            <a:tailEnd/>
          </a:ln>
          <a:effectLst>
            <a:outerShdw blurRad="317500" dist="88900" dir="3300000" algn="tl" rotWithShape="0">
              <a:schemeClr val="bg1">
                <a:lumMod val="50000"/>
                <a:alpha val="73000"/>
              </a:schemeClr>
            </a:outerShdw>
          </a:effectLst>
          <a:extLst>
            <a:ext uri="{909E8E84-426E-40dd-AFC4-6F175D3DCCD1}">
              <a14:hiddenFill xmlns="" xmlns:a14="http://schemas.microsoft.com/office/drawing/2010/main">
                <a:solidFill>
                  <a:schemeClr val="accent1"/>
                </a:solidFill>
              </a14:hiddenFill>
            </a:ext>
          </a:extLst>
        </p:spPr>
      </p:pic>
      <p:pic>
        <p:nvPicPr>
          <p:cNvPr id="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372100" y="1943100"/>
            <a:ext cx="3729567" cy="2792251"/>
          </a:xfrm>
          <a:prstGeom prst="rect">
            <a:avLst/>
          </a:prstGeom>
          <a:noFill/>
          <a:ln w="9525">
            <a:solidFill>
              <a:schemeClr val="bg1">
                <a:lumMod val="75000"/>
              </a:schemeClr>
            </a:solidFill>
            <a:miter lim="800000"/>
            <a:headEnd/>
            <a:tailEnd/>
          </a:ln>
          <a:effectLst>
            <a:outerShdw blurRad="263525" dist="61341" dir="7860000" algn="ctr" rotWithShape="0">
              <a:schemeClr val="bg1">
                <a:lumMod val="65000"/>
              </a:schemeClr>
            </a:outerShdw>
          </a:effectLst>
          <a:extLst>
            <a:ext uri="{909E8E84-426E-40dd-AFC4-6F175D3DCCD1}">
              <a14:hiddenFill xmlns="" xmlns:a14="http://schemas.microsoft.com/office/drawing/2010/main">
                <a:solidFill>
                  <a:schemeClr val="accent1"/>
                </a:solidFill>
              </a14:hiddenFill>
            </a:ext>
          </a:extLst>
        </p:spPr>
      </p:pic>
      <p:pic>
        <p:nvPicPr>
          <p:cNvPr id="49561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657600" y="3886200"/>
            <a:ext cx="3543300" cy="2276654"/>
          </a:xfrm>
          <a:prstGeom prst="rect">
            <a:avLst/>
          </a:prstGeom>
          <a:noFill/>
          <a:ln>
            <a:noFill/>
          </a:ln>
          <a:effectLst>
            <a:outerShdw blurRad="371475" dist="12700" dir="300000" algn="ctr" rotWithShape="0">
              <a:schemeClr val="bg1">
                <a:lumMod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ight Arrow 3"/>
          <p:cNvSpPr/>
          <p:nvPr/>
        </p:nvSpPr>
        <p:spPr bwMode="auto">
          <a:xfrm>
            <a:off x="2857500" y="1943100"/>
            <a:ext cx="1714500" cy="827532"/>
          </a:xfrm>
          <a:prstGeom prst="rightArrow">
            <a:avLst>
              <a:gd name="adj1" fmla="val 48521"/>
              <a:gd name="adj2" fmla="val 47660"/>
            </a:avLst>
          </a:prstGeom>
          <a:gradFill flip="none" rotWithShape="1">
            <a:gsLst>
              <a:gs pos="88000">
                <a:schemeClr val="bg1">
                  <a:lumMod val="65000"/>
                </a:schemeClr>
              </a:gs>
              <a:gs pos="0">
                <a:srgbClr val="FFFFFF"/>
              </a:gs>
            </a:gsLst>
            <a:lin ang="0" scaled="1"/>
            <a:tileRect/>
          </a:gradFill>
          <a:ln>
            <a:noFill/>
          </a:ln>
          <a:effectLst>
            <a:outerShdw dist="3592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66788"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pitchFamily="18" charset="0"/>
            </a:endParaRPr>
          </a:p>
        </p:txBody>
      </p:sp>
      <p:sp>
        <p:nvSpPr>
          <p:cNvPr id="15" name="Right Arrow 14"/>
          <p:cNvSpPr/>
          <p:nvPr/>
        </p:nvSpPr>
        <p:spPr bwMode="auto">
          <a:xfrm rot="1607165">
            <a:off x="2701141" y="2750482"/>
            <a:ext cx="1641278" cy="852394"/>
          </a:xfrm>
          <a:prstGeom prst="rightArrow">
            <a:avLst>
              <a:gd name="adj1" fmla="val 48521"/>
              <a:gd name="adj2" fmla="val 47660"/>
            </a:avLst>
          </a:prstGeom>
          <a:gradFill flip="none" rotWithShape="1">
            <a:gsLst>
              <a:gs pos="88000">
                <a:schemeClr val="bg1">
                  <a:lumMod val="65000"/>
                </a:schemeClr>
              </a:gs>
              <a:gs pos="0">
                <a:srgbClr val="FFFFFF"/>
              </a:gs>
            </a:gsLst>
            <a:lin ang="0" scaled="1"/>
            <a:tileRect/>
          </a:gradFill>
          <a:ln>
            <a:noFill/>
          </a:ln>
          <a:effectLst>
            <a:outerShdw dist="3592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66788" rtl="0" eaLnBrk="0" fontAlgn="base" latinLnBrk="0" hangingPunct="0">
              <a:lnSpc>
                <a:spcPct val="100000"/>
              </a:lnSpc>
              <a:spcBef>
                <a:spcPct val="50000"/>
              </a:spcBef>
              <a:spcAft>
                <a:spcPct val="0"/>
              </a:spcAft>
              <a:buClrTx/>
              <a:buSzTx/>
              <a:buFontTx/>
              <a:buNone/>
              <a:tabLst/>
            </a:pPr>
            <a:endParaRPr kumimoji="0" lang="en-US" sz="11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0123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2233" y="0"/>
            <a:ext cx="9159408" cy="1300163"/>
          </a:xfrm>
          <a:prstGeom prst="rect">
            <a:avLst/>
          </a:prstGeom>
        </p:spPr>
      </p:pic>
      <p:sp>
        <p:nvSpPr>
          <p:cNvPr id="482306" name="Rectangle 2"/>
          <p:cNvSpPr>
            <a:spLocks noGrp="1" noChangeArrowheads="1"/>
          </p:cNvSpPr>
          <p:nvPr>
            <p:ph type="title" idx="4294967295"/>
          </p:nvPr>
        </p:nvSpPr>
        <p:spPr>
          <a:xfrm>
            <a:off x="228600" y="228600"/>
            <a:ext cx="8735486" cy="914400"/>
          </a:xfrm>
        </p:spPr>
        <p:txBody>
          <a:bodyPr/>
          <a:lstStyle/>
          <a:p>
            <a:r>
              <a:rPr lang="en-US" b="0">
                <a:cs typeface="Arial" pitchFamily="34" charset="0"/>
              </a:rPr>
              <a:t>Identifying Team Differences for</a:t>
            </a:r>
            <a:br>
              <a:rPr lang="en-US" b="0">
                <a:cs typeface="Arial" pitchFamily="34" charset="0"/>
              </a:rPr>
            </a:br>
            <a:r>
              <a:rPr lang="en-US" b="0">
                <a:solidFill>
                  <a:srgbClr val="6ED088"/>
                </a:solidFill>
                <a:cs typeface="Arial" pitchFamily="34" charset="0"/>
              </a:rPr>
              <a:t>Building a Productive Team</a:t>
            </a:r>
            <a:endParaRPr lang="en-AU" dirty="0"/>
          </a:p>
        </p:txBody>
      </p:sp>
      <p:sp>
        <p:nvSpPr>
          <p:cNvPr id="13" name="Rectangle 12"/>
          <p:cNvSpPr/>
          <p:nvPr/>
        </p:nvSpPr>
        <p:spPr>
          <a:xfrm>
            <a:off x="4495800" y="1897082"/>
            <a:ext cx="4343400" cy="3970318"/>
          </a:xfrm>
          <a:prstGeom prst="rect">
            <a:avLst/>
          </a:prstGeom>
        </p:spPr>
        <p:txBody>
          <a:bodyPr wrap="square">
            <a:spAutoFit/>
          </a:bodyPr>
          <a:lstStyle/>
          <a:p>
            <a:r>
              <a:rPr lang="en-US" b="1" dirty="0">
                <a:solidFill>
                  <a:srgbClr val="333333"/>
                </a:solidFill>
                <a:latin typeface="+mj-lt"/>
                <a:cs typeface="Arial" pitchFamily="34" charset="0"/>
              </a:rPr>
              <a:t>The Business DNA Team Report </a:t>
            </a:r>
            <a:r>
              <a:rPr lang="en-US" dirty="0">
                <a:solidFill>
                  <a:srgbClr val="333333"/>
                </a:solidFill>
                <a:latin typeface="+mj-lt"/>
                <a:cs typeface="Arial" pitchFamily="34" charset="0"/>
              </a:rPr>
              <a:t> makes understanding team dynamics easy by:</a:t>
            </a:r>
          </a:p>
          <a:p>
            <a:endParaRPr lang="en-US" dirty="0">
              <a:solidFill>
                <a:srgbClr val="333333"/>
              </a:solidFill>
              <a:latin typeface="+mj-lt"/>
              <a:cs typeface="Arial" pitchFamily="34" charset="0"/>
            </a:endParaRPr>
          </a:p>
          <a:p>
            <a:pPr marL="285750" indent="-285750">
              <a:buFont typeface="Arial" panose="020B0604020202020204" pitchFamily="34" charset="0"/>
              <a:buChar char="•"/>
            </a:pPr>
            <a:r>
              <a:rPr lang="en-US" dirty="0">
                <a:solidFill>
                  <a:srgbClr val="333333"/>
                </a:solidFill>
                <a:latin typeface="+mj-lt"/>
                <a:cs typeface="Arial" pitchFamily="34" charset="0"/>
              </a:rPr>
              <a:t>Identifying the different talents of team members</a:t>
            </a:r>
          </a:p>
          <a:p>
            <a:pPr marL="285750" indent="-285750">
              <a:buFont typeface="Arial" panose="020B0604020202020204" pitchFamily="34" charset="0"/>
              <a:buChar char="•"/>
            </a:pPr>
            <a:r>
              <a:rPr lang="en-US" dirty="0">
                <a:solidFill>
                  <a:srgbClr val="333333"/>
                </a:solidFill>
                <a:latin typeface="+mj-lt"/>
                <a:cs typeface="Arial" pitchFamily="34" charset="0"/>
              </a:rPr>
              <a:t>Providing graphical analysis of team differences</a:t>
            </a:r>
          </a:p>
          <a:p>
            <a:pPr marL="285750" indent="-285750">
              <a:buFont typeface="Arial" panose="020B0604020202020204" pitchFamily="34" charset="0"/>
              <a:buChar char="•"/>
            </a:pPr>
            <a:r>
              <a:rPr lang="en-US" dirty="0">
                <a:solidFill>
                  <a:srgbClr val="333333"/>
                </a:solidFill>
                <a:latin typeface="+mj-lt"/>
                <a:cs typeface="Arial" pitchFamily="34" charset="0"/>
              </a:rPr>
              <a:t>Summary of Results and Relationship drive differences</a:t>
            </a:r>
          </a:p>
          <a:p>
            <a:pPr marL="285750" indent="-285750">
              <a:buFont typeface="Arial" panose="020B0604020202020204" pitchFamily="34" charset="0"/>
              <a:buChar char="•"/>
            </a:pPr>
            <a:r>
              <a:rPr lang="en-US" dirty="0">
                <a:solidFill>
                  <a:srgbClr val="333333"/>
                </a:solidFill>
                <a:latin typeface="+mj-lt"/>
                <a:cs typeface="Arial" pitchFamily="34" charset="0"/>
              </a:rPr>
              <a:t>Identifies strengths and struggles of team members for role matching</a:t>
            </a:r>
          </a:p>
          <a:p>
            <a:pPr marL="285750" indent="-285750">
              <a:buFont typeface="Arial" panose="020B0604020202020204" pitchFamily="34" charset="0"/>
              <a:buChar char="•"/>
            </a:pPr>
            <a:r>
              <a:rPr lang="en-US" dirty="0">
                <a:solidFill>
                  <a:srgbClr val="333333"/>
                </a:solidFill>
                <a:latin typeface="+mj-lt"/>
                <a:cs typeface="Arial" pitchFamily="34" charset="0"/>
              </a:rPr>
              <a:t>Summary of how to communicate with each team members</a:t>
            </a:r>
          </a:p>
          <a:p>
            <a:pPr marL="285750" indent="-285750">
              <a:buFont typeface="Arial" panose="020B0604020202020204" pitchFamily="34" charset="0"/>
              <a:buChar char="•"/>
            </a:pPr>
            <a:endParaRPr lang="en-US" dirty="0">
              <a:solidFill>
                <a:srgbClr val="333333"/>
              </a:solidFill>
              <a:latin typeface="+mj-lt"/>
              <a:cs typeface="Arial" pitchFamily="34" charset="0"/>
            </a:endParaRPr>
          </a:p>
        </p:txBody>
      </p:sp>
      <p:pic>
        <p:nvPicPr>
          <p:cNvPr id="14" name="Picture 13" descr="Team Report Highlights Team Behavi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76" y="4148969"/>
            <a:ext cx="3296920" cy="2369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674" y="1676400"/>
            <a:ext cx="3771325"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62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233" y="0"/>
            <a:ext cx="9159408" cy="1300163"/>
          </a:xfrm>
          <a:prstGeom prst="rect">
            <a:avLst/>
          </a:prstGeom>
        </p:spPr>
      </p:pic>
      <p:sp>
        <p:nvSpPr>
          <p:cNvPr id="2" name="Title 1"/>
          <p:cNvSpPr>
            <a:spLocks noGrp="1"/>
          </p:cNvSpPr>
          <p:nvPr>
            <p:ph type="title"/>
          </p:nvPr>
        </p:nvSpPr>
        <p:spPr>
          <a:xfrm>
            <a:off x="228600" y="274638"/>
            <a:ext cx="8458200" cy="792162"/>
          </a:xfrm>
        </p:spPr>
        <p:txBody>
          <a:bodyPr/>
          <a:lstStyle/>
          <a:p>
            <a:r>
              <a:rPr lang="en-US" b="0" dirty="0"/>
              <a:t>TEAMS IN THE </a:t>
            </a:r>
            <a:r>
              <a:rPr lang="en-US" b="1" dirty="0"/>
              <a:t>NORMING </a:t>
            </a:r>
            <a:r>
              <a:rPr lang="en-US" b="0" dirty="0"/>
              <a:t>STAGE</a:t>
            </a:r>
          </a:p>
        </p:txBody>
      </p:sp>
      <p:sp>
        <p:nvSpPr>
          <p:cNvPr id="3" name="Content Placeholder 2"/>
          <p:cNvSpPr>
            <a:spLocks noGrp="1"/>
          </p:cNvSpPr>
          <p:nvPr>
            <p:ph idx="1"/>
          </p:nvPr>
        </p:nvSpPr>
        <p:spPr>
          <a:xfrm>
            <a:off x="435895" y="2109377"/>
            <a:ext cx="6041106" cy="3678303"/>
          </a:xfrm>
        </p:spPr>
        <p:txBody>
          <a:bodyPr>
            <a:normAutofit/>
          </a:bodyPr>
          <a:lstStyle/>
          <a:p>
            <a:r>
              <a:rPr lang="en-US" sz="2400" b="1" dirty="0"/>
              <a:t>Communicate the vision </a:t>
            </a:r>
            <a:r>
              <a:rPr lang="en-US" sz="2400" dirty="0"/>
              <a:t>you have for your business, and ask for their help to turn your vision into tangible goals</a:t>
            </a:r>
          </a:p>
          <a:p>
            <a:r>
              <a:rPr lang="en-US" sz="2400" b="1" dirty="0">
                <a:solidFill>
                  <a:schemeClr val="accent1">
                    <a:lumMod val="90000"/>
                    <a:lumOff val="10000"/>
                  </a:schemeClr>
                </a:solidFill>
              </a:rPr>
              <a:t>Regularly ask for their input</a:t>
            </a:r>
            <a:r>
              <a:rPr lang="en-US" sz="2400" dirty="0">
                <a:solidFill>
                  <a:schemeClr val="accent1">
                    <a:lumMod val="90000"/>
                    <a:lumOff val="10000"/>
                  </a:schemeClr>
                </a:solidFill>
              </a:rPr>
              <a:t>,                                                                       and listen while they give it to you</a:t>
            </a:r>
          </a:p>
          <a:p>
            <a:r>
              <a:rPr lang="en-US" sz="2400" b="1" dirty="0"/>
              <a:t>Incentivize your team members                                                         </a:t>
            </a:r>
            <a:r>
              <a:rPr lang="en-US" sz="2400" dirty="0"/>
              <a:t>in a way that is meaningful to them</a:t>
            </a:r>
          </a:p>
          <a:p>
            <a:endParaRPr lang="en-US" sz="2400" dirty="0"/>
          </a:p>
        </p:txBody>
      </p:sp>
      <p:grpSp>
        <p:nvGrpSpPr>
          <p:cNvPr id="12" name="Group 11"/>
          <p:cNvGrpSpPr/>
          <p:nvPr/>
        </p:nvGrpSpPr>
        <p:grpSpPr>
          <a:xfrm>
            <a:off x="7299961" y="1981200"/>
            <a:ext cx="1440180" cy="1066800"/>
            <a:chOff x="9733281" y="1981200"/>
            <a:chExt cx="1920240" cy="1066800"/>
          </a:xfrm>
        </p:grpSpPr>
        <p:cxnSp>
          <p:nvCxnSpPr>
            <p:cNvPr id="5" name="Straight Connector 4"/>
            <p:cNvCxnSpPr/>
            <p:nvPr/>
          </p:nvCxnSpPr>
          <p:spPr>
            <a:xfrm flipV="1">
              <a:off x="9802608" y="1981200"/>
              <a:ext cx="1821234" cy="10668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476967" y="1981200"/>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928355" y="2300539"/>
              <a:ext cx="86535" cy="1246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447191" y="2582791"/>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34827" y="2874484"/>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733281" y="2498534"/>
              <a:ext cx="1920240" cy="0"/>
            </a:xfrm>
            <a:prstGeom prst="line">
              <a:avLst/>
            </a:prstGeom>
            <a:ln w="28575">
              <a:solidFill>
                <a:schemeClr val="accent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853955" y="2241555"/>
              <a:ext cx="235333" cy="242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767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2233" y="0"/>
            <a:ext cx="9159408" cy="1300163"/>
          </a:xfrm>
          <a:prstGeom prst="rect">
            <a:avLst/>
          </a:prstGeom>
        </p:spPr>
      </p:pic>
      <p:sp>
        <p:nvSpPr>
          <p:cNvPr id="2" name="Title 1"/>
          <p:cNvSpPr>
            <a:spLocks noGrp="1"/>
          </p:cNvSpPr>
          <p:nvPr>
            <p:ph type="title"/>
          </p:nvPr>
        </p:nvSpPr>
        <p:spPr>
          <a:xfrm>
            <a:off x="228600" y="274638"/>
            <a:ext cx="8458200" cy="792162"/>
          </a:xfrm>
        </p:spPr>
        <p:txBody>
          <a:bodyPr/>
          <a:lstStyle/>
          <a:p>
            <a:r>
              <a:rPr lang="en-US" b="0" cap="all" dirty="0"/>
              <a:t>Teams in the </a:t>
            </a:r>
            <a:r>
              <a:rPr lang="en-US" cap="all" dirty="0"/>
              <a:t>performing</a:t>
            </a:r>
            <a:r>
              <a:rPr lang="en-US" b="0" cap="all" dirty="0"/>
              <a:t> stage</a:t>
            </a:r>
          </a:p>
        </p:txBody>
      </p:sp>
      <p:sp>
        <p:nvSpPr>
          <p:cNvPr id="3" name="Content Placeholder 2"/>
          <p:cNvSpPr>
            <a:spLocks noGrp="1"/>
          </p:cNvSpPr>
          <p:nvPr>
            <p:ph idx="1"/>
          </p:nvPr>
        </p:nvSpPr>
        <p:spPr>
          <a:xfrm>
            <a:off x="381000" y="2057400"/>
            <a:ext cx="5355305" cy="3678303"/>
          </a:xfrm>
        </p:spPr>
        <p:txBody>
          <a:bodyPr>
            <a:normAutofit/>
          </a:bodyPr>
          <a:lstStyle/>
          <a:p>
            <a:r>
              <a:rPr lang="en-US" sz="2400" b="1" dirty="0"/>
              <a:t>Performing teams have equal balance                                             </a:t>
            </a:r>
            <a:r>
              <a:rPr lang="en-US" sz="2400" dirty="0"/>
              <a:t>of results-oriented and relationship-oriented individuals.</a:t>
            </a:r>
          </a:p>
          <a:p>
            <a:endParaRPr lang="en-US" sz="2400" dirty="0"/>
          </a:p>
          <a:p>
            <a:r>
              <a:rPr lang="en-US" sz="2400" b="1" dirty="0"/>
              <a:t>They represent a host of skills                                                           </a:t>
            </a:r>
            <a:r>
              <a:rPr lang="en-US" sz="2400" dirty="0"/>
              <a:t>that can solve to any need your clients might have.</a:t>
            </a:r>
          </a:p>
          <a:p>
            <a:endParaRPr lang="en-US" sz="2400" dirty="0"/>
          </a:p>
          <a:p>
            <a:r>
              <a:rPr lang="en-US" sz="2400" dirty="0">
                <a:solidFill>
                  <a:srgbClr val="4D1434"/>
                </a:solidFill>
              </a:rPr>
              <a:t>PROTECT YOUR CULTURE</a:t>
            </a:r>
          </a:p>
        </p:txBody>
      </p:sp>
      <p:grpSp>
        <p:nvGrpSpPr>
          <p:cNvPr id="4" name="Group 3"/>
          <p:cNvGrpSpPr>
            <a:grpSpLocks noChangeAspect="1"/>
          </p:cNvGrpSpPr>
          <p:nvPr/>
        </p:nvGrpSpPr>
        <p:grpSpPr>
          <a:xfrm>
            <a:off x="6553198" y="2362198"/>
            <a:ext cx="2138666" cy="1636859"/>
            <a:chOff x="8576545" y="4729578"/>
            <a:chExt cx="1920240" cy="1102262"/>
          </a:xfrm>
        </p:grpSpPr>
        <p:cxnSp>
          <p:nvCxnSpPr>
            <p:cNvPr id="5" name="Straight Connector 4"/>
            <p:cNvCxnSpPr/>
            <p:nvPr/>
          </p:nvCxnSpPr>
          <p:spPr>
            <a:xfrm flipV="1">
              <a:off x="8645872" y="4765040"/>
              <a:ext cx="1821234" cy="1066800"/>
            </a:xfrm>
            <a:prstGeom prst="line">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0320231" y="4765040"/>
              <a:ext cx="86535" cy="1246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771619" y="5084379"/>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90455" y="5366631"/>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778091" y="5658324"/>
              <a:ext cx="86535" cy="1246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8576545" y="5282374"/>
              <a:ext cx="1920240" cy="0"/>
            </a:xfrm>
            <a:prstGeom prst="line">
              <a:avLst/>
            </a:prstGeom>
            <a:ln w="28575">
              <a:solidFill>
                <a:srgbClr val="FF6600"/>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231773" y="4729578"/>
              <a:ext cx="235333" cy="2425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2546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233" y="0"/>
            <a:ext cx="9159408" cy="1300163"/>
          </a:xfrm>
          <a:prstGeom prst="rect">
            <a:avLst/>
          </a:prstGeom>
        </p:spPr>
      </p:pic>
      <p:sp>
        <p:nvSpPr>
          <p:cNvPr id="37" name="Rectangle 36"/>
          <p:cNvSpPr/>
          <p:nvPr/>
        </p:nvSpPr>
        <p:spPr>
          <a:xfrm>
            <a:off x="152400" y="342900"/>
            <a:ext cx="8991600" cy="472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AU" sz="2400" b="1" dirty="0">
                <a:solidFill>
                  <a:srgbClr val="FFFFFF"/>
                </a:solidFill>
                <a:latin typeface="Arial" pitchFamily="34" charset="0"/>
                <a:cs typeface="Arial" pitchFamily="34" charset="0"/>
              </a:rPr>
              <a:t>First Break All the Rules</a:t>
            </a:r>
          </a:p>
        </p:txBody>
      </p:sp>
      <p:sp>
        <p:nvSpPr>
          <p:cNvPr id="6148" name="Rectangle 5"/>
          <p:cNvSpPr>
            <a:spLocks noChangeArrowheads="1"/>
          </p:cNvSpPr>
          <p:nvPr/>
        </p:nvSpPr>
        <p:spPr bwMode="auto">
          <a:xfrm>
            <a:off x="342900" y="1055832"/>
            <a:ext cx="4572000" cy="312882"/>
          </a:xfrm>
          <a:prstGeom prst="rect">
            <a:avLst/>
          </a:prstGeom>
          <a:noFill/>
          <a:ln w="9525">
            <a:noFill/>
            <a:miter lim="800000"/>
            <a:headEnd/>
            <a:tailEnd/>
          </a:ln>
          <a:effectLst/>
        </p:spPr>
        <p:txBody>
          <a:bodyPr lIns="96496" tIns="48248" rIns="96496" bIns="48248">
            <a:spAutoFit/>
          </a:bodyPr>
          <a:lstStyle/>
          <a:p>
            <a:pPr defTabSz="965200" eaLnBrk="0" hangingPunct="0"/>
            <a:r>
              <a:rPr lang="en-US" altLang="en-US" sz="1400" b="1" dirty="0">
                <a:solidFill>
                  <a:srgbClr val="339966"/>
                </a:solidFill>
                <a:latin typeface="Arial" pitchFamily="34" charset="0"/>
              </a:rPr>
              <a:t>Build Up Your Teammates - Key Points:</a:t>
            </a:r>
          </a:p>
        </p:txBody>
      </p:sp>
      <p:sp>
        <p:nvSpPr>
          <p:cNvPr id="14" name="Text Box 9"/>
          <p:cNvSpPr txBox="1">
            <a:spLocks noChangeArrowheads="1"/>
          </p:cNvSpPr>
          <p:nvPr/>
        </p:nvSpPr>
        <p:spPr bwMode="auto">
          <a:xfrm>
            <a:off x="152400" y="1524000"/>
            <a:ext cx="4241800" cy="2205708"/>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6496" tIns="48248" rIns="96496" bIns="48248">
            <a:spAutoFit/>
          </a:bodyPr>
          <a:lstStyle>
            <a:lvl1pPr marL="482600" indent="-482600" defTabSz="966788" eaLnBrk="0" hangingPunct="0">
              <a:defRPr sz="1100">
                <a:solidFill>
                  <a:schemeClr val="tx1"/>
                </a:solidFill>
                <a:latin typeface="Times New Roman" pitchFamily="18" charset="0"/>
                <a:cs typeface="Arial" pitchFamily="34" charset="0"/>
              </a:defRPr>
            </a:lvl1pPr>
            <a:lvl2pPr marL="966788" indent="-484188"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ts val="600"/>
              </a:spcBef>
              <a:buFontTx/>
              <a:buAutoNum type="arabicPeriod"/>
              <a:defRPr/>
            </a:pPr>
            <a:r>
              <a:rPr lang="en-US" sz="1600" dirty="0">
                <a:solidFill>
                  <a:schemeClr val="tx1">
                    <a:lumMod val="85000"/>
                    <a:lumOff val="15000"/>
                  </a:schemeClr>
                </a:solidFill>
                <a:latin typeface="Arial" pitchFamily="34" charset="0"/>
                <a:sym typeface="Symbol" pitchFamily="18" charset="2"/>
              </a:rPr>
              <a:t>Capitalize on differences (diversity) to build strong teams</a:t>
            </a:r>
          </a:p>
          <a:p>
            <a:pPr eaLnBrk="1" hangingPunct="1">
              <a:spcBef>
                <a:spcPts val="600"/>
              </a:spcBef>
              <a:buFontTx/>
              <a:buAutoNum type="arabicPeriod"/>
              <a:defRPr/>
            </a:pPr>
            <a:r>
              <a:rPr lang="en-US" sz="1600" dirty="0">
                <a:solidFill>
                  <a:schemeClr val="tx1">
                    <a:lumMod val="85000"/>
                    <a:lumOff val="15000"/>
                  </a:schemeClr>
                </a:solidFill>
                <a:latin typeface="Arial" pitchFamily="34" charset="0"/>
                <a:sym typeface="Symbol" pitchFamily="18" charset="2"/>
              </a:rPr>
              <a:t>By nature, differences divide</a:t>
            </a:r>
          </a:p>
          <a:p>
            <a:pPr eaLnBrk="1" hangingPunct="1">
              <a:spcBef>
                <a:spcPts val="600"/>
              </a:spcBef>
              <a:buFontTx/>
              <a:buAutoNum type="arabicPeriod"/>
              <a:defRPr/>
            </a:pPr>
            <a:r>
              <a:rPr lang="en-US" sz="1600" dirty="0">
                <a:solidFill>
                  <a:schemeClr val="tx1">
                    <a:lumMod val="85000"/>
                    <a:lumOff val="15000"/>
                  </a:schemeClr>
                </a:solidFill>
                <a:latin typeface="Arial" pitchFamily="34" charset="0"/>
                <a:sym typeface="Symbol" pitchFamily="18" charset="2"/>
              </a:rPr>
              <a:t>We need each other:</a:t>
            </a:r>
          </a:p>
          <a:p>
            <a:pPr lvl="1" eaLnBrk="1" hangingPunct="1">
              <a:spcBef>
                <a:spcPts val="600"/>
              </a:spcBef>
              <a:buFontTx/>
              <a:buChar char="•"/>
              <a:defRPr/>
            </a:pPr>
            <a:r>
              <a:rPr lang="en-US" sz="1600" dirty="0">
                <a:solidFill>
                  <a:schemeClr val="tx1">
                    <a:lumMod val="85000"/>
                    <a:lumOff val="15000"/>
                  </a:schemeClr>
                </a:solidFill>
                <a:latin typeface="Arial" pitchFamily="34" charset="0"/>
                <a:sym typeface="Symbol" pitchFamily="18" charset="2"/>
              </a:rPr>
              <a:t>Shared/complementary talents</a:t>
            </a:r>
          </a:p>
          <a:p>
            <a:pPr lvl="1" eaLnBrk="1" hangingPunct="1">
              <a:spcBef>
                <a:spcPts val="600"/>
              </a:spcBef>
              <a:buFontTx/>
              <a:buChar char="•"/>
              <a:defRPr/>
            </a:pPr>
            <a:r>
              <a:rPr lang="en-US" sz="1600" dirty="0">
                <a:solidFill>
                  <a:schemeClr val="tx1">
                    <a:lumMod val="85000"/>
                    <a:lumOff val="15000"/>
                  </a:schemeClr>
                </a:solidFill>
                <a:latin typeface="Arial" pitchFamily="34" charset="0"/>
                <a:sym typeface="Symbol" pitchFamily="18" charset="2"/>
              </a:rPr>
              <a:t>Teams need trust</a:t>
            </a:r>
          </a:p>
          <a:p>
            <a:pPr lvl="1" eaLnBrk="1" hangingPunct="1">
              <a:spcBef>
                <a:spcPts val="600"/>
              </a:spcBef>
              <a:buFontTx/>
              <a:buChar char="•"/>
              <a:defRPr/>
            </a:pPr>
            <a:r>
              <a:rPr lang="en-US" sz="1600" dirty="0">
                <a:solidFill>
                  <a:schemeClr val="tx1">
                    <a:lumMod val="85000"/>
                    <a:lumOff val="15000"/>
                  </a:schemeClr>
                </a:solidFill>
                <a:latin typeface="Arial" pitchFamily="34" charset="0"/>
                <a:sym typeface="Symbol" pitchFamily="18" charset="2"/>
              </a:rPr>
              <a:t>Trust leads to unity</a:t>
            </a:r>
          </a:p>
        </p:txBody>
      </p:sp>
      <p:sp>
        <p:nvSpPr>
          <p:cNvPr id="18" name="Text Box 9"/>
          <p:cNvSpPr txBox="1">
            <a:spLocks noChangeArrowheads="1"/>
          </p:cNvSpPr>
          <p:nvPr/>
        </p:nvSpPr>
        <p:spPr bwMode="auto">
          <a:xfrm>
            <a:off x="4572000" y="1447800"/>
            <a:ext cx="4419600" cy="2282652"/>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6496" tIns="48248" rIns="96496" bIns="48248">
            <a:spAutoFit/>
          </a:bodyPr>
          <a:lstStyle>
            <a:lvl1pPr marL="482600" indent="-482600" defTabSz="966788" eaLnBrk="0" hangingPunct="0">
              <a:defRPr sz="1100">
                <a:solidFill>
                  <a:schemeClr val="tx1"/>
                </a:solidFill>
                <a:latin typeface="Times New Roman" pitchFamily="18" charset="0"/>
                <a:cs typeface="Arial" pitchFamily="34" charset="0"/>
              </a:defRPr>
            </a:lvl1pPr>
            <a:lvl2pPr marL="966788" indent="-484188"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ts val="600"/>
              </a:spcBef>
              <a:buFont typeface="+mj-lt"/>
              <a:buAutoNum type="arabicPeriod"/>
              <a:defRPr/>
            </a:pPr>
            <a:r>
              <a:rPr lang="en-US" sz="1600" dirty="0">
                <a:solidFill>
                  <a:schemeClr val="tx1">
                    <a:lumMod val="85000"/>
                    <a:lumOff val="15000"/>
                  </a:schemeClr>
                </a:solidFill>
                <a:latin typeface="Arial" pitchFamily="34" charset="0"/>
                <a:sym typeface="Symbol" pitchFamily="18" charset="2"/>
              </a:rPr>
              <a:t>Understand self</a:t>
            </a:r>
          </a:p>
          <a:p>
            <a:pPr eaLnBrk="1" hangingPunct="1">
              <a:spcBef>
                <a:spcPts val="600"/>
              </a:spcBef>
              <a:buFont typeface="+mj-lt"/>
              <a:buAutoNum type="arabicPeriod"/>
              <a:defRPr/>
            </a:pPr>
            <a:r>
              <a:rPr lang="en-US" sz="1600" dirty="0">
                <a:solidFill>
                  <a:schemeClr val="tx1">
                    <a:lumMod val="85000"/>
                    <a:lumOff val="15000"/>
                  </a:schemeClr>
                </a:solidFill>
                <a:latin typeface="Arial" pitchFamily="34" charset="0"/>
                <a:sym typeface="Symbol" pitchFamily="18" charset="2"/>
              </a:rPr>
              <a:t>Understand others, and</a:t>
            </a:r>
          </a:p>
          <a:p>
            <a:pPr marL="769938" lvl="1" indent="-285750" eaLnBrk="1" hangingPunct="1">
              <a:spcBef>
                <a:spcPts val="600"/>
              </a:spcBef>
              <a:buFont typeface="Arial" pitchFamily="34" charset="0"/>
              <a:buChar char="⃰"/>
              <a:defRPr/>
            </a:pPr>
            <a:r>
              <a:rPr lang="en-US" sz="1600" dirty="0">
                <a:solidFill>
                  <a:schemeClr val="tx1">
                    <a:lumMod val="85000"/>
                    <a:lumOff val="15000"/>
                  </a:schemeClr>
                </a:solidFill>
                <a:latin typeface="Arial" pitchFamily="34" charset="0"/>
                <a:sym typeface="Symbol" pitchFamily="18" charset="2"/>
              </a:rPr>
              <a:t>Accept </a:t>
            </a:r>
          </a:p>
          <a:p>
            <a:pPr marL="769938" lvl="1" indent="-285750" eaLnBrk="1" hangingPunct="1">
              <a:spcBef>
                <a:spcPts val="600"/>
              </a:spcBef>
              <a:buFont typeface="Arial" pitchFamily="34" charset="0"/>
              <a:buChar char="⃰"/>
              <a:defRPr/>
            </a:pPr>
            <a:r>
              <a:rPr lang="en-US" sz="1600" dirty="0">
                <a:solidFill>
                  <a:schemeClr val="tx1">
                    <a:lumMod val="85000"/>
                    <a:lumOff val="15000"/>
                  </a:schemeClr>
                </a:solidFill>
                <a:latin typeface="Arial" pitchFamily="34" charset="0"/>
                <a:sym typeface="Symbol" pitchFamily="18" charset="2"/>
              </a:rPr>
              <a:t>Respect &amp; Appreciate</a:t>
            </a:r>
          </a:p>
          <a:p>
            <a:pPr marL="769938" lvl="1" indent="-285750" eaLnBrk="1" hangingPunct="1">
              <a:spcBef>
                <a:spcPts val="600"/>
              </a:spcBef>
              <a:buFont typeface="Arial" pitchFamily="34" charset="0"/>
              <a:buChar char="⃰"/>
              <a:defRPr/>
            </a:pPr>
            <a:r>
              <a:rPr lang="en-US" sz="1600" dirty="0">
                <a:solidFill>
                  <a:schemeClr val="tx1">
                    <a:lumMod val="85000"/>
                    <a:lumOff val="15000"/>
                  </a:schemeClr>
                </a:solidFill>
                <a:latin typeface="Arial" pitchFamily="34" charset="0"/>
                <a:sym typeface="Symbol" pitchFamily="18" charset="2"/>
              </a:rPr>
              <a:t>Align</a:t>
            </a:r>
          </a:p>
          <a:p>
            <a:pPr marL="769938" lvl="1" indent="-285750" eaLnBrk="1" hangingPunct="1">
              <a:spcBef>
                <a:spcPts val="600"/>
              </a:spcBef>
              <a:buFont typeface="Arial" pitchFamily="34" charset="0"/>
              <a:buChar char="⃰"/>
              <a:defRPr/>
            </a:pPr>
            <a:r>
              <a:rPr lang="en-US" sz="1600" dirty="0">
                <a:solidFill>
                  <a:schemeClr val="tx1">
                    <a:lumMod val="85000"/>
                    <a:lumOff val="15000"/>
                  </a:schemeClr>
                </a:solidFill>
                <a:latin typeface="Arial" pitchFamily="34" charset="0"/>
                <a:sym typeface="Symbol" pitchFamily="18" charset="2"/>
              </a:rPr>
              <a:t>Trust</a:t>
            </a:r>
          </a:p>
          <a:p>
            <a:pPr eaLnBrk="1" hangingPunct="1">
              <a:spcBef>
                <a:spcPts val="600"/>
              </a:spcBef>
              <a:buFontTx/>
              <a:buAutoNum type="arabicPeriod"/>
              <a:defRPr/>
            </a:pPr>
            <a:r>
              <a:rPr lang="en-US" sz="1600" dirty="0">
                <a:solidFill>
                  <a:schemeClr val="tx1">
                    <a:lumMod val="85000"/>
                    <a:lumOff val="15000"/>
                  </a:schemeClr>
                </a:solidFill>
                <a:latin typeface="Arial" pitchFamily="34" charset="0"/>
                <a:sym typeface="Symbol" pitchFamily="18" charset="2"/>
              </a:rPr>
              <a:t>Seek to Meet </a:t>
            </a:r>
            <a:r>
              <a:rPr lang="en-US" sz="1600" i="1" dirty="0">
                <a:solidFill>
                  <a:schemeClr val="tx1">
                    <a:lumMod val="85000"/>
                    <a:lumOff val="15000"/>
                  </a:schemeClr>
                </a:solidFill>
                <a:latin typeface="Arial" pitchFamily="34" charset="0"/>
                <a:sym typeface="Symbol" pitchFamily="18" charset="2"/>
              </a:rPr>
              <a:t>Their </a:t>
            </a:r>
            <a:r>
              <a:rPr lang="en-US" sz="1600" dirty="0">
                <a:solidFill>
                  <a:schemeClr val="tx1">
                    <a:lumMod val="85000"/>
                    <a:lumOff val="15000"/>
                  </a:schemeClr>
                </a:solidFill>
                <a:latin typeface="Arial" pitchFamily="34" charset="0"/>
                <a:sym typeface="Symbol" pitchFamily="18" charset="2"/>
              </a:rPr>
              <a:t>Communication Style</a:t>
            </a:r>
          </a:p>
        </p:txBody>
      </p:sp>
      <p:grpSp>
        <p:nvGrpSpPr>
          <p:cNvPr id="2" name="Group 7"/>
          <p:cNvGrpSpPr>
            <a:grpSpLocks/>
          </p:cNvGrpSpPr>
          <p:nvPr/>
        </p:nvGrpSpPr>
        <p:grpSpPr bwMode="auto">
          <a:xfrm>
            <a:off x="228600" y="3962400"/>
            <a:ext cx="8720667" cy="528400"/>
            <a:chOff x="769" y="3551"/>
            <a:chExt cx="3286" cy="317"/>
          </a:xfrm>
        </p:grpSpPr>
        <p:sp>
          <p:nvSpPr>
            <p:cNvPr id="20" name="Line 8"/>
            <p:cNvSpPr>
              <a:spLocks noChangeShapeType="1"/>
            </p:cNvSpPr>
            <p:nvPr/>
          </p:nvSpPr>
          <p:spPr bwMode="auto">
            <a:xfrm>
              <a:off x="769" y="3551"/>
              <a:ext cx="3286" cy="1"/>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pPr>
                <a:defRPr/>
              </a:pPr>
              <a:endParaRPr lang="en-US" sz="1400" dirty="0"/>
            </a:p>
          </p:txBody>
        </p:sp>
        <p:sp>
          <p:nvSpPr>
            <p:cNvPr id="21" name="Rectangle 9"/>
            <p:cNvSpPr>
              <a:spLocks noChangeArrowheads="1"/>
            </p:cNvSpPr>
            <p:nvPr/>
          </p:nvSpPr>
          <p:spPr bwMode="auto">
            <a:xfrm>
              <a:off x="769" y="3551"/>
              <a:ext cx="3286" cy="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p>
              <a:pPr algn="ctr" defTabSz="966615" eaLnBrk="0" hangingPunct="0">
                <a:lnSpc>
                  <a:spcPct val="130000"/>
                </a:lnSpc>
                <a:spcBef>
                  <a:spcPct val="20000"/>
                </a:spcBef>
                <a:buClr>
                  <a:schemeClr val="tx2"/>
                </a:buClr>
                <a:buSzPct val="75000"/>
                <a:defRPr/>
              </a:pPr>
              <a:r>
                <a:rPr lang="en-US" sz="2400" b="1" dirty="0">
                  <a:solidFill>
                    <a:srgbClr val="339966"/>
                  </a:solidFill>
                  <a:effectLst>
                    <a:outerShdw blurRad="38100" dist="38100" dir="2700000" algn="tl">
                      <a:srgbClr val="C0C0C0"/>
                    </a:outerShdw>
                  </a:effectLst>
                  <a:latin typeface="Arial" charset="0"/>
                  <a:cs typeface="+mn-cs"/>
                </a:rPr>
                <a:t>Bottom line = Teamwork</a:t>
              </a:r>
            </a:p>
          </p:txBody>
        </p:sp>
      </p:grpSp>
      <p:sp>
        <p:nvSpPr>
          <p:cNvPr id="22" name="Text Box 12"/>
          <p:cNvSpPr txBox="1">
            <a:spLocks noChangeArrowheads="1"/>
          </p:cNvSpPr>
          <p:nvPr/>
        </p:nvSpPr>
        <p:spPr bwMode="auto">
          <a:xfrm>
            <a:off x="228600" y="4648200"/>
            <a:ext cx="8737600" cy="1713265"/>
          </a:xfrm>
          <a:prstGeom prst="rect">
            <a:avLst/>
          </a:prstGeom>
          <a:ln w="6350"/>
        </p:spPr>
        <p:style>
          <a:lnRef idx="2">
            <a:schemeClr val="accent3"/>
          </a:lnRef>
          <a:fillRef idx="1">
            <a:schemeClr val="lt1"/>
          </a:fillRef>
          <a:effectRef idx="0">
            <a:schemeClr val="accent3"/>
          </a:effectRef>
          <a:fontRef idx="minor">
            <a:schemeClr val="dk1"/>
          </a:fontRef>
        </p:style>
        <p:txBody>
          <a:bodyPr lIns="96496" tIns="48248" rIns="96496" bIns="48248">
            <a:spAutoFit/>
          </a:bodyPr>
          <a:lstStyle>
            <a:lvl1pPr marL="482600" indent="-482600" algn="l" defTabSz="966788">
              <a:spcBef>
                <a:spcPct val="0"/>
              </a:spcBef>
              <a:defRPr sz="2400">
                <a:solidFill>
                  <a:schemeClr val="tx1"/>
                </a:solidFill>
                <a:latin typeface="Times New Roman" pitchFamily="18" charset="0"/>
              </a:defRPr>
            </a:lvl1pPr>
            <a:lvl2pPr marL="966788" indent="-484188" algn="l" defTabSz="966788">
              <a:spcBef>
                <a:spcPct val="0"/>
              </a:spcBef>
              <a:defRPr sz="2400">
                <a:solidFill>
                  <a:schemeClr val="tx1"/>
                </a:solidFill>
                <a:latin typeface="Times New Roman" pitchFamily="18" charset="0"/>
              </a:defRPr>
            </a:lvl2pPr>
            <a:lvl3pPr marL="1449388" indent="-482600" algn="l" defTabSz="966788">
              <a:spcBef>
                <a:spcPct val="0"/>
              </a:spcBef>
              <a:defRPr sz="2400">
                <a:solidFill>
                  <a:schemeClr val="tx1"/>
                </a:solidFill>
                <a:latin typeface="Times New Roman" pitchFamily="18" charset="0"/>
              </a:defRPr>
            </a:lvl3pPr>
            <a:lvl4pPr marL="1933575" indent="-484188" algn="l" defTabSz="966788">
              <a:spcBef>
                <a:spcPct val="0"/>
              </a:spcBef>
              <a:defRPr sz="2400">
                <a:solidFill>
                  <a:schemeClr val="tx1"/>
                </a:solidFill>
                <a:latin typeface="Times New Roman" pitchFamily="18" charset="0"/>
              </a:defRPr>
            </a:lvl4pPr>
            <a:lvl5pPr marL="2416175" indent="-482600" algn="l" defTabSz="966788">
              <a:spcBef>
                <a:spcPct val="0"/>
              </a:spcBef>
              <a:defRPr sz="2400">
                <a:solidFill>
                  <a:schemeClr val="tx1"/>
                </a:solidFill>
                <a:latin typeface="Times New Roman" pitchFamily="18" charset="0"/>
              </a:defRPr>
            </a:lvl5pPr>
            <a:lvl6pPr marL="2873375" indent="-482600" defTabSz="966788" fontAlgn="base">
              <a:spcBef>
                <a:spcPct val="0"/>
              </a:spcBef>
              <a:spcAft>
                <a:spcPct val="0"/>
              </a:spcAft>
              <a:defRPr sz="2400">
                <a:solidFill>
                  <a:schemeClr val="tx1"/>
                </a:solidFill>
                <a:latin typeface="Times New Roman" pitchFamily="18" charset="0"/>
              </a:defRPr>
            </a:lvl6pPr>
            <a:lvl7pPr marL="3330575" indent="-482600" defTabSz="966788" fontAlgn="base">
              <a:spcBef>
                <a:spcPct val="0"/>
              </a:spcBef>
              <a:spcAft>
                <a:spcPct val="0"/>
              </a:spcAft>
              <a:defRPr sz="2400">
                <a:solidFill>
                  <a:schemeClr val="tx1"/>
                </a:solidFill>
                <a:latin typeface="Times New Roman" pitchFamily="18" charset="0"/>
              </a:defRPr>
            </a:lvl7pPr>
            <a:lvl8pPr marL="3787775" indent="-482600" defTabSz="966788" fontAlgn="base">
              <a:spcBef>
                <a:spcPct val="0"/>
              </a:spcBef>
              <a:spcAft>
                <a:spcPct val="0"/>
              </a:spcAft>
              <a:defRPr sz="2400">
                <a:solidFill>
                  <a:schemeClr val="tx1"/>
                </a:solidFill>
                <a:latin typeface="Times New Roman" pitchFamily="18" charset="0"/>
              </a:defRPr>
            </a:lvl8pPr>
            <a:lvl9pPr marL="4244975" indent="-482600" defTabSz="966788" fontAlgn="base">
              <a:spcBef>
                <a:spcPct val="0"/>
              </a:spcBef>
              <a:spcAft>
                <a:spcPct val="0"/>
              </a:spcAft>
              <a:defRPr sz="2400">
                <a:solidFill>
                  <a:schemeClr val="tx1"/>
                </a:solidFill>
                <a:latin typeface="Times New Roman" pitchFamily="18" charset="0"/>
              </a:defRPr>
            </a:lvl9pPr>
          </a:lstStyle>
          <a:p>
            <a:pPr marL="0" indent="0">
              <a:spcBef>
                <a:spcPct val="50000"/>
              </a:spcBef>
              <a:defRPr/>
            </a:pPr>
            <a:r>
              <a:rPr lang="en-US" sz="1800" dirty="0">
                <a:solidFill>
                  <a:schemeClr val="tx1">
                    <a:lumMod val="85000"/>
                    <a:lumOff val="15000"/>
                  </a:schemeClr>
                </a:solidFill>
                <a:latin typeface="Arial" pitchFamily="34" charset="0"/>
                <a:sym typeface="Symbol" pitchFamily="18" charset="2"/>
              </a:rPr>
              <a:t>Great managers offer this advice:</a:t>
            </a:r>
          </a:p>
          <a:p>
            <a:pPr marL="0" indent="0">
              <a:spcBef>
                <a:spcPct val="50000"/>
              </a:spcBef>
              <a:defRPr/>
            </a:pPr>
            <a:r>
              <a:rPr lang="en-US" sz="1800" dirty="0">
                <a:solidFill>
                  <a:schemeClr val="tx1">
                    <a:lumMod val="85000"/>
                    <a:lumOff val="15000"/>
                  </a:schemeClr>
                </a:solidFill>
                <a:latin typeface="Arial" pitchFamily="34" charset="0"/>
                <a:sym typeface="Symbol" pitchFamily="18" charset="2"/>
              </a:rPr>
              <a:t>Focus on each person’s strengths and manage around their weaknesses… Help each person become more of who they already are. This radical insight is fueled by one simple insight: Each person is different.</a:t>
            </a:r>
          </a:p>
          <a:p>
            <a:pPr marL="0" indent="0" algn="ctr">
              <a:defRPr/>
            </a:pPr>
            <a:endParaRPr lang="en-US" sz="400" dirty="0">
              <a:solidFill>
                <a:schemeClr val="tx1">
                  <a:lumMod val="85000"/>
                  <a:lumOff val="15000"/>
                </a:schemeClr>
              </a:solidFill>
              <a:latin typeface="Arial" pitchFamily="34" charset="0"/>
            </a:endParaRPr>
          </a:p>
          <a:p>
            <a:pPr marL="0" indent="0" algn="ctr">
              <a:defRPr/>
            </a:pPr>
            <a:r>
              <a:rPr lang="en-US" sz="1000" dirty="0">
                <a:solidFill>
                  <a:schemeClr val="tx1">
                    <a:lumMod val="85000"/>
                    <a:lumOff val="15000"/>
                  </a:schemeClr>
                </a:solidFill>
                <a:latin typeface="Arial" pitchFamily="34" charset="0"/>
              </a:rPr>
              <a:t>What the world’s greatest managers do differently.</a:t>
            </a:r>
          </a:p>
          <a:p>
            <a:pPr marL="0" indent="0" algn="ctr">
              <a:defRPr/>
            </a:pPr>
            <a:r>
              <a:rPr lang="en-US" sz="1000" i="1" dirty="0">
                <a:solidFill>
                  <a:schemeClr val="tx1">
                    <a:lumMod val="85000"/>
                    <a:lumOff val="15000"/>
                  </a:schemeClr>
                </a:solidFill>
                <a:latin typeface="Arial" pitchFamily="34" charset="0"/>
              </a:rPr>
              <a:t>By Marcus Buckingham and Curt Coffman, 1999 by Simon &amp; Schuster</a:t>
            </a:r>
            <a:r>
              <a:rPr lang="en-US" sz="1000" dirty="0">
                <a:solidFill>
                  <a:schemeClr val="tx1">
                    <a:lumMod val="85000"/>
                    <a:lumOff val="15000"/>
                  </a:schemeClr>
                </a:solidFill>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4" grpId="0"/>
      <p:bldP spid="18"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468994" name="Rectangle 2"/>
          <p:cNvSpPr txBox="1">
            <a:spLocks noChangeArrowheads="1"/>
          </p:cNvSpPr>
          <p:nvPr/>
        </p:nvSpPr>
        <p:spPr bwMode="auto">
          <a:xfrm>
            <a:off x="179917" y="333433"/>
            <a:ext cx="8964188" cy="580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4" tIns="45687" rIns="91374" bIns="45687" anchor="ct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lnSpc>
                <a:spcPct val="80000"/>
              </a:lnSpc>
            </a:pPr>
            <a:r>
              <a:rPr lang="en-US" sz="2400" b="1" dirty="0">
                <a:solidFill>
                  <a:schemeClr val="bg1"/>
                </a:solidFill>
                <a:latin typeface="Arial" pitchFamily="34" charset="0"/>
                <a:ea typeface="MS PGothic" pitchFamily="34" charset="-128"/>
                <a:sym typeface="Symbol" pitchFamily="18" charset="2"/>
              </a:rPr>
              <a:t>The 6 Pillars of DNA Team Performance</a:t>
            </a:r>
            <a:endParaRPr lang="en-AU" sz="2400" b="1" dirty="0">
              <a:solidFill>
                <a:schemeClr val="bg1"/>
              </a:solidFill>
              <a:latin typeface="Arial" pitchFamily="34" charset="0"/>
              <a:ea typeface="MS PGothic" pitchFamily="34" charset="-128"/>
              <a:sym typeface="Symbol" pitchFamily="18" charset="2"/>
            </a:endParaRPr>
          </a:p>
        </p:txBody>
      </p:sp>
      <p:sp>
        <p:nvSpPr>
          <p:cNvPr id="468995" name="Can 2"/>
          <p:cNvSpPr>
            <a:spLocks noChangeArrowheads="1"/>
          </p:cNvSpPr>
          <p:nvPr/>
        </p:nvSpPr>
        <p:spPr bwMode="auto">
          <a:xfrm>
            <a:off x="179917" y="1625203"/>
            <a:ext cx="1292678" cy="4191000"/>
          </a:xfrm>
          <a:prstGeom prst="can">
            <a:avLst>
              <a:gd name="adj" fmla="val 25449"/>
            </a:avLst>
          </a:prstGeom>
          <a:solidFill>
            <a:srgbClr val="336699"/>
          </a:solidFill>
          <a:ln w="25400" algn="ctr">
            <a:solidFill>
              <a:srgbClr val="BFBFBF"/>
            </a:solidFill>
            <a:round/>
            <a:headEnd/>
            <a:tailEnd/>
          </a:ln>
        </p:spPr>
        <p:txBody>
          <a:bodyPr lIns="91374" tIns="45687" rIns="91374" bIns="45687"/>
          <a:lstStyle/>
          <a:p>
            <a:pPr algn="ctr" defTabSz="912983"/>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1.Leader Review </a:t>
            </a:r>
            <a:br>
              <a:rPr lang="en-US" sz="1300" b="1" dirty="0">
                <a:solidFill>
                  <a:srgbClr val="FFFFFF"/>
                </a:solidFill>
                <a:latin typeface="Arial" pitchFamily="34" charset="0"/>
                <a:ea typeface="MS PGothic" pitchFamily="34" charset="-128"/>
                <a:sym typeface="Symbol" pitchFamily="18" charset="2"/>
              </a:rPr>
            </a:br>
            <a:br>
              <a:rPr lang="en-US" sz="1300" dirty="0">
                <a:solidFill>
                  <a:srgbClr val="FFFFFF"/>
                </a:solidFill>
                <a:latin typeface="Arial" pitchFamily="34" charset="0"/>
                <a:ea typeface="MS PGothic" pitchFamily="34" charset="-128"/>
                <a:sym typeface="Symbol" pitchFamily="18" charset="2"/>
              </a:rPr>
            </a:b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For the Leader to Understand their Natural Leadership Talents to Build a Healthy Team and Identify the Team Issues for Increasing Revenues</a:t>
            </a:r>
            <a:endParaRPr lang="en-US" sz="1300" dirty="0">
              <a:solidFill>
                <a:srgbClr val="FFFFFF"/>
              </a:solidFill>
              <a:latin typeface="Calibri" pitchFamily="34" charset="0"/>
              <a:ea typeface="MS PGothic" pitchFamily="34" charset="-128"/>
              <a:sym typeface="Symbol" pitchFamily="18" charset="2"/>
            </a:endParaRPr>
          </a:p>
        </p:txBody>
      </p:sp>
      <p:sp>
        <p:nvSpPr>
          <p:cNvPr id="468996" name="Can 14"/>
          <p:cNvSpPr>
            <a:spLocks noChangeArrowheads="1"/>
          </p:cNvSpPr>
          <p:nvPr/>
        </p:nvSpPr>
        <p:spPr bwMode="auto">
          <a:xfrm>
            <a:off x="1600200" y="1625203"/>
            <a:ext cx="1440846" cy="4191000"/>
          </a:xfrm>
          <a:prstGeom prst="can">
            <a:avLst>
              <a:gd name="adj" fmla="val 22832"/>
            </a:avLst>
          </a:prstGeom>
          <a:solidFill>
            <a:srgbClr val="0000CC"/>
          </a:solidFill>
          <a:ln w="25400" algn="ctr">
            <a:solidFill>
              <a:srgbClr val="BFBFBF"/>
            </a:solidFill>
            <a:round/>
            <a:headEnd/>
            <a:tailEnd/>
          </a:ln>
        </p:spPr>
        <p:txBody>
          <a:bodyPr lIns="91374" tIns="45687" rIns="91374" bIns="45687"/>
          <a:lstStyle/>
          <a:p>
            <a:pPr algn="ctr" defTabSz="912983"/>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2.Team Member Review</a:t>
            </a:r>
          </a:p>
          <a:p>
            <a:pPr algn="ctr" defTabSz="912983"/>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For Each Individual Team Member to Understand their Natural Talents for Performing their Role in the Team</a:t>
            </a:r>
            <a:endParaRPr lang="en-US" sz="1300" dirty="0">
              <a:solidFill>
                <a:srgbClr val="FFFFFF"/>
              </a:solidFill>
              <a:latin typeface="Calibri" pitchFamily="34" charset="0"/>
              <a:ea typeface="MS PGothic" pitchFamily="34" charset="-128"/>
              <a:sym typeface="Symbol" pitchFamily="18" charset="2"/>
            </a:endParaRPr>
          </a:p>
        </p:txBody>
      </p:sp>
      <p:sp>
        <p:nvSpPr>
          <p:cNvPr id="468997" name="Can 15"/>
          <p:cNvSpPr>
            <a:spLocks noChangeArrowheads="1"/>
          </p:cNvSpPr>
          <p:nvPr/>
        </p:nvSpPr>
        <p:spPr bwMode="auto">
          <a:xfrm>
            <a:off x="3200400" y="1590973"/>
            <a:ext cx="1292679" cy="4191000"/>
          </a:xfrm>
          <a:prstGeom prst="can">
            <a:avLst>
              <a:gd name="adj" fmla="val 25449"/>
            </a:avLst>
          </a:prstGeom>
          <a:solidFill>
            <a:srgbClr val="339966"/>
          </a:solidFill>
          <a:ln w="25400" algn="ctr">
            <a:solidFill>
              <a:srgbClr val="BFBFBF"/>
            </a:solidFill>
            <a:round/>
            <a:headEnd/>
            <a:tailEnd/>
          </a:ln>
        </p:spPr>
        <p:txBody>
          <a:bodyPr lIns="91374" tIns="45687" rIns="91374" bIns="45687"/>
          <a:lstStyle/>
          <a:p>
            <a:pPr algn="ctr" defTabSz="912983"/>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3.Team  Meeting</a:t>
            </a:r>
          </a:p>
          <a:p>
            <a:pPr algn="ctr" defTabSz="912983"/>
            <a:br>
              <a:rPr lang="en-US" sz="1300" dirty="0">
                <a:solidFill>
                  <a:srgbClr val="FFFFFF"/>
                </a:solidFill>
                <a:latin typeface="Arial" pitchFamily="34" charset="0"/>
                <a:ea typeface="MS PGothic" pitchFamily="34" charset="-128"/>
                <a:sym typeface="Symbol" pitchFamily="18" charset="2"/>
              </a:rPr>
            </a:b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A Team Meeting to Align the Team for Greater Productivity to Achieve Team Goals</a:t>
            </a:r>
            <a:endParaRPr lang="en-US" sz="1300" dirty="0">
              <a:solidFill>
                <a:srgbClr val="FFFFFF"/>
              </a:solidFill>
              <a:latin typeface="Calibri" pitchFamily="34" charset="0"/>
              <a:ea typeface="MS PGothic" pitchFamily="34" charset="-128"/>
              <a:sym typeface="Symbol" pitchFamily="18" charset="2"/>
            </a:endParaRPr>
          </a:p>
        </p:txBody>
      </p:sp>
      <p:sp>
        <p:nvSpPr>
          <p:cNvPr id="468998" name="Can 16"/>
          <p:cNvSpPr>
            <a:spLocks noChangeArrowheads="1"/>
          </p:cNvSpPr>
          <p:nvPr/>
        </p:nvSpPr>
        <p:spPr bwMode="auto">
          <a:xfrm>
            <a:off x="4615846" y="1586508"/>
            <a:ext cx="1395488" cy="4191000"/>
          </a:xfrm>
          <a:prstGeom prst="can">
            <a:avLst>
              <a:gd name="adj" fmla="val 23574"/>
            </a:avLst>
          </a:prstGeom>
          <a:solidFill>
            <a:srgbClr val="800080"/>
          </a:solidFill>
          <a:ln w="25400" algn="ctr">
            <a:solidFill>
              <a:srgbClr val="BFBFBF"/>
            </a:solidFill>
            <a:round/>
            <a:headEnd/>
            <a:tailEnd/>
          </a:ln>
        </p:spPr>
        <p:txBody>
          <a:bodyPr lIns="91374" tIns="45687" rIns="91374" bIns="45687"/>
          <a:lstStyle/>
          <a:p>
            <a:pPr algn="ctr" defTabSz="912983"/>
            <a:endParaRPr lang="en-US" sz="1300" b="1" dirty="0">
              <a:solidFill>
                <a:srgbClr val="FFFFFF"/>
              </a:solidFill>
              <a:latin typeface="Arial" pitchFamily="34" charset="0"/>
              <a:ea typeface="MS PGothic" pitchFamily="34" charset="-128"/>
              <a:sym typeface="Symbol" pitchFamily="18" charset="2"/>
            </a:endParaRPr>
          </a:p>
          <a:p>
            <a:pPr algn="ctr" defTabSz="912983"/>
            <a:r>
              <a:rPr lang="en-US" sz="1300" b="1" dirty="0">
                <a:solidFill>
                  <a:srgbClr val="FFFFFF"/>
                </a:solidFill>
                <a:latin typeface="Arial" pitchFamily="34" charset="0"/>
                <a:ea typeface="MS PGothic" pitchFamily="34" charset="-128"/>
                <a:sym typeface="Symbol" pitchFamily="18" charset="2"/>
              </a:rPr>
              <a:t> 4. Team Relationships</a:t>
            </a:r>
          </a:p>
          <a:p>
            <a:pPr algn="ctr" defTabSz="912983"/>
            <a:r>
              <a:rPr lang="en-US" sz="1300" b="1" dirty="0">
                <a:solidFill>
                  <a:srgbClr val="FFFFFF"/>
                </a:solidFill>
                <a:latin typeface="Arial" pitchFamily="34" charset="0"/>
                <a:ea typeface="MS PGothic" pitchFamily="34" charset="-128"/>
                <a:sym typeface="Symbol" pitchFamily="18" charset="2"/>
              </a:rPr>
              <a:t> </a:t>
            </a:r>
            <a:br>
              <a:rPr lang="en-US" sz="1300" dirty="0">
                <a:solidFill>
                  <a:srgbClr val="FFFFFF"/>
                </a:solidFill>
                <a:latin typeface="Arial" pitchFamily="34" charset="0"/>
                <a:ea typeface="MS PGothic" pitchFamily="34" charset="-128"/>
                <a:sym typeface="Symbol" pitchFamily="18" charset="2"/>
              </a:rPr>
            </a:br>
            <a:endParaRPr lang="en-US" sz="1300" dirty="0">
              <a:solidFill>
                <a:srgbClr val="FFFFFF"/>
              </a:solidFill>
              <a:latin typeface="Arial" pitchFamily="34" charset="0"/>
              <a:ea typeface="MS PGothic" pitchFamily="34" charset="-128"/>
              <a:sym typeface="Symbol" pitchFamily="18" charset="2"/>
            </a:endParaRPr>
          </a:p>
          <a:p>
            <a:pPr algn="ctr" defTabSz="912983"/>
            <a:r>
              <a:rPr lang="en-US" sz="1300" dirty="0">
                <a:solidFill>
                  <a:srgbClr val="FFFFFF"/>
                </a:solidFill>
                <a:latin typeface="Arial" pitchFamily="34" charset="0"/>
                <a:ea typeface="MS PGothic" pitchFamily="34" charset="-128"/>
                <a:sym typeface="Symbol" pitchFamily="18" charset="2"/>
              </a:rPr>
              <a:t>Each Team Member to Learn How to Adapt their Communication to Engage and Interact With Others in the Team</a:t>
            </a:r>
            <a:endParaRPr lang="en-US" sz="1300" dirty="0">
              <a:solidFill>
                <a:srgbClr val="FFFFFF"/>
              </a:solidFill>
              <a:latin typeface="Calibri" pitchFamily="34" charset="0"/>
              <a:ea typeface="MS PGothic" pitchFamily="34" charset="-128"/>
              <a:sym typeface="Symbol" pitchFamily="18" charset="2"/>
            </a:endParaRPr>
          </a:p>
        </p:txBody>
      </p:sp>
      <p:sp>
        <p:nvSpPr>
          <p:cNvPr id="468999" name="Can 17"/>
          <p:cNvSpPr>
            <a:spLocks noChangeArrowheads="1"/>
          </p:cNvSpPr>
          <p:nvPr/>
        </p:nvSpPr>
        <p:spPr bwMode="auto">
          <a:xfrm>
            <a:off x="6123214" y="1570137"/>
            <a:ext cx="1295703" cy="4191000"/>
          </a:xfrm>
          <a:prstGeom prst="can">
            <a:avLst>
              <a:gd name="adj" fmla="val 25390"/>
            </a:avLst>
          </a:prstGeom>
          <a:solidFill>
            <a:srgbClr val="336699"/>
          </a:solidFill>
          <a:ln w="25400" algn="ctr">
            <a:solidFill>
              <a:srgbClr val="BFBFBF"/>
            </a:solidFill>
            <a:round/>
            <a:headEnd/>
            <a:tailEnd/>
          </a:ln>
        </p:spPr>
        <p:txBody>
          <a:bodyPr lIns="91374" tIns="45687" rIns="91374" bIns="45687"/>
          <a:lstStyle/>
          <a:p>
            <a:pPr algn="ctr" defTabSz="912983"/>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5. Leader Coaching  </a:t>
            </a:r>
            <a:r>
              <a:rPr lang="en-US" sz="1300" dirty="0">
                <a:solidFill>
                  <a:srgbClr val="FFFFFF"/>
                </a:solidFill>
                <a:latin typeface="Arial" pitchFamily="34" charset="0"/>
                <a:ea typeface="MS PGothic" pitchFamily="34" charset="-128"/>
                <a:sym typeface="Symbol" pitchFamily="18" charset="2"/>
              </a:rPr>
              <a:t> </a:t>
            </a:r>
            <a:br>
              <a:rPr lang="en-US" sz="1300" dirty="0">
                <a:solidFill>
                  <a:srgbClr val="FFFFFF"/>
                </a:solidFill>
                <a:latin typeface="Arial" pitchFamily="34" charset="0"/>
                <a:ea typeface="MS PGothic" pitchFamily="34" charset="-128"/>
                <a:sym typeface="Symbol" pitchFamily="18" charset="2"/>
              </a:rPr>
            </a:br>
            <a:br>
              <a:rPr lang="en-US" sz="1300" dirty="0">
                <a:solidFill>
                  <a:srgbClr val="FFFFFF"/>
                </a:solidFill>
                <a:latin typeface="Arial" pitchFamily="34" charset="0"/>
                <a:ea typeface="MS PGothic" pitchFamily="34" charset="-128"/>
                <a:sym typeface="Symbol" pitchFamily="18" charset="2"/>
              </a:rPr>
            </a:br>
            <a:endParaRPr lang="en-US" sz="1300" dirty="0">
              <a:solidFill>
                <a:srgbClr val="FFFFFF"/>
              </a:solidFill>
              <a:latin typeface="Arial" pitchFamily="34" charset="0"/>
              <a:ea typeface="MS PGothic" pitchFamily="34" charset="-128"/>
              <a:sym typeface="Symbol" pitchFamily="18" charset="2"/>
            </a:endParaRPr>
          </a:p>
          <a:p>
            <a:pPr algn="ctr" defTabSz="912983"/>
            <a:r>
              <a:rPr lang="en-US" sz="1300" dirty="0">
                <a:solidFill>
                  <a:srgbClr val="FFFFFF"/>
                </a:solidFill>
                <a:latin typeface="Arial" pitchFamily="34" charset="0"/>
                <a:ea typeface="MS PGothic" pitchFamily="34" charset="-128"/>
                <a:sym typeface="Symbol" pitchFamily="18" charset="2"/>
              </a:rPr>
              <a:t>For the Leader to Lead from the Front and Coach Each Team Member Based on their Unique Talents</a:t>
            </a:r>
            <a:endParaRPr lang="en-US" sz="1300" dirty="0">
              <a:solidFill>
                <a:srgbClr val="FFFFFF"/>
              </a:solidFill>
              <a:latin typeface="Calibri" pitchFamily="34" charset="0"/>
              <a:ea typeface="MS PGothic" pitchFamily="34" charset="-128"/>
              <a:sym typeface="Symbol" pitchFamily="18" charset="2"/>
            </a:endParaRPr>
          </a:p>
        </p:txBody>
      </p:sp>
      <p:sp>
        <p:nvSpPr>
          <p:cNvPr id="469000" name="Can 18"/>
          <p:cNvSpPr>
            <a:spLocks noChangeArrowheads="1"/>
          </p:cNvSpPr>
          <p:nvPr/>
        </p:nvSpPr>
        <p:spPr bwMode="auto">
          <a:xfrm>
            <a:off x="7543800" y="1570137"/>
            <a:ext cx="1295703" cy="4191000"/>
          </a:xfrm>
          <a:prstGeom prst="can">
            <a:avLst>
              <a:gd name="adj" fmla="val 25390"/>
            </a:avLst>
          </a:prstGeom>
          <a:solidFill>
            <a:srgbClr val="339966"/>
          </a:solidFill>
          <a:ln w="25400" algn="ctr">
            <a:solidFill>
              <a:srgbClr val="BFBFBF"/>
            </a:solidFill>
            <a:round/>
            <a:headEnd/>
            <a:tailEnd/>
          </a:ln>
        </p:spPr>
        <p:txBody>
          <a:bodyPr lIns="91374" tIns="45687" rIns="91374" bIns="45687"/>
          <a:lstStyle/>
          <a:p>
            <a:pPr algn="ctr" defTabSz="912983"/>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6.Team Monitoring</a:t>
            </a:r>
          </a:p>
          <a:p>
            <a:pPr algn="ctr" defTabSz="912983"/>
            <a:br>
              <a:rPr lang="en-US" sz="1300" dirty="0">
                <a:solidFill>
                  <a:srgbClr val="FFFFFF"/>
                </a:solidFill>
                <a:latin typeface="Arial" pitchFamily="34" charset="0"/>
                <a:ea typeface="MS PGothic" pitchFamily="34" charset="-128"/>
                <a:sym typeface="Symbol" pitchFamily="18" charset="2"/>
              </a:rPr>
            </a:b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Quarterly Team Reviews to Monitor Team Performance and Health</a:t>
            </a:r>
            <a:endParaRPr lang="en-US" sz="1300" dirty="0">
              <a:solidFill>
                <a:srgbClr val="FFFFFF"/>
              </a:solidFill>
              <a:latin typeface="Calibri" pitchFamily="34" charset="0"/>
              <a:ea typeface="MS PGothic" pitchFamily="34" charset="-128"/>
              <a:sym typeface="Symbol" pitchFamily="18" charset="2"/>
            </a:endParaRPr>
          </a:p>
        </p:txBody>
      </p:sp>
    </p:spTree>
    <p:extLst>
      <p:ext uri="{BB962C8B-B14F-4D97-AF65-F5344CB8AC3E}">
        <p14:creationId xmlns:p14="http://schemas.microsoft.com/office/powerpoint/2010/main" val="150332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11266" name="Rectangle 2"/>
          <p:cNvSpPr>
            <a:spLocks noGrp="1" noChangeArrowheads="1"/>
          </p:cNvSpPr>
          <p:nvPr>
            <p:ph type="title"/>
          </p:nvPr>
        </p:nvSpPr>
        <p:spPr>
          <a:xfrm>
            <a:off x="152400" y="152400"/>
            <a:ext cx="8229600" cy="1020762"/>
          </a:xfrm>
        </p:spPr>
        <p:txBody>
          <a:bodyPr>
            <a:normAutofit/>
          </a:bodyPr>
          <a:lstStyle/>
          <a:p>
            <a:r>
              <a:rPr lang="en-US" dirty="0"/>
              <a:t>Today’s Webinar</a:t>
            </a:r>
            <a:br>
              <a:rPr lang="en-US" dirty="0">
                <a:solidFill>
                  <a:schemeClr val="tx1"/>
                </a:solidFill>
                <a:latin typeface="+mj-ea"/>
                <a:cs typeface="+mj-ea"/>
              </a:rPr>
            </a:br>
            <a:r>
              <a:rPr lang="en-US" dirty="0">
                <a:solidFill>
                  <a:srgbClr val="6ED088"/>
                </a:solidFill>
              </a:rPr>
              <a:t>Objectives Part 2 of 4</a:t>
            </a:r>
            <a:endParaRPr lang="en-AU" altLang="en-US" dirty="0">
              <a:solidFill>
                <a:srgbClr val="6ED088"/>
              </a:solidFill>
            </a:endParaRPr>
          </a:p>
        </p:txBody>
      </p:sp>
      <p:sp>
        <p:nvSpPr>
          <p:cNvPr id="11267" name="Text Box 4"/>
          <p:cNvSpPr txBox="1">
            <a:spLocks noChangeArrowheads="1"/>
          </p:cNvSpPr>
          <p:nvPr/>
        </p:nvSpPr>
        <p:spPr bwMode="auto">
          <a:xfrm>
            <a:off x="654655" y="1466821"/>
            <a:ext cx="8055429" cy="1200179"/>
          </a:xfrm>
          <a:prstGeom prst="rect">
            <a:avLst/>
          </a:prstGeom>
          <a:solidFill>
            <a:schemeClr val="tx2">
              <a:lumMod val="60000"/>
              <a:lumOff val="40000"/>
            </a:schemeClr>
          </a:solidFill>
          <a:ln w="9525">
            <a:noFill/>
            <a:miter lim="800000"/>
            <a:headEnd/>
            <a:tailEnd/>
          </a:ln>
          <a:effectLst/>
        </p:spPr>
        <p:txBody>
          <a:bodyPr lIns="0" tIns="45646" rIns="91292" bIns="45646">
            <a:spAutoFit/>
          </a:bodyPr>
          <a:lstStyle/>
          <a:p>
            <a:pPr algn="ctr" defTabSz="914485">
              <a:spcBef>
                <a:spcPct val="50000"/>
              </a:spcBef>
            </a:pPr>
            <a:r>
              <a:rPr lang="en-AU" altLang="en-US" sz="2400" b="1" i="1" dirty="0">
                <a:solidFill>
                  <a:schemeClr val="bg1"/>
                </a:solidFill>
              </a:rPr>
              <a:t>Through </a:t>
            </a:r>
            <a:r>
              <a:rPr lang="en-AU" altLang="en-US" sz="2400" b="1" i="1" dirty="0" err="1">
                <a:solidFill>
                  <a:schemeClr val="bg1"/>
                </a:solidFill>
              </a:rPr>
              <a:t>behavioral</a:t>
            </a:r>
            <a:r>
              <a:rPr lang="en-AU" altLang="en-US" sz="2400" b="1" i="1" dirty="0">
                <a:solidFill>
                  <a:schemeClr val="bg1"/>
                </a:solidFill>
              </a:rPr>
              <a:t> discovery understand, develop and productively use human capital for transforming personal and team performance </a:t>
            </a:r>
          </a:p>
        </p:txBody>
      </p:sp>
      <p:sp>
        <p:nvSpPr>
          <p:cNvPr id="11268" name="Text Box 6"/>
          <p:cNvSpPr txBox="1">
            <a:spLocks noChangeArrowheads="1"/>
          </p:cNvSpPr>
          <p:nvPr/>
        </p:nvSpPr>
        <p:spPr bwMode="auto">
          <a:xfrm>
            <a:off x="609600" y="2667000"/>
            <a:ext cx="7917846" cy="3277812"/>
          </a:xfrm>
          <a:prstGeom prst="rect">
            <a:avLst/>
          </a:prstGeom>
          <a:noFill/>
          <a:ln w="9525">
            <a:noFill/>
            <a:miter lim="800000"/>
            <a:headEnd/>
            <a:tailEnd/>
          </a:ln>
          <a:effectLst/>
        </p:spPr>
        <p:txBody>
          <a:bodyPr lIns="91432" tIns="45716" rIns="91432" bIns="45716" anchor="t">
            <a:spAutoFit/>
          </a:bodyPr>
          <a:lstStyle/>
          <a:p>
            <a:pPr marL="342900" indent="-342900" defTabSz="914485">
              <a:spcBef>
                <a:spcPct val="50000"/>
              </a:spcBef>
              <a:buFont typeface="+mj-lt"/>
              <a:buAutoNum type="arabicPeriod"/>
            </a:pPr>
            <a:r>
              <a:rPr lang="en-US" altLang="en-US" dirty="0">
                <a:sym typeface="Symbol" pitchFamily="18" charset="2"/>
              </a:rPr>
              <a:t>Understand that Behavior, Communication and Learning style is hard-wired but can be “influenced”</a:t>
            </a:r>
          </a:p>
          <a:p>
            <a:pPr marL="455930" indent="-455930" defTabSz="914485">
              <a:spcBef>
                <a:spcPct val="50000"/>
              </a:spcBef>
              <a:buFontTx/>
              <a:buAutoNum type="arabicPeriod"/>
            </a:pPr>
            <a:r>
              <a:rPr lang="en-US" altLang="en-US" dirty="0">
                <a:sym typeface="Symbol" pitchFamily="18" charset="2"/>
              </a:rPr>
              <a:t>Start with Self-Awareness and understanding </a:t>
            </a:r>
            <a:r>
              <a:rPr lang="en-US" dirty="0">
                <a:solidFill>
                  <a:srgbClr val="000000"/>
                </a:solidFill>
                <a:sym typeface="Symbol" charset="0"/>
              </a:rPr>
              <a:t>why natural behavior matters in the workplace</a:t>
            </a:r>
            <a:endParaRPr lang="en-US" dirty="0">
              <a:solidFill>
                <a:srgbClr val="000000"/>
              </a:solidFill>
            </a:endParaRPr>
          </a:p>
          <a:p>
            <a:pPr marL="455930" indent="-455930" defTabSz="914485">
              <a:spcBef>
                <a:spcPct val="50000"/>
              </a:spcBef>
              <a:buFontTx/>
              <a:buAutoNum type="arabicPeriod"/>
            </a:pPr>
            <a:r>
              <a:rPr lang="en-US" altLang="en-US" dirty="0">
                <a:sym typeface="Symbol" pitchFamily="18" charset="2"/>
              </a:rPr>
              <a:t>Become a “Leader” using Adaptation to improve results from teammates.</a:t>
            </a:r>
            <a:endParaRPr lang="en-US" altLang="en-US" dirty="0"/>
          </a:p>
          <a:p>
            <a:pPr marL="455930" indent="-455930" defTabSz="914485">
              <a:spcBef>
                <a:spcPct val="50000"/>
              </a:spcBef>
              <a:buFontTx/>
              <a:buAutoNum type="arabicPeriod"/>
            </a:pPr>
            <a:r>
              <a:rPr lang="en-US" dirty="0">
                <a:solidFill>
                  <a:srgbClr val="000000"/>
                </a:solidFill>
                <a:sym typeface="Symbol" charset="0"/>
              </a:rPr>
              <a:t>Leverage team differences helps drive better results and minimize stress</a:t>
            </a:r>
            <a:endParaRPr lang="en-US" dirty="0">
              <a:solidFill>
                <a:srgbClr val="000000"/>
              </a:solidFill>
            </a:endParaRPr>
          </a:p>
          <a:p>
            <a:pPr marL="455930" indent="-455930" defTabSz="914485">
              <a:spcBef>
                <a:spcPct val="50000"/>
              </a:spcBef>
              <a:buFontTx/>
              <a:buAutoNum type="arabicPeriod"/>
            </a:pPr>
            <a:r>
              <a:rPr lang="en-US" dirty="0">
                <a:sym typeface="Symbol" charset="0"/>
              </a:rPr>
              <a:t>Improve client service and increase revenue through team cohesiveness.</a:t>
            </a:r>
            <a:endParaRPr dirty="0"/>
          </a:p>
          <a:p>
            <a:pPr marL="455930" indent="-455930" defTabSz="914485">
              <a:spcBef>
                <a:spcPct val="50000"/>
              </a:spcBef>
              <a:buFontTx/>
              <a:buAutoNum type="arabicPeriod"/>
            </a:pPr>
            <a:r>
              <a:rPr lang="en-US" dirty="0"/>
              <a:t>Hiring Process and Team Performance through Forming, Storming and use of reporting in Case Studies.</a:t>
            </a:r>
          </a:p>
        </p:txBody>
      </p:sp>
    </p:spTree>
    <p:extLst>
      <p:ext uri="{BB962C8B-B14F-4D97-AF65-F5344CB8AC3E}">
        <p14:creationId xmlns:p14="http://schemas.microsoft.com/office/powerpoint/2010/main" val="17385847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122882" name="Rectangle 2"/>
          <p:cNvSpPr>
            <a:spLocks noGrp="1" noChangeArrowheads="1"/>
          </p:cNvSpPr>
          <p:nvPr>
            <p:ph type="title"/>
          </p:nvPr>
        </p:nvSpPr>
        <p:spPr>
          <a:xfrm>
            <a:off x="1752600" y="1219200"/>
            <a:ext cx="5639102" cy="685502"/>
          </a:xfrm>
        </p:spPr>
        <p:txBody>
          <a:bodyPr>
            <a:normAutofit fontScale="90000"/>
          </a:bodyPr>
          <a:lstStyle/>
          <a:p>
            <a:pPr algn="ctr" eaLnBrk="1" hangingPunct="1"/>
            <a:r>
              <a:rPr lang="en-US" altLang="en-US" sz="3200" u="sng" dirty="0">
                <a:solidFill>
                  <a:schemeClr val="tx1"/>
                </a:solidFill>
              </a:rPr>
              <a:t>ACCEPTANCE, UNITY &amp; DIVERSITY</a:t>
            </a:r>
          </a:p>
        </p:txBody>
      </p:sp>
      <p:sp>
        <p:nvSpPr>
          <p:cNvPr id="3570691" name="Rectangle 3"/>
          <p:cNvSpPr>
            <a:spLocks noChangeArrowheads="1"/>
          </p:cNvSpPr>
          <p:nvPr/>
        </p:nvSpPr>
        <p:spPr bwMode="auto">
          <a:xfrm>
            <a:off x="4572000" y="2133600"/>
            <a:ext cx="3886200" cy="3961805"/>
          </a:xfrm>
          <a:prstGeom prst="rect">
            <a:avLst/>
          </a:prstGeom>
          <a:noFill/>
          <a:ln w="9525">
            <a:noFill/>
            <a:miter lim="800000"/>
            <a:headEnd/>
            <a:tailEnd/>
          </a:ln>
          <a:effectLst/>
        </p:spPr>
        <p:txBody>
          <a:bodyPr lIns="91292" tIns="45646" rIns="91292" bIns="45646"/>
          <a:lstStyle/>
          <a:p>
            <a:pPr marL="342369" indent="-342369" algn="ctr" defTabSz="914485">
              <a:lnSpc>
                <a:spcPct val="70000"/>
              </a:lnSpc>
              <a:spcBef>
                <a:spcPct val="20000"/>
              </a:spcBef>
            </a:pPr>
            <a:r>
              <a:rPr lang="en-US" altLang="en-US" sz="3200" b="1" u="sng" dirty="0">
                <a:solidFill>
                  <a:srgbClr val="000066"/>
                </a:solidFill>
              </a:rPr>
              <a:t>Different</a:t>
            </a:r>
            <a:r>
              <a:rPr lang="en-US" altLang="en-US" sz="2800" b="1" dirty="0">
                <a:solidFill>
                  <a:srgbClr val="000066"/>
                </a:solidFill>
              </a:rPr>
              <a:t>	</a:t>
            </a:r>
            <a:r>
              <a:rPr lang="en-US" altLang="en-US" sz="2800" dirty="0">
                <a:solidFill>
                  <a:srgbClr val="000066"/>
                </a:solidFill>
              </a:rPr>
              <a:t>				</a:t>
            </a:r>
          </a:p>
          <a:p>
            <a:pPr marL="342369" indent="-342369" defTabSz="914485">
              <a:lnSpc>
                <a:spcPct val="65000"/>
              </a:lnSpc>
              <a:spcBef>
                <a:spcPct val="20000"/>
              </a:spcBef>
              <a:buFontTx/>
              <a:buChar char="•"/>
            </a:pPr>
            <a:r>
              <a:rPr lang="en-US" altLang="en-US" sz="2800" dirty="0">
                <a:solidFill>
                  <a:srgbClr val="000066"/>
                </a:solidFill>
              </a:rPr>
              <a:t>Talents</a:t>
            </a:r>
          </a:p>
          <a:p>
            <a:pPr defTabSz="914485">
              <a:lnSpc>
                <a:spcPct val="65000"/>
              </a:lnSpc>
              <a:spcBef>
                <a:spcPct val="20000"/>
              </a:spcBef>
            </a:pPr>
            <a:r>
              <a:rPr lang="en-US" altLang="en-US" sz="2400" dirty="0">
                <a:solidFill>
                  <a:srgbClr val="000066"/>
                </a:solidFill>
              </a:rPr>
              <a:t>		</a:t>
            </a:r>
          </a:p>
          <a:p>
            <a:pPr marL="342369" indent="-342369" defTabSz="914485">
              <a:lnSpc>
                <a:spcPct val="65000"/>
              </a:lnSpc>
              <a:spcBef>
                <a:spcPct val="20000"/>
              </a:spcBef>
              <a:buFontTx/>
              <a:buChar char="•"/>
            </a:pPr>
            <a:r>
              <a:rPr lang="en-US" altLang="en-US" sz="2800" dirty="0">
                <a:solidFill>
                  <a:srgbClr val="000066"/>
                </a:solidFill>
              </a:rPr>
              <a:t>Motivations</a:t>
            </a:r>
          </a:p>
          <a:p>
            <a:pPr defTabSz="914485">
              <a:lnSpc>
                <a:spcPct val="65000"/>
              </a:lnSpc>
              <a:spcBef>
                <a:spcPct val="20000"/>
              </a:spcBef>
            </a:pPr>
            <a:r>
              <a:rPr lang="en-US" altLang="en-US" sz="2400" dirty="0">
                <a:solidFill>
                  <a:srgbClr val="000066"/>
                </a:solidFill>
              </a:rPr>
              <a:t>		</a:t>
            </a:r>
          </a:p>
          <a:p>
            <a:pPr marL="342369" indent="-342369" defTabSz="914485">
              <a:lnSpc>
                <a:spcPct val="65000"/>
              </a:lnSpc>
              <a:spcBef>
                <a:spcPct val="20000"/>
              </a:spcBef>
              <a:buFontTx/>
              <a:buChar char="•"/>
            </a:pPr>
            <a:r>
              <a:rPr lang="en-US" altLang="en-US" sz="2800" dirty="0">
                <a:solidFill>
                  <a:srgbClr val="000066"/>
                </a:solidFill>
              </a:rPr>
              <a:t>Ideas/Interests			</a:t>
            </a:r>
            <a:endParaRPr lang="en-US" altLang="en-US" sz="2400" dirty="0">
              <a:solidFill>
                <a:srgbClr val="000066"/>
              </a:solidFill>
            </a:endParaRPr>
          </a:p>
          <a:p>
            <a:pPr marL="342369" indent="-342369" defTabSz="914485">
              <a:lnSpc>
                <a:spcPct val="65000"/>
              </a:lnSpc>
              <a:spcBef>
                <a:spcPct val="20000"/>
              </a:spcBef>
              <a:buFontTx/>
              <a:buChar char="•"/>
            </a:pPr>
            <a:r>
              <a:rPr lang="en-US" altLang="en-US" sz="2800" dirty="0">
                <a:solidFill>
                  <a:srgbClr val="000066"/>
                </a:solidFill>
              </a:rPr>
              <a:t>Needs				</a:t>
            </a:r>
            <a:endParaRPr lang="en-US" altLang="en-US" sz="2400" dirty="0">
              <a:solidFill>
                <a:srgbClr val="000066"/>
              </a:solidFill>
            </a:endParaRPr>
          </a:p>
          <a:p>
            <a:pPr marL="342369" indent="-342369" defTabSz="914485">
              <a:lnSpc>
                <a:spcPct val="65000"/>
              </a:lnSpc>
              <a:spcBef>
                <a:spcPct val="20000"/>
              </a:spcBef>
              <a:buFontTx/>
              <a:buChar char="•"/>
            </a:pPr>
            <a:r>
              <a:rPr lang="en-US" altLang="en-US" sz="2800" dirty="0">
                <a:solidFill>
                  <a:srgbClr val="000066"/>
                </a:solidFill>
              </a:rPr>
              <a:t>Styles				</a:t>
            </a:r>
          </a:p>
        </p:txBody>
      </p:sp>
      <p:sp>
        <p:nvSpPr>
          <p:cNvPr id="3570694" name="Rectangle 6"/>
          <p:cNvSpPr>
            <a:spLocks noChangeArrowheads="1"/>
          </p:cNvSpPr>
          <p:nvPr/>
        </p:nvSpPr>
        <p:spPr bwMode="auto">
          <a:xfrm>
            <a:off x="685800" y="2209800"/>
            <a:ext cx="3848402" cy="3961805"/>
          </a:xfrm>
          <a:prstGeom prst="rect">
            <a:avLst/>
          </a:prstGeom>
          <a:noFill/>
          <a:ln w="9525">
            <a:noFill/>
            <a:miter lim="800000"/>
            <a:headEnd/>
            <a:tailEnd/>
          </a:ln>
          <a:effectLst/>
        </p:spPr>
        <p:txBody>
          <a:bodyPr lIns="91292" tIns="45646" rIns="91292" bIns="45646"/>
          <a:lstStyle/>
          <a:p>
            <a:pPr marL="342369" indent="-342369" algn="ctr" defTabSz="914485">
              <a:lnSpc>
                <a:spcPct val="65000"/>
              </a:lnSpc>
              <a:spcBef>
                <a:spcPct val="20000"/>
              </a:spcBef>
            </a:pPr>
            <a:r>
              <a:rPr lang="en-US" altLang="en-US" sz="3200" b="1" u="sng" dirty="0">
                <a:solidFill>
                  <a:srgbClr val="000066"/>
                </a:solidFill>
              </a:rPr>
              <a:t>Same</a:t>
            </a:r>
            <a:r>
              <a:rPr lang="en-US" altLang="en-US" sz="2800" b="1" dirty="0">
                <a:solidFill>
                  <a:srgbClr val="000066"/>
                </a:solidFill>
              </a:rPr>
              <a:t>	</a:t>
            </a:r>
            <a:r>
              <a:rPr lang="en-US" altLang="en-US" sz="2800" dirty="0">
                <a:solidFill>
                  <a:srgbClr val="000066"/>
                </a:solidFill>
              </a:rPr>
              <a:t>				</a:t>
            </a:r>
          </a:p>
          <a:p>
            <a:pPr marL="342369" indent="-342369" defTabSz="914485">
              <a:lnSpc>
                <a:spcPct val="65000"/>
              </a:lnSpc>
              <a:spcBef>
                <a:spcPct val="20000"/>
              </a:spcBef>
              <a:buFontTx/>
              <a:buChar char="•"/>
            </a:pPr>
            <a:r>
              <a:rPr lang="en-US" altLang="en-US" sz="2800" dirty="0">
                <a:solidFill>
                  <a:srgbClr val="000066"/>
                </a:solidFill>
              </a:rPr>
              <a:t>Mission	</a:t>
            </a:r>
          </a:p>
          <a:p>
            <a:pPr marL="342369" indent="-342369" defTabSz="914485">
              <a:lnSpc>
                <a:spcPct val="65000"/>
              </a:lnSpc>
              <a:spcBef>
                <a:spcPct val="20000"/>
              </a:spcBef>
            </a:pPr>
            <a:endParaRPr lang="en-US" altLang="en-US" sz="2400" dirty="0">
              <a:solidFill>
                <a:srgbClr val="000066"/>
              </a:solidFill>
            </a:endParaRPr>
          </a:p>
          <a:p>
            <a:pPr marL="342369" indent="-342369" defTabSz="914485">
              <a:lnSpc>
                <a:spcPct val="65000"/>
              </a:lnSpc>
              <a:spcBef>
                <a:spcPct val="20000"/>
              </a:spcBef>
              <a:buFontTx/>
              <a:buChar char="•"/>
            </a:pPr>
            <a:r>
              <a:rPr lang="en-US" altLang="en-US" sz="2800" dirty="0">
                <a:solidFill>
                  <a:srgbClr val="000066"/>
                </a:solidFill>
              </a:rPr>
              <a:t>Commitment</a:t>
            </a:r>
          </a:p>
          <a:p>
            <a:pPr marL="342369" indent="-342369" defTabSz="914485">
              <a:lnSpc>
                <a:spcPct val="65000"/>
              </a:lnSpc>
              <a:spcBef>
                <a:spcPct val="20000"/>
              </a:spcBef>
            </a:pPr>
            <a:r>
              <a:rPr lang="en-US" altLang="en-US" sz="2400" dirty="0">
                <a:solidFill>
                  <a:srgbClr val="000066"/>
                </a:solidFill>
              </a:rPr>
              <a:t>		</a:t>
            </a:r>
          </a:p>
          <a:p>
            <a:pPr marL="342369" indent="-342369" defTabSz="914485">
              <a:lnSpc>
                <a:spcPct val="65000"/>
              </a:lnSpc>
              <a:spcBef>
                <a:spcPct val="20000"/>
              </a:spcBef>
              <a:buFontTx/>
              <a:buChar char="•"/>
            </a:pPr>
            <a:r>
              <a:rPr lang="en-US" altLang="en-US" sz="2800" dirty="0">
                <a:solidFill>
                  <a:srgbClr val="000066"/>
                </a:solidFill>
              </a:rPr>
              <a:t>Corporate Values	</a:t>
            </a:r>
            <a:r>
              <a:rPr lang="en-US" altLang="en-US" sz="2400" dirty="0">
                <a:solidFill>
                  <a:srgbClr val="000066"/>
                </a:solidFill>
              </a:rPr>
              <a:t>	</a:t>
            </a:r>
            <a:r>
              <a:rPr lang="en-US" altLang="en-US" sz="2800" dirty="0">
                <a:solidFill>
                  <a:srgbClr val="000066"/>
                </a:solidFill>
              </a:rPr>
              <a:t>	</a:t>
            </a:r>
          </a:p>
          <a:p>
            <a:pPr marL="342369" indent="-342369" defTabSz="914485">
              <a:lnSpc>
                <a:spcPct val="65000"/>
              </a:lnSpc>
              <a:spcBef>
                <a:spcPct val="20000"/>
              </a:spcBef>
              <a:buFontTx/>
              <a:buChar char="•"/>
            </a:pPr>
            <a:r>
              <a:rPr lang="en-US" altLang="en-US" sz="2800" dirty="0">
                <a:solidFill>
                  <a:srgbClr val="000066"/>
                </a:solidFill>
              </a:rPr>
              <a:t>Opportunity/Loyalty	</a:t>
            </a:r>
            <a:r>
              <a:rPr lang="en-US" altLang="en-US" sz="2400" dirty="0">
                <a:solidFill>
                  <a:srgbClr val="000066"/>
                </a:solidFill>
              </a:rPr>
              <a:t>		</a:t>
            </a:r>
            <a:r>
              <a:rPr lang="en-US" altLang="en-US" sz="2800" dirty="0">
                <a:solidFill>
                  <a:srgbClr val="000066"/>
                </a:solidFill>
              </a:rPr>
              <a:t>	</a:t>
            </a:r>
          </a:p>
          <a:p>
            <a:pPr marL="342369" indent="-342369" defTabSz="914485">
              <a:lnSpc>
                <a:spcPct val="65000"/>
              </a:lnSpc>
              <a:spcBef>
                <a:spcPct val="20000"/>
              </a:spcBef>
              <a:buFontTx/>
              <a:buChar char="•"/>
            </a:pPr>
            <a:r>
              <a:rPr lang="en-US" altLang="en-US" sz="2800" dirty="0">
                <a:solidFill>
                  <a:srgbClr val="000066"/>
                </a:solidFill>
              </a:rPr>
              <a:t>Policies/Discipline				</a:t>
            </a:r>
          </a:p>
        </p:txBody>
      </p:sp>
      <p:sp>
        <p:nvSpPr>
          <p:cNvPr id="122885" name="Rectangle 9"/>
          <p:cNvSpPr>
            <a:spLocks noChangeArrowheads="1"/>
          </p:cNvSpPr>
          <p:nvPr/>
        </p:nvSpPr>
        <p:spPr bwMode="auto">
          <a:xfrm>
            <a:off x="152400" y="322958"/>
            <a:ext cx="7066946" cy="523071"/>
          </a:xfrm>
          <a:prstGeom prst="rect">
            <a:avLst/>
          </a:prstGeom>
          <a:noFill/>
          <a:ln w="9525">
            <a:noFill/>
            <a:miter lim="800000"/>
            <a:headEnd/>
            <a:tailEnd/>
          </a:ln>
          <a:effectLst/>
        </p:spPr>
        <p:txBody>
          <a:bodyPr wrap="square" lIns="91292" tIns="45646" rIns="91292" bIns="45646">
            <a:spAutoFit/>
          </a:bodyPr>
          <a:lstStyle/>
          <a:p>
            <a:pPr defTabSz="914485" eaLnBrk="0" hangingPunct="0"/>
            <a:r>
              <a:rPr lang="en-US" altLang="en-US" sz="2800" b="1" dirty="0">
                <a:solidFill>
                  <a:schemeClr val="bg1"/>
                </a:solidFill>
              </a:rPr>
              <a:t>Necessary Ingredients of a Healthy Team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706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70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0691" grpId="0" autoUpdateAnimBg="0"/>
      <p:bldP spid="357069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465922" name="Rectangle 2"/>
          <p:cNvSpPr>
            <a:spLocks noChangeArrowheads="1"/>
          </p:cNvSpPr>
          <p:nvPr/>
        </p:nvSpPr>
        <p:spPr bwMode="auto">
          <a:xfrm>
            <a:off x="114300" y="228600"/>
            <a:ext cx="6478331" cy="914400"/>
          </a:xfrm>
          <a:prstGeom prst="rect">
            <a:avLst/>
          </a:prstGeom>
          <a:noFill/>
          <a:ln>
            <a:noFill/>
          </a:ln>
          <a:effectLst/>
          <a:extLst>
            <a:ext uri="{909E8E84-426E-40dd-AFC4-6F175D3DCCD1}">
              <a14:hiddenFill xmlns=""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pPr defTabSz="912983"/>
            <a:r>
              <a:rPr lang="en-US" sz="3000" dirty="0">
                <a:solidFill>
                  <a:schemeClr val="bg1"/>
                </a:solidFill>
                <a:latin typeface="Calibri" panose="020F0502020204030204" pitchFamily="34" charset="0"/>
                <a:ea typeface="MS PGothic" pitchFamily="34" charset="-128"/>
                <a:sym typeface="Symbol" pitchFamily="18" charset="2"/>
              </a:rPr>
              <a:t>Team Performance</a:t>
            </a:r>
          </a:p>
          <a:p>
            <a:pPr defTabSz="912983"/>
            <a:r>
              <a:rPr lang="en-US" sz="3000" dirty="0">
                <a:solidFill>
                  <a:srgbClr val="6ED088"/>
                </a:solidFill>
                <a:latin typeface="Calibri" panose="020F0502020204030204" pitchFamily="34" charset="0"/>
                <a:ea typeface="MS PGothic" pitchFamily="34" charset="-128"/>
                <a:sym typeface="Symbol" pitchFamily="18" charset="2"/>
              </a:rPr>
              <a:t>Benefits</a:t>
            </a:r>
            <a:endParaRPr lang="en-AU" sz="3000" dirty="0">
              <a:solidFill>
                <a:srgbClr val="6ED088"/>
              </a:solidFill>
              <a:latin typeface="Calibri" panose="020F0502020204030204" pitchFamily="34" charset="0"/>
              <a:ea typeface="MS PGothic" pitchFamily="34" charset="-128"/>
              <a:sym typeface="Symbol" pitchFamily="18" charset="2"/>
            </a:endParaRPr>
          </a:p>
        </p:txBody>
      </p:sp>
      <p:sp>
        <p:nvSpPr>
          <p:cNvPr id="6" name="Rectangle 5"/>
          <p:cNvSpPr/>
          <p:nvPr/>
        </p:nvSpPr>
        <p:spPr>
          <a:xfrm>
            <a:off x="228600" y="5181600"/>
            <a:ext cx="6364031" cy="13716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14300" algn="ctr"/>
            <a:r>
              <a:rPr lang="en-US" sz="1600" b="1" dirty="0">
                <a:latin typeface="Calibri" panose="020F0502020204030204" pitchFamily="34" charset="0"/>
                <a:cs typeface="Arial" pitchFamily="34" charset="0"/>
              </a:rPr>
              <a:t>A Proven Methodology</a:t>
            </a:r>
          </a:p>
          <a:p>
            <a:pPr marL="114300" algn="ctr"/>
            <a:endParaRPr lang="en-US" sz="800" b="1" dirty="0">
              <a:latin typeface="Calibri" panose="020F0502020204030204" pitchFamily="34" charset="0"/>
              <a:cs typeface="Arial" pitchFamily="34" charset="0"/>
            </a:endParaRPr>
          </a:p>
          <a:p>
            <a:pPr marL="114300" algn="ctr"/>
            <a:r>
              <a:rPr lang="en-US" sz="1600" dirty="0">
                <a:latin typeface="Calibri" panose="020F0502020204030204" pitchFamily="34" charset="0"/>
                <a:cs typeface="Arial" pitchFamily="34" charset="0"/>
              </a:rPr>
              <a:t>Our experience and independent research shows this approach leads to improved employee productivity by up to 40% and team productivity by 70% and sustainable revenue growth by more than 23% a year.</a:t>
            </a:r>
            <a:endParaRPr lang="en-US" sz="1600" b="1" dirty="0">
              <a:latin typeface="Calibri" panose="020F0502020204030204" pitchFamily="34" charset="0"/>
              <a:cs typeface="Arial" pitchFamily="34" charset="0"/>
            </a:endParaRP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447800"/>
            <a:ext cx="6400800"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398" y="1752600"/>
            <a:ext cx="2334687" cy="4524315"/>
          </a:xfrm>
          <a:prstGeom prst="rect">
            <a:avLst/>
          </a:prstGeom>
          <a:noFill/>
        </p:spPr>
        <p:txBody>
          <a:bodyPr wrap="square" rtlCol="0">
            <a:spAutoFit/>
          </a:bodyPr>
          <a:lstStyle/>
          <a:p>
            <a:r>
              <a:rPr lang="en-US" u="sng" dirty="0">
                <a:latin typeface="Calibri" panose="020F0502020204030204" pitchFamily="34" charset="0"/>
                <a:cs typeface="Arial" panose="020B0604020202020204" pitchFamily="34" charset="0"/>
              </a:rPr>
              <a:t>Some Indicators of Employee Engagement:</a:t>
            </a:r>
          </a:p>
          <a:p>
            <a:endParaRPr lang="en-US" dirty="0">
              <a:latin typeface="Calibri" panose="020F0502020204030204" pitchFamily="34" charset="0"/>
              <a:cs typeface="Arial" panose="020B0604020202020204" pitchFamily="34" charset="0"/>
            </a:endParaRPr>
          </a:p>
          <a:p>
            <a:pPr marL="342900" lvl="0" indent="-342900">
              <a:buFont typeface="+mj-lt"/>
              <a:buAutoNum type="arabicPeriod"/>
            </a:pPr>
            <a:r>
              <a:rPr lang="en-US" dirty="0">
                <a:latin typeface="Calibri" panose="020F0502020204030204" pitchFamily="34" charset="0"/>
                <a:cs typeface="Arial" panose="020B0604020202020204" pitchFamily="34" charset="0"/>
              </a:rPr>
              <a:t>Turn up on time and are reliable</a:t>
            </a:r>
          </a:p>
          <a:p>
            <a:pPr marL="342900" lvl="0" indent="-342900">
              <a:buFont typeface="+mj-lt"/>
              <a:buAutoNum type="arabicPeriod"/>
            </a:pPr>
            <a:r>
              <a:rPr lang="en-US" dirty="0">
                <a:latin typeface="Calibri" panose="020F0502020204030204" pitchFamily="34" charset="0"/>
                <a:cs typeface="Arial" panose="020B0604020202020204" pitchFamily="34" charset="0"/>
              </a:rPr>
              <a:t>Feel understood by their manager</a:t>
            </a:r>
          </a:p>
          <a:p>
            <a:pPr marL="342900" lvl="0" indent="-342900">
              <a:buFont typeface="+mj-lt"/>
              <a:buAutoNum type="arabicPeriod"/>
            </a:pPr>
            <a:r>
              <a:rPr lang="en-US" dirty="0">
                <a:latin typeface="Calibri" panose="020F0502020204030204" pitchFamily="34" charset="0"/>
                <a:cs typeface="Arial" panose="020B0604020202020204" pitchFamily="34" charset="0"/>
              </a:rPr>
              <a:t>Want to work for their manager</a:t>
            </a:r>
          </a:p>
          <a:p>
            <a:pPr marL="342900" lvl="0" indent="-342900">
              <a:buFont typeface="+mj-lt"/>
              <a:buAutoNum type="arabicPeriod"/>
            </a:pPr>
            <a:r>
              <a:rPr lang="en-US" dirty="0">
                <a:latin typeface="Calibri" panose="020F0502020204030204" pitchFamily="34" charset="0"/>
                <a:cs typeface="Arial" panose="020B0604020202020204" pitchFamily="34" charset="0"/>
              </a:rPr>
              <a:t>Follow the company plan</a:t>
            </a:r>
          </a:p>
          <a:p>
            <a:pPr marL="342900" lvl="0" indent="-342900">
              <a:buFont typeface="+mj-lt"/>
              <a:buAutoNum type="arabicPeriod"/>
            </a:pPr>
            <a:r>
              <a:rPr lang="en-US" dirty="0">
                <a:latin typeface="Calibri" panose="020F0502020204030204" pitchFamily="34" charset="0"/>
                <a:cs typeface="Arial" panose="020B0604020202020204" pitchFamily="34" charset="0"/>
              </a:rPr>
              <a:t>Ask questions when they need help</a:t>
            </a:r>
          </a:p>
          <a:p>
            <a:pPr marL="342900" indent="-342900">
              <a:buFont typeface="+mj-lt"/>
              <a:buAutoNum type="arabicPeriod"/>
            </a:pPr>
            <a:endParaRPr lang="en-US"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56407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233" y="0"/>
            <a:ext cx="9159408" cy="1300163"/>
          </a:xfrm>
          <a:prstGeom prst="rect">
            <a:avLst/>
          </a:prstGeom>
        </p:spPr>
      </p:pic>
      <p:sp>
        <p:nvSpPr>
          <p:cNvPr id="2" name="Title 1"/>
          <p:cNvSpPr>
            <a:spLocks noGrp="1"/>
          </p:cNvSpPr>
          <p:nvPr>
            <p:ph type="title"/>
          </p:nvPr>
        </p:nvSpPr>
        <p:spPr>
          <a:xfrm>
            <a:off x="0" y="5562600"/>
            <a:ext cx="9144000" cy="566738"/>
          </a:xfrm>
        </p:spPr>
        <p:txBody>
          <a:bodyPr>
            <a:noAutofit/>
          </a:bodyPr>
          <a:lstStyle/>
          <a:p>
            <a:pPr algn="ctr"/>
            <a:r>
              <a:rPr lang="en-US" sz="2400" b="0" cap="all" dirty="0">
                <a:solidFill>
                  <a:schemeClr val="tx1"/>
                </a:solidFill>
              </a:rPr>
              <a:t>Now is the time to capitalize on your strengths </a:t>
            </a:r>
            <a:r>
              <a:rPr lang="en-US" sz="2400" cap="all" dirty="0">
                <a:solidFill>
                  <a:srgbClr val="4D1434"/>
                </a:solidFill>
              </a:rPr>
              <a:t>as a team</a:t>
            </a:r>
          </a:p>
        </p:txBody>
      </p:sp>
      <p:pic>
        <p:nvPicPr>
          <p:cNvPr id="5" name="Picture Placeholder 4"/>
          <p:cNvPicPr>
            <a:picLocks noGrp="1" noChangeAspect="1"/>
          </p:cNvPicPr>
          <p:nvPr>
            <p:ph type="pic" idx="1"/>
          </p:nvPr>
        </p:nvPicPr>
        <p:blipFill>
          <a:blip r:embed="rId4"/>
          <a:srcRect t="27986" b="27986"/>
          <a:stretch>
            <a:fillRect/>
          </a:stretch>
        </p:blipFill>
        <p:spPr>
          <a:xfrm>
            <a:off x="0" y="1371600"/>
            <a:ext cx="9144000" cy="4114800"/>
          </a:xfrm>
        </p:spPr>
      </p:pic>
    </p:spTree>
    <p:extLst>
      <p:ext uri="{BB962C8B-B14F-4D97-AF65-F5344CB8AC3E}">
        <p14:creationId xmlns:p14="http://schemas.microsoft.com/office/powerpoint/2010/main" val="904075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313346" name="Rectangle 2"/>
          <p:cNvSpPr>
            <a:spLocks noGrp="1" noChangeArrowheads="1"/>
          </p:cNvSpPr>
          <p:nvPr>
            <p:ph type="title"/>
          </p:nvPr>
        </p:nvSpPr>
        <p:spPr>
          <a:xfrm>
            <a:off x="228600" y="114598"/>
            <a:ext cx="8115603" cy="913805"/>
          </a:xfrm>
        </p:spPr>
        <p:txBody>
          <a:bodyPr/>
          <a:lstStyle/>
          <a:p>
            <a:pPr eaLnBrk="1" hangingPunct="1">
              <a:defRPr/>
            </a:pPr>
            <a:r>
              <a:rPr lang="en-US" dirty="0">
                <a:latin typeface="+mj-lt"/>
                <a:cs typeface="+mj-cs"/>
              </a:rPr>
              <a:t>Examples of applied team performance </a:t>
            </a:r>
            <a:endParaRPr lang="en-AU" dirty="0">
              <a:latin typeface="+mj-lt"/>
              <a:cs typeface="+mj-cs"/>
            </a:endParaRPr>
          </a:p>
        </p:txBody>
      </p:sp>
      <p:sp>
        <p:nvSpPr>
          <p:cNvPr id="5" name="Rectangle 3"/>
          <p:cNvSpPr>
            <a:spLocks noChangeArrowheads="1"/>
          </p:cNvSpPr>
          <p:nvPr/>
        </p:nvSpPr>
        <p:spPr bwMode="auto">
          <a:xfrm>
            <a:off x="685800" y="2286000"/>
            <a:ext cx="8043333"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45646" rIns="91292" bIns="45646"/>
          <a:lstStyle/>
          <a:p>
            <a:pPr defTabSz="914485">
              <a:spcBef>
                <a:spcPts val="0"/>
              </a:spcBef>
              <a:defRPr/>
            </a:pPr>
            <a:r>
              <a:rPr lang="en-US" sz="2400" b="1" dirty="0">
                <a:solidFill>
                  <a:srgbClr val="000066"/>
                </a:solidFill>
                <a:latin typeface="+mn-lt"/>
                <a:cs typeface="Arial" charset="0"/>
              </a:rPr>
              <a:t>Once the behavioral awareness is developed in the team, we have specialized programs in the following areas:</a:t>
            </a:r>
            <a:endParaRPr lang="en-AU" sz="2400" dirty="0">
              <a:solidFill>
                <a:srgbClr val="000066"/>
              </a:solidFill>
              <a:latin typeface="+mn-lt"/>
              <a:cs typeface="Arial" charset="0"/>
            </a:endParaRPr>
          </a:p>
          <a:p>
            <a:pPr marL="885954" indent="-609656" defTabSz="914485">
              <a:spcBef>
                <a:spcPct val="20000"/>
              </a:spcBef>
              <a:buFontTx/>
              <a:buAutoNum type="arabicPeriod"/>
              <a:defRPr/>
            </a:pPr>
            <a:r>
              <a:rPr lang="en-US" sz="2400" dirty="0">
                <a:solidFill>
                  <a:srgbClr val="000066"/>
                </a:solidFill>
                <a:latin typeface="+mn-lt"/>
                <a:cs typeface="Arial" charset="0"/>
              </a:rPr>
              <a:t>Succession planning</a:t>
            </a:r>
          </a:p>
          <a:p>
            <a:pPr marL="885954" indent="-609656" defTabSz="914485">
              <a:spcBef>
                <a:spcPct val="20000"/>
              </a:spcBef>
              <a:buFontTx/>
              <a:buAutoNum type="arabicPeriod"/>
              <a:defRPr/>
            </a:pPr>
            <a:r>
              <a:rPr lang="en-US" sz="2400" dirty="0">
                <a:solidFill>
                  <a:srgbClr val="000066"/>
                </a:solidFill>
                <a:latin typeface="+mn-lt"/>
                <a:cs typeface="Arial" charset="0"/>
              </a:rPr>
              <a:t>Assimilating new leaders and team members</a:t>
            </a:r>
          </a:p>
          <a:p>
            <a:pPr marL="885954" indent="-609656" defTabSz="914485">
              <a:spcBef>
                <a:spcPct val="20000"/>
              </a:spcBef>
              <a:buFontTx/>
              <a:buAutoNum type="arabicPeriod"/>
              <a:defRPr/>
            </a:pPr>
            <a:r>
              <a:rPr lang="en-US" sz="2400" dirty="0">
                <a:solidFill>
                  <a:srgbClr val="000066"/>
                </a:solidFill>
                <a:latin typeface="+mn-lt"/>
                <a:cs typeface="Arial" charset="0"/>
              </a:rPr>
              <a:t>Scaling back office to support growth</a:t>
            </a:r>
          </a:p>
          <a:p>
            <a:pPr marL="885954" indent="-609656" defTabSz="914485">
              <a:spcBef>
                <a:spcPct val="20000"/>
              </a:spcBef>
              <a:buFontTx/>
              <a:buAutoNum type="arabicPeriod"/>
              <a:defRPr/>
            </a:pPr>
            <a:r>
              <a:rPr lang="en-US" sz="2400" dirty="0">
                <a:solidFill>
                  <a:srgbClr val="000066"/>
                </a:solidFill>
                <a:latin typeface="+mn-lt"/>
                <a:cs typeface="Arial" charset="0"/>
              </a:rPr>
              <a:t>Change management</a:t>
            </a:r>
          </a:p>
          <a:p>
            <a:pPr marL="885954" indent="-609656" defTabSz="914485">
              <a:spcBef>
                <a:spcPct val="20000"/>
              </a:spcBef>
              <a:buFontTx/>
              <a:buAutoNum type="arabicPeriod"/>
              <a:defRPr/>
            </a:pPr>
            <a:r>
              <a:rPr lang="en-US" sz="2400" dirty="0">
                <a:solidFill>
                  <a:srgbClr val="000066"/>
                </a:solidFill>
                <a:latin typeface="+mn-lt"/>
                <a:cs typeface="Arial" charset="0"/>
              </a:rPr>
              <a:t>Establishing goals and priorities</a:t>
            </a:r>
            <a:endParaRPr lang="en-AU" sz="2400" dirty="0">
              <a:solidFill>
                <a:srgbClr val="000066"/>
              </a:solidFill>
              <a:latin typeface="+mn-lt"/>
              <a:cs typeface="Arial" charset="0"/>
            </a:endParaRPr>
          </a:p>
        </p:txBody>
      </p:sp>
    </p:spTree>
    <p:extLst>
      <p:ext uri="{BB962C8B-B14F-4D97-AF65-F5344CB8AC3E}">
        <p14:creationId xmlns:p14="http://schemas.microsoft.com/office/powerpoint/2010/main" val="2572708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7" name="Title 6"/>
          <p:cNvSpPr>
            <a:spLocks noGrp="1"/>
          </p:cNvSpPr>
          <p:nvPr>
            <p:ph type="title"/>
          </p:nvPr>
        </p:nvSpPr>
        <p:spPr>
          <a:xfrm>
            <a:off x="457200" y="152400"/>
            <a:ext cx="8229600" cy="990600"/>
          </a:xfrm>
        </p:spPr>
        <p:txBody>
          <a:bodyPr>
            <a:noAutofit/>
          </a:bodyPr>
          <a:lstStyle/>
          <a:p>
            <a:r>
              <a:rPr lang="en-PH" sz="3000" dirty="0"/>
              <a:t>Behavioral Products </a:t>
            </a:r>
            <a:br>
              <a:rPr lang="en-PH" sz="3000" dirty="0"/>
            </a:br>
            <a:r>
              <a:rPr lang="en-PH" sz="3000" dirty="0">
                <a:solidFill>
                  <a:srgbClr val="6ED088"/>
                </a:solidFill>
              </a:rPr>
              <a:t>Resource Tour and Monthly Features</a:t>
            </a:r>
          </a:p>
        </p:txBody>
      </p:sp>
      <p:sp>
        <p:nvSpPr>
          <p:cNvPr id="3" name="Rectangle 2"/>
          <p:cNvSpPr/>
          <p:nvPr/>
        </p:nvSpPr>
        <p:spPr>
          <a:xfrm>
            <a:off x="1219200" y="1676400"/>
            <a:ext cx="6705600" cy="4801314"/>
          </a:xfrm>
          <a:prstGeom prst="rect">
            <a:avLst/>
          </a:prstGeom>
        </p:spPr>
        <p:txBody>
          <a:bodyPr wrap="square">
            <a:spAutoFit/>
          </a:bodyPr>
          <a:lstStyle/>
          <a:p>
            <a:endParaRPr lang="en-US" dirty="0"/>
          </a:p>
          <a:p>
            <a:r>
              <a:rPr lang="en-US" u="sng" dirty="0">
                <a:hlinkClick r:id="rId4"/>
              </a:rPr>
              <a:t>http://www.businessdna.com/products/</a:t>
            </a:r>
            <a:endParaRPr lang="en-US" u="sng" dirty="0"/>
          </a:p>
          <a:p>
            <a:endParaRPr lang="en-US" u="sng" dirty="0"/>
          </a:p>
          <a:p>
            <a:r>
              <a:rPr lang="en-US" dirty="0"/>
              <a:t>Blog: </a:t>
            </a:r>
            <a:r>
              <a:rPr lang="en-US" u="sng" dirty="0">
                <a:hlinkClick r:id="rId5"/>
              </a:rPr>
              <a:t>http://blog.dnabehavior.com/</a:t>
            </a:r>
            <a:r>
              <a:rPr lang="en-US" u="sng" dirty="0"/>
              <a:t> </a:t>
            </a:r>
          </a:p>
          <a:p>
            <a:r>
              <a:rPr lang="en-US" dirty="0"/>
              <a:t>Case Studies: </a:t>
            </a:r>
            <a:r>
              <a:rPr lang="en-US" dirty="0">
                <a:hlinkClick r:id="rId6"/>
              </a:rPr>
              <a:t>http://www.businessdna.com/benefits/#2</a:t>
            </a:r>
            <a:r>
              <a:rPr lang="en-US" dirty="0"/>
              <a:t> </a:t>
            </a:r>
          </a:p>
          <a:p>
            <a:endParaRPr lang="en-US" dirty="0"/>
          </a:p>
          <a:p>
            <a:pPr marL="285750" indent="-285750">
              <a:buFont typeface="Arial"/>
              <a:buChar char="•"/>
            </a:pPr>
            <a:r>
              <a:rPr lang="en-US" dirty="0"/>
              <a:t>Our focus here at DNA Behavior in 2017 is </a:t>
            </a:r>
            <a:r>
              <a:rPr lang="en-AU" dirty="0"/>
              <a:t>to identify the natural instinctive </a:t>
            </a:r>
            <a:r>
              <a:rPr lang="en-AU" dirty="0" err="1"/>
              <a:t>behavioral</a:t>
            </a:r>
            <a:r>
              <a:rPr lang="en-AU" dirty="0"/>
              <a:t> talents that are very stable over time. </a:t>
            </a:r>
            <a:r>
              <a:rPr lang="en-US" dirty="0"/>
              <a:t>Most other tools focus on the other components of personality that are dynamic in different circumstances.</a:t>
            </a:r>
            <a:endParaRPr lang="en-US" u="sng" dirty="0"/>
          </a:p>
          <a:p>
            <a:pPr marL="285750" indent="-285750">
              <a:buFont typeface="Arial"/>
              <a:buChar char="•"/>
            </a:pPr>
            <a:endParaRPr lang="en-US" u="sng" dirty="0"/>
          </a:p>
          <a:p>
            <a:pPr marL="285750" indent="-285750">
              <a:buFont typeface="Arial"/>
              <a:buChar char="•"/>
            </a:pPr>
            <a:r>
              <a:rPr lang="en-US" dirty="0">
                <a:sym typeface="Symbol" pitchFamily="18" charset="2"/>
              </a:rPr>
              <a:t>The natural behavior provides a reliable predictor of how a person will consistently perform over the longer term using their talents, make decisions with the least stress, respond to different life and work factors that change, and where they will “go to” under pressure. </a:t>
            </a:r>
            <a:endParaRPr lang="en-AU" dirty="0"/>
          </a:p>
          <a:p>
            <a:pPr marL="285750" indent="-285750">
              <a:buFont typeface="Arial"/>
              <a:buChar char="•"/>
            </a:pPr>
            <a:endParaRPr lang="en-US" u="sng" dirty="0"/>
          </a:p>
        </p:txBody>
      </p:sp>
    </p:spTree>
    <p:extLst>
      <p:ext uri="{BB962C8B-B14F-4D97-AF65-F5344CB8AC3E}">
        <p14:creationId xmlns:p14="http://schemas.microsoft.com/office/powerpoint/2010/main" val="265556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233" y="0"/>
            <a:ext cx="9159408" cy="1300163"/>
          </a:xfrm>
          <a:prstGeom prst="rect">
            <a:avLst/>
          </a:prstGeom>
        </p:spPr>
      </p:pic>
      <p:sp>
        <p:nvSpPr>
          <p:cNvPr id="8194" name="Title 1"/>
          <p:cNvSpPr>
            <a:spLocks noGrp="1"/>
          </p:cNvSpPr>
          <p:nvPr>
            <p:ph type="title"/>
          </p:nvPr>
        </p:nvSpPr>
        <p:spPr>
          <a:xfrm>
            <a:off x="304800" y="25400"/>
            <a:ext cx="8610600" cy="1143000"/>
          </a:xfrm>
        </p:spPr>
        <p:txBody>
          <a:bodyPr>
            <a:normAutofit/>
          </a:bodyPr>
          <a:lstStyle/>
          <a:p>
            <a:pPr algn="l"/>
            <a:r>
              <a:rPr lang="en-US" sz="3000" dirty="0">
                <a:latin typeface="+mn-lt"/>
                <a:cs typeface="Arial" pitchFamily="34" charset="0"/>
              </a:rPr>
              <a:t>Business DNA® for Behavioral Insights</a:t>
            </a:r>
            <a:br>
              <a:rPr lang="en-US" sz="3000" dirty="0">
                <a:latin typeface="+mn-lt"/>
                <a:cs typeface="Arial" pitchFamily="34" charset="0"/>
              </a:rPr>
            </a:br>
            <a:r>
              <a:rPr lang="en-US" sz="3000" dirty="0">
                <a:solidFill>
                  <a:srgbClr val="6ED088"/>
                </a:solidFill>
                <a:latin typeface="+mn-lt"/>
                <a:cs typeface="Arial" pitchFamily="34" charset="0"/>
              </a:rPr>
              <a:t>Using a Validated Psychometric Platform</a:t>
            </a:r>
          </a:p>
        </p:txBody>
      </p:sp>
      <p:sp>
        <p:nvSpPr>
          <p:cNvPr id="4" name="TextBox 3"/>
          <p:cNvSpPr txBox="1"/>
          <p:nvPr/>
        </p:nvSpPr>
        <p:spPr>
          <a:xfrm>
            <a:off x="5539451" y="1461165"/>
            <a:ext cx="3352800" cy="4708981"/>
          </a:xfrm>
          <a:prstGeom prst="rect">
            <a:avLst/>
          </a:prstGeom>
          <a:noFill/>
        </p:spPr>
        <p:txBody>
          <a:bodyPr wrap="square" rtlCol="0">
            <a:spAutoFit/>
          </a:bodyPr>
          <a:lstStyle/>
          <a:p>
            <a:r>
              <a:rPr lang="en-US" sz="2000" b="1" dirty="0">
                <a:solidFill>
                  <a:schemeClr val="tx1">
                    <a:lumMod val="75000"/>
                    <a:lumOff val="25000"/>
                  </a:schemeClr>
                </a:solidFill>
                <a:cs typeface="Arial" panose="020B0604020202020204" pitchFamily="34" charset="0"/>
              </a:rPr>
              <a:t>A Tailor Made Suit for Every Client</a:t>
            </a:r>
          </a:p>
          <a:p>
            <a:r>
              <a:rPr lang="en-US" sz="2000" dirty="0">
                <a:cs typeface="Arial" panose="020B0604020202020204" pitchFamily="34" charset="0"/>
              </a:rPr>
              <a:t>Since 2001, we  have been providing business services worldwide with a single cloud-based “</a:t>
            </a:r>
            <a:r>
              <a:rPr lang="en-US" sz="2000" dirty="0" err="1">
                <a:cs typeface="Arial" panose="020B0604020202020204" pitchFamily="34" charset="0"/>
              </a:rPr>
              <a:t>HRTech</a:t>
            </a:r>
            <a:r>
              <a:rPr lang="en-US" sz="2000" dirty="0">
                <a:cs typeface="Arial" panose="020B0604020202020204" pitchFamily="34" charset="0"/>
              </a:rPr>
              <a:t>” platform which delivers practical and scalable behavioral intelligence solutions to “Know, Engage and Grow” every manager, employee and client online for the building of a client-centered business which delivers high performance. </a:t>
            </a:r>
          </a:p>
        </p:txBody>
      </p:sp>
      <p:sp>
        <p:nvSpPr>
          <p:cNvPr id="2" name="AutoShape 2" descr="data:image/png;base64,%20iVBORw0KGgoAAAANSUhEUgAAAbkAAAFmCAYAAAGHO9REAAAAAXNSR0IArs4c6QAAAARnQU1BAACxjwv8YQUAAAAJcEhZcwAADsMAAA7DAcdvqGQAAP+lSURBVHhe7F0HQFRHE55r9F6UYgUFsQP2XqNGE3uJvQBii5qmMX+ipptYYmKhaDTGbjTRWGPvDRAboIAoCor03q78M3vv4IA7uIMDMfHD573d9+7d252dnZnd2Vn4t4PHfVYrHjx4IONOS8DV1bXaf5/PfVYL3P28j6srHIGuefh5JXDJaoHOa7DdJl+ZTCJl5zt7fcg+K8L4c6u4M4DgmQE6fSedUdDT30dGh6JwnuaN2KcmEIq5E4TiOVyyyqhybbXbNAsLJeFSxdjd+2OQyuSFNRMZQVxOMsy/tgnecmgLkRnP4YNWQ8FYqM+u6wtEMPL09+y8NKpK0Sp9WV1NdxE1hLldR3EpzeBzcR1kSfK5lBxNrRwhLCkW7ryoJ4Dly+W1pSUE3KdW6Lh+hpvd0PaJXLII/7N/G951aAdulvXB3NwcZDJ5+adf/AXa2TSBj25uhQ62TeF/ITvgSVYiyyPw+XzwEDrCW9atwM3IAa5nRLP8lNxM+H34EujWwGzp4zZ6g54fDtnELmgBrSnovsF7El/A23bwva9h6K7/sQcYggi+dCmm2OzZsyeFh4efxl4ynssqFygubExNTTseOnToCJcFCx/sBAFP/noFkkIwEhmAWCpJxyZrwTI1hFYFxCZphF/IvuHjj+fewOfxYaXLe9xVgA8//PCjkJCQoi6xPBGhDGV5aGFhMfjPP/88TOeFMgl8GrmX5UuxNfCxwDKebHuIT+AklqkBtC2gTF+oBzmFeVi7JQv3zjvvLMvKylrOJRUQYiELuXOVwMJRT166IkRnz54t4M7ho4e7uDO8EQsa4huo8XtrLCaocNe8NsCsdu+WKJxUKud9LNw37KQkxFSAiIiIf7h0Ea5cubKNo5wqKhf27t2bJxQKWWKVy3j2Obplb9ZUtREjGtWEZ+DMOGwjDu+17Au77p2G7xqOApG+iBWub9++ZZ6BBRrbrFmzPVySIS4uTpaZmRmN+S6Y1LhHvHjxokwsFkN8Xiqsjj0OVMmdNs0GnlAAQTM2Vvj+mhUQa+zA2K9gxJ7PQSqWwurmE1g+1TI74aCK53jEN1xvqgDmPcI8Jy7JQNTE7ycLBAKLJk2alOjdsbmyB3z4cCfjxU+6jINVV/dqJCMrvKH9ltkyM74BxGcmseahaJpYOJLSRXyiaYeiKfT19aFRo0aK9xNiIRkvEz9KsOUIULQQKipkhTwoLRDDqcmrWOG8TTqzvEuXLm3Hj6LCYc9py53qDPn5JYS++OrVq0zVqSewYL1pB0c3dqEilFvAthtnvE2f+8PPs7Srg1y//Pzzz1k3jbz2kihnbGz8ktJyEhZXKDVNyqMc+lSQWJ4n/1OkVUG5VSxZsuRT+lzgPIg1+58GziW5CB5+3k/ZDWpQbgEFfMERIU8A+8MuYJXKNeL79++fYicI/KESlJuAVsGJuGAokIrh3PN78N65lfAFai2bHp5k10afWcEKNR7zl9/aDevC5XKdimkiNIBV9w5CbPZLGHv2R5ZPUC7ks2fPDtKnTCqDr85vYwXFox67qAYVNtECmRgeJj+DVa0ns/TcuXPfYicqMKR+e3AxqwebH56C3vaodpnXgy513KC1ZWN2bXjDzvhCqKvWaQYTm/SCt+u1Y9/bEX0BciUF8GHLoXD+eRj83vMDll8akyZNGk6fvzSfDMeirpfpvFShuD2pgLK8Uepcir4TGxtrlZubm8wli36QalYObKJK7yDPll+je4vvK4nS15Q1HUWPSp0N8eGNuPByOxq1FGy3YXpLMnfe7ziSywHIycnhzuRQFG7oqW/hUkIYPM9NhSkXf4YRp79j1z8P3gFf3NoJi4O3QR5SaNL5n8Av4jicjA+FmVc2gKFAj91LTTOtIBty0Jq4m/oYojKfs+Z8/Nkt9hwFDAwMPuZOWYXHpidAoUQMHhu9LnPZZaC25B5+XjccTG3b/9B/JozdtQx+bj0FtmzZ8va2bduOcbcU8UdM5kvQEwhQKZaAg5El6+VEfCGzGIyRt2wMTFmHUIjNPSUvC8z0jFiBiFIk8U3QLlR0R9niPFZwGwMzyEaVkO7FirV0d3dPo986c+aMjKh79WUE/JV+G/o5e8I/j0PUCn21FBQa6rd/lBoPc4/9DG0FdiwPC3eGnXBQNKPGpnWgoXEdLBgww5VecMyZH8DJtC5kFuawIQkqkBEWNuDhP2AqMoS6hhawJ+YS7Hl0kRWG8uyxcu6kPIGZlzeAHlYQFY6gKByhT58+1vS56/k1kGAL+6DzaJCJyxrcCqgtIPVUhiJ9tMkyoIGeFZcLJRRnFxcXKqEzFZSo42BkBduxgxDjDwd0ncteoL6JLWzsMgss9Y0ZxZa2Hcu+SxSe7fY2fISWPcEArXoJUnmAY1vY2n0++y4BNRv2qYRU+q+wQC6Gb8Q9YJ/qoL4XxZcOQrNofMt+kIZU4KDUZciBHcAjKih1//TSFlgQgoW+vPaFqJibIyUEKG4IZGIRqGZoyEKRTzn0cBq+oGeQEUyKOqptpZseewc+NReEtaEp+1QHtQWU5hU+aRcwE/bcPwNXM+UW9qhRo9SOJJVjGWgNelbTpk1VPq9///516FMPVTmCrZEF8ATq6aS+ifKlc7lTkJnosc9hw4adYCdqQDVOL6d8cJdUQtX1ir4zb968QPoU6IlYevS+ZWgASNRqM+U+TCEHqYfb1esjllcaFb0QAVW6JORT1jkogM0aO1tehRRXp8Qrj6XmZkmswz7cnMIlS6DCAoqx69/b9xMuRzU0KWRloK5wCow6vQLFk7BcQV9hATUdnS6vkK33zVX5opLs/Ev3pwZ255IlUFHhFCBKVkqTIWztOq/8PlgDuAVMlxWm5oDiKHiRUXQuLZB0a3J0nry3qCRmuKlVjRnKLaCeSM+VO4WQ5Eeoaq1mn8tCdsGSoO0wDdUyBe7cuXOXOy0BaUFhiWO2WQuQ5OYXpQXRmTSEUQLh4eFFtubp53dQQxLD9qhzkJSfCRPOr0GFobhO+tZtxZ2pRrlNVNFMSPWioQICyTtKKwSxAmgTQr169co8r+mq94qammudBtAvwxz8km6BxEQ+oMQvKGz94NM/SlTO48ePZaUM3nJRHnuUS0EFClHDuJPyGLZGnkFbrxAV50JIzc/irsqBlsVp7rQEaESADr5YBqmiAkjPLgQLt3pQ8DKd5SMRyyAtLS2WPknZ/+72H3AvNRZ2RV+E/4VsB+9L6+HPJ9dgxZ0D7N6KUC4F9+3bt6J169bld6EcsBZLjNEo0OiLdxkFh5i3ght2mbDaszV8GHwHmqQbweUXYcDL47WO+eFg6eZtgq0nkzsvFz///PM769evZwPFqlAuBUePHr2IOy0XIhETumUKR5DkFICtUz14y9Me6qUImY7Ly5fA2/Z1IftePBQWlmwJHLIUinxFKK9whAqbKFKmwrkAJycntW8jyckHWaEEEl/mQaxBNiy8HASCPCnkYV7DQZ5QmIkJFeAU+XKB7yZXeMuBZtWEmlFUVFSeRCKR9wwcNp7cA0NbyMWYVCoN69u3bwuWUILtxE5N+EJBJJcsg4Stl8u8w8WLF9PFYrEZnd+Ij4Bh7fqwfAWwA8pG1qHrFQ4ga1rAIngG+EhkYhmfJ5B/laizqsVEdh4XFwfTp08fUVBQQDVLPPkru6AhTpw4UUdPT69ozv7D8B1FirRMQsMYAMGzNJ+XIGhdQEK7Tb4FMolUru1ysH0uhU96jC8xllJ65FsdTp8+/RDNo6ZcEv73TyDkNTLhUhzQPAr29tf6fStVQEK7Dd79ZALeSS4pB/aXK12LZ5yUQRMpXGeEHUsh0HxDaay9uBee1lVhnUt5ocGz/N25lFaodAEVUFgcZBy7rZ8CBiI9fCgPxMnZMLpue+ju1Jbdpwr044fuX4JT2REgspAbyluHfQpT/5IPWhE0mX8oD1UuIMFj0/TePInwzFDXrnAi+iYbLOJTMUt39Zw2xJhJCUK+gM0a0ZBFaz8vMBTqkTg5GzIrsGTvUgnopIAKePrPbYbiMJzGXrDmwW3dZFjacyoWOBdmeAyGraHHYWzL3rDg+HrIyM+BbvVbwvhWfeD7S7vgdEwIe4ZMJl0T4rtJ9chvJaDTAiqjnZ+XDwgF/tT7lQt6A5lse/BMzael34BDtVFPgfv373+PvWcZdQ/l5HutWrXazSWrBRpZEZVBhwCvxmRmqSoYAQX5rsiHD2Vt/b3bc1k6h04p13bjzMkCvuw3On/b3h0mulbc8S26vgWe5srHiLC33IS9pTdL6AA6KZyHn/ddFAEtuSSDpmM3BOURMQJPJJAETd9YQs+tDKrcLEmoly6YMkQoz2gIfuL51Wy2aWP4McgoyGEjAOqAuqyAnuux3rv8wZUKUGnKtdvsK5OJVSvtKxqNgvqNGnKpivE07hksiizhXQL5kkIInbkJOm6eBcE+ldNaKvUlhQqmDMpYpeTd5ODgwJ3JqfdFyC6Y13wI5IrzIBdfnGaXFIiPL3Zb+/DhrqKXomk10mQIlVHLtP4CFYzcNG75BkLngNmQLxPDGtcJbHSbwDn/NMKe8jHL0ABomNqdPXv2BZdkTfaDBzvZOT1158j/wYT9X2tdQK1upoLpCUWQX1jAdEixTAI/ucrtvHPnzsHy5ctpDo1NXSEaalJALBiRkHlgIEwuXLiQiUYzSyj8z/LFBXB71mboEIhNVIsCatyhcB0HXJn+CyuYQMorKhgBC0ZqvqJghCdYYD/uXCXWrl07Dz8UBSNk9ejRg+ft7f0OJWj6mYYdybGPClYoFatkCXXQqBawq2+FBbqzpPsE+PbijhIUQ0O1MX4MwMOfZZRF48jIyEcKRzwC2XvOzs7k0hEnz1EJR2yqz+hEQcGejdrC+cehNDkaFuIbWGbIozQ0ohwVbLBLJ/jq/O8srVQwR/ygpldUsLCwsM6ocvXgkoQYbGZ/m5iYQEZGxlvYDHlYMKrU8gpGiMPns7k9hcfGSTStrI3M6H2as4wKUCHlyOUf2wZrijSoquQa0gY/7rAE4iGqUmTyaAJ6lvK9qIoZ5ufnDzU1Nd2dmZn5a7NmzWZwlwhNkIJsAIooSK3nUdoL2H33dIX8VyHlyN3/itc6VrC+enJfac4tpKhg2Ow0Lhih9L2oROdigXdnZWVRwacrhv45RCHl2TiFMYjgmwvb4Z2mndiFilBu4ZDX2IDsr7fk3h+DGsl13MGDB5eoMWV+0hWioqKKCtivXz82ILPcZRSjuqmBfIjCM2BmuTVabuHwQaJz09ZCYPBhGKQvnyg6cuTIMnaCoBpWrmXlXyqtXtE15euKyRj6n+6kQ/keEgfU1LkknDx5knpWsARDeGfnp7DpnY/w5qLLKlFhszQRGbDPvg092OfKlSuZTzXN3rAMDjRINPbMD7Dl4RnIKMwBr0vr4OKLMDZNRd5K5HVEx7hzK5k7MznZEcad/RG8L6+H7Y/Ow7QLa5n+qQA1X6y8bDr/9ttv19HnZy7D2G+tu/kXJaHhlinyF1QBtYXDJvloatuB4OFfbIFQk1AA+YQ7k4M0lKENO8E0lz6wL+YyzG/+LriYO7AZpa89J8I79TswJ7phDTox2eViJlfP3m3QAT5vO5Y52g2u3w66120Op+Jvs2sciobVDQ0NuTNU9d6azQpvKzbI5bLKoGTbUYKysOzBbwTvNulMPSRN/hdN0JdifAbKYE0Mf7i4MrDoeIGS8k92Bx5lXZQJypWIuITiQzE1bYE9Z+qy8D8gU1DIVrNEpcSp7TXLbZaNLOQuV0ObdmGfiKKCoTxjZs7XoftY01p17y+YfP4nEPEEbKZ2zf1DEJQUBe+e/AbewcNc3xgKkIr04hHpz2DE6RXMj/PAk6vYRFfB9aSHcP7FfZh11Y+ZSAuvbwZDbNJ8Pr8b+0HkECoYnSxzGwXTrbuAt8cQdkEdVJaYQJT7svc0+OLsFpVuj+TxTl13Qm4a095FAiFq/Khz0h/eJUXKCLHuyJGV4GxmB1EZL8Ba3xRSC7KgrqE5XuVDUl4G80CixVZERfI/Ix+zLLQeHI3k7l4k+NkJKilYwHN0QjJvQJP2cCLqZuUo53t4DXdWFo6OjuyB5PzmaGwNMy7+wgrw99MbWPN6kFWQC1uiTsMFpMZF7CQmnlsDt5IfYUfzC8y7GsBmVMkCD015jIWwhuT8TJh9xQ8+QIoFIRUVBSuF87t374a8vDyW6FK/ZZkpb2WoLDGBKEcT9OQroopyCkRHR0vEYjGfjEvyBSO/TAO+HnEZoyT5fRVit052GfWSdB9RyFikzxzrSGSQ9x9xXiZWCIFGnymPoEQ1BqQcY1KinIWBCfuNKzPWaU+5EW4qXUxKAPVEAb6sLRWMYCRAPsEXpoKQGKE0OcuRYxzxEp2TMxw51pFbpD5fxJoyDcXTNTq4gt0pXbDSyMwv6UBbGuUW7vDDq9xZ+UBdMKmiF9EC1+hZeJDuWi5GNe/JnalGuYXTFtxLaewkp5jmUkIifke+aEID7Ll/FvIK1buBqP1xZTn3e7f5IOAWLykjJSXFrnPnzhWubC4tD9EKgMaNG1dI6eDgYE80lYK4ZBEeJ8fDkrvFq8TU9ZblFM4bq4SnV9H4I/JbKjZLlV1bVfDo0SMZTVyWB+ptedhhBamZiS239iIiItjQQkUor/m13Oaznm+oN5tLlsCd0ap7uUOHDhnhM5lOWR5iM17C4pDfGyLlmBNPaZT75qrUK3VQV0ByiuNO5VDoYRzCfX4t8z1d/C5Bow4lNT8brryMYIL614enmBYfmaHREtkixzc63i1oCOnXokrkVQRa80DuU1+G7kGxIYR1YUeYDNUEakvt6elps3PnTrbSOSYrARqb1GWqFMkgkmGlNQN1NahwhqPR6Y/rekJCfj5sTb4DAn15BxX54a6qUo663LIeBQi1lMOeqmidAFHuVPwdNrQmRqs7EfVBMmW2PFTp+1YCCkc4m8YO8OJlLjyUZIOtk2NRfnmgCpx7JYAtB/CPOAHf3t4HNxOj4G7KE+4OBrX6l1rKEXTR9skJzqKeHegZG8BP7dvA+0GhYJIvgAdXboG+vTk8/vJQVSmntgzl8tymTZvmcKflAn9A7YIBcoCbnNsQ3ku2Awk2zYn5DjAspw683QKNVrymCvi8Ek7j6jBp0qRyJwDLLdyPP/64AeVYuW3n9GnWNFW66BHqujQEc3t9sMCDHN+2ix+Dqa0eWMvQcrij1vs+5fx5+SJIdUDLIOnGjRtnuaRKlNssldAem8oN7pyBh51KRFg4mJrLiabKYiDUndpVbROTAm9V4tZLZdYGKDT/xJeJ0LZtmzJ9I1KWPHlKjEWogqaFU0DgsX6GmJZSK+D4kg8Lu8nX/YSGhsLChQspQYM2tGpDqxgPly5dKtJKlp3eAln1i8d+aKFTyJzNWr2vtoVjKD0ZIckrhDXcKkwF1FFSFRSUUuCDu78DnxMVClQ0uqwKlSocoXQBCbkJ6bC+uy+XKglalk3DCTSAq86hex52+/o2ZfumyhSMUGmTh35QKpMVrVmQyCRgWNecnX8UsRPmHv6pRM1RgXJzc8sUbObfq+CjBzuZZU0FOztFaWhDyK90wQiV/qIyaFhbhgLXGC1vWsv+0T8b4XLsPTbSVQSiM6dXSvFPefnaiUk/goWBKfTf9hHsHvU5DNqxqEqFUkAnhVOg3eZZKDgkoC8UsXLQGAcNntIq5G4NWkJ0SjwLe0BrWY9jgQzwvmG7PoOsgjxWEeQxG+Tlp7N30mnhlOGx0ScDiVP+akAC8mGwt+4KpIxqK9yrQFhY2AdmZmarsrPLmoK0yiUrK2sMGtb7uKzXHq898WJiYmSl52U0gUgkkjo5OZVZSPw64bUhnoef9z6BnnCUtFDuqbKvzyJmZVYV1LdPOC93r6M+G03rR8G+Ac4so5ajVhLPfaNXNF/Ad1I3ZqKN36MmoEqg+TR1QFWlMMQ3UL6OuxahVhCvrb/39wLgabQEbnfvj4ocBxQgD8G/Y2/CAEd3NtZjhVpSekEOm12iqbKMQppJkrGYEk+zkqCBiU2ZZzzJSIBPQygCkgaQQRpypyWXemWotJFQVXj6eR0kK4oOTQknlcrKVDqBBuYG1vNg6modQ3NYH3YULj6/z+JtxOekwKdBv7PJW+QgqGdsrfIZjc3lM+YagQcWofFR7N3bb56tpn+oftQo5/VcOsUgy0FfrbNFaVCowy/qvA3WlvKZFzJ969VTHdGJAmL+2n0eXEoIh051XCFHnAehyTHQra4bRKTHsVFRU6EBOJvZq5x8JsLTakEFrqQ9hH0JN9mQtDr4eL4DQ1w6wScn/SEiKZYiUEy6NWezhuxbddQI8dw3eI/jC3jFs2xqQE3Y26wzNLNTHf6EKlgoFIptbW3LziBWEeHh4c8tLCzsiTtVYf+Lm3A1I4pLlQQFQ0vOzYQYNGK33z2J/RnvUbC3f7UrPdVKPNQQ38IKZ3Famts2gsXdxuNnQ2gfOJNpeT83m1Tkv6IMIhL5vpCb1MyZM9+Nioq6iNmKOQ0+51nBJasO5GiJm5sbTbQoKEfugq2vXbt2hcaDSuOPFzfgGhfKVgGakTo1aRV8cW4rXI69w4ZXZDxeRIiPv2Zx/CqBaiOeYlTw4HvfwMi9S2GQc3vYH36RubwQaKxpdbOJTA4pg/wDunXrNh1Pt+Khmg0QX3311SdjxoxZwSUrjWnTpg2+cuXKUS6pDo779+8/Z2VlJXe05UBRA+c/2F6iEq1R5n7QZTQsOR2I+fIrYp7Q/bbPhlCW0CF0TjwPf5+X+FAW7vDv976F2Ud/YnLjcZp8xQQPlY6VbhPKEE2B3r17k7NuGf8GNRB4enq+s3Pnzj+5tEYgzm7fvn3v9PR0motR20DUwPXcuXMRyu9PXLaQEbG4Oqe5D4Jtt/+BqzPWsUUFuh73I+j0YQpua1XHCbYMWwRt/LyYGk+gbmU1rZtRKjSNjAwYMIAtQFi3bt0fc+fOpYB+Meyi9iDNws7Y2Njt008/HTho0KDJRkZG1tj9Ptu3b99vP/zwA03GReBBc+XaEkwVbC9duvRS2d+EAqsteLCDSwF0cGwGT9MTITFH7vpI0MVotAK6eZBMxvMMmMlUOJJrpHkdCL9QNKw+2rANdKxfvBaCWn6vXr0oqK9aQj148OAK3tdZFYfS91FOFTkAVbTuAeWjV4sWLTbTOT6XQpsYK+6nZ+E5+bdVNqytw/nz5+OUvfhXRB+GREkmM0mCfQLAM8AbTPQMIKeQG8bjSb2CfTax96kKdEI84rj1by+AL8//Bnam1symuvRUHu9mZdP3SvzKwYMHv/vpp58+w1OVta2NT0B1gCMmlyoJvJbj4uIiX/tQErzx48dP9/b2LpqTJU5bHCWP6E5d6O3n0fB5z0kwfM/nLE8mlW4PmbWpSsvoq0S8pUuX8g87PGf9wZUZ6+FuwiPw+vtHuW2E5S8dnwPlGS2BUuuk9KoJpymQuH8i14/gksqoe1ZpOSTJQAoBTtgx8jNwtW4AbTbOAKFAwK5JZdJZt3w3lbtgrzxUiXgKGbdjxGfgZOUAw3Z/DglZKcwI/klJk6TWjN0khYApMVcTERFhw+fzX+LBo25HXYuvjcB3PY8E7MUllWFw4cKFXMVST2rIC5XkIEGbUOflQf3wQQVov3UOq2madXW1aQAh8Q8Z4QgVES4sLGwhcRleS8T7eFRQZcJRq5xy4Sc4/iwYhp36lq0nInuQ1hRRcG5a1BGSHA2T8Z7PQ3aw9UXMERX/6HMURTeOC4Fj+H363o93/2QHbSRD36UgbMobyNBijyNPg/DaSuaI/h5+0rOmXljLrtMzg5NLGuj47j2pDCp6i7wePXoYUrkJ1JDJnlWAguoEz/RnnwQFA1QGlSKe66bpptJ8uZZ1ZspqaL5+Csw5Ki/ox7b9SxACCUdKRQmOQ1tuNXeqFrR0gdZKkUe/o7EV86R8gVqbmZ4hdjcAHW1dIFdc7EzRx6E1zLj0C5cCGEHrqPD7FAG6cx1XFnz8dPxtNljtbt24yN5UYEQjuas5VfnIxl1g0gW5I8bIM98zQq66e5AiwrO80lBFQCx30cA1NaD+ZnJb3d3PG3bePQX3E4vXbnv4e93nTrVCpVi2XeBMWU5BPgvM7OX+NuRgJe68cwr4hVL4oYV8ewnCjRs3Ni9atMiLS5ZARfItKS+ThdymWQLiLCMkIn2B5vAk2DiMhHrwEq/pYYVa6puwNSgUIZ5AZkkdA7knDS1ipcqnKPW0noWWgdCyD/qurQGLxsZ+g87pN20N5SG7s7FMVDmkMSvGQhX3q4Iqh8rNmzf/4uTkVBQdeGHEDtZdutk2gNsvoqF3Y3fmCEOoTPdZKeIpWJ05KeM/RRfxleNQMDSWLwLkuku1vr2o3kcjh7I9QOTflv9Pz6TKVnxyv8JQnM9+tgjy+0pD/j119yqeqnimAsW/UZyv/HzFNQUojfJ6opubW0nBJgcfFRi58ENQIxeDlK0dircWQ1RyHByNvMauoRycEjpr0zaW0BCqSl0u3P28/oet8Ss6N8EujFTiPHEBCx+5qpl8mxxCVFTUJVSdVa6Sio2NlSmPGX53Zz9cexkBVnqm0NXODdLys+BGYiQz8G04Dvqk9Qj4IngHbO4+Dz6+uRWi0p+zVWDkjJ6M9x/qvwSG/PM1/NZjPtgbWYHPpQ3wIjcVumCXOc2lH9xMigS/8ONgZ2iBDQulBU8GC5sPhSXB8qAAxI0U9eCLtuPwe2ngauYI99OewC9hR5DjzGG22yBoYm7Pyrs0ZBf0sW8N7zQojk6kInx0o88///z3Pn36KBZGFuED1EDp3fPQwO9Qzw2uPwsDgaEe3Ji8Tit6aE08T39v7EN4POoySUMkGUIQ5Yjhu7bFgnn+/PlOd+7cUWmEo5b5KxZ0GpcsAeJY2hGE4tqvCzsKs5u/jYR9AF3rNoPMwlzYFnmWGb8FWNE0qWoqNAQnUzv4J+4Wm9OjMC1rww7DguZD4EZSFNRDQu5/fBWmNO0D26POw4QmPcFCzwiVmRBsAPFghV3ze049UKH5Cz5pNVzezeI7rL53EOXkMLYekqaZqOtsb9MEuuB7qAJ+xwAJWNpVU6Cnpzf3n3/++UmhBywM2w4Czpd3ZPOeML5lXxi59wtGCW1j4mitsPD1RewH3m7aEf4e/y2MdJNHqehoQOE5ioGEU7lCh4Aq9nSSEbSeqzSI2yLSnoFIIGLLfGkyddPDf+DLW3tgzhV/6FDHBfo6toaPUAF5iJV/KPY6EucKBCFnHXkWxLgtCLmWCPA8J5Xt1HArJYYNHJx7cZcpQIQH6XEsYHRwUjRrwXfwHur9Z1xah5yfzYiWnJ8Bv4QfRo1ayLTNA7HyLq40kDD7VBCOICkoKFj34sULSEyU79VXkCtf1EqIy0jERiFhDYbrobWCVpQm0BZRtBzkwrSfmbZnjQKe9iMYCE2gn0txN6KNo7QCFSkxtQ1ItAfYEFWzYjF4KPeKxs5m3wgAIwu5uyfJSxo+o/ojaKu0aM15ijiyPba8DwN+/7johyPzyiykLLP2syIQN+bn59c6zy1yYKd3K31oQLgyEIiKTRRyvyaYo7ZcGWhNPEluAQvLVxph4pLEW7x4cW/uVCu0bt36kXIFoVy9TOGPSoPyqGusbhgYGAC320il8PXXX5eIuahnWBxX/9jEH1iwg7T8TBJHXK7mqNRLqRwVwBzSNkkwW1pagpGRPHKDMqiyMa8gJyfHyd3dvaJwTRoBn8dDs6N4SF8DYIMYiKo9m+HHLk1oZ2fnZ2xsPIMUMGoUWVlZi5GpNJ7oRfneGb9/WSwWl6lPKjN5BaSnp7OBhwURql1cUE/9Jsg34H9cUiNUinhkpJNpoACN1e3r+wnTArUFVtg9rMjyt3bQAkjICUiA7eQmQY2Hujw8f4KmSXsPD48yO/xWFuHh4en4bPVWuxrQ7DsNzSnGNhWoOSM9cMbbIBUcIWLt6f0xE7xVBWplAa1atZIL0FqM+/fv38HGUeXGRgPWRRshYm8U7Buo9d4tlSIeodXG6bI/+mjkbqkxaA8yFdt0lQu3Ld4FPJlMe4FBwC4tbJrmgfspxJlitkBXGHvmRwidtalSdNBaYVHgQD+2FWgJ0BsoYttUBHIZKA2qmMOHDw/mkhpBllcgokFyVYcx2oqtXJygID5F5XVpXgG4/jJeIy66ceOGnyrCzbqyEXZGX2Dxfqj8ZMyTEzCBddvYQGh8lMZkVfVQB9+WT85WBpUinrW1tSkJ99KgYSpa4k9BIuZc9Wfxt26nPIZfI0/D0pCdaGQHsKGlhxnxMP6c6okF5Lxyd1UpDUUYgtKHha01rG7vAXOtbKFeM1fIjnyp8j7Ve8eUBSo1Krv0gK5z2Baq1BivJT4En8sbWKwjEv/LQ3czPYA85SiilfKYqAJcJKpK0aFSX0pOTi7ThGgKhUby76U9ZXNuk5v0hjGNu8FP9w/Bufi7sKDFu7Cw5TsQm5UIJ+NuwZ4+H7NNNUsDlYvyozKVgjQfiVDqsKnvAPVSi0dvhmWZQb2uzSEz5DFtcljiXk2Xh5HiowwaFaEIIjQTIZ+5AKhvbAM967YAeXA4gC89JqBsEzDOe5adzD5LT0VxqBQdyjYFzcB7+vSptPT2sboA2nb2+FHkSlARGn85orghYWnqNG3AJdB0adMC+AIevH/rLghk8qI+2nMRTNrgPdxWl9jRtY75oswGU2WwdOnSEePHj9/PJRlo4pb2gyWOomkqGnqjEDHUXZKJQL1OK8sGrLOke2lQu3TXWRk5r0ClKI6Q1a9f30zXRvL169epL9WYcAQpbUaHhyQ7H7YNHwQrW7eABQYNoV5ScQufmGsHkkIxI+aBb3xBLzYbxGk57HuQpRnnLV++/EBaWlo4l2RQRKEhGUfcR9v4ksyjaIb02ZIjnOLe0oSj+kPCqY0CWhEqSzxCpouLix52c2rjkmgD5Di3yZMna73wToxEw5oBWxfiJnleoxZm8MQwG+ZdDYY5l4JgmyQWrDMFTA4RFnbuC9bOjpCfkAGF2RoKPUTHjh2bt2vXrijwZlWQkpLyAOuPWpiqAW2NoCvWMTt9+vTJevXqdeDSGuPUqVPQvLncpzMxMdFizJgx6SyhIerO6CGTpGL70WqMRQ6+kR683HlN4zo4evRoT0NDw3PULd67d48chrkrmuPy5ctbp0+fTjHXNF4tpQ667ffkoCC6TXr06NH+q5XfbbIxtUQxLd/G8lDoefg9+DiI6pqByMwIxDn58KXbGDAzKLmzHSkH2EXZDR06tPRot/L7luyDqglEMCMjI0YwZUQnx8G6uNMg0BdBYVo2SF5mgm+3kdC7WTtmgFPX+SwlAebPmPVeREQEBfmhlSmas7kGqA7ilQFFfKfA6GqB9ZL1NBEC+s8vGmJTCH1VqMx0k6Y4fvx4G+SuUFWmEGHO2XVg6GBdbs3Rewf5aL+xnbaoEeIp4LHR+xqPz+vIJVUDaZefnAnjHbpAh/puqnZ+LwINIufn5y9AQm/t37+/xt3tgQMHrM3MzObq6+svozFQdaDK2X/vHJzLjgI9S1WO0qVQyd0IK4saJZ4y1HGjs5UjuFrXL3LM+dDhLbA3sWaqdkJmClgbm1VLf0ncEpvyHD4/uxUsG9uBwFjzoUaegO8R5OV3i0vWGF4Z8RQgl/mjDRMlUlTlHUxtIC4zkS3IWDNgNjxNfwm7752Bd41bQpx5AZyJUaofpKAMv1OYlQe5qLCIs/PAw64ptLRrzHbxNzcsnuBMzc1khL+fEANBLyLByNwEDCxNQYQEYrHhsBaoQVBlkMpfx9gS1g1eAM4W9oyoUcnPYPjeL1iI7CIUQvfguQGXuNQrwSsnXmm4+/nMw96H7UBuqm/EwmBvHvoJtKnrDEN2fgrT3d+G4OcPYFqbQbDj7kkITYgGUz1DuPsyhslJhWMsFYzsKsWQFM1aN7a0h6/7TIc/wi6CvakVjG1RPF9My9FuevvBsnNb4fyTUMjFBkTjkgrgsy+F+Krelv5VodYRTxXc/b39sSJ9VPWXBkI9WNBxJFx8ehcSs9JgExKagr8/TnuOxHKAf6JvwpLT8sU7K/rPhG8vbIeE7FSmGBmJVHeNqCk+0s9KbXntwz+qrM5XJ14L4pWHJmvnmVkY5HVAWnyKXWAfssSZWl+K0BRQG/tAkBRKHvKA/x3wpCeQk55zl9/gDWoOrz3XKYCcxkNDOEokEjmVnnOjAAUFBQUhzZo18+SyXnv8KwgXHR0tK89OU4amGzbUdrzWBQgNDZ1haGioVUhnBdCgb9+6dWtNI03UOqgfrqjF8AiYOWbW+3PvtbVxepfL0hpCodAntZfdMlEfZ4GLZ6urT87f1l0UnhrAa8FxXTZNN82XCJ+icWxOWqO5wBA2dle58YnWGHv6h6LhNhlPJkWtc0Swj/9BllGLUasJ5xHg84wnAwo2UAK6jKspQDNh7Fn5NorKoODxBbmSxrdn+Wu8j3JNotYRrvM23zqF+bIEZcddZXg16Qd96lW4TZdWWHZjJzzMUW3WkQ0oLZTNDZkdsJ7LqhWoNYTrFDijiZgniix3aghBTrw096dLkJv5mDM/cCn1QO7/LMg34Fsu+UpRFRcH3WDpUr5n4ExZoVRQIdFy8nJVEo223jz6NJjtVkmg9ePUJmlRJ+2ISQPJtOljVmEurLpXVnyR0w/tA1ARZDz4hjZPcN80vXiT/VeEV0o4j41eZzwpuI6abrE0PC1KLsxUgNZAjHPqDv8L3gEHY6+znXP3PLrAfCNpAPplXjo8TI+Db+/sLzGIrAwLnob+Pagc8SXCOPeAma9UC31lXaVngE9pB6kKMc6hM7zrUr5PD7kVTL24FjZ3Y3tMs5AdW7q9z1wNysO313bBvTwNd4VDDp7Vfij8cf88xOdmuN2bGVDWqbSaUeOEc9/oPZPP52kVgolG9CleS0M7R7CxseFydYvYx08gpjAZ/OLOVlgpF6f9DH7Bh6B7g9bge3g1SKWy2FuzAhtyl2sENUq4doEzE1Fb1KjmiT+aCmzA16l/0VtSqMOGDcvWD611ID9Iii9N36TNjinyAnWd72EX2sqqEYsUkS8thK51VC9MjYyMZDuYEChOy6KHeyAX71eHrcM/hX+ibsBvt08wr2ahSARBMzbWWH3WmIxrRzsiaUi0VkI7WOXyHvg6FxONoGq7GGUsvL4JMgpyoJVlI1gfdoQpHcHJ0eyTIjI8SHvG3VkWil2oCeR2/lWTUbDGdQJWkGpaTP3zO3C3d4Hbvpvhy17T0GQQs12fuMvVjhppIe1+nSWTcbuJkHygFqoKBjIhfO0yCt9K9WtR/BVnZ90vOyd3hefPn8ukUqnKH6aN52dHbMPPsu/dzKYhBMVHQMjMQOiyeQ4zLYbE2wuWL1+uW5ulFKqd49gqWI5oq96aBT0atmEcYMjTAwo8SH0iybBF1m/B166jyxCNKvXJkycvevfu3entt9+mIS+da3P5+fnJPXv2NMLfaBMXF3eNflMZ1AWvRe4bauvB5RQjIukJ9HdqBxdj7yDR5NWpCENZnVDdtHUEZU47OWkl9N32ATSzbQj1TW3haux9+NK5bLhJqrTU1FSwsLCAW7duXf3ggw8o0HckHorKcHmA4M51AldXVxbmWJ5ijbnBmjVrvmnbtm1xOCYOJE/nhG9jQ2XKqGNiAb8MfJ/thz/1L3k0QF2GEy6NauM4tssfEu381LWQW5gPb23/mHUnDxJj4XRMCORIKKBa2XLRIPK5c+cKsPW7I9HIUYdUbeUWHIVKSiZ3XmUQh+GHsh1AXdzjhQsXTsJ3cM3JyXkpz5aDIu+tcR3Puk9lvMxKg7rGVmhTyqCBeV2WV5UwihWhWlqEp//MaCSB08AmHeC9Fr3BxaYBdPl1rtwfhMNs8+7gVLfsjiKffPLJ3zdv3qTofiUqrBSsoqKikqu6LJhbEkVRaMpb4CKqW7du1z179pxVfn9C4NOz8CC35EKkfHEhXJ6xDvr8tpCl+SIB3Jyue21T5xznGTjzbSIanTtZ2sNfD66wtQLKhf7UdoBKolE3iUSjZVnlEY2QghXupCpclaYgdwZ8Bg1dVbQqqTAhIeFcr169GmBDKbGA0Lt+b+hjUXKPChE2BiIalZdkN23x5unno5OVT8rQfVcplR2hD3KfszYyh896TISOgbPYJcIS24FF+/iUBlbOAvy4Kk9ViJjGjRs7YmVqraxkZGTEOTk51cFTbTy9nvbr188mODi4RMCft+u0hX6WxVHmFRrz3jHL2PgnE4U8MPbY4KX98p9yoFPCtd88i7FVAb7wpem/wP6wC9TPs2uE+Za9wcqy5A5ju3bt+g5bZxIqJCS3/sFDm3Vl8c2bNzdF5aIX7WdcEVDdl+C9Hdu3b0+DnpWJnZL70Ucfzdi0aVOJTZUH2raBVkYlpw3j0hMZ95HMI/AE/OPsREfQWd/b1s9nu4AHLBTt9hFL4N7LGPjxyl58cbkcGqjXDPo1cmfnCvzwww+zjh07FoindBOFWaTWXFn7h5Z/OXfo0MF92bJlXg0bNuyASkxBdHT0ZbSptt25c4eWQj3Co9ILDpXAa9269ZC1a9ce4tIMXzzcDzncSisi17mpPzHO6LmVOhIED2TBPgE6YRadEU6hQU1s3R8WdBoFbVmIePnSX1OpHixtNpKdK7Bt27b/bdmy5Ts8VRCKov3QfEwJ3Lt3zwo5shfKJBHKyjMuLi4qOeX+/fsThULhBhMTE1MaGkNtcDNyIyk5VMZiAas78IYOHfreggULSkSgVYQKJhybsALWXt8PZx6HQAHnhSaTSHuEzN50kSWqAJ0Qrv2WWTJpgTx6Otou5DrORukJJKDXNCu5RcyNGzeOL1q0aAieqlQLUUU3worPVrd+jbTBvLy8Fi1btgwLDw9/HwkqjxyuAsqL6SMiIhpj+pHyc0lxEovFjd3c3CrjosBbunTpCpTNtMUNA4WOWvBAHvtrWa+pLLJtA7M64PN38ZajurDvdEI4Bbddnr6OhdDv+9uHkJ4vV6S+qTcc9I2K57qSk5NzR40aZYGnKldvYuVGonZZYhcrdaBIecpjjOUBn3kDG4/a5dBI0CzONKB4XyfMzMxoWzdSZB4iYYdTI2E3loUQu/tn+C5y4w0RnhUPm+Np7yeA8a36wt775+Atp3ZwJOoaVjj2l1Lp7pBZm0ru5KElqtzf0pAWjT/SGB0R7cqz+0VEcwWbEkQjINEo/oVKomGFPdKUaARNiUYoj2gE1E5NIiMjZRREFbnwLYqel5mZSQR3wV76Pu0hdOXKFVXqsHjQoEGuxLkKuJk4FM2o/37nJGQX5MKXfaaDkVBeFzw+fxw7qQKqRLieW6YYkFMPqcDXvDbAxqBD8P5RtloKhYoMfFzfYucKDB48uC1+JMlTZYGFVz3FXUNQ1zUTqKu3trZOjomJUbXNZXrPnj1LzBdtaCEPaU0i489xX7Mgr+YGxWv40LbjorhVDlUiXA7PmC1HIvW//7aP4PCDyyyfMMOkUwm5htpdJMqtO1yyDLCL1On4Y3WhoKBA3S5gDxMTE69z5ywGijVPHrRgzL7l0MjCHtYPng96isWSPPhIflI5VIlwFIaJ0NC8Loxq0RM61mvB0qSQNHdggycMJCu8vLxoTbha7c7Q0NCFO631wC69pIosh2zMmDEljOwlTYexT/Jz0UMlqb6ZLdvjQIG2P0+rtJ9hpQnn4edzkj6Jqz7uOg6GuHSGQxzHTTQpuShm9+7di/EjVZ4qBsqNHx8/fiwj2aKNvHrVQGP/jydPnqjy9Eo/ePBg0TARiYuGAvmAw8PkZ2wXSQryppB/QmP9Sm8HWmmtUrEgn5b+np68CrpsmsPCBtLLKu8QSdyG6jL1GSVWeZKwV+5KlaHIpVZF53TQiyo+6VcEeJV+S3Gv8nXlPDooLhfZVvR7dNA7KYPuJ65g1/Fc+VkE5XNl4P2JzZo1o6EzZRhcvHgxV7F6iGYRaF9XwvsdR0CvRu7sd9heBojKmgaV5jiFD+SR8d8xGZePfTqhqdSKvZgC58+fJw/gEkQjDlO+pzQmn/8JTsWHwtyrAcyPcvQZeahl2tlq16MLcO75XZh0fjVbOjz5/BoWcvePmCvwS9hh1qLnXwtku2/RLlu0m1ZY2lMYhfeQm95vUWdg7rUAyOM20riZGAV7Hl2E/wVvZ5EC6b7T8Xfg8+AdTFM+8OQajFfhok7ABmCLslm+EU8x8q5du7acO2eTsDyJvKwBwYfZunQKWkCTyQQPP+/32YmWqBThPAN82F7jVPnTD/4AL7PTigzumS7FmiS1bDRQl3BJhtDQ0MblaW8KBEb8A4lY0VR5yhjv1AP8Io4z7s7nuhzCH4+vsI0sCIm56bD54Sm2cdM4vP+r0D3gYuYIdQ0s2A4iKXmZYIxEV6C7XXP4xnMSbIs6y9IBD04UlWc3NhTahYs2ZFIFLKNcsCvh448/LkHpb5uNYZ+0XQ5xdqdN2GVy78oXCtQOHpSHShEOX5bZIe0dm7G4JMP3yAOBF2L3gDYKOyfEx8dTMJkSw1goHzRyYzs+cBl8124y89iiSlQQhZxc/+q7BAbX94T47GSWR9jX5xO4+EJuIzcxd4C/+/8PWls2gh3R5+HPvp9CZAYaxZEn4adOXrCusw8joAL6fCEkIzEbmch7PQp5TPdTw6SRkEOxN8D70jp2TRWw2y/tlp6F2qd8Az+EHq846l94cixM8xhUFIqjIu9tdahU/0ojJaOa92T7rtE2LYqHtAdHGOsi3w6GMH/+fI87d+6UCeZS0U4hO6IvsE8i2HtO3eBBejzseHQepjftCw2xcv0iToC5nhHjPgrJWyAtZHvz/Pn4Goxs3Jnt0aOQS/0c27A9gMY6dYUWFg3g14en8ZoMvFz6s0/az+5yQjjbCGlYg47YlZ5lgVX3xlwGG31T6GHXgnEHPXNSk17sO6WBBI5EWVdCK27SpEnzwMDAon3oPri7je1VkFOYB8OadYfo1HiITpF7S9RcJHUk3FWv9TDpwLfw67BF0ONXeTf9Q8NRRRspUDeJSgnNtZQZJcEWmomFVbtlRhLbO86c+UFSPaUVZrOItbQmwBxlhJ5AD9ILstlePBSGmDiDNk9Ky8tie82l4DVLPbmPJKnf1GXSd2mzJfIZYSo5vh8FEiX5TIoLycak/EwmUy3wuxn5OfgscyYXCdSIrNTv8uHr6uoq3/axGHrnzp3Lp3cjPEAODnwhHwZrYuXIoiqdiLrB0ljIi8EzA4tbvAbQmnDuft77sJ8exSWLQK+32lW++QQhLS0tf/jw4Wod8pHrSGFReZ2eQYSv6FNxrzLk+Yo8xb3yc4Lydwl0pyKl6lksD29Q5R+jABJN5cWTJ0/mCIVCmm5iXKvYeGLtoLkw/a8fmEZO4IkEEKSle4PWMg4LwCKcUxFLdBuF8o0eFMAustzlSFgpaolKQ2hUUYoKVswql0lz97D7FZ/4J78id2WVf4fdKf/DtCKHoHyu/BzFs9g5e5b8j6B8TrMP6hASEkLbdjOQFvlp43fgqyYjITEsFr7qPR0+7CxXWqASck5rwvFFAtaCDo37BraP+AysDOU7PjUCGvAvBmqTatcHxMTEII3lRL6IyocYTQnSIKkhrL1/mK1VG376O0gryGLqvO+VDexeUhQ2hh8DA6GIVQRFZ6fqoy5s96NLTE7NvurHglzT90leKUAb6U5C04ECvE1AU+LHe39id5uDJoU+zESFx1Cgj11sFvxw5wAsvbWLeaHRdyZfWAMzLv0MWeJctskvmRH0O9/clu8xTg5LYWFhNEWljF6nT5+WdejQoUSIeGuRCRjy9WD547/gj/DzKO/kmqq6RZzlQWvCycRy++OdXUtg9pGfICVX7ik3xIrGj+WQt3JIYwkVKB2t3ARlFQ2TJeSkgQV2H6Mbd2HKxszLG5lsIyJ5X5YvCLVBGUb35csKwURoAPufXGVEH9moM5NX1CAWXNsEjkbWzPil/enobWhjwlG0SS4SzwqVDpJ1tCPk06yXTGOlfeseZyawkP0020H7u7azbQLD0RQgZGMl0/ij16VfGPGU1+mZmJj8zZ0qcLFv376TlWcMFKDQ+OSy/nVvLzCqgrOTnN+1gGLu7cve0+CDExuYUxD131/WG8o2VSIQ4VAxoT5EZR+grFVmifPYro7kr0gcRi1f7qbOY4oHbaabgp/EKfaGFow4GfgdMyQ2bciXhkqEnZEF41bq0p5mJ7Fz2vSWlBAaNaFzegYZ7ET0ung/bZZL3aAhacX4W7niQlSGCtgneSSz/QUwnxSbZFRsKE3PI66vZ2zNNi+si+9DUJ6sVYIJEs4XOa9oFoC6V9rKkyDGcqwZOAc++mejvFsWFzQImrP1KbuoAbTmOAJZ/99e3AHW2E0qDEljw+LwvZy/o0b8T1xDFU2tnjTJiPSneMQh8QCuJkRAVMZztgfAybhQSEVtkXZk3IPd4pPsRFapWyJPM5uIKoW2pz4RF4IEtmSh5o8/C2X7q1Jlkz0X+OAf2IeGeljaM7YYhEwJY2wARNTIzHi07W5BY9M67Lmn40PZYkhjbEhEKPpNukZbadP7KohGUCPnsqRS6f7Q0OLhyJTMNMYpdPR18gRny3pgayx/jhhEduxEQ2hFuJ5nlzJLklpgfGYydidKA8NK7a0iwmGB1E5pHEXD+MzzO0yuDW3UkVUy4QZ2MdTiJzr3worOgGdZSbDw+q+wpM0otscqySO693DsTWY8R6LtF5T0EDZEHGPc+37zITDHjfZzjYDVd/+Eu6lP2LAacTdtktvLriX8jYY24evQvWjL9UEb7yVyHU3RSOD9FkNg5d2/2PXSKCwsJN8ZVYih7lIxUmRuItcHCGdjbmH9oUztJ3cYQ6bTav8+rQiXGhTNfOCo2/Cwb8qmcxhKkSg1NbVch1Y3N7dVWBiV+64VoPyIz05BedQV5l7xZ9wy/eIvbOfjT25sZYoMdc/EoSvaT0ZFYxVbA7e3zyK2pYqFngmzvUhBMUDOoXVyBCIAgZYWj3fuye4lWUddMO1ZPveqPzPq6bfa2zRFpeQnJt/GnV3J1pLTzv+LW6uazWG7HpcY1lMGdqGxQUFBtLCElUUBsh3DE5+Cq019eVogs2YnGkKJTypGp8AZVoVSARtnIoNUiF0EuVyjRgCrlByCnj9/HjV+/PimLFEBIiIifkRb5yOOS5kiQuOC1B2RwUyKADUU2vHYGLtV4h66ToQjeWeC3TaNnNBPkzzTR4KR/CLCFWJLl6IcJINa0bZogb9i0yfyexTxhOzZJP+y8HvM+MY0yVAiGHXD9F2qKIUxrwzkNuuWLVsWDW+VxpEjR66h7GfxqanOFj4odgob27I3zO84ii3PQvwWPDNgKrugAbTiOKmBERvVdbNtyFoKaZSKUW5loFDX+LnNmjX7mAQ7Ep0NXJPMpJZPFUjVRUQj0CgJEY1Acosqn4hG0OOLWAXTzv9UOWb4ffqeKV43VyIagZ5LlU8HEY1AzyZukP8mMKIRFOOJitatTDSSa/Hx8aLyiFYRBjftBLHp8rUHPJlUq4UsWhEuS/8FE2phiU8g8N2PmQFJFcXAcRsBOajI40lTIAHHq1KfaxNIy6QD37MlNbbevXsXT0+oARK4aL6udKgPKyNzcDSTX5by+VoFPtWqpsLG7GMGGLXArpvngl/QIVaQ4jYph6WlJjHgy4I2paXFGLUN2BsspGEtlGXswPcsGjyuCPr6+kUOUKUJZ2dsWVxzUplWkfx008Tp15X6o6pwjpOTEz1tirxB1A5gb/ATd6o1yPdTAVK8lEEuDArnIamMr84JSSV01jdl5RQvrOfsmkrXPLbubdSy8XSkIhJCaZiYVG4/bm2B2m877rQyoL3SuVOA8JRi+5qIRg2cwvcTCqztnrATDaF15arb/MHXqDM0qVfscoj9PzUKZb1A53j48GEMdmOq/BzLBXKzGL9Hk3595DllQY3v6dOnpliOqqxtK7Gb/+LraM5YltRKSROn3kXbOTmtCdd+y2wZ29qyFBzSRfBB+1GsFdnZ2bGXoZdSBucy/hdy1HAuq8p48OABeY+VHOEuB7Qcq1GjRkXljoqK6oumyAHMZ3vn5ebmhuHnO/iOtLJHI6BJcwG/3730GCzVBTkNoXnE6mPhra1qdxWpdsJ5+M+8hSQpHlHmYF6oBxv7y8MwaQIsSBx2h2WXpVYCd+/ebYO2UqjCs0odsNsLQ+O/BZesMiIjI/PxmRqPFE8+swrEKoQTX08IN6dt0IoW2ss4nqSMV9KqDtO0IhoBudGRvL24ZJXQqlWr287OzjyUhzb43Chq6dTC6eC01GmkFeqKaEuXLhXSQLk2RCNs6/MhzHUru2GzNL9QK/lG0JrjCIoZAsKv3ecVGcmVBVUqd1rrcejQISN83/JDHFWAaDS6P79VPIKCArfPbd/A4slDDVAlrXJSYxrzqxrRCOQcy53WelSVaARncztwVwrhqC3RCJVq6e5+3oVSqUy4t2/Rer4qA7u4TLSXaFWqVhi9d7TgfrZFitBEX+PvFmbniwU8Sed7U37Vyuh98uSJTl3lx59dxShQGS+vSnGcQCpx39FLHsdDV0B5RHMeWhfgfpY5TXubiTPzQNODh41OKuHfbObv3ZN7TIUYMmSIka7XN/zUaQY1WI1HYZRRadlSkW9kZYBaYXyLFi3KRD1Xh2b+02ghpNo1dTSOWphXwCKaqwI574Z5bdKoDlDlz8XfUuvgVFm47vQRwfLzFY55lkalOO7PP/98mzstARqxV0yZVAZoC2kV61hgIGwsk0hA3dGqpQtkhDxifjKqrstUzGyoA2qqZYh2K/kRfHRjC5teoglZmoIi25X2DidQmqaKyDWB7lOFjXbjKmUSVYpwTZo0oRAXZfC/kB0QnvYUlgRvZ4tAFt38jTnuPEiPgx/uHoDgpGjmx0955GtSGoo5OU1BIzjqDjMzUxiWpAcdh/eD/PhUlffQoSmIIKqwuPUoWBv2NwshnFqQxZxq14UdY7PoP979E448DYKZl9fj91X/Vtu2bWkJmtaoFOFMTU1VcsbjrJfwN77o2MbdqKTYD/MgV1IAz3NSQIB/NDpO0eWoBaqpB60gFasmBnHYxBxHcHA2hvfr2oEkKQtkecgNKu7VBLNmzSpepakEDxtnqGtoDotaj4BtPRbCruiLYIfpxZimBSk97VrAeOcesLHLLFjT0Zv7VklgXVZqPXilZBz5RZYe3qElSr3sW3IpejCPtT5rzm07E7sMmtisCKhuq/UOKw3XDVNk0twyHu5g08gRvm7QBB7eSwfnFmbwxfNH8PR4CBg1KbmUjSfgw8MFOyqsgxUrVrQbNmzYTS6pU1R2d63KaZXy0f8ikC3X16E1m/6nGfEPrv8KN5MikcMkzGfy96hzrLs4+/wuPEyPZ13ll7f2wCVudU0paPxOqjiINsDFK2BgKoSWHa3ACD+lUinYtmoEkoycMvdrgi+//LKM2xz5qOyNucT1KKlsbQIpQykFmRCfk8w8x5LyMtm+BzRDT64W8djzlEZaWloUd6oVKkU4tGdYoDUF8vDliTjko3EpIRyWuY+DZuaOrH9fF3YEXM3rwYhGXaCBiS1zOO2DRP641TDM11iBVInSRJBh12njVI+dnzkUB2cOx8PZv+OBVygFAxszyH6YgIQlxaT4O5ogOzu7TI03t2wAoxt3ZW4UJAoW39wG48+vYsRqZFqXlZ16GCovOTQdf3YLFgf9VuR+oUBoaGil5voq1VUOHDiw9dq1ayk2lk5BnKzCsVQtnH8YK5Oi7FLA2NIUjG3la66bpBjArD7OcOdaCvxmIPcKoLHLZ1fugcgGTUaUsdRVPvrsD01+jx8dHS1RHsQm7zACeTcTMcacWQm7e3/IRAQ51NLeB4Fd57L76B6C8rkCKBpo4EDrwKmV4rjjx48/oIFcXeOff/75hDvVCDKsSMUhLSyElry6YJGJdEBOMhcLUN0HsLDQY2k62j0zAnFyNpBcVHxPQ0gTEhKucOcMRAAFEch9nohGIO808sMkohGUCVWaaFy8zRIxMDVFZWs/Pyoqah93rjPMnj17I3eqEVi3xx2ODRvBnD5N4X9dm7N11xPeagwiPT7UdzVh8bSG59SBsYMawe4Pp0L+4+Si72mKLl26vMOd6gw//fTTFPzQzgbiUGm2GTRo0Axdct2BAwc+wA+tZpsp+io78sTQMt0YHodnwp3LyWCVxXVjBXIZRrJMkA2QmpgPIReSwLpVQxBn5AEFjtMCqffu3fudO68yaEIXxc0eLqk1KiXjlOD24MEDdcHJNAYa3gXNmzcnu6GkN00FqP/xQBkFyXFwd4E5+s7g3FY+zrzpTCTcMSpeei6Q8WBdr3ZQmC8n5PyrIRCz5wIYN3eEZz/9o00dGEZGRuaQllpVoGyjtfCx8pT2qCrLhHfv3r0/d14pUCXcvXuXYgJqRTSCNKcADM2MUFZJIOJ5OrPb6EiR5oNAIis68Efg/s1U+fX76cDDdJOxPaAwVWt3ktyQkJC7pORUBUg0iuBTaaIRqspxCrTDlnhT25YYGxvL1spxy7Nye/fuXbzkRwPYe/VYJM7M+17GhabSFkIb4+wXmy5q7C527tw51ENkPIqq5+joqLWnGac10yhFpWYElKErIRXUtGlT+0uXLm3VRO7Rfm8Tv/uAOdMo1tQhDLFiZEePHtV4Xu35pgsr+CZ6MoGFIWh7CK2NQFOiHTp0qMHZsxS9HvtchKmpKaSkpsKQpT6gL6x4IlkoFMKePXu+RaLR3kJVJhpBVxynAD3PzszMrPXWrVvnuTRzHUyjCWjqQlJmGny87ydIExWAiaMNs6GyoxPAb7A81LsyMJ3ap08fVbEhFe9Ln1UXNBrgzJkzEuwaS7RG6ipnHl0DJs51UcERQ1ZcEtQXWcD3I+aDsYEhcgOPjcteCb769zyvOWvy8/Mp+lBlgnerha4Jpwye09KJthZ19RPoZ1jgGhW/lhOfCpv6vM9WpCpAswS0IDAmJubI+vXraT6EPH7oIHWRKnEzHtWK06dPn8EeocyaNRJvcy/7gb6NOZejBGyA8vXc7HPTrbm/qh5Z1gGqk3AMnv4+1D2U29okeQXQUeoI49r2Y2mSlSQPSnMiAfPykRt1PqHJgYcES0CC2XLpEvjh/A54YSVVOzFbBJ50d7BP1UL3VgRdyTi1CJ4ZkGRSKCxeiqkCAgM9CDJMBN/T8uiyJPsokrkqIDfO4E51hlOnTs25du2ajLyOVREtMz8HZp9bDy/t+RUSDdvaZ9VNNEK1c5wy2MZ4KrhIGWRQZ0Y/h1+HLmazC+pAcgaJ+FgsFr8zYMCA0hHsygUSqC1+9xhydbnrrmkoa+aRVWDmZA88YcVtXMqXNL/lvTmcS1YrapRwhHabZ8kUITfKgyS/EL50HgmmRpqv2CJOJQ2OPhW2FnW31PXSALGm5grd540EM3eyA76ogm6RQ2U8taqCGiccwcPP6wgqair9VoJ8/KHVhuksojppZrTdJeFoxFUY1rIHFNDS5WoAqfXrL/8Bt/LiwKCOGdN6CbSqRsRtfKEKMj5PHOLtX+OL+l4J4QjkD/kozVJM0ysK9GrcFh6lxsOBMV+xqOGEuXZ9wMncHj54sION6mcmpIK9zBiWD/Bm0ymqFBhNQByZV1gAX/yzCdL0C8GkjgXw9Gm9t9zlgp7bs1FbcLGpDxtu/Fm0jk0ZEpC9HToz8BiXrFG8MsIp4O7nfRgJwBzqVw+YDQuOr4MV/XwhJi2ehVVMzMmAVZi/5FRgiUlImQS7wLx8KEjPhey0DGhoZAMt6zpBY0t7sDAyLVq/TWEGM/Jy4MHLJ3AnMQaSCjPAyNIMRGZoiOuj8cyXP7O5TUMIS3oCfRp7wEi3HvDLjQPwIisFBjRpDx93GVfUkAgo77KCZviVq3BVN1454RRQXo9wcvJK2HPvDPi2G8oq7I8xy+Das3D44fJu9sIK+aUS7Cn4n+Jp7Fb8D/+RslGC+HhQysHUGma4D4YrT+/BieibLMYWBSd4v8MIaFmnMYzb/xXb9IGHRDZuYic633t55cbYdIjiUtQStNvsK5GJpUzANLWuBx72LnD6UTA8zXgJe0cvYzLO0tCUxVi5nRAN0w6uADtjK4jPSmJDaRQDhfxeKHoDyUhFcAGSnd9f2gk7kIuPjf8eum+dD30aeUBkylMWXoOoSFrstuFL4OsLv2OXXbyWnpZB8TIK6t+Yv0n9ftQ1jFpHOAU8/LyjeXy+k8J8aGbTAIKfPwRLAxO4MmM9ZBbkQEDw3xD6Iho2vfMxXI27D1+e+w3sTW0wLwomte4P/yD3UPBRcgfcMnQRI7InNoTLyFneHoPhzONbMLJZD3C2coB5x34pwY0ElHM5Ib6BlQpEUN2otYRToE2AVwt9kd49SalVsLRhbn3zOmBlZAbudk1hcuu3WEAz4qBdo74A70MrWUiPUXuXskLWNbYEL8/B8M2F7YwrKbC1KvCFApCKJWNQvdf5DL8uUesJVxoe/t5BqFR4StHO0wUYoQoLH6MA64nEqtIcWU3itSNcaaBS0wx40vdQvH0kEAiNmHlQ2kTALpD1gqhcSAvEv/Jl0nVBCfVvQzXvjl+deO0J92/H3r17BS1atOgiEAg8sVH2Qo26DX5a4aceflKk72Q+nx8skUguFhYWBrdp06Y4Lv8b1Eq8YbraBR5tGCkSifpTr6+tN4gyaGYMvy9GZvzZzc1N7vf5BrUCb5juFSM0NNTF0NCQJoSqfYYU8fjw4cPNP/zwwxJbVb1BzeIN070i3L17d5mBgcHSqkizyoImLzMzMwe1bdv2OJf1BjWIN0xXTfD09xTJoN1skEnfExiIOoIU1cVCCXSzbQbzWr7DBsNfNSi08ZzLGyGxIJNNIvOEAnLieoky95CMz/O/5RWgVUyYN9AMb5iuimi9wbeOkCf5DButPFZd6dE3DmhcAcX4oe33ahvCUmJhWejuor1AyoC1Eh5IJdIYGR8mhsY7XHudRw9fNd4wnRZosnaevpl+/l6+iP+OTCIjVxXuSvmQisXwR/9P2U6vtRU0cPPe2VXA55w7NAFNOUvyC5+hDJ9/y3fzAS77DSrAG6YrBx3Xz3IrFEqP8HiyxkWOLVoityAP9iPD0dR8bQdtsudzaR3b26ayIOdUSUHBwhDfTZUOJ/9vxxumU8bSpXyPunHX+Qaidtos+FcHiVQCy9qOAzerBlxO+SjaTQWhS5uPfGzI860ikJ/pX9FXYM/TEoEnKg/8XZSCOXwxvBc0O/AQl/ufx3+e6Tz9fbphqzyPrVLnosiKZwgBtCxQUrGHJkWTWnBtc9GeTKs7Tof+x5fCDJe+2HB5cPDJdfBtNgjWhh1iAZvaWDZmW8t+3GoEPMlKgPMJYfClx3ts+1c38/ossNPyW7vZzqMU2HBBi3c0YjyK/DXo8FIwNNT9IjcarJGKJdtCfAMpgsh/FrVf56kGtPP37tkuYKaM862+WB0MRysU2lk10YjhFKDd7uJykiE2OxEi0+UbkPawa8nW8tI+ln88vsyCTtGS2PnXN4GFvjG4WzvBn7HXoY6BGZNU5iJjuIQMaG9kCa2tGqkLg6cWhTIxtDDXyWYRZUDRaJDxJ8ekPpe19feWefj5XOcu/afwn5F0bTfObC4QQQjqbao3UdEhxCAFK6kBzGryFrRp4MrlVg0UMYBsrdIBwwhyRpTqTCUNDDkCx9PusTjOumwgTawcYfeoL9iKm7VX90OIbwDMO/oLhKc+QTtQ9kvILP8yu5X8G/GvZzqPjV5neAJBb01HGrUFhQuxBiMYb9YO6lnWAT19PcxBm0wiYZPQ9vb28hs1ABGDBjNoO1FNQMG8FVuS6gq0WioqKgrVS/mWpCQ9Jfi39/kNuJX5GAqxdJVRC2hp3Gc9JsOS0wFgiCr0Va/10CHQF1b084HNt45CRBIX71Umkwn4Bg1u+PxSaxbh6Br/SqajSB48Pv+pTIriRsegSIs99ZzhLZvWYGxa/nofijDVrFkzNhyvCUiyTDy/BrZ0f58NfnxwYzMsbjUSlqFtNq/5EGhqZg/TLv4Mbzm6s0C2mx/8A195jIe9MZcZs4xq1AU+vPErbOwyG6ZfXAuTm/aGVpaNwMFIVUgg1aBl9nfv3qVdVbmcstDH97yXFQfb4i9BjrRA60ZE0lrAE0DIzABo6+fFVtxtGLwQuv86j62Io5FeFlOhULouyDdAu025XgP8q5gO7YR+Qj7/pDwOkG4gwZ69Id8cJlt1BmsrKybFNEVycjK0bNmSMYQmoMGU/wXvYDuT0zb0vs0GwNeh+2BSk96soR5E242Y8fM2Y+Cjm1uRCR3wnoGwIfwoSshs+J/7WDaQQlvS73p0AYKSouBLjwlA29prCuooXrx4Aeo2Q1UFkobX06Pgj4SbrL40bVRk905s/RaciLwBi7tPYGuIt4QeYxtyv6+0shHtwEe3fAOdWeJfgH8F07lv9J4p0BP6qQq2YmtkDmsHzYMP/9kIzzOTudzyQdLsbQM36GffBgQUtkEL1ZTuTUtLg0uXLgXu2rXr2MSJEz19fX0/o6AstR20o2LTpk0HomqcPXXq1K4jR46cY25uXp9UZU1BHUxqYRasjDkKeTLNyky1m4cdzaZ3PgFDPX0YtecLODNlDcw//gs8TX8pvwmBz04K8vFXGdvrdcJrzXTt/L1HgkDwR+n9Bmi/BOol/9d9Mng4NIERu7+Aje98AFHJz2DNtT/g/YZvgbNhHdZDE8jpWCwRs+XMAinm8fEKfp9ULYLik0B2mgJ0D30X1bGgDz744AtsnHGYTVECaJ0bLbGl9mRy9OjRTc7OzmPxvNaCyhIYGDj5xx9/pLjSinXZNEtOIo8MU9uff/55XuvWrUfguVDTjog24Pgu5m+mhmqCd126QF9nTxaRgwaItg5bBCP3LoXkHKpSOWQ8WWyITyCFUn4t8VoyXYcAr8YygfAR7aNEoAhQ+eICNjwf7OMPPbbOhyltBsKAJu1g/rF14O0xBJae+5XZCgQa/PBy6AHNTTQfGqdGdurUKXBzc6NdtJ9+++23C2NiYihAbDwetGNneeLAbOPGjUv69OmziEvXKlBHsnz58tHbtm07jMnyNkSk9kJ2sp2+vr7zunXrPnJ1dR2giSQU4FfDs+Nh49MzIFDqxFSB5hNPTV4Fhx5cgaltB0Dv3xaCm3UDuBoXVsKBANXToJCZge255GuD14rpsG/ltd80K0smkbDhPRoFozhB1JuGz/kNPjnpD3YmlvBB5zHs/hF7PodYJfVEAfKBHGvUFjrXa6FRDeTn51OjDL169eoKTF7EIwEPbfVFw27dunX97bffTtYyVTMXGacdfj7EQ9sXIw6gALv1P/zww7FDhw5dohkD8uGbRwchSVx+7PpcVDnvzd4KG2/+BT+i5LuJHeqg7YuI2bg7kHw04V4gXhgy+/VxO3ttmM7Dz8cPO7mZSvXNIrMRUYg4Pba8j4XhwdUZ66HDJl82OlYG2IN+bN0P6tqU3ICuPKA0S5g+ffo3eEprz6LxqMpkGDVShw0bNnzUv3//+a9iLZ0CtLL8008/nbpv3z7a0ixJnlslUFsiVbThnDlzRiOWVqSCkgmwK/4q3Mh8xGinCjT3SHN7918+hi/PbwUhqpyqQMyXli0yiJr/Sz6XVWtR65mu57rZJtn60kyZUgMln8Yz036C3XdPw6x2Q8H38GpIzEmDrPxcSM4t3tZFAbLTPrUbCBaWFkxcagqUbEFLlixZi6dn8CBbTYtvlwtqOY5ffPHFZGToL0mS1hREIpH4448/nrZ//34q0ws8qoPzFRLQaffu3Zvs7OzalseAxHxnku/DwcRbJdRHVSAmXNh5NAsfRlhz/Q/YcfskOyfIZNJDIb6bhnLJWolazXTugd7r+DLeHOWmbqxnwKRYfGYSSrktsPb6fshEFfNv1P/LFEYqgyV1BoKVVcXzVGFhYRdbtmzZnaQPDZygDbYTG8x+vHQeD82GPbUHtTDsCcB5y5Ytc1H9nIS/r1OaUFnwmVJ/f//PV69eTVKNpDXZoLrqQCoCzVc08PHxGTVp0qTvy1OtSdrtf3EdLmdEsfPSoBcO8vGD9ixmrDwIcPDMABi44xNIyi4eaOGJBJBjkqQfNmafZqM3NYxay3Se/t5Yx8WvR+FHaf6mjokFbA45BmsGzoEWto1g4PZPyiy+pJClM8w6QUuH8qd2aEunrVu3Lt6FwGTcqVOn7AwNDZ+hffLztWvXqIFexYMMj5pooFRYUs/shEKh3eLFiwe88847k+3t7RuQJNREFSWVkXa2i4yMDEW1cQd2HNRhkFFLBw2Q1BSjqQJ1MLZ9+vTp/eWXX+5StzMFgTrVlY8OQ1xhGpdTDHJ3G9asG5tQ//zMZhjg3B7CkmJZJ1wayJajgmYGUsdZq1DrmK7NxpmOIiHvmbI6SerHDW8/mHDga7iXEAO7Rn3OdHyK90tD3cpowrMCH+f+JYb5S4OM/YCAgIV7EZgsrWLRNlk0sEDOuLUhgA+povRONHhEvQv5Z9FBEoRGLUh00HvSQZu20if18MRgr5LJ1IEIZoXM12fZsmV7Kxp4WRixo8xoJw2kfNlrOvPh/HnQ+8xxYOWVPXA34RF3RzFkUtnVkFmBXbhkrUCtYjrPjV6TQSj4jdRCBYxFBnBkwvfQfcv7bNnLntFL4b39X7E5NWVQOIRlDu+AhbmK3ao4kDpy+PDhn1HN+gGTZKNV2p55+PDhJ/i8acjcLihd+KV3JCGmJ8lD+XjE4LWDmF7s4uKi0oALCgoyMjMzO6Gnp9eNvlNRY6SJbHxmAd67u1mzZuUulbl3754J3j8LT9/FwwLfmxiYJF8Cdlp78J0C8PNVMGgdtGnHTpky5Wd1kpzUTLL3jiSX3QW9Qz03uPb0PgsFTTG7v7u0HfaH0eByacjyg2cGVteGXFqj1jCduz/ab4D2mxJoa243mwYQnRoPu1G61TW2gm6/ziujTpJ0m+n8FttiQB1iYmKikMCD8PQxHlqP2UdERHyODPFleWqRNsCGn4yM0AKZhhr8u9QhVBX4nBvIQB3pHN/3CKqpb2syhK8AdRJYvovZ2dl927VrVz3b6pQFEdNxx44dvzk6OvZSVw80d/dRxE7gc7vw0GCaT7t34K+ISzCn/TC48OQOrHxrFrUjNpVkKNKH9LziKQka3Qzy8qsV7b1WvIS7n/cJVCHZcBRVOqmMpLO72zcBv6BD0LNhW+jeoBWsuEymVzHoXh/TzuDq0JjLKQuyh3x9fQc8fvyYlkNrvanxgwcPyELXeBfYfwuwbvNRghpg+dcgPeah5BZUxMDYKZGdnIlS6303N7etXLamIJW5xdmzZ0mtV2kbUGP9PuoQJEppHKgYZO/P7TAcvDwGw7bb/8Dlp3chIz8bHiY/Y5KyCNiugn38X3mbf+Uv4LnR+xAabe/QOe29QpPcxyKvw/HoG5Camwm+nu/ClWf3Ydfd0yXsN6lECl/VHwrGavaIpnujoqIivLy8BmKS1o1opUqGhYUtRknxnS4k0H8VtDwoPT29W6tWrS5zWRWBCGz/+++//1qvXr0B8qyyuJ4aBXsTb5ZovCT5Ls1YB/cTH8Oys1ughW1jOPM4pCTTIWgLTyOZreH5acvL87ypVrxSpvP09/4GX2EJl2QgviL1QIw6vt+QhWBrZAGDdy4ucuEi6En4sLzxcBAZqN/Xe9++fZ9u2LBhPZ5mynM0B/buHyHT/viG4XQDrEsJqr3qd2QsC6Np06aNnTFjxq/q1Pmnucmw+snxEoMspILSciFykp7813dwcNw30GvrAjYQpwyKYmb0+L7o/PLzr8Q16JUxXTt/73GoSJbQF7s3aM28S34Z9D5sDDoI7R3dYPbh1WzFtAKGYj4scx3F7A9VIHVy4MCBnnhK++hWap4mPj5eRktc3kB3oKmMRo0aadPeiEmbnjt37j52fiq/R6OWiyL3lmAq2kTtj7FfwocnNkBUShx82Xs69GjYGjptms3UUAXQ/pcFefurVGOrG6+E6cjLJEtPkomGA5dDSjwP+jl7wqXYe2wuxqfdEFhz9Y8SHgrmEj343HUE3qz6tYlR3n333WZ4GoWHxiMIz58/N05OTjZFm4S85x3w8zrN4b2BboESbxVKvI+4pCYg4jc8c+bMI2XTQhlZ4jz4LHJfia2N2zs0g9iMBHiRmcLMDHVAWoeH+AY255I1hlfCdJ5+3lLl2iDW2/LuJzB87xdswWXHes0h9EVkCZXSUCKAL5uMZN4GqoBMkz9q1CiaDSev/3L1wvDw8E1GRkYz8vJemVr/n4aBgQFpJAHIgMXbEasHtRPbEydORGBnqHI5+/O8VFgRcwSEKrSfAkkhtLVrAh92GQuNzO2g59b5xaPf2ARlIPksxGfTt/KMmkGNM52Hn/cJ5De54xyHhhZ12bKcmNTnsLz3NPg15CgkZKdyV5GDJFL4pv4IMDCRx+0ojbS0tLzhw4fTECZ5/6tluIiIiCf425oFoSwFMsjHnVuFUpjWRnM/gR+fthkFHtZOEPjgFBx5dhP29P4I9PgiyCjMgRkX18Fst0HQ16E1fHR9KzzOfslGXInoqzpMh3rGVrA4aBvEZL6Eg/2WQP/jX7B5yT29Pmb2yZr7h+DqywjY32cRDDn1DQuToOxh72HtDJ+1GQ3/PLsFfg9OYI585Hd4g04wsUkvpjFswvc6ER/CfpfmDt93Gwxd65bs3K8nPoQf7/7JdXIUA4WH3+8N7zZoz7xDBv/zJVgZmMFv3d8HWha1+OY2eJadBLuwrKSy0fdGnfmeeQId7P9ZCTVOAxS4urpWFCyK2mmdU6dORaJZoXKb8ODUR7Dj5bUSquaoFj3hYMRlODlpJfx8/QDsuHsSzPSMmVqqANl3+bnSundm+5VdjlJNqFGd1mODV3ckfAmGG9eqD9gYmrONifs6ecK5x6ElGI4mTT+x6a+W4bKysgAZjlpRuQz34MGDwsoynAJCbFwmQgM48tYX8GffJeBp0wS+Ct3DfpTUYLkqXEx0ShOz7oy+CE9zEqFH3Rbg13UWrOwwFfKlhVj58u/Qc+X3C5jGTfEsybGXGpBCvaZ7XMwdkDk/gwN9P2XHp61HoQ1cAAEP/wF7IwtYggz4R+9F0LluM8gszIXEvAw49TwUXM0c4Pv2U2Br9/ngYGxdotERFO+xpuN02Nv7E8Y4e2MuwawrG7GDkF8jW3s0vhcPzStKK96LQkxMv/gz2BlaskWndK4oj4bQi46OlqH2MYFLqwJV8ct+/fq1lCfLwtPSCVrpO3ApOf64fx7sjC1hwoFvoI+TB9ydtQU+6ToO9JTCV0gLxFhGMRcVqWagVe1UFXxDvQvU4ypgJNKHBR1HwbW4cLY6mOr2Uuxd+UUOb4maQl1b1UtxiCGXL1/eFU9pz2K1DHf//v0e2ENqM3qmFtTT3015AqHJj1hgVmp0j7ISULXhM2lSupcnxnm7vgf80skHprv0hXPP77EgsB9f38IYrzRIKk5r2g/Gn1sJEWklA2KRs8DznBR4wR3EPLT3wM+dvGFj59ns+lehe+HToN/hVPxtJjV/6ugF37SbDI9Rmi4N2cWk1L3U8rd4Jq2DgiTRJzEkgYIevdugI4w+uwIScuU+kcR439zex2K6NDSpAy0tGzDn85X3DrLrmoI8cFB13I6MRwNg6kD0jVu8eHEn5dX7ypjeqDftrcCl5KD1lAlZKbDj9j8w5a/vmI8mhYZQBo/H16NYqFyy2lFjTOfp5+Ur43Z7p4b406A5TIX67MwmODdlDZyf+hM8S08s6kEJRgUCGNhI9cJgUqNOnz79dVBQUDAmy9VnkEjP1BFKGxDV89BG+Dx4O3yLje1KQhhKJBnUN7KG95y6Yw8qZNG66PC6tI6Vs5d9KxY+Yu61AFQ3f4EjT29CBjZMB1Qtya2NnqnoLRSfg+p5wOqOM+AlSirla7FZiTDvagDMv7aJHVMvrkWVU8RU1BFnvoWNEcfgXtoTZHwxdEFpR+rowuubYQxKqB3R51gkaOokSC0tDXr+xze2wgRUoUeiqpgnQQnadQ4LdEvXSK0d79wDlnu8B+moOlPeeexAQrDz+QEl9+LWI9g1X7eBcAVV4otaBrklxkMtaB2XVAfJ9evXb+HxBdG/NOgdaWSbQm8oQPd1a9AKXG0bwMr+vjCnw3A2JVUaUuCd4k6rHTVm06EtR+odi62xd8xycLa0h5TcDDYRfv7JbQh+HlniZUhivG/VC5zqqA6pEB8f/2zChAlueKqRlwnac18jUT9TlrTagho9vWRdAwtG4GzsMbNQjauDacp/iRLAVGSEdoMhY6yMwmxUu6wgtSCLGfS2qEYTkyTmprNG3dC0DkqsNJRQhdDItC5EZ7wAM30jsNEzg4S8VKY6EhqhFInJTAA9oQis9IqdAUh1JfuQ7CtiYGt9U5Q6BZCcnwHmaLsQgyUh45IdYy7Cd8J3pahhNgbmYKzU8HLwXejdbdFuY6okpjNY/E1jsNI3gUf4XjQUbykygficZMaI1JjrGdmwOjEU6oE+Sn32LHEek8D0zpWo6RNo35EzQ0UwPnLkyF0jI6MyrkjU0f3+5ALcyiupJbR3bMbcxVrWaQxZ+TnQfev8Eh08FgikheLpt+Zs3sLlVBtqhOk8/GaM5/GFO8hgoUbv6egKIfEUHQB7J0yTxCMjX/llrAr0YEmLkSrfkO799NNPu1y5coVchjT2NEH1xRQlXoY659qKQGpUaRCRSc2khkgdhWIvAmJKYhpS04gxCmUSKCzVAxvi94j5qPxGaCtmY4MlRlGoqPQ9xTOJwUtXBY300iAGNW5SmZQbOfXmdD89m35DGcRwyveS/UjS2ACZR0EFsuEIxe8lZMxEV+nd5e+sX/xdLAvlFWAHQkxY2hOkIpD3SkZGhn3Lli1p1UdF4NerV6/57t2776qaPCcJP/POZuaWpgwHUxv4svc0Npo5et8yNnCnDHz9xBDfAM3DClQS2tVMJYFSLgIJpXF8cXLpWWT9FtipseViY2Ojp0yZ0hpPaSmL1njw4MEGZNxZlWW+N9AtiIldXFy0bYuGf//9d5CJiYnKebaAqJPwQJpIjIS9MttDgWkRl6b9AnvDzqGm5QBfn98OTzNo/E0OvkgAkgJxkxDfQFroW22oEaZrv3W2TJpf3MtPat0fbIwsYFizrmCMqlj7QF8m8YqQK4YfWk1gEq006L4+ffoQA0dSkmVqCJR0l/CZNPBSArThxgW0QZa6j4UhJ79BW2Y2LECbaXuvhXAZ7ZNbSTEglokhNDkGDvRdDDPQXkvLz4advT6A2Vf9ob9DG3i3QQeYeXkDjGjUGQY6eqC99TNs7T6PBUEiafhZ8A6ISH8Goxt1hbFO3VgjGHn6e/i5kxc4GlvD+LOrWGFo8GN9Zx8Ye3YlDKnfDk7H30GJJ2RTEAf7fYp223F4kvkSVnaYBr9HnWWTwz6uxW6Kp57fBv/wf9i7LQr6DXIKC2BLj3n4+9uZ1KUphpX3/kIV0wzGO/WAcfg7h9/6H0orMdp+P8D6LjOZmhqXkwIfoD1I70m2WmZhHqy7fxgKUGKTdJvb/G3YEHaM1dHnWDYK8U5IRlWaaNSxTlO4lxILH7QcCs5mdrD81h4mxaMzXzBpSmHWt/dcyKSkAqhaqmuPNLFGI8/d9uzZs7Zu3bpF83Ul2k05IMn7yYOdsGv0UrA3tYaIpCcw8+9VZdQkfN5GZLrZXLJaUO0DKW0DZo4qvdebs5UjTGjdDz455S/PUK44PH3bpIVKhiMkJbEVwhRfUiuGi4qKOq+K4QhEuLspj2EEMoGIBTSSYcPi3hmv0XwXHY7GVjDr8kaWTWmaG/O0doIjT4PgKdpVpH6FpsTAFyE72XU5qQHeRwYe6OjOhuOnNOnN8qZcWAtL2oyEBdiwJVIZC3BLQ+3EzGRT0ffnuGHDRiYwozWF/f8Ht5DpbyVFsx15fkOGo0EcYgplUFloB58vb+2CNLTfpCCBo09DQA/LFZedDCee3WJMQ6OS1EmQGizi0VD/L/CV53jwuigfyyCG29nrQ6amrkVmo8EZ8nO0NTBlth+VzBrPl4fsgpdoQ9IzqQyWemiTov3Xy64VUzUPPLkKa+4dQuYqgO/aTYL3GncHV3MH2NxtbgmGI2CnGM6dlgYRg5ZkHRs7duxUNC1+oYExTRmOaPpZ5F54p3l32Hr7OFv288uNv8C3wzBm65XCe9xntaHamY4vlY1QDnOeh3ZOXycPSM/LZgT98cpubBjF12n5SCtL1XFESQ1B1ZDmFrRyJbl3756egYFBDy5ZBrRhx1v13GF/n8XQ0MSWNeRVHWfAJzd+g5Nxt2F+iyFsHoomnWlYfn7zIVAPpRMNUkxt2hcCsQFtDD8GLubYmTj1ZKHO5QMJ9AewFp8VlvYUPrqxBYKTo+HA46vwFkrHdjZN2XD/17f3sCH3Hb0/hP19F7HBmCZm9uzbIr6IPYveaXvUOfBHKUx70kWlP2eNnJj9fyjFAh78wwYGLPRMYGB9D6xbA/xdL2QQCzgTHwpfuI+DX1CCnsRzY4E+9LBrDhu7+LJ33hZ1BiY4d2dh2r9vPxm+ub0X9mEHsRQZ187QAha0HMKeS2W20DNGxjLGdzRkEt4E3/WnDjPY+zc2tWNS0hLvDcFyOpnaw8IW78K4xt2gAdYrMYkF1nU9Yxt5xZcC2mDNQkND1cVzp6qkHvfE1atXN3fr1m1WYmJihbFrhNjEP4zYwaJNX316Dz7rPpHl/zRwDjS3bcjsZmXmFeiLLLpsmq5yAl5XqHb10tPPOw65pWjWkqTB+alrwRT16wJxISw+FQCXsTIUyMvOgZ9bTwW+GofmNWvWtD906BBNExTXlAaIiIjIQaZVOcNO70TMRIMFJGVoJxxaZkQNi/KpcROosmhggyaxxdj5krRgjIVEUwyK0CheHvbwdC9NpBNoRI+YR48GRlAiEHNkinPZJ0kIE6GhPI3PE2DHQoMSpE6aiYzx6VI2iELPIhWQpAcNnpDKSgf9Nt2vgKIsZMfQfcSspNZRHt1LZaR3pnehUUuCGTIOjVaSJKPVHWZYbppcp/wsfC96BpUvH5+tz013YhYbPCKJTN+TS1wZG52lzlGAf/RdejeSaJgFxlgGxfspBpyUQU7s+F0LZ2fn4ihDqkHVS5zb1d3dfcjPP/88g6YcSoPK+0H4DhAIS7alLvVbwOQ2A9DEMYMnaS/hhyu7ICFL7pDBw7JICgqb35qzWZ3UrTKqXdIJjORuAtRYD733DQT7BIAJ2nHU4EjMW6AqooyGAiu1KwhICiLDxeCpVgxHyMrKMlc3V0cNkRoBNU5qcGRzEMMRaMRy3NkfISEnHXxRHaMVD5Mu/AS3kx/D/sdXUI3bDceeBYM/qpom+B1DtFWW3NzGJHo82kVj0E6iaQG6Z1HQNjaxThPkq+4ehL+f3IRvQ/exvJmXNrDh/Gmo5n0evJNNjK8LO4LP3wNbHp5m319xdz+TNH+ipDz6NBg+xd/xvrSe2VPkxUI2G1VMZEY8TDr/E4TjM0gNHHnqe6Zy0u/+EnYY1ocdRZU4GOKzUyGJQhbSl7AZ0zvQppRTUfWlzmf46e8YnaguiJGmYrlvJkZBYMQJWBL8O0rsK+yZ1CFMv/Az/r6I2aLBidEw+8pGuIMqO9UpdWLEcARFXasCDWxpwHAEeuNEPI7eunVrC7YJhdlRBHoWtTnlWDsK0Crz2IxE2H7nNKy/+SdjPAXY/QIBTUVVG6qV6QaunaevUC1JjL+76zOYcegHdq7Ao7SSw7aOQvUxTtLS0qhr1oQoZUDhB5CgPGRcf2pAmiK9MBtczBxRfbLBnl0KNxIfst66cx0X6G3fCp5kF0/okwQhz0zyeCeGI0lAgyCuFo7gjKoXNU5PG/nENEmpWFQNPTDd1roR1DU0g2fY4GUoOeajOrfq3l/sHpKMg+t7oqpmB8FJUazxK2NT97kw/dIvjOEI9NnWyok1uLZWjVmjJzFDjEnvo4C9oRXbeovUQnrv2MxEpta2RtW+sWld7DTk9hap/vRHz6Ny9bRrAf0c20JyXiZY6JswVzOC4r1I8nWu68rKRaqvpuD2w9N2uJ7aww2kbRqaHXD06FH2HiT16JPeV6xiSoE6zl13TsK5x7fgSXoC7BuzjPmNKoDkbMWdVgs0b32VgKe/jzlfT5hG/m0KWGPjOjHpR9gccgRmeAyGRSf94XRMiPwi8md/njMMdOlAp2WQkJDwdNy4cWTwqbqsFR4+fNgc1Y+9FKekvLgn1OAeZ71EW8UM0vKzmF3zNDuZ9d407yZEwoqQSjQpTaoXdSikBtK0hwAZgNTDOgbmzOWLVDg6JwYglZEm0V/mprOJ7OT8TGSsuqyh0rbHNOlM0oEKSoM69FxSX+sZWUNqfjaQ+1d2YT7YGVmitEpnKm0DY7Sb2DcAnuD3yT5lDMXO6zCVlVRECkFE+dRZEGOTDUbfogl4mnxPxY6GnkWdAM3pUSMhBiPGNEebjKnRQj2mcpJdS5KQNrNsgO/9FL9jgt+hiXjaF0/RGZQHpEGek5OTaufaisFHZgtGe7BtTk4OW7enmJ+jsvneDAAjs7LRBchLxQhpGJfxEpb0mAQT93/D6oSA7aJaRzCrlek6Bc6wkgj1kxVMR3p/fydPOBZ1A277bmb2DDFfQPDf8p4Srw/kNYX+rsh0zEYoBl1/+vTp3UmTJrXBZMmLOgL+Jv/evXuNTU1No5SjLit+TFFZlFY+JyhXZOnrFZ0ro6LnKaC4j0DXSt+jnFa+VxWU71P3DELpZ6q6Vt49pUEj1FjndVxcXEhVrCx4R44cuWpkZMQCMimDOhWf635gbFF2XIS2UBvdojeEvoiCG3HhTJIr4bfgmQFTuXOdo1rVy0KpIA+5hUsBeNg3BTfbhvB2044o1l9Al82zYWa7d7Daiu+hIQBivtIgJsQerC6XrBYgY0tbtWoVTSucsUEURb+ht1NuPKXPldOE8u5VoPR3FKD80tdU3au4T3GtvO8o36vqUED5nFBeWt21cu9BOuNRiLQcRnNyTZs25VWR4RjwmSp3vaROXqlplQBNt2QX5MEYZLx+KAiaWjlyVxA8Ka3JrDaoeSUdQSbjddg2VyrJK1bfSOc30TeCHCxwGSCvtS60hikt32K9ZGmkpKTIRo4cSQahqss6R3h4uCuqKxG6Crv3bwc2/hfIULfoFI8HeFzDvD+RsVTG+tQReP/88w+FMyyzwJU66nm3fgUDE9V7uJMktDQ0hWcZicwFTgGpVDbv1qzAipyvK43qHb3k8WTi3JJxD2gYWyXDEZBUcfnqx0nMzc15zZs3V78Zto7h5ub2AG0NHjKdqVQqrbFFjq8jsNGTK5c9SrC38RiExwI8dlczwxH0LSwsVLYJmppQtZqcQFKQliHRUp/1gxcUD+6haBTIJJpGL6sUqn3KABUKbpREMzwVp6qNbkxTCd27d6/PJWsMLVu2zEIGrEsqER3IgBuxB5eq85r5r4EYjjonLlmjmD17dj118WzY3CO+myrQ6hBCc9vGsPzc1iKbji/kg5Qv0MTputKo9laDIl6rDRxEhvqQlJbCpUoCGzp4enpOo1N5zqsBMuBs7MEFZJMQE9I5MmADZMbRWN6tnIpVQJ0E5udj/m3M24F5I7CBNOAY90v2sBqGLjsKGiUUi8U9XhXDETp37jxInfp/8imSQUUQKxpZ9nJ/G6yMTKGBuS38PuIz8H/nQ/lFbGMhvoEl57F0jGqvrLYbpzYV6Rs+lJbyv1QLiRT60bRBs05cRjGwodLWw+Dg4DDN0NDQE9OdsBGRBUzeCVSWBMx7jsxJS36u4rVz2MDJT7PW4tGjR+nYaKo9gjQFA8rJyWmMHQb5MEJ0dHRdZJhtRkZGb1GdUt1WBBqOz8/PT8J7F+BzqBOpFty9e9dNKBR2Rzp2xM6qHX7WxU9r/CRbPgHPY/D8GpbnRlpaGoVxFGKafVcBmi6Yf2MzCMwMtWvlMtmJYN9ATdb0VRrVznQED3/vFFQzNbbFxElZsLrjdNBDItva2iqGlrmrlQOpQBTyOzc3t4e7u3sol11rEBERsQ8l4yhNGr82IC8cLHc7ZBJyndMIWNdk4FDbkHANvdpw79698fiOm/EwqChse0UgxqOJ8ZcvXzI3viVhe0BooFq9VAW2lbJYMgQlHW2TVm2oGabbOGMjTyDwrWjMkTwmyDl2vHPPEt4T1QHs4WnR5OctWrT4msuqNQgLCxuMHc06lOaNtA0TSBINO5aH2IAnY9lI4tc63L9/fx++5yhV/pK6BDkrfHvrD7iZXDKco3rwIHhm9e91UCNMR/AMmCnDLpRLlQT1pVt6zGcxRl4FsGdPadasGamo1dqrVxX4nvxz586x1vPw4UOej4+PdNmyZbLly5frVjxWAw4cOGDdpk2bpOpmNFUg/9OYzBew6OY25pytDlKZ7I9bvoGjuWS1ocaYzsPP5zJK/xKb8+WLC2Fj11lQx1C9v2VNAlW7KFTDmnLJN9ARUHUWo+qneuy+BkHMd/HFffgl7EhZ5sPGWVM7+uhuKKsC6GUb9yOdWYG6eubwZ/9Paw3DEVClaxITEyO7cuVKBy7rDaqAkJCQ+ZGRkbLawHAE8q3sZtectTtRqaYvk0r/4E6rHTUm6QiKXXredvCASS69a7Uul5ycPKVLly7buGS1wXXLlEZCgX4MW41RQxVCsUBkhZLV96cFcuPkusfdu3f/0tPTG8olax1I6s27uBGSJNnAEwqgsWmScN+YfVUbydEQNcp0hHl/rJS933oocwer7Xj06FH/QYMGVVs8xOZbZ3wqk8C3VWM2xZe1J6WMD1kR0zfrepU0786dOzv09fWrPexBVUFjCFPPrIEsSe7g4Fmbj3LZ1Y4aZbrFixdbz507Nyk7u+ROmrUVNFVBE+BcUudwC5wuo30aKgPaFNOzjRvcuXwHcjKyQWRnziSYNiB1Xwy85pHeulslvXPnTveOHTuGaDpgQhJHAcXSmqqCnqnpsyQSiax58+Y1ZmYRapTpbt68ud3MzKy8mPVFSMnPAt/LG8HOyIKtNKboV+SgKsBXpjADFFuRFh7S8iDKp8WatEaNztkaLjSMKXYjrQej9W0UcoHOV9w5wOKa0Ho4TYAdxJ8eHh4juKRO0WKrl0ySo9qFqTzIxDJwaeNKkooR8EVQNCQ8jgODhtbA1xdpTFU2L1VQ0PrBvJ0lY9lXAffu3XsgEolcuGS5uJX8iG2QUt/EFlpaNIB9MZfZAtOw1Fj4rO0Y2Bp5ii2S/bbdJNgWKY989kmr4eB1aT24WzdmEcooJosRtoVcSSFYiowhuSATzr24B3t7f4zVUHFF0NxeVFTUe2+//fZuLqvaUZMcLqxbt65GDEegCutW140Fylnu/h4bdaKgPrOu+rGFnn/H3kSCPYCgpCi2iQeFuAtOimahxqkiJ55bDctu7QKfyxtg0oU18FvkGXiRl87CBWjaKAkGBgZ9uVOdQ1YoRQbS7pDmS+AtfWf41N4OFlnXhUU2deHDxm3Apq0TZIfHQWFajsrvqTt0DGMLCwuNGI5ANCb6HYkNYsGaaGOPuW5vU3/JFvvGZiUjvURssW5sdiLbQ4HC2lvqm8DznFTWwdLCX9p1iALMNjG3h9vJMWCI39EU5HRRr169z7hkjUCL5lc1oAi3OnLkSLI659TSIIJQD6YAVTaBpBj1fgdjr7M4Iu+3eAcaGtvQKjxWgT/cPQB1DS3gcWYC6y0pCjJ5m9NkO0k6CrxDwX00VWQojECDBg2oc9KN7qOEZn5TZdJczSWdSE8E5vXrQusnejBlYGMQI9PSyHfU7QzYYPQCBGIexPx5GQwa2YDI3Ai71PLJy0aTC/NaP/jwD51IuhUrVniMHTs2WHkBcGWhoD+tBqB4LcogmhLDUfwaXRCFvHacnZ1pkrhGBlJqTNLFxcXR0DGXUg1SESnIK4Xx3hBxFO6nPYVND/5hS/+PPguGlyipfg47zHrCZ9nJLFQBhQr4CfPSCrKYWtHOtgkL4eeIjEjEolALgQ//YUT8Peo8PvcYqin54B9xgj2vInAeIdUy5E32nKaHgbExmNnbgsNLPkzq3wjEnJSiQU/n1mbwXrI1iHlSaDSsM+Q+fAEFL9JphFLls5SPym0QrRrR0dE5ZAdXBOpA6aBdgdSBbDIyFygqGXWmyqDv0jVd9YJIYxpkqDFeqLEfSk9Pz8nKQn2hHBBjUO9FUbUoRb3ZsbhbbPMNCspzB1WHznVcYc5Vf2hj1QhGNurCok4taPEuzLrix6Jg0QaNtJliV1RNafeYj2/8Bn0d2jDV5NyLu+Dt2p89h+I+vn8tkKmi5QFtOvmmC9UAmRiZoqIDGcfCzhaMLU2ZMzhPEUNU0eLwk05p6ICu0+E0pjtIUnMgPzYZpHko1VU9lzt0yHMQEBAQg/VVrs5Ko9Yf3fgV1ocfhUsvw+Gb0L3w1+NrLNL0uvDDbBOV4ae+g3PP78KXeG0v2nmpBdkw49IvqN3cYFHQvC+tY3FfKDI3Bcn968k1FqGbAgGfjAtl36Fdk64lPmBRzypS5xISEmhvr3LfW5eo6H10CcHatWunDRo0KLB0z1VbQUtzzp07N8fLy4tCUetc9Wi6+j1UL9WvSieby9alPovFqAyqvXqpInAvMIWX/AK4YZ2pUpVMvPkQclMzQd/RUj7AUgqkXkoKpK1jvtCNeonQw/ra4+DgMEwdjUldVESW1kc1sblFA5jbfBDbN+89px5sGP+b0H2oWhrA1Ka9me02oJ4H/HwfGTLzBazuMI1FKCMbPqDrLFh19y8ITXkMH7Ycymz+86jtTGnSh4X/u5XyiAUIHtJA9XZrBFo5gWpx140bN17FZI00zJpkOoJxaGhoJNpJ9ly6VgPtz/RWrVo1wlP5Log6hvP3o2UkiVQCyV/XrVGZuI3UKiZmOYB7N2t5BkKcKYXPw8OgUK9sm8l7mQ4vbjwE/XqWIDBEG1mJ4sR0snxJ65ivD+ps9BJhEx4e/hzVzEo70pLNprDhVYGu04i0LqYYnj9/fqJXr17D8VS+qrUGUNNMR122Q0RExNOK1LpXDW41NAWprFRwW03g9NUIlUxHHhKz67SHrm/VRbsLmapAClvPPIJ7NtlgVMiHaXr1ITunEMxsDCA7vQCMDIVw42UqXLdKZ87jtpkiWODeFIwsRSgleXDlRDx8e/oAGNWzBqGpAf6AvO7ZQIq0AJnumC6ZTmhvb9/mwoULQbpepqRrFBYWJrds2ZI2M9A8QKcOUGM2HQeiQnyzZs1cazPT0bshwzXBU1rwWS0MR6CFvaUPQzMTsGtYD5o1MwdJoYyC5IBAnw/NzUxR6knAJlsITT0toHVXG2jkagItOliBU2szaGJijPeinYY2XWOJIRhbiUAqkeEzpNDM1QqaDe0OeTGJUPAyg9l57PcKJFCoez8FMUqPO5MnT+5Jy4xqK/Lz89OR4driaY0yHKGmmY5AjBfp4uLiiMSpVeu9iNnQqL6B70ah4GmPsmrtqikeqLRQfkgKCsHC0RaM61jCTMPGYGGvDwIhHwQi+TaN3XrYQctME0gWFUDc/SyIj8gucTzLymFWpzUy5aRBTsiAaJPid4VCHpg76sEUsSM0GtUVChOzIP9FOjJeAUi5KM7VgMKrV69ebtiwIa0HrHCTj5oEja5ev359Q+vWrUmLKbldaw3hVYsb2qGlFdoAl7EyXkUHUARiOCREF2wktzFZqc0mtUW9DwfI9+2TycChTVM2GEJidZ5RU3B2LxnBQYgM5HcsAu4bZnI5qmGdrwdfDmoDBfkl+4v7l1MgAB6xxZwvr0ZATkoG6JHrGE/c+tn6C7pUL0vDokOHDj137Njx16tWN3Nzc9Patm3bDU9pb0NdDtxqhdqi41miHdDi1KlTfwuFQgsur0ZAk/Vnz56Fxo0bg6mpKS33D+rXr5/64S4dws6nRzRPJnMyq2MLNEmuGDSRoGEm5ZfVaoVSlHoaKLuFfHxOKcrypRRajsvE7i0vPRtVLLQHBXqGT347r93ydA1x/PhxK1QxY5DZzNLT02mfeMC65a7WDKgzTU5Ofti5c+exmCRme+WOv7WF6RSgCbpGU6ZM6b9o0aIVIpHIQNe9I/X0EokYziCjGRsbg52dXZm9qQkkeFHqzRwwYEAAl1UtqOPVPZ8nlelVn+WoBlg+tPjeern58kkuR2c4ffr0IYFA8I6qaQOUNvDs2TPm6dO5YyfmO6trkIdJdnZ22rBhw6Y/evSI4uFQcKpXJtlKo7YxnTJoPyU7Oj766KO3xowZ41WnTp0G2rgYUeFEQhGExz+CTZf+gpCX0WBia4nSQgYGWVJYOWAWmzeqCDSSib/7cd++fVdyWbqFj6fINle4Arvl93nCUpup6RJSGQ3GXBXx+LPjf7ui0+BMJ0+e3GViYjKO8+ApF4WSQlj4z0bgWxmiLSuBgpRM6NawFczpPQasTMxBrEWAIpJkxMAPHz4M2b59++9btmw5j9m0kTgNkNQaRlNGbWY6ZdB7UmMkkUR2oLmho5VN/ck9LskKxAKFNOTzBSxYKF9PxCaDhQZC9klD8DR0XgLIbGRPZT1PgZktBkHHBs1LbyKhEvRb2Fv/s3///olIYIX7EB30A6XP6Z0VeXROBlmtGlioLI4ePepsZGR0AqWZfO+vCkCRlvfePgMnX94BwzoWwBeVdTwn9ZqcwCWo9kpz5YNLdNAyJqZ64/1EY4G+EMRpOYFR609QUCmiAdng1BtTD1rTOoPWKFXs1w+e/j42SIlENlxXWaAEKMzMBXFiJiztPhnqmFpxF0qC1og9f/6c2SYEUktpWFwikcTq6+sXokQUYp4I1Rs6sJ0J+HhQIFoRSsppI0aMoBiNryVQkpljUc5jOdto6rROzet+QjSsDfoLjOwsQWhsIO9+qgKZ7M9g38BqWWpVU3jtmU6Btpun2Qpl+s9kEmlZA00boGpTkJ7LPDk+6TIOmtVpWEICknpLjKapKxs2VDoade3a9QmXVetBAyDYgUzHfuNHKqemZSXQRow3n4bBzzf/AlMHaxCaGAJPULVmxtb9iWU/h/j6z+eyXmv8a5iuCDIZz8PfJxl1/SpvNEJxSyQoAfMSM6CnfUsY794fc3mQm5fLGE9TEONhw0UNSZqCH6uTkpJWoo36Su0NfA/esWPHTFFyLUFJ7IvvaE7Mpe3AFdlU9L21l/ZCWHYcGNpagNAIzfEKlhVpBHy2VCp795ZvwN9czr8C/z6mU4Knn9d6tOdmyyQ6UPOpQZLRn54F+cmZMKppdxjQvDN3sWqgkVLFCCrai+R2dgsb/x1UW59go36K6lwMMkd6//79aZMHVYXhofpnVVhYaIHSqRFKKdpXoQkyQxt8truJiYkDqcakFhKDVAW0EoTmLfbfOQeHoq+BWV1rEJmhNKPxHx21JpRsObw8vvPNuRuqdSOPV4V/NdMp4PS9j7mlhewl9pxaq57USClGYplRTkzbgSksaja0zLA3NUxdOOO+ajAphtI+Mukp/HJ1PxSgANO3MEGV0UCnTEYgFRR/6/Ngn4BaF3Fb1/hPMJ0yPDZMHSAwNDquvA+6OhAzXZ6+Dr6/tBO61m8BLtb1Yfiez4v3MkPY8o3hs6bDWQwWwq30x7A57ATkpmaBmUwf2tk3hbdcOoCjeR22Yr028iJ1EvpCEdyOj4Sz0bcgJCEKeEYiMCAGM9ZDBlMd4oKKood1sXrgHPjx8m6ITdduCz+5aio9HjwzcBCX9Z/Af47plOGxwWsIirE/sRLKLEMhyRYyMwDG/fElfNvXCxpb2MOf4Rch+MVDyMzPhUuxd9FskVefIYjgW5cx8HfiLTiTGsbyioAtExsWWxtHjsbi3HwQZ+eDJK8AjHn60L1xa+jYoAWYGhiBiZ4hGIr02W/THzk7V0ZiUmOmdyNHAPp+Tn4eZNMGiBlJcPXJPbj5LAJkIj5b6kP2lxA/efoiNt3CmoRSq6BBpKW9psD3F3ey5TZG+H4bBy+EwJDD0LuRO4QlPoa/Ii6zulp1dS/sunua+6Zq8NC+lRQU3rg1e1OZPcL/K/hPM50yOgR4NRZLeUHYYIvmC6jBKaQaqZnB2LD23j8LHvYubL/qmLTnMLBJBxYePizpMaTnZYF/0GGIzUBNln1LCyCDEZPR6CkLpUBMyq3ulmIezVUp5qsUmi7jeTxo7opG+Ph00JwkHnxs3DxkIsqnRbBsnlKDwQ2KoHbT2x/e3rEIBjXtCPdexrBN8T/vMQneP74efhowG3ptXQA7R34O556EwulHIdDWrgky3iUI9d0Ebf28SmgCBHoPaaH0kxDfgB+5rP80tG4b/xW09ff+CCXFt9j3ixSDDxTUqJ+zB8ShxChERvgJ1aohOz8ljqSNBKHFhmkQPuc3+Oz0Jujj5AHPM5Mh5PlDaFu3CSTnZcLhh1cgOScDaFNCfaFeCabWFUiyOZrawKJu4yEjLxtWXN4FWSjlqAyK3yNJaG5gDH0be0B8VjKcibkFN7w2wsEHV2BAk3Ywaf83cGziD9Bm4wzYOmwxbLx5EKZ7DIZ7CY/gRXYKSrwCOBZ5HRuPvPnIpbEihbytJ6SVE1dyeZJ3wrw3q97h8z+MN0ynGXjt/XwGSHlwlLWtUhqfub4xkC9xUnYaXMPGe+jhZRjm0g2+OPcrzOkwDGYf+Qmeor1zZ9av0GPL+/DjW7PgUUo8kyLjW/XFxn4Z+iADWBmawRFkTAfTOtDEyh5a1nGCvzH9zYXtsBK/08bOGX6/8w/8fvsk/D5iCZNAU/76DhKziwMsDUbpNACl79yjFIqQz1yu3Gwawm/DP4Vuv86Dze9+AgciLsKTtAT2zBxxHiw5Fcjypx1aAZ8is24LPYHv1Q/W3TwAdxNiWHxRYlS1wGsojfeJZaKZd2dvTOVy30AN3jBd5cFz3+j9LdpBc1F9MyE1UBVyC/OZnUbH/I4jYenZLXDVaz102TwXfuzvC8eibqDEnAvdt8zD9CzYH3YefDyHwLobf8Gj1Hg4MuF7WHDsF1T1OsEHJ9ZDtwYtoQseTpaOcCMuHJ+fBwfCLxXZlxQ78sqMdTDn6E9gLDKE5b2nQssN0+G61wYm8exNraHPbwuZjUqMvv7mn6gei8FAqEGsSPwJgT5K6Lz8CzypdEnwrM3VuiH+vxVvmE6XkAHPw9/bjieDb1DyTeIJeEImAhVGWDmgwRPGN3irImo1UUehtNF1A1RJc5DJFCopMVge2mCqNjykZ9B3FcyoDcj+o5l8fO/nPKFwdlq26ETU/F+qHszyDRi0p8gbVBqdVi00LDRJHyCTCd5Cda0r2j6tKZ+Fw6NBlOoGMiANatBgizgnP4kn419FxfCCGPhHQ2f5lxp2fYM3eIM3+BfgjZSr5QgKCmpgaGjYCU878/l88jmj2C11uEENcpF6jFrgZYlEclUgEFxt3rz5v2LZ0L8VbxiuFuL27duuenp6K/AYTEuDaEVDRb6SxIDkfJ2Tk5OFyV1JSUkfduvWrfxAKm9Q43jDcLUIYWFh/VGK7UNGMy8srFp0LnKaRkaNT0tL69apUydynH6DWoA3DFcLEBwc3MTExOQWnprIc3QHknyoboa9ePGia+/evaslMvUbaI6qrtl9gyri/v376y0tLSkilc6ZjUCqKErN5s7Ozqn37t3z4bLf4BXhjYR7deCFh4fHCwQCu4rsM12BFs2iqnrezc2tF5f1BjWMNxLuFWDd3nUmEREREpQ8NcZsBFQtSdr1RFsxDjxB8y1J30BneCPhagCeS32MZA1kraAQhsmkMq99Az61kWi40X11IU2cCz5X1oNAAkdlwNvM50FQ8MyAWO7yG1QT3jBcNcHdz6czjwe+aEW9K9DXs5AViiEvvwB29vmQ7blWGxCZFsf2cKMwmuSBgsJWJi0UX+bxeTtM4uw3nV++/NX2Cv9CvGE4HcJjo9cY4PG+5/F4jXhCPk95g3zywF/caji429ImP7UD5G+5M/I8HHx2s0RDIJ9KWl8nKZDQqOYxU9f86ed7/1YtIdX/a3jDcFVAz6VLhZmOCT1AKtnG4/MdmQeyGpOstXlDWOIxmjkj1ybo8YXgc2EdpIjLCdsv92pB8Sf5QWCo/8PNKevfeLNUEm8YrhJou3FmUwFP9rnAQDRJkl/xBDWt7N7ffzEUSDUP/12TSMvPAt/LfsDXYKU4W9Utlj6V8qSLQn02vbbBcF8V3jCcFkBGe4/Pk67i64nsySbTCCjQfFzegl6OrbiM2omvgnZBeJY8CrVGQKmHqqdMJpH8GRzvMBqWL69CuOz/Dt4wXMXgtfXz/oAPsu/4AoFI26U04sJC2Nf/U+S72qVKlkaBVAyTzq1hYQO1BcVSkYrFETli/W4R896om+XhDcOVAw8/n4+F+sIfJBqE3FOHMQ26wHCnLrWe4Wgx60eXA+FZQeW9v8jUw1JGSoQFg0OnbyXvmTcohTcMpwLufl7LBXp6n6PaWKX6yS8sgK093gdTfdooqPbjQeozWBa6Cxmnav4QFE1MWii+xTPkDQue8mZuTxlvPE2U4O7nM9YzYGYuny/4oqrMRrAVmYKNkWabwtKPUXgFOlSFTqgsBNwIoyZws6wPuXlVj6hAq9h5PJ47TyJ44unvfYXLfgPEG4ZDtPh1an0Pf+9MPp+3G2Qy2kqHu1I1dLR1gQKJZupoTNZL+Ob2H3DkaRBcfBEGOeJ8SCvIhvSCHGq8kJSXwWJJUsySzMJceJErV/3I9qL76KB5tRe5qfI4KfiXiN9ZHrIXCjUcHSX7zdWc1rfqBrJC+l1e53aBvjIP/5lfYL3+5zUq3QZKfN2wdCnfY7zLLj2e3mY0Pqq2LVYpUDzKcU7doY6xZhKOGObosyBIyc8CK30TCEt7Ck+yE2HNvYPQxqoxHHp6Ew7F3gRXi3pw/eUDeJT5Asz1jGHuVX9wNLaGzQ9PQ3BSFDQ0rQPfhu6DhNx0KJRJ4ERcCAxr2EkenKgCEKMmZ6fDg6znXI6OwDoA6G0ffOQL2yEexxMOh9AWwv9J/GclnLvfjHc8HZ9LUBKMpXkyXYN2tXG20E5avNugI/zU0QvGOHVjkqxLHVfQEwhRymUxadnRtimIUaKdfXGP7WMgxV7CSt8UBjq6MwZ/lp0EKXmZMKFJT4jNfgl9HVpDI2RAbeBkbsecnKsDPJDxREL+NY+N3ie4rP8c/pMM5+HnFSwQCg9V58ChALUnG0MzLlUxSAXcEXUORp9dAe9fC2QeIJQrRDWvg60r+EcchydZiWAkNEAVUQzPc1IhEaVYH/tW8B2qovrImF95ToDAB/9AfHYKfNRqOEw6vwYMtPTbdEKVsroYjvB5t0nQqUHztzwDZ0o7BPhSrJb/FP5TOrX71lmtBRLpbZm4+ofo+QVS+OPtzyBPXPU9GlPyM+Hjm1uRefRgfeeZXK6cSRcF/cYYb07zweBh7cRdqTxoM/wxJ7/XanNKTUHxNS9N/wXa+HmxhudoZgsJmSl7g30Dxsrv+PfjP8NwqMb8yhcJplWH+qgMmm8TozrYSmoLX73lDYUaDppUBBFKPLZnALdtlgJ8/KPBDpJ6ugAxxeBDX4DQUF8ju09T0EYoB9/7BiwMTGDC/q+hRZ2GsLzXdOi+5X0QiASZMrG05X9hedC/nuGaLx2tp+9g8YTP49lVpwpJjGbFM4K3jZpDS5tGUFBYCK7NXLXe7vdVg4/MG/MwGjJFYjifEg7nUyN0sglJz4ZtYFH38TDpwDewZ/QysNA3Zjv3JGSnMklNc3fYGY4P9vH/V/tn/qtHKdttmOUkNNdPRHJWS7wQGrQQyvjQXd8JJlt3ggGO7mBnZg0CbDy0DbCNjQ2TSpqCpBQxrmbzcDzIEudxtp7uQPZbcmoKmBkYQ3MTBxho0xqaGNpBRHY85EkL2BSFtqDRzz6N3WHVlb3wMisVHEysITo1Dk5EB8HR8d+zDUt4VE083kj7Ie6ezw+H/GuZ7l8r4dz9facLBLC5OlRICbKaBc8A+hi6QCdrF9Azoqm7koyVkZEBLVu2ZKOVmuLqywdgKjKElpYNWMMOS33KRivbWDWCO6mPIaMgB7rUcYPY7ES2vm579DlY0mY0XEoIg6513eBx1ks2f9fA2BbupT6Bhia2UM/Yhnu6ZsjLy4O4uDgwNDTkcuSghpIrKYBtzy/DvaxnlWZ0Wnx7Ee241hunQ5CPP8w4+AM8SosHE5ERpOZxYTT5vKe55ilNwsbsq7oBXMvwr5Rwnn7eAXwhf7mumY2kjzkYwkSzdjDSviM0tnJgK6VVgRjN2NiYBe7RFM+yk1mDrGNoDol56XAq/jYbMKlraMmkxMm4UGhh1RCWoQBobd0IIjOew76YyzC5aR/4LGQHpOZngbHIAEKTH0F6YQ6bCCem00aTTktLY1JO1XuTatne3An6W7dk+8ZF5b7U2s4j+3Zf2Fn4qPNYOB0TDCcfBcPh8d9BdmEuBMU/YLYqVbOowOgjywEd1yYevfmvYrp/3bSAx0bvWzw+31uXzEYNli/jwXTjjvC581Boae/MNiIsT10UiUSQlUVBkCsH8iYxFhpAL/tWbHPFg7HXwEzPiJ1b6puAq5kD6wCyUaJlF+bBxy2HMWnYvW5zGNO4G1joGcOG8GPIENr1qTk5OeV2EsT4xGQj6raH1a4ToK1JA6ZaawqSlOl52fDbnRMww2MwnJmymjEabWl8f/ZW+U0EqczQUF+S2W7TdFcu51+BfxXDefp7P+XxeW11GQmL5tNGGrWGb5xGQgtHZxZ6QJPnU6MlaaENjIX6sC3qDHx0YwsIkVGSUbr5RRyHBiY2kJyXxdS4HEk+qpXN8L6z4GBkBT92mArf39kPSfkZYKNvyp5Dmy6ef3GP2ZQ0Ua4paMCEVGH6rAjMfkXGm+jQFVa7vAf2euZlRlDLw4vMFLalMW3Uv+HmQbiMauZnZzbD+WlruTsQbCmUXoTnxpn/mrB+/wobbvTe0YLoDOtHPIm0AZdVEkQ3LUtaiNKivcgRxth1An1jQ60GP8j+ovsfP34s7tGjh1AbO+5VQoq4ePFiYqtWreqSLacNBFjBsXnJsP7paSiQaV5e2tr52ITvwefwKsgrzIeTk1fBhcd34KsLv6FNJ9cQeCKUuAUFI4N8Nx9gGa8xXnuGI2Z7lGaZiExlyWUVgVSub/p4Qb5EDF+c3Sy3DzSAOc8Apll2hno2dlyOZiBGo403kNHC9u7d63f69On7oaGh+w0NDTVzqHzFSExMvN+tW7fp7u7uTlOmTBnerl27MdrucSBCyXw86Q4cTgzVeDErzVW62jSAvaOXwph9y6FAXAhr354HQ3d9VjQlIV/yI5sd4uu3kWW8pnjtGc7TzycXS1HGLYK22Z3uPgj+uH8B1g6aCz9c3oVG+i3QQy2a1nuRvUMMyf5HaaSQX/30XWBgPXe1gyGqQIyG6qPk+vXr23744YfdEonkGWYn4pH/119//dC8efOZulRzqwOkAv/444/D/P39j2OS6tMaD7vJkyd3nzhx4lIDAwNDTV2+qFHlo6357aODkCXVbLkPfcfGyBwKJIVwesoaNjn+JD2B2adFAzPIwDwpTA6a6fe7POP1w2vNcJ4BPgnIKSW8c6XISLQkhpjg7qxfmScDeU+cnLQSOm2eDcY8Pfi66WjGcMRlNDFNjr/Uq/LQZpBgJn1X+SCbhhiGPpXtGzpPSEjIPHnypF9gYOCfmEVu9kl45OJBrZNubvDgwYNH+Fmr6xrV3pwWLVo44yntOUeg96UVFFZ4OPbq1avNwoUL/2dra9uIpLgmIEb5M+EmnE4J00i7oAGZYB9/GPPHckbHj7qMZc+Y+ffqImnJghjli98Jmb3pMMt4zaDdEFYtgmfgzGjkjXpckoEY54e3ZsGXvaaxYea/H1yB1QPngF/QQUhDe+BRSjykY76DniVYi0zk0g2bFcVhFAqFIBAJ2eginbM09vr0qWA0GgSh63Sempoq2b179/f/+9//Pg4JCTmDPx+NRwoeNIytEGf0KR08eHBTS0vL5vKs2olNmzZ5X716NRhPlQ0w6jQofl4iqsmPsbx/v3jx4nbbtm3b6+vrm1QktUlvaGbsAO3MnOByamSFXQ51bmuu7YNfh34CDiY2eDsPPByawh/hF4pd5LBTFBiIxtv3b3n6+dHQ184V7LWUcB5+3reQOG1ZAktAgX2IWAs6jmSe8gfDL7HJ1b6/fQB70C4YtXcpZBeg5on3EGh+arXLBK1G1e7du0cbYUDDhg3h+PHjP6JE24fZFOaKJFp5XT51ak0ePXoUUdU936oLOTk5L9Bu88RTktDlcRGJKXM8HIYMGdIdJd4a7Hw0WkdIdf5d9N+QKC5/j0j68QHO7aF7w1bQybE5XHsWBp+f/ZWZCM8zi+MT0WixVCxxCPEN1PHiverFayfhPP289yDj9OWS8FmPiczgDn0RBe+4dgVDVB+PR98Ad/umcC0uHPyDDrG5KwWzEYiodfXMoK4+tZ2KQWrnpUuXIDk5Ofjjjz+eiBLtH8wmNZHG/SsakqOfyzMxMXnm6ek5uLb5VtKqgHnz5o3EDoE21q+oB6KXp+HLlIcPHz7etm3bAVdXVx52Qh4VSzuA7paubMoiJi+JMaAqUG5UShy0rNMY/gg7DzfiH8CxCStQteTB5dj7SEf5fajjE00/cBnZcsWTg7dfj2FghOpS11K4r/daJNATfE8Sjf6sDMzgeVYyeHsOgbEtekO/bR+iZPsZLA1M4U7CI5jy13fFBjcHIrwVGMAC+/5gbFqxiyWpj3v37s3ZsWPHBlQpSapRwyQ1q/wWVhJUz3anTp3a1aBBg561ZQCF1OXTp0+v8fHx+QaTlQlvp4+HHT6nEaqbG+rWrdu8oikQqog7mU9hU9y5cu06sudmtx8Ko5r3hKG7PwN7E2tY0GkkzD36M3cHBz4/M9jLzxwfXDsqtQK8Ngznuc6nG89QcJEC1BBondlVrw2QlJMGkw58CzPbvQtDXbtAhwBfsDQyhxxUIUWCsgR15lmDT8PeINDTbGFmfHx8xoQJE4jKf+NxG4/KRtmhH2yMqukNtAM1E63VjJcvX4Z07959GJ5SyIPKil5qQxSWzBEl5dgxY8Ysr5jpePCyIB2+ffR3uVMHMjYAJoEmVo5syuCjf/zg8tO73NVioB3+IMQnoBmXrNV4LRjOdcV0U1Nb/Qx5UBo5SMIt6zmFqZHrb/wJ/sGH4YNOo7DyeSxdGnR/G4E9TGrUk+n/moAkwNSpUzdGR6PxAXARj8r7aslBHsGtwsPDr6Lk1OwlqglZWVkvUMUl1ZziR+rCuKTerY65uXlzlHa7DA0NbSqS5GKZGBY/3IutUH0zpKhnxyeugIHbP8HONZ3LLQupTLrhlu+mOVyy1uKVEl1TGJsLXigzGw3pd67XHK48DYM2G2fAhNb94eTkH+FJxkuVzEbe/T30nGFS414aMxvhzp07kchsQXhKamQOy6waaLogokuXLj1RCpSze0b1gWzZ9PT0J8hsgzBJdqiuRnJIrD3HZ98YNGhQX5TkB2hEtzwIeUL40fU95FT1NCENpq2/dwlmy5cUsAnxfKXV9Hwef3bbwJn9uWStRa2XcB5+Xid4PP5bXJKhBRrU8zoMh8YWdhCbkQhj9y2HUS16wvHI61Tx3F1ySLCX7aPXBN5t1IFNAWgKapi9evX6GE8v40Eb3utquyZ6C3J6bHbz5s39KBHq1ZRNRxI7Kirq4oABA2ZhMgYPXXQiqkAjl/VGjRo1cMGCBesKCwvLrXnSPj6L3AcFGowaW6B9vmvk52BrbA4Z+TnQ+7cFTEUl8AQ8KNDLNrkzefsr6cw0Qa2WcG38fYbxBcISzEaNc6RbD/j5+n64n/SYjXYdmfA9HHl4tQyzUTPuoddYa2Yj7Nq1iyZWn+JB82tVj45aDHqtDDzut2/fftC1a9d+rwntkpgtICDgM2Q2L0xG4VFdzEYg0fP4jz/+2D958uQhEomk3B6FGOabpqOZP2Z5oE7w1OSVsPzCVmi5YRrMOrIGfhk0n7UJggx/RpRn9IAlailqLcM1WTtPXyTi/ylTGkYn74O6Jlaw/NxWaGhuBzkF+dAIP0fu+aLMiBf1mh2F9WF4o04VMltiYmI+9sJFE0S5ubkSf3//k3gagUcqHtUhgqgXfogNclmfPn2G4W+mElPoGvTMpKSkBy4uLv1WrFjxG2aRGqnLDkQdiHAvHz16dKVfv36daa5PeWqmNIjpVriMk6/8VgOicXjiE7gSe595D4klYrA0NGHtoggycHT396ZR11qJWstwZvr5d2SFxRVJdPii5xRYP3gBXJ6xDkITothk9vj9X7HYjcqge53BCkY17ELdojxTBagBxMXFpY4ZM6bH/fv3+1OaGujq1as34WVSuZ7gUZ1zPCQJnjx9+vRi27Zt+6xcufJjGszQRcQsWvyKHUmEj4/PxK5du45EKXMDs2mivibnrIgUNFd5b/Dgwf2R8cPLYzoCSTqaN1UF8rN0s23IwjWY6hmx+boFx9aBoFTMFYFAsKRDgFdjLlmrUCsZrl3gjIlIFxcuyWCqZwhd67eEd3Z+ylSJv9/7FvaEnWVBaErDRmYAPo36Ar+cARIi/JMnT15OnDiRRurCFy5ceF0qlcY+e/Ys4dSpUzcpDw+SetUh3ZRBrYtcwu5v3Ljxd09PzwHTp0+fcvv27b+Q+aUVDTwoQOXR19cnb5jCc+fObe7WrdswPEaePn2anJFJUtdEWdSBpHkU2nTDsX5ptFctaM3f4kZD1IaIpzV0XbAd1DOvwwZO+ju3Y4yoDFp8LJbyHnLJWoUKlK1XA8+AmagRFreNfKzQK9PXsfVR5FE+BJmOpBst1y9dAKGUD0vrvwOGxkZcTllQ44yJiYmbNm3aYEySPcOM7CtXrjiOGzduTmxsLKmTJBFq2vim4pC4phl58ta3bNiwoWOXLl0aou3VwcnJyd3MzMwWJaAl2i28vLy85LS0tPiIiIjgQ4cOXQsJCYlPSEggKUYMTAeNitakRKsINFHe8Pfffw+sX79+D3WDRaRehqTHwO8vrqj0SKE52L/GfQ3xmUlwIy6c+V2uvLq3zL1SkAXemhnowyVrBWodw3ls9Anj8cGNS7IueWrbgdC7cVsYu3c59GjUBja8vYCYsmwFo723xGYg2NhQW1UNTrK9mDJlCg3GELPR6KMy5fvgQb0jTQa/KomgDJq7o4llaqw0+kc9iULnJGYitZQYiwZBqIOgNOXXhndXBcZ0u3bt+t3BwaFDea5uO+MuQ0h2Wf9kcmS+4rUeRu39gq13dLWuD503z0HToqQ2QCsLeHy+/c1pGxQrIF45ahXDtfX3HiQUCI4qxyMxQVXS2sgMVvSbyVQIimtI0Z0MhES3YtDc3BTjDuBe36Vo1EoVUKVJmTRpEi3ZJ2ajhloaJGHo0HgaICwsrCWqfo5oJykWmtKkUbyrq+t9ZPCKx7qVEBkZ2QKfMwVPhxgaGjZDtZLRiEYy09PTc7CBXsPrf6M9tLV3795kH5HerL7V1k5Qx9Fg//79h6ysrIo619KgDvWryL8gVVp2QJV8ZQPf+YjFQ/E+9CNzgDgSeZVJxxLg82KCvf2rHpJaR6hVDOfp70ONvIiTiHFmtR8KF5/cgVsvImFgk47g024IjNv3JXdHMTwEDjDBqWe5I5IpKSmSkSNHUjz7Kk1k3717101PT+8XPHU3MjKyEovFTLoqGJ2kKDEIDcBkZ2eT7XQP08tcXFzI6VklHj58OA2fsQbVRfOK1pvR82lgJScn5xEy37QWLVpc4C6pRHh4eG/8/Ql42h7fkcQANXjqFIIwvdrNze1VDKXTOzgfP378CtqealfEEzkXhG8vE9iIRiY7OLqBEXa83/bzxhwZSrm5ZXxnkeGAJxG/G+S7mbyFXjlqDcN5bvReiJWzmksyUOVRUBnS2QfvWMz2R6MejBqcMoylIvjCaWi5/pGZmZmANluf5ORk8hwpf42IGiBTvINM8RcSn1+eKqQKxIDIHMSR/sig81u2bMncJPCZ+visBHymubbPJNBz8XvxyMyNsF6KRg+QkfgPHjzYhnnvKd5X0SEooOgY8H3oh9ehRP4Q82rS5jPETqkFMt11ekcurwye5ibDqtjjLGiRAg0t7GDvqKXMF7Pbr/PYyvATE3+EQds/KdM+SLUMmuFHX37larbaQtYkmu8drcfXF5ZgNlIRzQ1M4N1dSyAg+G82FdCpfosylUkNaV6d8p2R6Z7Vq1dPRGYLxaTW/pAoIRwiIiJysMEewt/XmtkI9B38LsHX2Ng4H5+5BG1JB2zweZhXKWYjcN9ziI2NLcB37EYJfLbro0ePxPhckmp8ZHSVajbl0TW8D7U33vsxMTGF+AyyYWsKecjsEZ9++unb5Y3GNjC0gc4mzsgtxWUw0TOAwTsXwZO0BGhoXpctWr2dEMXWONLSHuXyyrA/8fDzWcUlXylqhYTz8PP+EwlOXusMVFkjmveAOe2Hg6m+IZyIugHLztGcrYwt21DGIL1m0K+xh8oGRaAe/O+///555cqVNBlKcUZU36gGKIGGoMrzt7ZRrCoClhdQLWVBh3QFUmELCwsp/sjyyj6X3gnL+h2qmUu4LAgNDa2D9uQirOMB+N7NTU1NeVTfVIaMjIx0PA/G8z+aNWtWmQA/1AYtfX19JyLW4vvLc0tBD+33D8J3gLjUzLipvhEs6T4BzseEQljSU2wz70JmQR6suLSz5AYn+K7BPv6vvL3XCobzDJxJnMTOqRcrxF73zqzN0PTniWCkpw+3fTeD2/opLKqwMkxIlWwyvNyAP9jbh86ePZuYmdy0tBIjqJINx573gLpGUBvBqZhcqnLg1ExfZKRDeH4TOxxHqgN1nRqBvkMHSswbTZs27YIMqM1gEWladgEBAetRNR6m7ncoJufnUfsZoyuDduTZPmIJWBmaw3v7v2LzchRSI7ewZKcjk8j+CJkdOJpLvhK8cpXSfaPXUQWz0Wpt2sKIRqciEmNh45CF0LqOE4vUW9p1i/at9rXtWS6zJSUlSZDZJuIpLcPXqhVGRkY2wQb0WjEboarMRqBnoE3lhxIzHhu3I21MUh6zEeg7NHiE93WIjo4Wo2agjXsVvXSCj4/PIvwt8jNVCWOBAXQxa8KlikHTAbRWrt+2D2Bhp1HMKWKoa1fuajH4+oJR3OkrwytluE6rFhoK9UW0TIRhTIve0MDclq3aHrbnf5Cckw7TPQbDADSES7tvdRM1AjtrWy5VFtRAvvrqK5Js5J7FBii0ATLbfV003tcVVH8VMZk6kF2IWIJMRwNUmoK+FOvl5TWIPGZUgbSf0fYdmZOyMl5mp7JV/uem/gQXY+/Cisu7YM+9s9zVYpAt5+nnvYVLvhK8UoYrMM76Raq0zm3zraOof+cyP7k/x30FmzC98MS6MuG6hcgHwxzacSnVuHDhwq937ty5iqdae4tERET8jI2Ghq3foJLgGNYT1XJtmC4vNjY2/PTp09+QeqoKFGlter3u8jCHSniY/Ax+vXUMrj27Dw/Rlts45APGoKXBN9CbOnDtPNUcXQN4ZTacp7+PSKAvKpDkF6tsRCQygjPys6Fr/Vbwy9vvl1npS5U4xrANdGrQUm0PnJCQkD5u3Lg2eKq13UbAnhkfXbne/Q3KAtXSr9E2+5xLVgTiNIfDhw9fNjY2Vhm6nvZdWB65H1KlJf0W3mvZF0a4dYcHyU+Zj+1f4RfhaQaNk5WCTLo42HfTCi5Vo3iFEk42V5nZCGNb9oGtwxazT1rR3Wrj9DLL6vXEfPC0c1XLbKQGbtiwYRqevqQky9QC9+7d60CjfW+gO6C0+h/SS9O2RjRLnDZt2ni0I+U5pUBD/wsbD0Jal2wDF2PvQMjzSLbaYEqbAaAvFLE53NJxU3gi0ffcaY3jlTEcX1Ry3o0qZl6HEfDz9QPg2+5d8HRwBXsTCvpbDOKx6ZadQShSzxD379+/hOokrdJW5bZVIZDZer1uAyW1HWTToWrpxyU1QX5iYmL4o0eP1G7eYSTQBwehGZeS43HaC3A0t4X0/CxogX1uqzrOcNVrPcxwH1yig6ZAVKhhFU1D1SReCcN12DizjbLtRiA/yfuJMbB6wGyY+tf30MC8LsQpBf4kmEpE0KSu6g1yCNnZ2fD+++/PxNPKhHxToAP3+Qa6xVjuU1OkT506dbE6KUeY23hAiVFZakNzj/wEhkJ9uDf7V+hYrxkM2/0/2HDzrzJTCShHlTajqzm8EoaT8CVHuFMGssta1GkEK6/sgbZ+XvBZ94kwdPcSNk2gABnJYy09WVhyVaAKPXny5Fd4ShtpaDwHRKpOWFiYNdpt9VCdtMO0I3fpDXQIU1PTkuKoYhAN4/fs2TO3DLNwMML20cSg5Eg1zcHFZSZBO/+ZsOhkAJtSIkYsDZ6Ib95l08fyDfVqEK9k0KRd4EwZBXNVwEhkAIfHfwvPs1LYUovfb59kMeaVl98Yi4XwpesokAlUv3JycrJs1KhR5BVO6zkqtN0iIiIGInOtMDExaU0qJDeUXaLHfAPdAm05Gdb1zObNmwdyWRWBiG2PHWkkqvoqFzimoPq47NGfZaaNSoMmwSksgzLzYhs8EDIrcCSXrBHUuIRz9/P6UVmfJrSwbQQ77p6G0XuWQs+t8+FOQnQJZiN3roGmzUln4HLK4uLFizQKVuFAyd27d+ujPZGCBDyGDaA1bbFLDEeM9obZqhdYvzys9wDs7DLJsYDLLg/UUFJPnz69SN1AVl1Dc2ggKrM1IAN9mQZQ5nccCTd9/KGNXcmf5An4I7jTGkONMxxPxpvAaoIDnQ5q2hFmtXsXTk9ZzRxRzz6mqHTF0JfyoX0d9evcULplr1279lc8LXegJDw8/F0jIyOSgJYKiaYN6NcVB0G5U1DOV6B0mjoOyivRy3KfhPK+T+elDwXoPdiz8Si9Hox+S/67shLvq4zSz9W2XARVearA3pHHM8HOLhLpoYl0yfv+++/3YMdIm6aUAXkcjbDrUGZerq6xJRwd/x2E+m5iZoiRSB9EpexByvcMrNntjFVToJrg4edtL9AXxUsLSk5kN7NpAA+SnkJztOM+7TYBJuz/qkSj7MirB2NceqhkOLrv1KlTP3z99dfLMal2jRv2qB54b3BlGI0Ql50MH9z4FRuW/B2oYTsaWcGajjNYevTZH6BznWbwYcuhLD3z8gZ4mp0EpwZ+BcFJUbD81h78Jq0Y4EMXWxf4qNUISCvIgikX1sJ4555ggCrRb1Hn4HP3sdDKQj4wNPz0dzDJuTdYG5jChvCjRb9NoKHx7T0+wO+JYNYVf0jNz2RXyd90feeZbL/wrMJc8MH3ICde+l17Qwv4uZNPiefo4+9OPr8WMgpzWD6Vy0bfDFZ2nAaGAj0IeHACTsXfhpUdpkMDYxsowGeNO7sS5roNhj4Ordgzfgk7DBcTwmGCcw8Y1qCj0tPLB+sMpNJxzZo128NlqYPBsmXL5vfp0+d7VfQToY32SdhOyOcXMx0928HUGno3cofxrftBn60LmUqp6JwUkEmlf4XM2jScS1Y7alTC8fk8H2Vmo4JvHvoJ83+76eMHi7u+B4tP+bPKUoDceAbatlYr3dLT08XIbBT7v6JpgKuVZTYF+NgY+9i3hmlN+8KoRl3geW4q/B59jr0vrd1TlgyUFvAEqAXz4evbe6GhiQ184T4OBji2hauJD+DIM3LAkH+PDmIIWu/17a19zG+UGr/imfRUOsY27s5+m44ZTfsjs4hg9b2DkI6Mu6Dlu/ABHvnifFh08zcWjGfONX/GeItajwRv17fgZV46rLhzoKQEw2ql36EBqulN+8HIRp0hFZ/ndXEds4vo12mi+fPgHcjc8kEsek/FM6ixX098yPL+iLmicoBCHYimIpFo97179ypSL/OQ4bYh/VS66JGU62bhgg/kMhBkHnyC7WkBhb+XyuDe7C0QhGol7UGh3OEIjfRrdHqgRhlOKpUt5k4ZKFR167pO8N2lnTB63zKmFsSmJ3BX/8/edQBGVTThuZZL740QAoEkEAih946AdFFBFBVROgr2XlB/e1d6V7AiWECQ3jskoSYktEB67/XaP9/eHSTx0iAX2n34zN27V3d35puZnd3Vw0tnQw7Ola99wZWF5WfRO25aIhnsMzzOf244VQsV1dE9gEb4dabhfp2EwrCRVZ8lxM1TNOLc0kKa1mIIfdppgriOKaAdf3j8d9HQywL3GsjCintju69xF9HIJVADfNKF3GRq4+ZPH3d6gtlzlGBANt+pGFG7wgwa4BNKH3V4nB4L6COErCKgHIb4dqCH/HsKxlXp1HQm89p8IqVaFS2M2vSf5zqUGi1Yb1TjroJJL+XDja45kPBsbW2NCZuqQw6boIsMn/+DYQ3ag60M3/QM9+a2JdTvh+dp1cmtFJ+bSgWlxXQ04Wy5lqIpUVPbBVPrbbHMehO4NiuecJZZycuNr8F8Jb+e3imGV3w5aLqYu0RdNnDBLWOEY6jhy3+BLPaPPvoIAwurnC6BNemkugiIYGbnz0/9SQ9s+5ie2P0N2bP59pB/D6GpKwPeZ1ar4VTEyuVbNr1G7/iEPj2xVphtFQEHv41rEzqWfo6FBJNuXQOYY+Le72jUto/Edu+m2bxPLq4Nllkfd4Se2vMdvX50ldD4ENDvuk0WbeunC7vpkZ1f0rsRv4pnLqvhTaG1i58QrDiD24Sjmzs1FKwMM9gIMN/Pl/aStdSKHmnaS8yitiDqX9HYawmX6Ojohw2fK0PRK6+8Mr+yfjm8r7OYb+kackoKaOcTX7PL0ohGr36Xui2bIeZAKfd8fJ6ENG8avpkd9SZwshKrzmU7u8Fm/+v/FP177rBIx1kR8a9YqbRseLdEpSJ/N9PdYii0xMTE8wUFBeh3q7oFEelXS71BoFIf5ob1vw6PChbJVxXTxH1zrppRpWKZJn1l4oHAP0i29Xfwpl/7vUJvtR1DndwDKYf9pU9Oriln2hnxIl8XibsfHP9NmIVGoLw+6TieFnafJrYfej/HAqqmfHURze02jf22aYJ1lXI5vXLke/EUEPalPZ+hz5j14G9BoPFbxdmtKiKXfT8AgqSHjt5uO5b/r6P/HV99NVUKfl9sborwAz87+Sc5W9kJpq1C/5iEwdT/WHypAvn5+YmZmZkYtW8Sj/mVH5KDCWJbz3+K/jzLSoFN5j1PfifSvSpCppCPM3w0O+rRpNR9YfggGAHrcbfxakaPskNrZ2VNf3ChlKjLp1SFKhqIyXJMAdfYsGEDRiWD3aqsYm7ANXcsqoSOfTEPCmUW6tugtQgqZBbnsTDob3+FGQG+kEIi5/35zCY2woycun8eLYneTB3dAujtdg+JY7NLC0wKHC71DjfuLNbOZYH39bZ1pYZ27obNTSidiXvn0IwDC0VAY2LQAGrp5CuuW6JR0xS+71thq6ilsx/NDB4m9mfz85iawx974BMiS2Nt7AGxr6vXtbl4wWazWg6n1CJ9bivu/cflg+KcQmbv8IwL/LdE3OPXi1XOaWQSdnZ2Tdg9qMrsRyEXbty48b3KWM7P1oNKSssPOvW0d6E5g2fR72PepYd+f0/M3l1uanRG2T5hc6PeBE4ik+lDWoyfH3yLFFxRE9d/LlhhL2ueX0e/IzSwESiUTnb+lWaWwJxcs2YNarZ8yNME2Jws389wnUBg48tTf9Ho7Z8Is66E/Zr72HdBWxjg04bSinOEufnQzs9IJ9HRA026imyIJvaetCUhgh7d/aU4T8P+1fiA/oKBjFWNv8bPEOhAJ5+r3wFo6yn75op7G7e04lx6t/0jwl97kE3Vcbu+4oZ/iTp6BAjBv5+fLZ79t9E7PqWHd30h/LL7GncWfl1Z4D4Qlge3f0yjtn5IZ3PiaVijTiyY+oZtfI57+B29bVzEd7D335ePiIDLmntepdX9X6a/B74pAiub4sNrFTwBUJ8KhaLyAY56aBYvXry/MoGDRdDc2tvwTQ+MlYNS/PLAb7Tu4Q8MVkgFsDLruGjqDMM3s6KONH81mD1b6uOQNxsfMYnnyz0eoblH/hROLDK8Fx1bT2uj9pbL6kZn9KMNu5PMRIcntGtMTMxWZjhMdFJtpvHMmTP50tKRhq/XBZhT8GsC2ZfBFsRbf59QEciA9m/p0ohcrexFY/SydqKhjToKIUSD7OIZRA4KWyplheLPwvdoQF9qzUIlYaGE0AU7N2KfzoEcmREhbEAAm6FKqYJCXP3IRWlPduz+Gu9t3Fq7NCYfZr0m9l5iekA7buz9fdrSQ027c+NTiGfE77iHu7UDDfPtRPf6tmdhuFbOUGfFbFk0c/TWX9fRR0Qq+3q3FvWhYmH24Pdp7dpYKEF/vpeD3IbNZC9ysrKlwY3ak4+NqzB5oTBh0jbge7ZwbshsV3N9DjOaTcu5DMy1WRW0AwcObGNvb9/c8P0qUEfWEgUdL7wi6gqA4Ddz9aE2DQJowt+fsvuCOX4l5ZS7gE4XkPRP+FzDN7PBNH3UMTosmDqRpDoskEFytvcPTZwn9h+MO0PbL4XT/iunKK3CMBwPlQ29Gnwf18R/HxEC99NPPz26ZMkS9N/UKNZ/o2Pc4C8hkAE/BWYUkFKULUxANL5L+SnCXIDZh/sk828Qtkb27hSblyJ8U09rZxHRS+XfwARoyFcKUlmgHEQDySzJZZPVU1zzMu8Hizgr7YRAg808rR3LNWIlXyOuIE3cz4uZB4KUUpgt7oFnupzP1+CyEqzE10Q3BorTT9xDXxYiOMLXgFXlaeMoGm26MJP1wpXOz4T+PDwXGmk8m804x42fBaZkkbqYBU+/VjpqCtFYmNpeNpVONWkSmLyIBc4rICCgujCnbNasWaMeeuihNaZGdWBNghfO/kjWimvRY4xEeaXnOHokpJ/ocpmy/kuD4JWBTlcQNm1J9Yu+3yBqroJuAFqJ9jnDRxrbsi99dXA1DfrxZfrtzE4a0LQ9rR/3sWA+I1DprawbVLpaKUYFsLBhkYoaCRvAZuVkaNHrBYTcllnGWqYUwoIN35HBgCcGA6HhwayBQCIaiM9YpxqC5mXtIgQQwoPzELjANe2YLRS8T8HPZsuf0ZjRaO35M46DP4jwf8V7Y0MDB5tC2NABjmvDB0PnN8oQjd6T74tGBmHEpKm4Bv9UDuIc8ZuV6OaAIsD7YE0HJZ+LewPZqsKrz4V7ubLyseHPWDoYXQLYcJ6nTe2XMIfA1UDYAM133323vaSkxGTY2Z7rw1NWPicZyu50ygUatPIlavrtOPp68NNXFY4REoUc08mbHfUicNyIGhs+0t/R++n3yN2UWZhL+5jZZmz4hjovmV5uAXyNRksdncrPLVgW6enpWJe6VvPWtWjRYikL3SY08usBmAWNEv4X/B1s+I7wPp5SNNgyETA0bjR8CBD8KTRenKNvlEphjgH4LASCBcueP4NZwBAuzGzG3+C/4bdiTenVexfwBoDlwGLG/RA8J4WtuC8ECIKH/fDbcD0wNPYZgc8YW1Z2ZAYUBY6VMh1CMeAz/ERb8Vwwb5VC4GCuObCA4Xywr3hn3nDv2iIvLw8LYNYUpUVFRVgR6D+A2R5o42X4pgfqbs/lkzQssBvFzFwlgnP/aVlM8e0WTjR7bmW9CJxUJrmqcvJLi8qxGQoDDaYsrDRsstiZ1pIQmMuXL//OH2s9SrR58+ZDWIh/rmqMVWUQgsMNDo1Kv4EN9I0dwGcrFhojrNmHQgNFxUJxQBBwjvF8mIs4E+eh4aIvTVzPcB/BVuI3PSvis/58/WbHmxFgyGu/K6+avBAmMFTZ33CfisCz4RgjUMb4js5w47Vl/GT6fYa/BlPfhpUMvuM98Rf3qC0waRCX0UzD15qglF2ESleObe/sTxr2W8sCLOdl70I9lj9D4//8qFy8AECnOddIudV2zQGzC1zr+U8151Zp+FYz2OhkZGVjuuLQgf3OO+9g8GC10UlTYD/hJd6uazR4eXbk6inzHZ8r+37tc9nz9RC/lf189Vjjb9c+688vu+lx7Zxr+wBxdiW/lcW1Y/QQR2Of8W+ZTfwufjMeX35/bYFzmK1WBgcHxxp21QSaF1544RfD5/8AwSSdRiP6QGExIPCDSGU7n0A6PGkB+Ti407bHv2BSq8hzknaGD2aD2QWOzZNBFac1M5qKJk1G3tVK6YOaMOwoDzY94LchDcPEyVXjwoULnVibYv20cikJ1xqP/rP+37Xvxr8V9wGmPpfdZwT2Vdxf9pvp36/9M6Kyz0bU5FhTn/H/8vv134179J+v7an42fjX+M/4veLfa//0QBtgphph+FpToO6z1cgLMwFk2rwZcB+97X8ffRDwIH0W+DB9FzyeZGod+X/zMD3ZdjCb/0ph3peDhK52XZkL9WFSlkvew4jcQ5PmU4iXP4VNXUwPtezHpVdGdvjYULtGpoWRkZ2djWmYaj3veFRUlANf80jFOoI59ejuryhPVSQii2+EraLVsftowdlNwn8avvUD4X+hj+v3S/vpTPYVenjXl0JzXsxLoQe2fyw0ZXpxLj3G14HJ9tzhpRSRgRWL9TiXmyj6yZ7c+y0VsR+G5rbuyhGadWipMCc3oY+Or4n+u03xEfTzxb30T9xRGrntQ3p899c0dtcX9OOFXcK0RKY+7gWzcRzvr2iOo79tSfQWUeT4fCTtnPDhHtr5ufgd7zlq28f8/DpaeX6n6LwG5kRtpNeOrRQmo4yv+cHx32nMjk/p5WM/CLMf74ZrYFvPz/YIX3sun4N3wTPh+R4R7/C56Pe7kJvE7/udKI/H93xNe1LO0P3bP+HrfM1l8SkdTL0WJWSBQ2pXVQsnInrYt2PHjl/t3btXt2vXLmzZfN5/+4wYaE8eSidyUbAfLLMWZjXWIHh993K69Nyv1NTVR8xdaTS9jZBbW9mMWT3GrF1l9SFwzQx/BbzsXGnhsXX0/X2vUc/ls2hsaxa4MsKFvh5vO9MDCmF+JCQkwJSo9cSuCoXiMJuShm9lIRGBEAQkirlh4v7650FDRtXpfQEtaeho+nnRgCW8Fw3zh3PbxRyaJzP11hA05rKYreIsoxJBg3sn7Gda3e9lGu3fg7ayQOE90NizSvQJzTCTBzRsS7/xMT+c3y7ujLSx7UPeFwL5VZen6MnAAfQ7KwIEW1bwfeHr6Z+xPPAu+1OjWIjDxLtAIFed3yWCJcv5PDwX9r0X8bP+KfldESRBEjI6vFEOy2K2U7FWRVv5/ugPTChMF0pncY/ptLzXM2IIDhTOkbQY2pp4nMsGZUZiuNLKPs/SD7xBsRSqi4XiwLF+dh60g6+HMt0y+F3q4d1C/8AMvD8/R1WTDCGbKPbYsWPHN2zYIGZ4LdtmqgN80SVpe8WKqZjC4++z++jeZp2osZOn4Qg9sC7h+VRHs64NbnaB00lI35NrQFphNs3s8gCdz4ynN3qNo19PcQPjBmCEVq0hW9vKlwvev3//Ov5T4+4AgE1JPxa4Shf+A3M8c3Cx0PCoRmwVJ5+FgCUWZtIxFjpE/9AwT7CgTW0+SAyRAdC/tSXhuBAWI5BiBQcdbDnSrzM90KS7GFuHzuIeXi2E8EButjLLjdnxGXVwDxCCghIpUJWIZ0E/Ep5qIwvri63vowMpZ4V/YgpgW3RMIwvE09pJvBue6SU+b3fSKdGZDsWQxGx+KU8fhT+QFi2CML28WtLa2IOCuft4t6LFZzfT8YxYsUHw3wz7UQz9wbQGaPAQ4j9iD13tc0M/34uHl9Nbx34U923FvtTKc7tEgeK5ClgAgUJ+r4pBDa4fCVsh5dpKGeBgTFd/HINRWemWH1JSDY6yYijRqWntQ+/TJwOmcNlKaM6RP2jJyFeEIjECAieRSiqfpaoOYHaBkykV5XpA0XARKXp07UdipuXfIneLAjBCotKR0sp0Sh3MwYsXL9Z6KWBmtgeqWk0GNv+KXrPou26oDNbULAwnsy5TBjcsPBtMD5hVzRy8KI8ZyVVpT9sTT/BfB/rlwl6hwRF2RyN8MWSUMNuMAHsg0wODUb849Rctit5Mn536Q4TZI7PjaV9KpKiEXtzAwXCvtn5AsEVFQAhySgvouzP/kIu1PQvPGbE/qTBLKAKjAKJzuptXc30HNAsRchzRNzWHz8N7Hk0/J+79deeJzGhxQpB+vbBbdC9AACFw/Rq0otWX9tGIRp3Jw9pBrMuHc94IfYjeafuwGDmN7728g9m8zRFdAYAnC9777R6l10JHizJBXU8I7P9fX8kEULdsIlYVJYTWuchb1OOPP/45H1+jNoDo6trMcFYAUqG4Mopy6d/zR8QEsVp+BzyjESKnUl7eIqtrmFXgOq+a6VhRNka36ktrxrxHXw1+WmgcSYXW5WdVfi7KskClsBasLvXnP2BBCKzMBAGbBDg2EJ9R+L527nRPw1AK5H3vhP9Mb7QZI8xCpE/d59eVhvl1YtPJjfYzy7zbbqwYAoNxZOuuHKZGfG5njyARJUPHN4CGubjH0/QtN3gM0ZnCjIjw+bJeM2kOC3ioSxMh2GisuD+ex8PGUcyVDyBZGqF2mHxgU5zzOjfoPSmnKcjJR4y2/u7MejEUBWjGz93No4V4hqZsDl7IS6bnWo0UygTKAAKIVDL08/XybCUSrFE033SZRIvYZGzJv4GZkJr2VviP5G7tSA/6d+PyaEjzz26g7yLX047E06x8GlAXj+YUYrgP2NSalctXZ/6ir8/8LfogkVY22Lc9H+sthB81gJETRnO7IriOhhk+mgJOgmkZySbohXfeeWdedd07UJYH08+yw68SQu9obUf3Ne/O7e49WnHfq7TpwjGyKZORAki0kk6Gj2bBNWoxAzosmtJCIpdFYeJNANp3DQvZQ7/Ppld7jhNDJpBHiQRTAS7SHuRH95tY+QTIzs6m+++/HxHGWgVNYmJiMHHRS4av5QBzNpY1eyM7N9bK+uAH8g4TmTkcrfTZ/k2QJsXHiOwL9m0A9E/hXAhWWnGeyLrAsJsGNi50mdkMDRB9X0A8m5DGWYDBjkidwj1gdiFQg85kNAg3Zkwgk4UHmhBpXVfy08jb1kWwE3w+nAeTFedieAyyRNAS3fkaYGGwFI7JKMkT7Ap/DYLswIKFEQhga4xUgG+GdDSklYE5cQ4aKN4bigODVp0VtnyPYnJlRs3gZzb2seG9UpkpoBhEAIfNVASf8thkhDIBYNbmqgr4XEd+/3QuF1dxDNLNoERMiRwL0sng4GBMUV8VIGWNeOvz+uuvP3Xvvff2rkyZ4iYvRbPLb6AVpH252zoxy+XQu30mCGF7b/f3Ynk0I/ha+8OnLRELW5oDZmU40mrcytpHMF/mHllLx6YuphFB3ahvk7aUUG7udx01UFTe4Z2bm4u1uWvlvwFciGGVdZLi+SAEEDb8c7SyFQ4D/BIXK3shDKhQmHEY94WGi2PcubFBiGDKOSttRcNHQAPBAnc+Fj6bEU78u6fSiXxt3blBKqmhnT7fEv1DYBA0RDRarH8GXwcN20ahb7ho7DCHkGmC6+N+yP6AMOKZPPj8sjmWbjYOIjMF86DgeOQ84vo4D6uG4l3d+Zh8TbG4NwQQqWcwezGAtIEdhFstAiCYvhDH413wV9xTZMBYCwGFIENJQDGh8brxMfgdm0LGz8z7oWSQmI26R/mK8hRP+l9wHVdve+rrH107Jz7++OPf4+PjK13eag8zcdkWjs7v9MJs2vXENyJxfln4Blo0/EVBBGVQmR9ZJzCrwGkl5GocawRNiwo8lhhDPZfNpIErX+LtxXIpXWhsqKzKkJ+ff5L/lPe2a4DmzZv/ilw9U8DTQYhgNhpTmhBGRiMF7LlxLYvZJiJ9RqHam3yGPjnxB6UX5Yk0qnWXj3LjQ16ktfDlVp3fzefLaU3sAcE0K6K30/yof2le1EaRlLwwajM54j355j+c2yHmArHjBnsi4xL9mxDGz6OkBVGbRBLyxdwU+pR9vgNsUjryvZDBsvjsFiGcq87tFAGZDXFhwo9DGX8fs4NWxGwXwYpfLu6l4xkXKSY3SYTHf4jRL+G0InoHLYveRkt5K2QGMyqSvy8fpsVRW4RwpPNz702OFPtRHnjvrQnH6dvT6wUrQynMjdzI++3Y342lA8lRtIePx7vBr4XwIuULFgDMVpQPgOtVAUxRXxPAzDjP25lVq1adNRl95rI9mgOXrzxQ33i/X87sEKvswlooa+ZJpFKzTgRsVoGTSuWeRobztnelHU98JdbwOjBxrliz+8jkhSJiZQTCw7bKyiukoKAAnVv6C9YSxcXF+lBiLQANjggkKqgRs9PHJ9ewgOxk/y2KfZwO9HrYSjHebGOcfkIgAGYe/C00/ghu7NlsxvVu0Ip2JJ2ktm5NyN3KkfamnBHvOmHvd+wD+fEL6ejFwysols2tVSwoMH0QlAE+ObmWxjXtI7obEAgBE+9OPiWW9dqVdJp2JZ7hBn9JmJtgzT7eLUVfJ7ouurGPFZ2TKAIrSMHanXxamKa7kk6JYTr3+rYTvhVMyZeOfC+UhZ+9O03dv4DPyRSTAxnkhIVrAx1NO0cDfdvSi0eWiUglrofqgEkelRNPpzJj2fx1FsI5bf98wZ41BSwY3n4yfK0OaANwWs/I5fLIzZs3I+AifjCiuLhIMGtF4Jme/PtTCnRtKEzJCX9+XO5cmdJk116dwawCx+x2tU8D00+3WTiRWs2fQE2+eZga8zby1zeFH2eEVsMCV8GJNQIVwj5cbdJ/yoFZbhRXTq3yLxFpG+Pfk/66fEh0EI9p0kN0C0wPHkLt3PzpngahzEqxVxulKaCPqr1bU3GtVs5+wrwE4JvBVMSgztH+3SmGBQNmXZCzD71y9Ach5DB1MD7umYOLqLGdhzBxywJlsvDsv1c1NFphW9emwszEkByMYQMwAvuB7Z9cPQ6s+MqRFfT8oaVsBjqK7xCwp4OH0gONu9Gv/V4U1oYREEhMg/dEYD8R5MFQHQitKSBAgu4P+LXw+2oKOzs7jIGszUBhPGCmq6truEKhoGPHri1Dh+Ca0tqavNmPFkdVACyth1v3pz5N2ojZvDxYSRgBi8ycnd9mFTh+/KvzI6DS0AG58dFPKfa5X+kyb3OHzOJGdc1sx1CWsiZmWUB7M0shumKiCGuGvLw8l8pm8DUFNHowCyJ4H3ccL0woXzs3IXR4HzALhqKgbeo9QB2bTLYiMgnAf8GsWqYAfwhmYSH7Ughm2LLPBtOutXNjfd8dCyMYLaU4m9YPfIvy1cV0KT/ZcLYeeIYxTXvQcUPHu2nohBCt7P0cf9IDLPfXgDdow6B3RN8YhEsuk7HQJ4hgyWO7vuGnhnga30orTH2MJgdzI1CCAasAsliMQRwAR6NvCyakMQhUE3Dd/BkSElLbhAZNo0aNrgQGBlJcXBxlZuonXoL1AGUEZWKquVzKTKR3d35P45ndkIRRdh4d4GKWi9nkwqwCx+9cbkISaOzGTt5M6Z/QkJ9eEUJURpFyQekqFTiAbfVrU0ZdB9q2bVtga2trz/fNRoVUBzzvuGa96d3wn5l1VtB9TTrTs61GiOkSkNrU2M6LengFC//rqb1zxISqCOtjSgV0YiNQEeSk73IQphvfE68L/wdshbkiJ+6dS28cW0Wfd3pSnAul9GHHx4RP6WrlwL6Xkh7d9ZWIgPrZ6TMjcD6CJPA3H2Rhgp9ZNvsdZWgsR4z8hhkF5SGGzvBrw+TD8yL1KjI7Ttz3045PiFm90Pn/SugoIVjo+3tyzxyatG8efctKZ0t8BAvjV6LLoaN7IJu6vcXzw/Sc1HwgKfkd57FSwhwrL7a+/2pEtzpgtICTkxOmMqw1ZDJZvq+vLxmFDv2tRn8dPrUpQMkMD+xGH/SbSNM73leO4VBBOcVKs8lF9a3uBtBhEdZTlkwwfBXZBUtGvkRv71hO/z72qRim02HxFBF1AwrzC+nbVo+TQvnfAAfs7N9///2euXPnwvP/r9qqJaKjo9+zsbF5p6io6oEDGPEMcxAaHJobmh7BEkQqERBp6uAlOrXRmPFQiMLBXIRAwa/CiG+w1ZWCNNF/p/+czkLpIXw2nKdiU1qfjYKuBnQ5yMV94TfiGGhqTE/nY+eqPz8/XTAtAiW+fE1cGyak0WcSExTxP0QP9ZMV8WeFjTiuEZumeF5EPQGkpqGLA+8CBYNjYQY7ym2ZYQtE8AeNBMIEExFBD7xXU2Y4+G6ObJ4VMJMjKlrATKdnRH2aG6Ky+m+VA/XKjPQym/xXJ5mqBSSvvfZa5+HDhx9ihoRCFllKRmWKGcQWJO0Qmr8soGDGtupPl3NT2MS3E27N+mj9xElShYxkWda2h178+rpGlFQHszIco1wEBI1q4rrPRGgWOW2dl06/KmwC0PDc6EwBbMiolQ9WFbiCZ7M5wo8kxRi5KGhFUx2pLlZ2wjRC/xKihBpmYTR8sAQCBJggFfuRdSJMKH5OCBt+hy9lbG84BiYggMgmGjcaNYTJ29ZJNHrRPcD3EZ20CjsxTwn6xDBPCKKB+jF0kqsDTHFN9H058/0giEbor6NnOKShwVc0XhNPAOFzYGHEhvsCUCjeNs7imfEeyCZx4t/xXuirg3JEHyPSudCdAHMZ98dvOAfVgyguFA5GoSMqWp2wASxs/16nsAE6FjIVBAyzu8EPLGu5iEiziUfAZFAZxTnUuWELejikP/X3b3/1WfEehR5pZpMLcwtcOUBLNnX2oZd6jKXwqUsogjeYOjUF+3B1JnAAV46WTZFNLVq0aOnv7y8JCAiQcAPYZ/hZACYeNphxCHEjg8LYuBH2hskGtjNCsInhuzjWYOoJgTE0BvyO46Bd9WAh4s8QNvTHOfKxEFgIGBQQ7iG+G+6LY3EtXAeMg9/KlqO4jkGRodFBEDBpLI4D8CwYYY7NCFzL2DYhfNiMUysAeCbjPRDmx/XhhwL4DJMZZYTzcJ1r72YaBuW2hoVtqNhxnWCFaUKk9CgrfOWho36N21F8Thq9s3MFPffvHKHA6gNmFTidRHJ1ckWEutc/8qFYsGNkUA8asPJFWhy2XqzlXVOwBjPdmVaHKCgoGA6foizKVoWpaqm4r7pjjJ8r7qu4AWU/G1HVb4Cp48seW/E7UPazEZX9bvxccV9lx1cEly/WiXuShW2MYZdZUFphnlMjIFw/ntpGb/V+nP5++APBdEZARm3Timvd11tTmJfhdLqrAgfKdrVxpL/P7hcRseT8DDHFuautfk4QIzBBrClAW/Fm2guuQ3Ts2DGnsLBw5vVMw2BB1TAosr/YhLcNDg6ukyV/uZ4qrSjjvC8Vgba4ZMRLYj2LKeu/oG8GzzS6LAwJ5TaSmG6EdQDzCpxEdE4KIItjYdg62vfUd8I0QirQQ6360Tp2Vo3aEJO+otPWFFAgXGGmO+nqGC1btpzLvkE509KC2sGgIMXGAGO8fOnSJQdmtfvZfK/1AOJKIHFwcLBFN4ApoMviauMqAzBcTEY89WgUQh8PmEKHE6KuHcd/Pc60NBvDmXicukO7hVPeYhnCuttX4ai0FesuoyIgRIYKESgpLKL/NRtNziaWg8ZxmzdvHvPxxx+v5a+V2u11iejo6NN831bXtJ8FlQFEw0pqM3/UsV+Vr1arD3O57WDlFa4/wiyQfP7554O7dOmyERHKitiTdIbW5Z5A4zHsuQYE6xAVhoJHP6LR55VayenohHnsPkvMUunmZTit7rLh01XklhReFbKywibA31WVMBzA2qz8EF0zg7VxCFfkJot5WT1YwEq4vAbzNiQwMHAMm4xfmFnYBGxsbOwqY7g8VeWLKm19/Ava/eS3dHDSfNr/5JyrJqWYWt9MwgaYN2gio/T/CFUVQESuqMJiDGXh7Ox8zbutJ3DDGcJCN6E2GSp3I7iedxg+1id0Tk5OfqYsEJiN8flYbst0++u0ZBq1nPcE9Vw+k/48y96DoZ1qikprPX1HbWBWgZPqCCnshm/VQyqTimETlYG1GQSu3u071to/sJlkwxV7xcJ2/wXKJCgoaLjha73C1ta2UiUs1tgz0fyQgBExdTEdnDifVo95l5q5IhtI36z4//+xyuoSZhU4mUqXVdnqN6YANsT8gaYALaZUKrF+Us0vWIeAo9+iRYvGxcXFrfjr2cqW0bobwRbAQq47swUaqoCE6+E/i3oYkaW6GrMrB/Rhtpj7BN336xv05o6lNLNcP5zkuhPkawKzCpzWShpPho7fmgDCmVxaflGPsrC3t0f6u1mfuTqEhIREMuMFZ2Zm+vLXT9jULITw1dR0xrF3knnKzB/N5THd8LXewVZPF8PHCtCRRGHaGhnQtCNdeu4X+n7U6zSj433UyeeazHJzrZOlzSqDWRtv2NTFhWXXXa4eErpUmFYphaFXoEOHDmZf4aQmaNeuXQI3tNebNWtml5aW5syOO6YGeIP/wpdJgpkFweLvqczOu3h7h7c2LHAOWVlZVvXUw/Ef1Manrg78PqcCAwPr3a8uAy5Oa5MFCQOxssVg0gqzqOvSGTR53RfU0NGDPr7n2pSYGq3GrIEes5tn7RdNTmG6rnF0sTQ9j+Z0n1Kpo/bpp5822rRpE5YZvq1x7ty5biyQB7AQYX2BBeRpFrhj/PcAKwRZZdG96oDxZ/zcX7CJ/bJh103B4MGDPd58881UjH+rCCScv3T6R8waZ9hTObg8hCKCgGrU2u4R0xbrZ8c1A+pD4A7zq3Q2fK0WJTkF9EXo48ashP8gPT395datW0N19eRCCuXCwjRf1vwXBnsGb6f48yH+eyg4OHgPH1PvQZaa4uzZs9O58c431WDqGhC0oKCgqzNS8b1nsMy9Z2Vl5c5+qWFv5UCDZPONCgsL/+LrPMTf6zSv1YiNGzcqGzVqNJCfqyMrBNQxGBR1LOd6zcLG+8L574EzZ86kuLm5rcazVcSptIu0Iu0ASeU1D3KhD05WrPE9NH0RpmI0C8wucB0XTfmeW/wThq/VQlNYSrOb3IcuAPEdWph9N7FBs7LPIIZhVAeYc/CX8vLyzvM1vmnZsqV+FchbDDExMeP4nX6qyTtdL1iwYgICAkwGF7jRNubGPRxdH7a2th25IV/tk0JZM5MVq1Sqv3nfMlZgu8whaMeOHVPwvT/g5xzPf70xpq0m5YH2AGUFKyE3NxeLgohnBr6P2kanJan8EjVv4jJrBR15Yp5ZZcL8DLdg0qOsZX6s6cLl2lINPWnfmVo3CSIXFxehVW8UqARuMFqunF9Pnz49/qGHHjJf674OYMZhbmxiMQJjY68LQPNzwz3KglJjC4Mh4WcQtMDnm5V6161bZ8s+4H4WnLZQrHXx7jk5OVRYUEhvHl1FxY78GrVo4Xz7lPBpi8svEl7HMHvET2ar3ITQT02hlmhJ66ighg0b1omwAYbKlHKjHtepUyc1a/VZhp9uCbBAxLKZJmHh+K0ugikQNIMlMLWWwgboIGjmFLadO3fKuQ6+b9WqVQE/Z1uwWV0pGicnJ/LlthPg4Xt1qosaQ0qmJ2qpQ5id4YAOi6bUqDSxKPyc7lPFoElzAg2StySu9OajRo2q+Uw39QA2MZXc+L5ic3gGTCUoi5oCQsbmoY5Nq6+SkpJe69evn/mdw1ri0KFDHdzd3Y/VxGS8EaCOL+Ym0evMdEYzs0qwJGg1ko8ipi9607DHLKgXgWu/aHI6N3E3w1eTCHZqRO92eFhkAdQXMMqbfbxhoaGhGw27bhmw0EnOnz/fkhvmi9xgJvAGU68cExgUh9jHftZv/D4fsq9mdi19vWBzfjb7aO+aWgzffNDRjP2LKLuSTnAj9BHK0u4R05abLUIJ1JfA/ctNY7DhazlgbFJP9xb0TMgI8bm+geAKO9xPtWvXboVh1y0JCODvv/8u9fDwkPTt25d27dpFaWlpujFjxmhZ6Oq/4GoJtiYWskKYWhvGritgONjzB5dSkpj0zTSQdHFs8iKzy0O9CFynhVPu0Upom+HrVUDAeng0p5khI+vMhr8esG8HpnuIhQ5rh1tQx2Bh+44VW23W8K5zYNq+mQeWUGqJ6Uwmbn6Z4dMWV2mF1QXMHjQBjk5bjEXgDN+uobmDLz0XMuqmChsAf4Kd7dX79+8368opdyNOnDjxpkKhuKnCBmDGaiRU2Eoriw9ozT6UCKgXgQMqypsVyejDTo/VPpJkJsCvYHPtMH+sF9a/G7B9+/ZWDg4OH9xshWoEsk++6z5VTHFeETqSfmL4aFbUm8BpNdqrc/vDjv+q60QxddutBPhJUVFR+pUOLbhh+Pr6Hq/fAEn1wFJbz7QYUt6qYjaIgBVWD6g3bd5u3sRQqUJ+AsZye2d/eqntA4Zfbi3An0tNTX2ge/fufxp2mR0hy6cO1cm1H5JUGipTKsyiBDGNvLZQlaqT0NLIiz5v03vvmTV6wabkd9bW1jfdlDQFTJL71K5vqNAwzSkLX2n4tCX1kk1ebwLXcvUYK7tCj5Li/CL6fcCrIpx9qwIpQ02bNkW2hdlDasE/TF4nlcpGGBetNDu42CUyaaG1k84jbOTiyucguAHMnz/fZejQoZlVLfN8s4FFKKftm4/lqbiSNW9FTF32oeEns6LeTMrIh34v1RSrzt7n17lmHZE3ETCD9uzZM9bw1WxosWzyOxIdjdCp2LSGiVMfm1ZHOpXGtjhdW6uF6WuDXr16rbqVhQ3AjNKeVo6i/00tkfxg2G121GvLT85K/XR0QE+ud674WxwNGjRYxX/MSsNSqe49nVorlki6/o3P15jaX/XG/9k3XzzhXsOj1CUkVlZWVa3VfUsAARR0R2nUajo1ZWm9DfeqV4Fb3G5yjJPNLTF+tCaQffLJJ2ZbDTNwwfjOop+fW/51bRotSVjQtAWlYCzTx1S18flSks3WP02dQXLw4MGZt7K7UBYt3RqRurD4S8PXekG9Cpyvt++U+hxweSNAJHXw4MEY0mOW1iPTSn21bEoKhrqOzVquoE5tW1JRXAapc4uY5UwfV+UmIx/D49QVdC4uLs/X1IKRlPl3M4Blked3mhpl+FovqFeBUygUDxs+VgssCoHZmrHVZYVg8s+agk0jzJdRs9ZTW0i1SsE0Zf2rGm5atYaaBvhRiUZDLs4OpErLIV2JyuSxVW0Sna7OWzr75zValB71OvXAfHrxyHKxwitYEQtFFqlLxCQ/+u9q/l4qFk/JVRVxm5CK37C+G9Y/B7D0FMxDQKPTUHxBBv16cW+N2gyUqr29/WjD13pBvQnciy++6MkvV6PQKwr4zbBVYq1pVEqeulCsAIPVWVCQKHSsq4Y+FQCfUYEAjsFSTcifw8qW+A5gBRocM+PAInF+TWBra+tl+Fj3QFDShBDUZHNydKASfoV8tYoa92hNpWl5pMouFCxn6vgqtzrEH3/80RMR3poCTNi3QQgN8W0vlgPDYo8fnVhDZ7LjaMb+hbQ4ejO9dHQ5bU6IoCv5qTTtwEKxfvp3Z/6hKfvmUZGmlOtzMc06tEQI4IQ939HK8ztrtSKTq6uryRxfc6HeBK5Ro0betekExRJR4wP70YTAe8jNyoEG/vs2PcsFuykhnCtiixh2ce+m98Ta2D9d2C1W88RSvQ/v/IKmsKCey02kiXvnsNDOF4sNTj+wgD44sVoIZ02BBrFw4cL2hq91DA2bdaYDGlVuLFSNrd1pZDw30Cw78jujIZ8ewVSamkOawpLaBVDqWOC48XapzXQRWOq4m0cL6uLRXLAU1jd/KmgA5ZQUiO/Ph9wnLB18PpsdL4RqT3IkvcD7mzh4UUZxLvnbe1In90DKLM6nHl4tub30u8p4NQGYdOLEiZjCoV5QXwIn8fPza16bMVAwFZo7+VALp4bCpnOzdqRPO02g2LwU2p10WmSquFrbiwUCD6ScFdpuT/Jp+qDDo3SfXydhnmDOeFQqtCLWaXs9dEytKgPP27Rp0w6Gr3ULPAY3+lptLEyubq70uJMHBbdzoYaB9vTIPQ0pRMquWKmWVBkFtQqgQDjrEjY2NmLkdk2hlCnYkvmRXjn6vRAeeHV4Ig0XTmN7D5q8d66wVC7kJomFObCy0kP+PVl5LqS4/DTytHGmyJw42s31jrXqjqTGCIY0LjJZE4AEAgMDzWfJVEC9MZydnV2A4WONwC49LTy7ieZF/UsX81KFQEEIsW50H+8QevnICipQldDBtLPU36cN5ZQWUi/WcG9xBa6/clQsRIgFEW3kCuru2UJo8/cifiVVLXI3cY5cLkdgoc59Hb1FqWeZmm78P7KX25KHvw1/1l+HVTT58Ts2HNSWWS6P1PnFeparcK6pra679dl/q/nsbMxWC7pPoyU9n6bvez8rFnn8sMNjYgnnexqEimOaOjagEOfG9HTwMJrAzIfjYvNTqI2rvzAb4SKs6v0creT9qO8VfWbRvO7TaXST7lw8NVMmUBC8YfWYOq9jU6iXmzAkO3funOPj4/O04Xu1QAEaVxot1qiENoSWw0qbcyM3iqWAdyadovlcaTgWBXyJBXNP8hk6kHqW3m8/Tqw7DW2HdcJQOWI5Y25oEN6aIjk5eU6fPn2e44912jwDv374EfZGfzZ8rRYwJd39fYUJ9LyiITUIsMOrMAMQzdtxkS75qill12mxNLCyoQtJFezTVle7cvmVmJkrMblunSA8PPwwK9baTulgEvC5FWyVFHHdQ9EaAR8evjsijFhzvS6wbt26fi+//PJu/lgzKb0B1JtJyajRvbB4/I7EU6JAISjYYAaKtb4YiFpNbj6IujJrze8xTfyGYwp5PxaWH+LbgT7t+IRYiherrhoX5YNGRQSsNsIG1PS5aw2mOJN+VSWbjb2tyIoYl+5Gtq5WdHR7Kp3cn0ExJ3JofOtGZJ1P5N1HH0BRZxcJzW3qOmU3/p/hYeoEEO86KyusnY66KytsAD+52F9XwmZAfclB/d0oNzcXS5lUiYu5yYK9unk1p+cPLWVTMpkFsIC2J50Uv/8Re5D+vnyYskry6VXY/fx3e+JJ2hgXJhhsQ9xR+vPyIUoozKC97FzD/v/5wh46lXWZStQqOsw2/rbE47Q5PoJWX6p+vUWwSXGxcC7MA1BUTTY1m5JebkKI3D2tydFFQR37e1JoDzcKCHUiezcFYfI69K15dg4iVXoe6Qpr2E1Qh1Cr1dXODwNBgcWCDcJTHRAIMyeQZshts06ltyrUl8DpsrOzq12V5Ej6OZoYNFCEiGEqXmABRP/LsbRzdCU/XQggTEtXpT5YklqYLSrQwcqajqafp99ZIAPY7r/MDvX357fTVhYsH1sXWhq9lXLUBfQPC2QPz2DaxU62i5WDYL2qgMrIy8tLM3ytW2hqGKVkU9Le3Yk/s6avSkAMAuTQxIt0xSoqzcon5GiavGaZrQ4hYYHDRLxVAiH8ZVwfi9g/z+O6RRJxSlG2sFSwOKJRIPP5N5iPzx1eKpRpSnG28NvSWf9BEYq/fL1kPpffRFw7lfeBGflncc2q1oczAnVcyDB8NTvqjeFOnToVg5erCiEujZnBDokCHb/nW7FKZaGqWDCWs9KWunsF0wUWukvsOMPkRH8aBrAiEonKQMgf/pyb0kFUEn5HZTzWrK/wCQKdGgrWG9iwLVdgFp3JumK4s2lgqM7p06dBr3XaMgUQNYEQVbNhTRobJ3v+zI+AzZRfhn0QOAiRWkM+/VqTKiWPNHlsTpu4ZrmtDpGVlRVZXR0jzF8C855NeydWms9AAGO2Cktkwt7vKCY3kb46/RfNjviF8tTFXG8yVqT7aV9KFD2260u6UpBGkVxvbxz7UVgu2xNP0NR98ymxMJPWsNXywuEVFJWdIPruVsTsEG2pKqDf8NixY9UqirpCvQlcdHR0anWdoqGujVkY2tGP53fR3G5TqI93KwrPuETjWGAcFLaUVZwnQsFN7L3owSbdmKXsyUPpJGb6aufqLwTJi3/3sHGkQXyde3zaUEZxPmu9UsGarV38hEDipSF47d2a6m9cCdB4Zs+ejdVU6lzg9FHKajZ0AzRpwHLB/phh556LabTzn0TaUWbbvi6Biu30x2CTO9iS0smWSjPzSVPCLFfxuoZNCHDdQXfu3LnjUFLV4YWQkfRy6/uF8PnZuXM9BFBf7xBRR8BAn3Yi4pzPDIV6OpJ2nkb5daFARx9q59ZMuBUd3JvRMbZqoFj7+YTSobRoclTYUU8+z9fWVXQJ4fcC/lsVUMe7d++GFVOnhVEZ6kvgdOvWrYuvLo8STNXM0ZsebdbnaoRyXLNe1NUjSCjxYX6daEyT7nyclgawMCEKCX+vPxc4zEMM/fHhwkbw5P7GXUXXwmj/7qJDFKZoOxYwlGrfBq1pXNPe1ZYwm5PZ/Mc840yQFWJkrUo2pa2NGK8lHtSwhfsU0mafbCqwYYa3ltBhlzza2DRbH0I1Hsfn+vQPJVUGC1xOETtXLN4Vro2tbmMmpHvuued2C8VQBRytbGjSvrk0ed88usTWisgSEplBEv7NlutZIhhta8IJUY+ISE5tcS9N279AZBuB8Ur5wUdwW3iE28nWhOMUxoI1pklP2p8aSftTIgWrRWRcZAG0Fd0NVSE+Pv4o/zGvo1gGVfNt3cJqz549f3l5eQ0xfL/lkZmZebBbt279+WP1q13UEk3fffARnVRXebcAC6Rni8aI3Bh2GMCC8ozUj5q1d2Lm05G6WEffHDhHSa4V/X4d5Z1PpszzCaT0cWHh/K91IVNIr5x/fU2ddQsw7M6cOXNeLpdXOl24ghnJCLVWw66AlP03AzOzMB1JixE+XE92H+DXyfl4NStTnIfcykv5qfTpibW0tNcz4nzkxuJ8KGF8hi5BTiWO5718TOVaBYIZFhb2ziOPPPIxf60Xoas3k5KhOXLkyE+1ybW7mYCpMWfOnHf4o5kiWGAdsNx/N51GQw5eriwzYKLyv9kUS4SwadR6hlJYSymEfSFMoVD+WB05BLA5mldK6ixkoHB7Kvc77sN/6xaqmJiYtVX5TRAa48ZvIDKCICz6z2phKvYwCBsAYQPwG9DMwYuW95ophA0wnm/8DGHTf1ZXKWwAptJ/8cUXV/NH/Un1gHoVuJdeemlTSQk7FbcB2G/S/vzzz5hQqM5bJYA0pXJDZcpsMKtcbZ2oY7IDtUyz1T8BLDXeiuVaSr2EVWLEZfh4HV3KLSx3DOQ0IMOGOiXYUbPebak0LZc0BcizLH9PM8xyrbr//vu/Mny+LsCtqNj3Vhb4vbrock2RlpZ2IZHBH1Fy9YL6FDig+MKFCybX87rVcPTo0W/4D2YNNU9lQKcil/E/m5aCPPzotYAgGjfMnyYPCaAZbEKKMD43toHprpSVWUJnjmTRpchcOnkwk/q7eJBcdLvp+LI6ejjPm54eHEiP8Pn/69JeJDvDn9OWckMtey/YX3ULXDArOzs7Rv/11gVm3P7jjz8+4I/1OhdEfQtc0fDhw99k8qjzmq5L2Nra0lNPPbWQP9a573YVFdjGuCmUSuor8SQ7NzlpWShgOgZ2cKYGmQr+XUetmjlTQBsnCunmRkFtnSm0uys17+JMiiK+Jv9uUyChjt3dSaNipuDv1s5yGtWvJ5VmI4BSTFoxpYNh42ubAfmzZs16Cg36VkZpaWnhBx98sJk/1lunN1DfAgdbIfPw4cNz9F9vPYB9N27c+BFXSDJ/rXObywiWNxH2L7uBgZwbe1GipohksmtWQGmhlgrkOIEFxCAjGpWWVKUsNPguNvzGfpBMS3lp19qQVEaUmF9Iri0aU2lmAWmLSoWgGe9pBqgPHToUFRsbu9Pw/ZYD6vi11157lD9isQGzFEJlqG+BAwqeeOKJ75jlbsm5FljQsqZOnTqfP1a93MqNoiLDsSnp1NCDWF7IT2dLh7ekUGZKCSXFFlLY7lTqWOzM0s8/mrLGsY/ZDP5N6xx7ij6dTVdi8ikrtYSObEmjJnw9jxZ+pM0vInUOpmMw3BtSX/dAA8695557nrtVA2Tp6ekn/v77byxLXa/mJHAzBA61nDh9+vSRWBL4VgI6bSdOnIjp8ZB5YDZ2E0CjZyEzbpAZW1cncilUUM+hXtTpHk/y8LWhRgH21HmQF/UM8SCpWkIXYnMp8WxBue3KyTxSoc+Ym3pPD3fqNMCTmrZ0JPeGNtTxHg/qPbwBKYsl1Ojejvq+ORFA4derxVClWgJRjdgffvjh+VvNtGQ/VztgwAAsgY06rld2A26GwAFFu3btOsZa5uNbpUJgZqxZs+YtNnfD+KvZNZ/epNQLm1alIddmvpgOXvxmsA6F2ahmn+vqPmaxtQ6J9En22XLb54UxVCoDa7GZiCbE0ovzcD72Gc9XONqQ0smOVFlsWiIDxTwmpRF577333uro6OhNhu83HVgP8P3333+4sLDwAn+tV9/NiJslcEAWO9cLTp48+Ud1+XfmBoTt4MGDy9iux4SgyC4xa0vUwyAgvFnZKkluxYrHKGmgu4obwL9JWf5gdlbcqjwXG/q6WKAb9G5FKvblNPn66RjMCFw8dejQoc+yCRet33XzAOtl8eLFr/7888+7+Kt53YUqcDNbOppJ0v333//a2bNn/61JDp45AGGPiYmB0D311VdfwcbCc5kdulJmUQiBSk3uQX5XBSZXpqKo8GyKOZVTbou+lEM6rLtoFKxKtrNpuf8598yRTFIhC5p/x8KDrsG+pM4tJG1xCZ9kVqhXrFjRiMu3OQudUGw3A1g3fd26dZ9+/PHHyOy5KaakETenBMoDnrXfwoULXxgyZMiM4mLzReIrAsJ27NgxMa+Fj48PwafMz88fNHjw4K2GQ8wG78m9O0kVsiMKhRVZcYPQlULW9e0AkcaKQGe4XFN9deEQLWiwLPiyCu013SqxUVBWTALJHKwPpny/r7thd51j8+bN79na2r5TVFREly9fJj8/P/L392e5r7/2jjr97LPPZs2bNw+LsyTxZjbHtSa4FQQOgCPXcPjw4f2//PLL5fpd5gW07ZYtW8jNzY08PT2F8AHwKbmBfD1o0KAXxA4zosHkPjpNsYq0Rewywryrr3Yol5Lc3pobvmZ4yg8HNxj21im2bdsWoVAork4qBKWWlJSEQapYe6BehI7vWTxs2LAHWNix2CJGBNSL9VIVbhWBA2BTYsnXoF27ds1p3Lhx2+pGF1wPFDI5xV65jPF5xPcgBweHq8JmBISRG0pOQkKC3+OPP262Ed+ek3q8JdFJ/2eGjI+qgVqXUF7Ksn2YPKdOsWHDhiA7O7toUwKFWdCysrIoLi5OCJ2riyupzTCi22C5rHnkkUc+46/neasnv7x63EoCZwQWH/Dt1q1bOzYF3mEzpEVdmJlKhZKOXDxFH/26gB5pO5DaBrRkU66y5Wf1QFSrsLDwiYEDB6407KpzeIzv+qdULh9Vn0Knk0iKrPLUbvFrDiE/pc6wdevWr21sbJ6rav5RCGIJ1+f6ozspJi+ZXh89mfzdG4rJj24USEY+c+bMvunTp/8vNjYWgoY8yfrzUWqAW1HgAFCOM28N+vXrFzpp0qQHWABHwzypzdyWmIsSbPX9vvX079kDlCtXk9LBjoqycumxwL7Ut2l7VntVN3QEc9gMOrd79+6Q9957zyyd9V6Pde6vJel3EitZK3NWiU6lLpDoJJ+kxll9Qrt31xm1bNy4MZRZbQcLk1t1pqKYZyZiC+3KjCQrO1tRF75KF3qgTX8a0ba3YDx04NcUcAG4forZX1zB7sg/bD4i5A9fDfOr3BKsVha3qsAZATMTjOfOmwezXUPWXt07du40xLtBg2AMWtT/Q8nq+6AwnONU/AXaGnmIwuLOUolMQ1ZOtmTlYEtSpQI1Tlgiqjg9l4LlnjSrx+gaVTDMlJKSkpr4dtWV6S3XCG4E27dvP8i+WteaKELU19tbl1KmrYaUrnYoVELGi7ZIRSW5haTJKyZrnYz6N+9EvQPbUaCXnyj3inVcrC6lsNhI7Znth9/5/fffTxky/uGjIQKJ+Uluuq9WGW51gTMCz4lopi1vDrzZNJk6cDYL0jis74VaAJNhGjmZQk5SKwXJbHhjk1Gq4Arj/XwAn3YN6P9SZReQHevBjwZOMlRp1TAGANj5H/rYY49t4Y8YTmx0APHXuOFixs9QGviLwNBF3u4IbNmy5Tlmta9r4mejMApVJfTS1gUk93AguQNGsleoD6ghtYawohACSWIrVYmkAFHuoo5RlxKSK600V1Zsb1+QkI2Z4PJ5g2kMxr7llVn1rezWBBqwtv3cp1aRTPKY0GdCoFhs9H8M36sBV6K6oIQKEjPopU5jqIV3E95lus6wv6CgQIS3MckTps/bsWPHp7t27TrNP2PBgooChgcw7sN2grcjvN3WYD9tCvtK89lPq1HHKUzIvZeO0/IzW8jR14Nk1uw316BqIDqiLkR1QOD4j16pqqWlRd5HZ67K1B91e6Emr35Lo/3CyX8yu40yfL0uaEtUVJiWTaE2vjSzxxgxONQUsrOz6cqVK0Lg4DsYckGhYeNtbW3ZslLY8CZnM0jGf6V8DLuRUnzXDh06FMx824KVywv8Hu9zWdsZmb46KNj/fXfb95QozSVrdyeSKGoko5WDBU6Rp3Y79OIyCNttidte4IAOi6asZhNljDFv8HoAv06VV0TqtHz6oP9T5G7n9B/fDtHS60y47tSvX79jhs+3DdatW2fLZuP7MpnsRXyvLiBiBCaAikm7Qp8c/IVsvV3ZhLTWT4Z0A4DBIrVROh15fI75JuatB9wRAgcw082XyqTTb0ToAE1RKRWmZlMnJ3+a0gXR+mvaHJodja42aWh8fGz//v39DV9vC2zevLk3v+PHrFy6VxXiNwWE97/a+ytd1uWQ0t2R/egbT05nv61ErrP1OTT569uW2Yy4YwQOaL9o6jsSie69G7XskeQLtitKyaLJbYZRtyatr5qZtWE5Qwf67+z7PT9ixIgEw+5bEuvXrw9hs3i2lZXVffxVgYyQ2sCKTew1J3bS3xcPkX0DV1LY28CBM/x6/WCfraA0K9/r5Ms/3rSE47rEHSVwQMf5kx/UKaRrbrgjmU/XlqqoOCOXlPk6eveeJ8nZ1kEwHELgNWU5CB2ORZoRfw5j4Xtm2LBhJ/lzzRwhM2H16tUyFxeXfvxsn/PXVnBAaytkAN7vcmYSfbr/V5I4K0np4nDjvpoBEp0ufViSj9d77713U8uqLnHHCRzQfv6kDlIr+TExyPJGwYKrZjOzJCOPPLQ29FLvcWQrUZAcfXrXCfQtASy4q0pLS1dxW4/JyMiIf+ihh8ySWLtz504536cR3zeUtwl8v1FQHDUNfpgCAiKxmcn06e6fSeMgJ6WrPUlrGoGsBugy4LLZFzFtaS/DrjsGd6TAAZ0XT/LVSuUXWeiuXzLKAB20GEOWn55NzW286NluY0TqV10AEU9ci9kPnbbHWRDQhYCZr2JZUBKYhS7z77n9+vUzmabEAmXN5zqzSdiQG2oTZp0mfE4QC1VH/tuaTWAF+suuh8EqArMkR6bE0g8R/1KapIhs3NhPs+FyqAPzEUCfqVat+TJ82pKXDLvuKNyxAmdE+0WTT0lIEmL4esNANFNdWEIN1Xb0areHaxy5ux7AFAUbYoPphs0U8AxGxsJWk6yP2gKzIh+IPUW/nt5BBVYasnF1Irlt3QkagEiminQ9T0xetN+w647DHS9wQLsFEz+TKRQvX4+JiRA3Jh41rnVgBDJc3m18PznZIfPsGlCg5hPB+gVyUYtKi+nHiG10OOksyZ2UZOVkTzJMm16HgmYotGKVTaH7yfF3RnCkMtwVAge0XTS5u0wi2csVW+MOIayg+ufD74tFAZ/Z8C3llpRvCw1kjvRqwEixZJYRFzMTqbCkiNo0DBSSZ5yy+3YBhi/llRRSeFw0rT6zk4rkWlI625PczookVvL/sCyUS4m6lKzl12deS+RsQqrUf4VPW3q/YdcdjbtG4AR0JOmwePI2iUTavyamYIhXU1ow7Hmauv5LWnn/6/TEnx/RmbRr60qqSUsvNhhEjRw8xHelVEHPha+gvOwcKsrOoxbOjahXk1Dq26w9C57GHFOL1wlgLhapSmlr9GE6nHiWLhemk72LIykcrEXCt8hFNQEkETd0cKOfRr9Ng1a+zKRXu+YkVcgw0XT/8EkLbtk5LOsadRO/vV3wHlHSP+ErfYd3PqGTSuCAGX74L7Qsnf8++imFJ0bT8uP/UluvAGri7E27LyOeoQfy2CPzE6i/W0uh6fdknaUzpclkZW9DNs4OYn6SiNTztObkTtp57hjFZaaSr5Mn2Slt+Ez9v/pG2ftGpcTSqrBN9POp7fTXxQN0SZtFaicF2Xk6s7DZkBSMVsF0FCXG5YbFNE7NWE6R6VdoeEBXOpt5ha7kpIpjqgVfUqvTnQ6b5N0gqcMXlwx77wrUf43fQmi3aEq4TC5th0BIRUxoO5iGBnal307vpBe6jyaVRkOjV8+moUFd6Y/IPZRfqh+7iSEjT3v2oyZO3jTr7Cqx4GM5aPkI3tCnhwx4dWExaQpLxedWHv7Uw781NXXzITuFDdmzICJAgpQyEQS5DnNUiBMzDdgGG9Y2L2Q/LK+0kI4nnqMDsacpoSCD5NZWJLNVksKW//Jn9J2J9KsKLaKZiw+19vKnP8/u42up6dHWA2hQQEea+e93dOCpudRq/pPMcu60ftxHSLGr1rRkgcUKkcPCpy3BaIu7Dne1wAHtF07ux41tA6vsqyv3ocG/0fsx+ubg78JsQqNFv1P41CX0OJuVS0a8RD2WPUNdfFvS7tjjZCtX0msdxojsis8P/EZF6iqmtYQwsR2lU7GJWcpGaQkLYVEplZaUUGlxKblZ21MDOzfysHMmbzbXnKztyFZhzZuSbKyUQqDKAs9arCqmQjYJ4XulF2ZTekEOpRRk0ZXcVFKxKStXWpGVjVIIllQpJxmYSw4B42tVMAOx6KG9lTWlFWIdEyJ3W2chcGGJMbTukQ9p0bH1dG9AJzrGzN/GO4ByivPF8+EvzO0fT5qWI7CltkS9NmzqojF8z+rt+TsUd73AGcGC97ZULnvfGMkEw5QNEAwP7EbDmnejBvYsDLaONHDVS7Tnye9E7uC+uNPUr0lbGvHLG5San1X7QAmE0CiIzLb4KxbdwPgwZlb9d4wL0wiK4EMFxOOx0IiuA3QhYIMgYQwg+2VSOTMW+18YQ4axZDWp7YHNOtKTzO6T2W99JKQ/zT3yJx2cOI8GrXqZtoz/nJ7Z+C1Fp8fRfma3lvOfoIf5GHzvw+8v53ssDFv3H6XASCmVaDuemrI03vD9roVF4MqATSIFM8YemUzatWIStJe9K6247xX6i02rf88fpjbs0w0J6EzTNnxNoZ5NafGIF+m3MzvpePIF6ujTnL47vFb4ORA+jAm77oIu9xiQNsNH4OpFDR+M3/kYFlFx36pgVCr4a8MM6sqK5HxGAkU+/T0djIsklVZFFzITmbFLqa13M1rLpvS0TvfR6N/eod8fepde2DxP+LXfDXmW5rFgrji+SZixAri1RqeTaKjnsaeXHNDvtOC628GdjLbfzvSQKos2yJRWncSaagbAPxnZvDv9yn5d+NTF9AA3vCs5KbRo+Au0/VK4WMB9aocR9Pr2JfTDqNcpaM5jtP6Rj+gPFtLI1FhKzM+gpLx0sRyumG8F/yqYdDcK+H2PhQ6i3o1DRSf1Dn4uCB6EH4KFsD8+d/AJonbegeyj7qCefqH0dOdRdCkrmXbEhtOENvfSy1sXsTldwmbkR9Rq3pN0csYyCpzzOG1kX238n5+IqKuRyXDPq8INAdZqVfzbi2HTFt+yqyTdLFgErgow4/lx41kjUyo6Yah/WaCxHks6S2o2+cJY+DounkqLmOV+YC1/JOGs8Pfu/fEV2vzYZ8wE80XQYtHwFykhJ43yVIWUmJtBubzvgz0rRbpUSw9/4RfhM/xGhOrRkK0MQRh0KRiDIQCEBseUBY6fM/RZ4cutiPiXfhszmx5e8z4l5mXQXN5vx77ZK1sW0f3BPcmZfUP4XKFezciT/cXP9/9GMRlXSMlK5f4WPWlA04702B8f0ukZK/g9XqYejUJow7lDIosFJux/wI8lkUq1bPo+Ez5tyQLDXgsqoGqb4y4HC9KV8OlLO6vyij3ZTGPn5Jp+ikg+RzKJTAjEo2s/EH//iNpLH/SfRG/1flwImJPSlvKZ9XZeihBRyK0Xj9GgH1+iFu6NxfweQwO7kIuNAx1gHynE059OTl8mhGj/xLm0iQV1H/tJYMJGjp60dfwX9PcjH/Bj6KibbyvaPv4r+nTAlHIWJlgGgvHh3h/pQlYihS6YyEIVS0tHvkRfH/qdnmcTcPVDs+ntncvJl6/Z0y+EOjQIon/PHaav753Bz9BU+Gsrjv9LLtb2pOR36rn8GcosyqV/Yg4KhvyPsHGR8H6tRKcbeGzSQrlF2KqGReBqgOPPrkhj8+i+sCmLJMwi87mJFRk7g8E6l7KxdiMJwRr1y1u0LvoA9f3+eercMJj+OLNbNMqObMKdTLlADZ08RMYKIpkwUdHhvOn8UXok5B5xDQiYncKa+qx4jpLZBPVm3/HPh/9HjzLbrIjYRO29g5jFZrE5+zb5uzSgYHc/cR6AiCXgrNSnm3nbOzOT2bPwOFBqQRYl5KaJFLUBTTuQh60zrT6zS7Db39H7aHXkLnqoVR/qvuxpoRzQBYJnQbbNf4Ig/M4iyVirvcAqpykLmezY1CXb+Jey8m+BCVgErpaImLb06bCpS2wlam0fVuwHRF5hGRRrSul06iXRRH88tY2+YmaBt5ZWkE3hieeorVcgs08Sedm5iuMRjGjp0ZjG//WR+A4TFQKJxg62yyrC9IpEGYU5bHKepZwSTKFCgh13xkaIgIYR4p4nttLsvhOoGQvjb6PfpaEBXeizA7/ShnGf0I4nvqGl4RvoYNwZZqwDwkxts3Ai/9XRqhNb6N1dPwgBE9cqw+ZGoCuBaTSXtJqPmc0kEdOXBhyZMveu6ri+Ufy3VC2oFdjPs+X2OkIi1X0kk8maIpxfGWAOYt1t+F+ICiLCF5MRR1M6DGcGyqYRzbvTzI3f0k8PvEXDfn6dtrEZCaZBZ/MjvDmyiXo/M9vL3R9mM9ODGvP5fb5/llnyWr+fMWjSvVEr+ufcQdoQfZDNQBlXNJuDhuBJddHLsoDcoVNcXayep5XpFpyYsvSM4ScLrgMWgatDDN44U5lypWQYF+q33MAbstklqckcKxBEiU4iuhDAbMaAiDH6B1NRKZMjyi72YVPKrPTTg5uoQViW6BaoOMKhRjAwGyKNfJmVVjLtm4cnL0POlsVcrANYBM6M6Dj/yaZaqexDNs+6SmSyJihtU2lkNxPINpEoWJhLSnMlOjqnJcm8iGmLVxh+tqCOYRG4ekTH+dNCtFLtEG7kvZhBesltlM7IIBHZLYaAhzkhhIv9MGHalmpOMP3u1+hkW0rdMv+NfOh3s6ybYEF5WATuJmL27NnSde7p3hJFgbdOomjLBmAvnU7SXaqQBgkDziCE4k91AilqkgUKfw1moUalKeKP+3jHfrlUulejK0osUtnFRz4zXx95saDeYVvaHOkAAMU+SURBVBE4CyyoW0h27typdHJyctBqtTa2trbWarVailnRNBpN2UyFUplMpuHfgGJHR8f8bdu2FU6dOvWmLPZvgQV3KiwkZ4EFtURSUpJddnZ2GyantnK5PJh3BUskkhBra2svTMCGDDjjfE74CyBRpyyMXZ34iwSesnNGFRYWqvjci3wO1oqJ4mtEFhcXH2vfvv05cZIFFlhQY1hIzgILqkFkZOQgJqFJTDbt+G9DpVJpAwIrS2LmBAgQM5jiXiUlJVm8K5Y/byktLV3Yrl27WP1RFlhggSlYSM4CC8oAfTZjx47twh+xKF4/LPaH/fVBZrWB0QPEczHZZrNXuZBJb06HDh2wDrMFFlhggIXkLLjrsXPnTnsPD48HFQrFSzY2NiFYnqxiePF2ADw+gMnud5VK9VWbNm0OiR0WWHAXw0JyFty1iIiIGKRUKt9hYuvGnpD0VvPWbgRM2FiisJS9vOX5+fmfd+7c+aLhJwssuKtgITkL7iqsXr3aqnnz5k9bW1v/Ty6X2zG5GX65M4GwJvrzSkpKogoLC6d16NBhj+EnCyy4K2AhOQvuWLScPcbKys/bSaXKcfTQuXrP7jTmST9nr4mY4OV2DEfeKEQfnkab+fO5Xb/8fmHfUWsrZXSJqjTNWmWdQzGUE7Z4sWX4ggV3HCwkZ8FtCzFlvVTTmLTSlqSTBEhJ10Kro2CSSVvIreTuOEajUtOQBm3psYC+Yn5RjIK/24E5cOLy02le5D8Uk59MSisrMR0iiF9dqkkitTaav0WyGxilk8nO6UpLzwZ45sX//tDvdb/GtQUWmBkWkrPglkenFTO8tUXqXjqJrie32PbcbBtKJJIGUqXMWoduNI1GLM9XFqVqFbV0bkQzWg4lXzs3UosDLTAC8/5iRv3dSadpydnNVKLDzIr/VQcgP+OSgpoSVSGXchIflqDTasNlOulOnUxyIGzq4nTD4RZYcMvBQnIW3BKAV6aUqa1VankPLenGcssczLzkJpFK5LxJ9NFF/l81jhi8EUyKO7pJDxrTtIcgN4v3Vjng1eWUFtD8yI10JP28WGqmRhCawzCllRalrlPx/1K5uP/lS/6iti06cvJCsxJ67707u9PTglseFpKzoN7R+duZjiplSRBryF4SnfZxqVzaDku4YjnYG+EjTFntJLOhWSEjqa17U1JpLfq1pgC5LY/cShsTjpEOE5zeqGrg07Fcr1at0Wk1uv1yCf2s08oO2Wml53Zb5nG0oB5hITkLzIquX462Udm69dRJtPfy114klXaQWcllOhVCjHUXQkS4sqGNC83u8Ag5WdkR/DcLagcQ3a6EU8Kr07BmMBG9vCGI0CeIr1RVyi53GNske7RS+je/2PrQ+WfnXFu1xgIL6hAWkrOgThH6+Yt2MvvcxyQy3ZMSkraQSGVOcM8EoZmJd0BwDayc6MOuT5Ct3MpCbzcALOp0NDmaPjv5J8kw2Ys5NQSIFP19DJ1Gm8WkF8X++BKrQoffDr34dZH4wQILbhAWkrPg+jF7trSjV2oTrVT9KH97mi11Lz3D8P/qiWkwgLuRtSu91eFhsQgzQpYW3BgQqgxLPUcfH19DCqvyawGbHUIj8RNIJQhfx7HHN0ep1q4++MzyK/yDxX6xoNawkJwFtULHpdNCNFr1MAnJJsgUshY6LIZXgyVhzQGkO1hppfQ2E1ywayNSaS0Z7nUBkJxap6F1Fw/RyvM7yUZpbfjl5gDeHtbI1hSXnpaQbgV//efolKUxhp8tsKBKWEjOgirRZsUTzrISxQxuKo9IFfLmEgkptKpbgEyYV0tKS2hq8GAa2qSTWEfdgroDsi4zi/No4emNdCTzAikV9ezRVQGplQyGVYlWpY1if2+VwsVhwaGxlvCmBaZhITkLKkAnCZ0/sa1EKvtATtRfIpNai+ijPof/lkGJqpTaOfnT9NZDydPOmTCLSV1ALpXRpbwU+j5mO10pSCcFfwdAov6OXvRy6/vJSgqFry8PeD1imXVD+UCg0K+FfdjDPghpDCFUfMY0W9gvku7FJ/01sB/AHhxhvB7Grunvoc8eNQL79en/hbT47GayllvRpKCBInnEeO6NQilT0P7ESPr25N+kkuvEe91qEOXG/zHpFehIslmupbePTF8UafjZAgvQPCy429F96csORbqc0RKN9k2ZQt5Mq761+7VAEBJ+xicC76FRAd2pSF13iXkgtXO5SfT16XXU3SuYhvq2F0IC2rCSysnJypZWMAHuSj5NXjbOdDk/lTysneilkFHkaetM/8aH0dqLB8jByoaa2HvS8cxL9EHHx0RI9/uYHZSrLqQ8VRG1d29GTwT0F2T10/ndtCk+nFq7+lGpTsPvU0qvhz5IBfxeC87+S3H5aeSgsKUx/j2pv09rSinMormRG+gyk3Bjew/KLi2gZg7eNCN4KBNT3ZEcSK1AVUyLTm2kPamRZK1UGn65hcGVhaELmlJ1JJfDB9r84nUnX/6xwPCrBXchyi7Hb8FdhND5j3n6jOj8fMMRnb7XWak/Y1foPvYYXG9W/1ptoNaoqYmtB43w70IOSts6U+qACNOV5NOxtPOUz2QEAgHpnedNw95cEwc9ccUWpNFrTEQPNO5Of14+RLYKJRWxd7ksZhu9yN7e8yEjKaEwk87mxFP/BqHkYeMo5o60kVkJxozIuERdPZvTv3FhFJZxgb7pOplGNe5KkdlXKK0olzp5BNGHJ1YLr7Ffg9bCY1kbe5D8HbxoTewB9rclNK/bVOriHiiuBXLuwufI+R51VRrwNB2Z1DMLc+h0Zqx+/Bw8p1scaMP8nB4yieRBuaPtG95D2j3mPbyDrefQ4HMpG05aCO8uw60Xf7DAbGizYGrDtgsnzWm3aHK60tohRSqV/Y9Vgr+2RK13VW4TqNUa8lY6UVPnBmbri4OCt1fYkCd7adg8lI6kYi8rq7RQKHqQIWZTQYKGvvAk5GnjRA5yG/on7ij9enEfbUs4IUKVBepi4RnuTj5DjzTrTY2ZKEu1KhG+bOvWhNJLctmb20U/XthFYekXRMjUTq6kYKdGVKwpFR4jpiZ7uGkv6uDWlInOW4RUf7m4l/5ggj2ZFXs1rFrXQPminL2Uzmxc3F79nqgVbYmKXK3tA1xs7T5RWNmltF84Ob3toslfhs6f5qk/yoI7HZZw5R2ONl8/4Sy1tprCIj9bKpfB7TH8cnsCoUqpSkuj/LrS+JABIrRX1xDKkclJ9JmVKS4Ii5jkWaLvMwPRASAyOe9PKsoSXl+AozcppXL6+cIeOske0JddniJHJkwxxRhCrQZvCKFKTJQcV5BBzZ18qEhTQivObRf3eLblCBEaBcloSEsSnX4lcJyJPjrcE/9Ejx2ux8+J69U1RMiypIg+D1tDJ3Ivk/J2CFkaoGKPv1fjNvTFoGlUolHRjH++osi0K2JxWdSvRqvOY2/vTXZUv49+dXme4TQL7jDUvVRYcNPR+uPpLnJX9f2si9+TKuS+SPO/UwBvQs6O5+MBfWlUUE9WXnVPctcLkFOBuogu5CazB6YiZ6UtBTk2vJp4YgpS/pfP50Rlxwk+9bNzpwa2rlWeU58QJMp/Pzz0Cx3OOke2Nrb6H25xlKhVNLnDcJrecSRlFOXSA6vfocLSYkHaMqmE3ur1OAV7NKF3di6n87mJpCvVXeI3fbNII1sfaZl27I6CheTuILSfP6k/K8rPZdaK9mym3rTxa3UF+FJQ9jakID+ZMzVVuJGPwoncZPbk79uYPL08xWBwC8wLhUxBYTGnKDYvmVIkhRRdkExxJRlcO5gMW8aepOHAWwDwsJFh+nL3sfRgyz6081IEudk6UoinP4UlnaPdscepe6MQ3lrR1wd/p59ObbvqXRtmX9Fp1Zq9Ui29dOzpJUfFRS24rWEhudscmEZL4ZD3IRuo00kqtdIxud1uMFIxGqNCJ6VmCndqqfAWM5k42zqQvbWtCNVBmyL5o6CggJycnMjHx8esJCe8GH6oukxsMQKhRVzWOIzgVsfFixdJw160vZ391bBoiVbNXmgxxRQm0QH28hJLskkrwRvhnfQeYH0CoV1ve1d6p/cT1N2vFX2+/1f65fR2YSjBg+vu15rmDZlFpexlw4P7J+YQedg5i8zVpHw9aRuBeTaZ7AqJNN9JOnZ5J6zjVMuCsrcpLCR3O0Knk7RdMOUeqVS3SCKTNWUtbPjh9oDo7eJHtpXIyV1iRyHWDSjExpecbexJaWNNsioyBKFoCwsLyd7envz8/MR3cwDDBXYlnabF0ZtFtmSoS+PySpAlR8HHQJXDE0ACCsgQ35E4YiQCzMKC/h98w36ENPH55aPfiz69N9uOIQWXAxJH4E3gHjgH1xT7xNF6QFkbk14AXNfcs7zgfqWlpXT58mXx3da28nAlnhWvnasqokPZ5+lEfhylq/KoSFsqygOh2fqA8MxgFKGRGb538W1J84c9R/G5qfTm9mUUkXyOXuv5KD0c0o/OZyTSS1vn829pbEQxIfK5xjIWwLU02tP8etPDpi7ez3tuL4G7y3FNgiy45YHZRxQlymdZWz7HX51vF68Nyh/E5im1p8YyF2ph400BNl7CQ5MpFWKeQiiimgDH5eXlkVwup8DAwBqfV1uA5JANuSR6C70Qch+1LkNyMlbYmxOOiwxKa5lCeAYjGnemUX5daFN8BG3mLcDJm05lXRYZkk+3HErxBWkiwzK1OFcs5no5P4WaOHjTS3xtkKkYFsD/QIRjmnSnfg1C6Zsz6yki4yK5KO3EOLhgJ18xPg/JNvCgbOVKejp4KAU5NRSEZw5A4WdnZ1NiYqJIOqlN4glIz4rfJ1ddRNEFSRRZkEhn85Mog4kPBoLREDA3MKj9ibaDqaGDG31+4Ddq5dmE3u/3JO+3oje2L6Xdl4+LZ703oBO92mMc/X12Hy0OW08lGnW5Z5QqxEwr6Rq1+guNbfHck+Mt4+9uB1jGyd0GQOp/wxEdfpWRYgkTQj8WNGujlXqrAhmB1iSnjgpfGmwXTPe7d6R7PFpRqFsTaujoTkprpRi0W1szC54FQpQqlYqsra3FZg6igyV/OT+NwjMuUDfPFiKNHwD5nciKpR/P7xKzjGBogZrf9kRGLDWx9yJfO1dKLM4UA9ThYGOweHevFvTThd1kxcr2i85P0mDf9nQoNVq8SzOHBvTF6T/J2cqOfO3dKV9VTHuYXHHPC3nJYpze550m0ICGbcRQhH0pZymPScPBypaaOngx+TYRWZjmag0gufT0dMrPzycbGxt92LgWgPeJzFMvpRO1tm9EA91a0T28Bds1FFWfUpIrhmaYk/DwDMeSYmjbxTA2SNQ0Krgn9WgUQh/u+ZE2njtIIR5NadnIl+n+Fr1FeHPesb/4maU0sR0bJ/n87qVFggRFH7dOZyuVyQZI1fLXvIe1bd94QPudCZsiLGR3C8NCcrcw2i6a3L3h8E57Wa++zzqA3RZImuHHWwhGD0euk5E/e2rDbVvSSJe2NMSrLYUwqXk4uJCVlRU6osRxNwqQA0KWSAVH35y5SC42L5WOpZ+nQk0pXWTCOZEZy39ThFeFsW3JhZnU2rUJ/15MndwDqZVLI1oQ9S/ZsIc1tmkvPv4SpRfn0Ui/zsLj2xB/lC7npdH+lCg6kx1H7taOdI9PKHt5mZSlyqdWzn5iNpR+3q2ps2cQHUqLYZLLp2GNOoln2ovz2Dvs6BEosjAPpkSz5yendm6IWNe9J4dyLikpobS0NPEdBgX23Qjg0aN/zFlhayC9EBrkHkLNbRtQJpdBDhM4SAkMCGKpK+BKuC+e/0hCFK2I2EQ5Jfn0bt8n6ZUeD9PZ9Cv0yNr3KSrtMr3T9wn6ZMAUatOgGbXzCiRfJw86n5FAhWyAiPfXtzf+KG2hVcpfajCk3aMNhrQ5krTxeAJ+sODWQt21IgvqDO0WThwhkcjmSWXSRrdqSFLfr6YjD4kdtVE2pM72/uRi70gKZf2s5wbPAh5d48aNRT+RuYgO4cOyQnKtzwxZhzIxoBsoNfS94RzjwGwNH4TQZqlWLUK2uBY8BJHIYtCVWL0cyhznwJvBWxj78fQhPb42ex/YjzuB1HBNANcRzyJ+rXvAiIAXFxcXR46OjnpDxcyA15etKqB92TEUkXuZUkpzBLGU6yOrQ2AsnaO1HTkp7eidPuOpc8NgCkuMpg/3/sSEF0te9q60ctRrpGSv/dVti+kY/ybq0VDHRojFYDXa8xINPRs2fdFGw24LbgHopcWCm44+s2fLcz3jH5dYyT6SymTeWDm7JkBHOSxfrKWWW1og1B0UqTkApYp/gXJ3aqf0pZYOvuSIbDuF3CwkYwSUHK4PUkOiSWpqataVK1eO79u3L/rhhx/u1LVr1w44zpzPcLcBfZ7ZjBUrVvwUGRkZd8899wQ1a9asjbu7e1s7OzsZwsXmSvoxQsGEV6JVib68PZlnKbowyWB01K3aQqsBiTZz8aFCdYnw5gJcG9LzXUfTgKYd6EJWohhq0NSlAd3fohetjdpDi8P+oSJViTBMykJqJUdWZrxEpX1jWIrPT++9997t0XF+B8NCcrcAOiycNI0k0i8kMqldTTw3CCUqDgK/cPgL1NY7QOwHfj+zm747spYKSotEeMaIsuq/NpUuzuP/BcncqadtM2rq5E02tjYie81cpAJSgwItLi6mrKys3Pj4+AP79+/fyco29sKFC6l8SBZvmJVZZ21t7b579+6Fnp6eIcgCtODGgfJXM7i8l40ePfoT3oX0eTlvNrzZslfnHhQU5Nm9e/cWPXr0GIGylzLQHszVJkBCmDEmviiTNmWcEMQHgqlrwitRl9LgwC70du/xdDb9Mv1vzyq6lJVEHrbO9EL3h2hEUDfadimMPmZPD4PMjdmyFYEhCCzLuRIdvXxs2uLFht0W3ARYSO4mouOiaQ9rtZrFLBAOrB0Me6sGpieCdQkhdLVxoA3nDtFrWxeJMNaEdkPo2S4PUExGHL2weT4l5KULogux8aFhzq2pkK1iWKqF2lIxJ2K+poSZQk1FfM0SHTa1YdOQiv86Saypp7U/NbVnYrOzFcrPiMo+1xbGc0FqmZmZhRkZGUlRUVGbV69evS0pKSmdf8LsE9jQuY8NTAalC2sAMSOHKVOm9HjmmWeW2traeprbu7gbgDpJTk7e0bt370n8FR1yhbyhgaKyQHbYsJIqxhM48ObIm93999/fasiQIcMbNWrUQalUOllZWcmZK81CfIhWXChIpX/Sj9PFolTxcHWVvCKeFoTNf7ztXejNXo9TD78QOp50nklvJZ1IuUBDA7vShDaD6VxWHP0QsZkS8zP+E8IEhDGo1aaRVjsjbPrSNYbdFtQj6qZVWFArdJw3cYROIZsnkckaVTflFvoM7JW21NKjsUiFxlgeWJaedq60eMSL5OfsSQuPrqOFx9aJfpyBzTrR7D7jRV/P+D8/prSCbNF/1tmpGY317sKsgDFoppXOVauY/+CTqaPKWusIH+Jz2QHZxs8gGyhLY7KCkcyMf3Ece2lFV65ciTh58uTuf/75Z3daWhpIrZi3XN5AaFgI00ho125SHugoch01alTH//3vfz+xcnU0lzdxNwD9cHFxcdv79ev3DH9N5g11UVnZozIRLoB2Rz3Y8WZv2Gw6d+4cOHbs2HubNWvW093dvRHXixSkV5dAe0K/aHhOLO3OOksXmPBAgMZ2dqPA7Cn3tehJB+POUIhnE5reaZQgs7/O7qN/zx0WIc7/3fMU/RN9UGRryvl4U3fWhzG157Qa7fSIaYu3G3ZbUA+om5ZgQY3Qcd7kTqSU/ExSWUDFPjeo5bKVgf4vPydP+mLQdPJ19BAC5WxtT72btBEE9r9dK2nrpTAmtCdoGFuV2y+G09s7l1ORqphkLIRIVkBihJG4kBjRxakpPeDZUcxwL5IfzAAoFySFXLp0SRAcsh8dHByE8iwqKiImtaMHDx78Nyws7GR0dPQlPgVkhslx4a0hBAktCKVamweEgnVjT6LTu+++u8TGxsbTQnS1B8bAsRf916RJk95NSEjA6G/USW1ZCaSHDSvLGj09O65/j5EjR7bq379/7xYtWtzLXrdTXYeXkbRSrC0VA9G3ZJymXE1xnfRPYyaVhg7u9OW9T1Ohqohe27aYvUYZfT5oGvk4uJGbjSP9E3OQZu9aIfrIEVqtjGQl6L9Wac5IVbKxR5+Zf8aw2wIzwkJy9YBOcx530yps1nLr78PsYtirB7yqDg2a08s9HqY5h9fSjkvHSSlXiL6BVQ+8QaGezWjS+s8oPPEcHy0Rs4J8ycTX0ac5Df/5NUrMy2RBc6XMonz2+lRVMgPGI4XaNxIenaPcps6JDoKdmppKBw4cEArTzc0NCQx58fHx/65fv/6vc+fOQXFm85bDGxQoPDWwfW1JrSLQjqFUXbp169bqk08++aBx48bdkP5uQfVAvSkUCtq6deuXU6ZMWca7EnlD/dRF7Bd1U9bTQ2jTkUnPbdy4ce2Y+CZwO2kJI6hsROBGgPfBTdNL8uj35CN0rihFrBxxI/13eqNJQoFuDWlm1weph28rYUguOLqOfjy1RSySO63DSHoopB8tCdtAS8L/EeRYaQgVEyCotdsd3BSjdj9kmRDanLj+WregWrRcPcbKJtPpM/bcnmEpKRewF2E+3iAEtgprMWEsZrJ4tPUA+jt6H62PPkg9G7emLwZOJyyEufLkFtoTe4I6NQymSe2H0d4rJ+mD3auujd2pAdBxb69T0GCnEOrm1UJct65oDoOEz58/T4cOHcKMJMlxcXHb9u/fj1RqEBuSRUBuxj41ozarS5ZFIaCMndhLaLR06dKnO3bsOAnPZemnqxwYFsD1lfbrr7++/9FHH63jXZm8oQ+ubhinPFBH2NCnh6lT4OW54O+QIUNCxo4d+0iDBg062NvbOyF7s668ccgYsjO3sneHcXim+s5qCnQJeNq6iEzL2NwU6uXXmmZ2eYCUUgUdS4yhsKRo6urbkg1PdzE/JqYPq5RcBRnrSlkPfO0Q5PPW7n7v1W0s1wKBmmlHC2qNjvMmPqazVnzLBqRrxYxJjG0K9WoqCO2vs3spqzhfCA4EYnqn++iRkHsovTCb5h75k/6M2iv62To1bEE2Ciu6kp1CWy+GUXxOmpjjsTpATUBZ+EqcaKB9Cwpy8SVrG2veX3f8gnTzXbt2pa1cuTKMvbVjvOssb9G8XeENXhuIrS4JrSqgUOAxuLBX0nvSpEkfuLu7N4bStOAaQP7cLnTR0dHr2KP6hIkulnfDEBFZqzimHgD9g/oC4aHOMK2MPRsnzSdMmPBAy5YtB1lbWzvVhUcOOkES1oXCZPo7NZwuFaXdENlh2M69LJfDgrrR6jM7ae/lk6L/3MXGniZ3GEHjWIaj0i/TxHWfV0vWErlITknVqnQzImYsWWvYbUEdwUJydYzQ7yb5K6ykK6RWsj7aSsa6wYNzsral13s+SoNYUICN5w7TWzuWsfBoyEZuRVM73kePMQlivbRvD6+l1ad3CVIrOyygOkC4Wso8hefm4+JBEgULdR2qLyhKKKB169YdnTt37g7ehT42ENx53jJ4q0+FWRZo1wiPQWk2+Pzzz8ewp/Aiey3K6hTO3QDUW0ZGxsX333//9Y0bN4bzLiT8oF/0Zru8aNwIOxsJz7VTp05BEydOHBsYGDiUjSl5XYQ00WeG+TT/SjlGEXlXSMet5XoUIQxF9MEpZHLh0c3q8iA1cfamM6mX6BuW2TD27CoNV5oA5FNTqtmhKtaMO/3cshTDbgtuEBaSqyvMni1t3yDxGYlM+i2zS6WqXd8Phtkv5Oy9ObOH1lyENp5oe68Qvh9PbaNfT+8Qnl5kaiw1dW1Ih+LO6Kc6qgFwfWRQdlL4Uj+nFuTu4iYmQK5rQFEWFBSo/vjjj21Lly7dyrvieQO5xfEG7w2hl5vNKFCaGNvlzvqx4YoVKyaxl/AYk52irrP8bgfA487Pz09lg+TdJUuWYDZ9KFJ4b/XpadcUqDsYKsjUREjTdcCAAS0nT548y9PTM1Qmk0lvNAwN7w7y8mfKUTqUe0GE82tDSmXR1TeYGjp60h9Re5j40Bdn2hgFMUIF4DaV9xHyMRqaET5jyQLDDgtuABaSqwN0XjC1pVqq3SCRSJuIFmwC8CDQdzY8qJuYScHJGrJL9Hf0floe/q8Y2zY0sAvN6DRKZFUeio+k93f/IAac1sR7wxRSVjoZ9VT6U0+XIHJxctJLkhmA98jNzS2aP3/+r5s2bcLCkpiz7wJvxoSFW4HgygJ9QPAOXB0cHBq8++679w8aNOhJR0dHNww4v5MBYwRJHYmJiWcWLFjwzU8//XSYd8PLBrnh5VFPtxrBlQUaMbarfXj29vaes2bNGt6tW7fHXVxcGtzoWDxBdlwEO9JP07asM1SsVQuDs66A1ewVbGC09mwqhgJhzbuckgI6lXKRjiacFYX/H3JFYopWF6OTakZFTF4WZdhrwXXAQnI3iHYLJn8olUtf4ZaKua0Me8sDAmglV9C0jvfR/S160vOb5ookk88HTqOs4jxu+E0orTCbNp0/wpbgXhHLt5Pr11WrDrAMpVopk1sT6uMSrCc3CMgNCH1VAMFlZGTkv/322wsiIyNBbOh3gwcHrwAJC7eyi4ROGKS1IxTmMW7cuI5PPvnkU82aNevEXoG0rrL7bgWA2EoYR44c+Y3J7Q/+iz5SEJvRc7sdXxb6CnWIgeioQ6e+ffuGjB8/fkJgYOAg1OGNtHsYk4iY7MqIpC0Zp8SkCNfr2QHGbonZfZ+kvo3bUDYTG4YChSfGiP51TN6AmVSQQLbx3CGRVV0W+iWoqFSn1r0XPmPxR4bdFtQSFpK7TrRfOLkZt/9VErm8W1UDutHQ8Q8FHerdTIy3ScrNpM8GTaXvDv9B62MO0Pt9nxIN+ueT2yg6Pa5GDhhEWaLVUTerJtTPpQW5OruAgfQ/Xieg5KEkoCBNAeGu6OjoK2+++eaKlJQUhCWRrIB+OGRPmisjzxyA9WD0DFydnJwaTJkypduDDz440dXVtSmI/HYjPDwzNvZq1BcuXNjx9ddfr9y+fTvGnaC/DdOgIbMV2TfmsX7qH6hDsAJCIq7W1tY+zz///JD+/fs/o1Qq7W4klAlig9z+nRJG+7NjSHudYoW+uj8eel8ssfTe7u9pZ+xxkewCLxFyZqNQ0s8Pvi3WI3xx83y6nJNiMhkG69hpS1XbWElMDJu6GEalBbWAheSuAx0WTx2v02oXS6RSJUwtU0BcvqGjhxj/1putuMi0WFp5fDM39Ahq5ORF7/WdQCGe/uLYsKQY9u7mUYFKv25VVQBh4p4hMm8a6hJKXq7uN0RuUIxQCExa+YcPH/7h22+//XnNmjWvenh4jCyr6DGOir2BE5988sna1NRUDAswEpxxlpLbUXmi4KBV0G+H8Vvo+3EaM2ZM66eeeurhBg0atHFwcHCSSqWSukxprwsgDIk6KS4u1uTm5iacOXNm52efffZnVFQUQseYpQTEhtAxvLabnVBiTpStQ9F399hjj/UePXr0c+7u7v43GsrU8r81SUfocO4FIWfVyWdZYBWJX8a8LQapz9z4nVjOB/WGmYsgd41YP7zVezydy4ijj/b+9B9Prhz4eNY5JRKdbmzY9KV/G/ZaUANcv3a8C9Fy7gx7a4VqnlSpGK8rqTwqhwxJDAT9YdTrFJebRr+d2UndfFvSqOa9mOA86GJWIn3PhLfh3EHKL9Wv8FyT0CQ6xv0kTjTSKVQkpMDCu15AyKC4k5KSMnbt2jVn+fLl//Bu9NVgnFTuzp07P2WP7hUj0e3YsWMvxlGx0oASBbmB6K5OlMzb7Q6jsjSmszsZ/06fPr1Dr169Ojds2DDEy8urmb29vTVm66ivYQlQjBjPhjrLysrK4Do7e+7cuZNsjBzYvXs3wpDGqdCwYYC9MZHkTqiX2sDooSOU6fzAAw90YYNlpq+vb3sYctdLdvDssHjtz4kHKbIwUUz1VRPgfhgDi/XqRjTvbthL9PzmebTzUoSYmQiTPkBXIHyJyZ6rg/DqVLol9olRM3a/t/vuy566DlhIroboOG9CI61Uvk8ql/mJFYJNAANFHZR2NLXDCBrdso8QhtSCLLHk/pbzR4XGwTia+4N7QwJEJhZIrrq4P0InDmRFI+xDqI2bP1lZswNp+K22gKJEskVycnLin3/++cnff/+9l3fDG0NfjXEGEgioZO/evTOZ1L5dv3795q+//hokiH439MMZMyjvpPBXRUBhQpshww/9eCA89AXZeXt7u7dt29anWbNmXm3atAn09/cP5n3N2etzgVFgDPsCZRVr2c+oByPwuewG7yMnJ+dKfHx85IULF6IiIiIuM6mlnjx5MoHrzkhkCD8iRGwkNVgjd2pd1BYoXJCd8M47dOjQYtasWU9zfQ28EcMEYcbo/CT6LfkQpanzhIdWEyCqg4pxUNqKIQfW7LHZKWwoIT9djJV9sdtDItHs8/2/0vnMBBHmrBJSCWk12mi5srTv0Sd/wPyiFlQBC8nVAO3mT35YIpMsZ/1jU5UaQShxZFAPerBlb5q9e4Xoe5vWcQQ9GNyH7KysKTY7WTTkfVdOkVxWs3Wx0O/WycqPhriFkoMTZPb6AOUJAU9ISEj8/fffP9iwYQNSyI39NSZDWiC60NDQ9qdOnerFX+G5IcHEGA7D8XeLUjVWFIgPmg1xJSjRshvCZSBEfGbHy8pKqVSyMyyToRx5n5Q/8h9xLR17FjquEy3+8gYwt6lL+S+0MDwzeMj4a/yMDfUE691Y9hZSqxooa+MwBHc2SIJfeeWVF/z8/HpxOZczOmoKXBAzBW1MOUFbs05zRdRsujDcC0bw5wOn04BmHcSMRU1dfOhiZqKY83IKG8YDm3agZ/79js6kxlbrLaIPX6vRZeo0NDni6cV/GHZbYALV185djnYLJ82TSqTTRUuuRCaQkaWQKuj5bg8yyXVnQrPhRnyKloT9QydSzrP1phNLdgxq1pEOxkXSpWz94o9VASEMzFIy2rk9NXL3rjQZpDqA3CDQTG5pW7du/WrVqlWYagvLp8BzM4Yaq5N2T97ceDMOEbgrvQZWVFL2rNy5PBuwweAml8sduXy9mJyU7L1JsPFvMv5elJ+fn1NUVFSQl5eXw+dk7N+/P3Xjxo0wKIwkCcI0lj3KE8SFv8bPAD4DOEaQo/hmQW2BskOZC89u6NCh7caPH/+yj49Px7Jed21RqCmh5XG76TxWPqiBfCLBpGujVvRK94fpIHtu4UkxNIL1RX//diLb+vczO8W8l8i0hlFcLXmybPPD83/aD8OnLX3LsNeCCrCQXCVo8/UTzjIb5VKplezBqlbpxhRdY1r2pVd7Pkw/ndxGn+z9WSzJ8UjrAWLcGzKo9rDV9vGenyi1MKvahssiR1ZaKd1r3YK6egaRrZ3ddQshBDg9Pb0QE+8uXboU0wWVJbfKX8o0oJTx8LU97z+YPXu29KGHHmrGxN2ev7ZmomjM7+jNn935s5i5nr9b8+eKPfGYlQOeDf7CC0X/4RUmnNP8rqfWrl0bXlcrMcfHx7sxUQ3g5xjKz9GGnzXAxsZGZO2hXPEXW2Xgc0RfmnFDZmppaamGt0T+DbPP7+Ptn+bNm58QJ9Qx+LklFy9e9MTAdyZbeJeO8OT5PbKZhNNCQkLu1kmB4dmhv9WFia73mDFj3nF0dGyEOr0eIIR5IucK/ZR0gIVKXaMhB1jTccmIl6iVRxNaFrGBNsQcFqv639+8Fw0N6iomgpix4Rs6lnBWtKPqgGV8NCWqZdY5mucPvLocsmFBGVhIzgQwNZfMSvqD3EreS6uqvG8XC5iiUxlL4iNx5MUtC+jAldPiM/rRQGgNHdxEjP1ydkq1DRbem7/UhUY5tyU/twYkkbN1eJ0El5OTQxERET99+umn84uLizEbCZJKQBA3TFK1AStbWXR09CB+9+f4c1v+66RQMPMzoFiw8X5x7PUCJAJPF3/5XXGxPL5PLF/3D1bsy1u3bo0+xGrBpNCmpKTkSz63J6KNRjIzB9AWQHwG0szg7R9+/veZ9C4aDqkRLl261ISf+Qk+9wG+RmPeZc2fES2VoFyNZYu/uCdg/MuEix+L+LxC3ocBxwh7/diiRQsYEHcyUABog0hQ8Xr22WeHDh8+/B1ul9bX0xYxvi5fVUxrkw/T0bxLYshAVTDWRStPf5raYTi1axBINnKlWIwVk0N427mI8bS/ndlFy8I3iASV6oCEFDbGt5ZqpI+dnLEQQ3osMMBCchXQbsn0YIlWs0UqlfhWlmBiBEhJrVVTT79QmtpxBLV0byLSgA8lRNLy8I0itg4irA7oy5OyIdndyp+GeIaSjb292FdbQHCQVHLu3Lkj33777f/Onz8fybtBbkhSqJdMrNWrV1uxl9CeSedV3kZBoEEWNwsoE2xMJiWs/BfxtoTLKIafEf1bmAnEgz22D/jjZBx+PUqursDPJv7ysy7mP58w2SCLtRxOnz7tyuT4CH+czX89ULZ1+cwoKzwHe3vwkj/nbekdTHoocPSlunp4eDSePXv21NDQ0Meut80qJDKx2sFfqWGkYlvS1ExFmMT5s4HT6N6ATnQpO1kknCDy8+PJrbQ2cg/Zsv2Haf4Ws6dnb2VNj679gFIKsrlecK5GeI6VZmLzQTqt9rK8RNfzyLNLYdhawLCQXBl0mz+tXYlUvV8ikaLhmwT632B1DWrWgYYEdBWLJibmpXNjjaI1UbvISWlPj4UOIndbJ5p/9E+6mFV1/xsEykmnpLHOHSjQ3ZdkCsV1KS0op6SkpLQNGzZ89uOPPyITEqFJhC7qJQOSvbXOrBjes7GxGcjek+xmEltVgPfEZaXlZ9zG5azg7735WZEcYjji1gB7YkgUusjP+nRgYOAmLt82/IwLrK2tu2H4Qn09L9cnniORSe9j/rzMz88P2ZzV4vLlyy4FBQX+/Py+bOy4cxnDa0I4Wugcfn5EFZDAJELPvDuJ73OZjY+bkS2ILA+EyV1Hjx7dddy4ce96eno25+cRP9YGIKGM0jxaHr+b4kuzTBKdWqehUjUWNZaTncKaJrM392TbwaLrA+FOXGPbpXD6Yv+vlJyXKdaQbObakD7o9xRt5/3zjv7F56uEzJsCl22uTibvGjF5gWU6MIaF5AxoP39af5JpNrLdL0JppgDPDetIzR36LCXnZ9HcI39QVlGeyJJ6sftYcrK2E9mTv5/ZJbKj9BZX5UWMdOKWUk96wL09ubkir+P6kJeXp2ULf/3777//KXspGKSN9H4oEbMyDQuTlJXvOFZiX8GrgPK1oG7BXhUXs07LZYyEFsPe+gffHh6mip/l819++eXtsn2fp06dCubfJ/LWh782VSgU8DbFUAgYO9j4PP3BFQCvEcoaf3EPfGZyLOK/8byd4PN+z8zMXN+9e/cakesNAv11IGNPlqXHe/To8TS/h931GGx4jz8Tj9Ke7GiSyirxvAxQ8/WlrCYclXZiQgg3Gyd6uPU91L9JW/Jz8qJU9uTe3fU9HRdJbBoxFyauXxmMmZcyUt9/dNryPYbddy0sJMdot3DKCG4Xq7jlOLE0GvYyQ7DX5mXvSsXqUsorKaQStp6QHbVkxItinslP9v0sSA5nBLn50pqH3hNrS83mBgkLrSpo1RoaatOSeni1IBtbGJG1B4QvISEhY9WqVc9t3br1EO9CWMk4QbJZcfbs2f4saGtZMTmbq9/KglsPhlBmOtf7d0xAj3EbCMK+qojsRmAkQQPBHuX7vPHbb7/trasEIxMAIwmvjr3WwG+//Xaum5tbi+tp4+iTj8yLp2Xs1QkWq0LbFqlKaHzbe+m5rqPFeZjjclnERjHsqINPkPDi7K1sSCm3Et0g/9uzkuJyU8WxpiBhYtVptIlcZk+GT1uyxbD7rsRdT3LtFk58TCKVfSeVSFzK9sEVqUtE1uSbvR6j5RH/0u+Ru2lwQCcxU0Ezl4b0eu9x1MD+mveFRJPfI3exJ/cLk15lTU8f7nTUKel+h1Bq49VMn1xyHSgqKqIzZ8788/rrr7/PSgfxd+N4N7N6b0yqtmxpr2HlM8RCbhbUN0B48PhKS0s3MeG91KpVK2Sq1jUgvghhwqvz/vTTT5/q1KnTcyDc2hI5Qo8pxTm0NG4XJatzqu664H9ixQKZQizB9WDLPjTAv70gwMs5qeTv7C1ClT+e3CLKoXIto4ee6DRpfNSkY1OXYNX3uxJ3Ncm1XzDpfjYVl0hlUreKq3cjNBnAZDaz6wNiQUTE1uHR/XBiE/0RuZcuZCaIsSzuds5UqlFTJnt0mJOuqhRiXLMBOdBol/bUzMNX3whrKTQ4PjU1NXfDhg2z2YPbwLvQ91Yv3lt0dHQw33+dQqEIuJmhMwssANBfWFJScpoJbzyTXYRhd10CXh36592HDx/ederUqR+7urr61zYsD6LLUxfRrwkH6XjBlSqzL5GY8libgfRsl9G0gw3qLw/8RldyUgTxof8fy/TAu8svLRQ6qTpI4GUz0bFx/dCJ6ct2GXbfVbhrSa79/Em9mOBWS+VS74oEVxYYpDmj40jq3ihELGaKWHk77wDRGJMLsmjz+SP006mtlFtSWKVlhXBOYzYMH/XsIhYyZVPM8EvNAMsN12CiCV+5cuU7Bw8eDOPdxr63uo8TVUBMTExL/vMLE1yope/NglsJ3CYRQt2n0WiGBgcH1/U4MQgq+uocmzVrFvD222/PDgoKupfJVfxYU+h1g04QHRZohTdaGdBNgsnd0cf/UrexYrXx48nnxZg6ZHI/1XYIbbsURm9sXyoItDrAmNao1UlyKQ08OmWpOTzfWxp3JcnpFznVbWAPrkllBIfwI7KfRrXoScOCutJb25dRYm66aHgYzIn+OUzDgxDG7tjjYqhAZSSnY3JqKfOgMR5dyckF3X614yQQXGFhIR0/fvzPN954YzbvSuKt3lbfPn36tL2VldVStpzH4jkssOBWA0iDSS5FLpePYDLCQr51DYQvsTST29dff/1cmzZtpvA9FTA8awMrqZz+SjpKOzKjSCer3CzGL4+2GUAT2gwW429T8jPpq0EzaCuTG7pJhgR2pvd2/SByAxACFeNy+WKVXVGsTafVXNSWKntFzJyHmYvuGtx1JNdy7hPe1nKr3UxwQZWNg0NYsaGjO318zxTKKy2kBcf+pu6+rWlGp5GGI4i9t2301cHVgmJAQpUB/VYd5L400rM9OTlfH8Glp6cX7du378tvvvlmKe/CjCUIT9Zbh9jZs2fHMpn/is+1fX4LLKgvIKOT5S2V2+i05s2b/2nYXZcwJqW4zJgxY/ioUaM+USqVjrUlOsx9uSs1kv5IC6sy8xLX7ezbkt7pM16EKoHkgkwKS4yhtVF7xBy4Dexcqb1Pc+rTOJS2XjxKB+OiKu8y4f1scEcW5Gi6Rt9FM6PcVSTXYdEUBVs8W1hh92Vtbdj7X6Cjd2SLHvR+3ycpIvkc+Ts3IDdbJ3p/zw+089Jx+m7wTErIS6P3d68U/XGVNSqMhemrbEoDPULJ0cmx1gSB45OSkgrXrFkz5c8//0QqMAZ2I5W63piGvUc7a2vrL+3s7KZavDgLbnUw6SAp5SiT3ePBwcFYhqiuAWHHMCO37t27t3nrrbeW29raetXaeOV/4dmX6IeEvYKcTWliXBOTS3Rr1EoI/ObzR8UadA8E96IejUIo0M1XeHHhrKPWRx+g8KRzwuODV1cpQHQazbbw6UsHGvbc8birSK7dwknfMME9WxVF4CedTisaoYu1g1jNO6MwR0yqvGj4ixTs0VhkWL6z63vR+VtZTByDNQcqg+ge71Cytav9EAF4gHFxcQnI7GJP6jTvAsGhM6x20nSDOH36tLdCoVjCRDccs6lYYMGtDkNCyouBgYFfGXbVNaA3kT3i3LRp06DPPvvsGy8vrw61TcbCRY7nXKbl8btIoUC3338hyJOJ6bkuo+nxNgOpUFUshhdgyq/43FSRDIdDarIepRF8vEZH2q8jpi192bDrjsZdQ3LtF06exK87hznJuiqa6NOkDX3Uf7KwoJDOezghijadP0yR6VfE/JNY5LDKFXwZ8OB6KBrTsAbtyUFM0VVzGBNMYmJiDs2ZM+f1MwzeXedrt/H1lawIMBuFLxN/B94VwvcO5L+wShEbMUoN+iLsqwrJWmDBrQTMFsPeXBi32Y+ZeA6wR5fMn+tMdgyAQCB7xDEkJKT5G2+88a6/v/+g2hqCiAIdzbpIqxL2kVwBUTMNJKPAQ8M8ljWRRAxHqKp/TqvR5em0uuciZixZbth9x+Ku0FydFj7VTSeVryGp1KeqRBN7pTX9NfYD+uvsPloUtp4aOXlSW68A6uTTXAwCx2wDE9d9RrFMdpV5cJhfro2sAY327kROjo61JjhYblFRUbuXLFnyTkRExCnejf632s8vVAEY31ZYWDiQCRRz8w22s7Ozx7RFsD6FtWiBBXcYIE8gPG7jWLNvM7fz7/Pz8//o2LHjDctTGYDoHJoxZs+e/U5QUNBIjGGtKaCAMRRge+pp+istTB+6rCUgvTDIsZQPdFYX32DysXcTg8krg0TO+kuju6DWaccfn7rkgGH3HYk7nuRazp1hbyNX/yO1kvXRVrFkDsaurLr/DfJ19KDckgL68eQ2Wh+9nzKKc4VFhEHcsKHkVSxmCBIMIDd61LsbOTtjHGnNYSS4yMjIfezBvXL27FnMO3fD49+io6N78XUXsMfWkj02SW1DKhZYcKfAQCA69vKOsby90KJFCyx3VBcA0WFh1kYrV678gPnuvtoOs8Eq438mHqHtmZFVenQASA26xkFhQ/2atqNBzTqJbhRna/3E7sYVy7GiwRvblojlvkwBS/Roi1XrbXTyJ/bNWIDJJO5I3PEk12HhpI8kCvnrwoOrxGEBuWDSVPzsau1AQwI6i2EDmBTVWmYlCOjNHctE2LKyEABCjO5aG3rKsyd5u3nWqmSNBMeEFPbmm29Oz8jIwArcyH66bkZikhzMf1azYDugf68+UagppR2JJyvtAFeyodDQ1pUa2XmQk5Xt1fcHIrOu0Lm8FBGeaWzvQe3dmoqixK8o+xKtivanRFFuaRHpJDrq5B5Aje08Rf0h9JNZkk/R2fEUk5tEBeoSUkrl5Mj3CHZuSP4O3mQnV4rnwjVR4/uToyijJE904Ld0akjNnX3pXG4iRWTEivt52zrxPQLLee6wvI+ln6fL+Wlif2vXxtSMrx1fkEGH02KqHbuE+/vy+7d18yeFmAGD35//JRdm0+msyxRXkE7F/J72/KwuSgcKcfEjXzs3kX5etkzxvsVsveM5TnO5pRfncDmyW8HKz9PGiTq4N+XytRPPayxfU8DzJhVm0vHMWCriuivbxnGWgn9vaIf6cidnpT0rUf1SUgAyBSMyLtH53GRxHz9+zvZuzcT7XIOE9qacYYMxj99XTu3c/fn93cq9CxDP7x3O18Kz2sitRN172TgLA7OuwQYfZLaA295U9r5+5l2VF1DNYCQ6n9WrVy/08fHpXdsJnlGuy2J3UUTh5UqNaZQZVi1YMPwF9t7UdDz5Av1xdi+XmZZmdX2Qmjh5067Lx8UcumkFSMSWiHZSGUB06sLSFyOeXmqu/subjlqo4tsPbRY+NUxGspVSmcwVY9VMAePb7mnanl7t8Qh5s4sfnX6FjiWeFZlKFzITKYe9Omv28uDRVaYnsF+pltAEl64U4NWI+H6GX2oGCPXFixfPffbZZ0/FxMRgeRzMzn5dBHfs2DEne3v73xQKxb03w2uDgoSyeu3YKlZOenKFYJZVehiiAWWnZsFsYOtMzwQPE4ocE9Uuj9lOWxLDxYzsvbxb0vQWQ0T54xoQ1uzSAnqDr53OChMK+flWI2lIow50KS+ZPj6xlpKL9AYplK+Llb24Ds7BuWq+RidWwDNbDScHuY3Y/+mptUyKCWK2mgebdKdxzXrTmtgDtDR6q/6+/NwgsDfajGaC1K/WrOV/cyI30J7kM4J4HvLvSaObdKMdSafou8h/xD4ARG2qyeD9u3gE0TMth5G9wprCmDC/OfMPE1apeE87trzxfBiPmacqEuQBjPHvTg/wfaToLmXJXRazjTbFh/E3GAkkyBzPnMmkreEduL8Lk9KM4CHUkYlapTXdHvC8+1PO8vW2UlZpvlC2qBsA18BnLCOD58D3EX6d6ZGmvUQdwjiYH7WRnyNclCHeF+T0QshIvUfB5Q4Zez/iN4rJSSBbJu4JgffQgIZtRDkAKNO0khx67ehKNkyKxfdSfta2rv40jevfm4kORow5ALJjIzCTyW5s8+bNtxl2Xy8g+A5OTk5Nf/jhhxUuLi6hMH5rCrx3CbeBORc3U4ImRzxbZUD5hHo2pQltB9OAph3EJM6/nN4u5rV0VtqRk429mOjZRq4QY+tOMhmammkF/XMatS6Hbz0kYtrig4bddxSqNjlvY3RYNMWPCe5FmZWiUoJDDLtvk7b0bp8JtCZyt1i7CTFtK6lCNJ6/H/lQrDiAqXHUlc2KwspEp1LT/Q5tqIm7T60JDkIQFxeX8vnnn09hgjvLu67bgzt16lQjFrC/bWxsbgrBVQQUIpYlejX0Adpy77u0bsCbtH7AW/TXgDdooG87liuixIJM2pJwnJWrnoiuB1DKP1/YS6nF2cJg6ObZgjYMfIdW9H6WVvZ5nlbxBo8Ix0VkXqTfLu4TZFATgEAuspfy0uEVwlupau5BI6C8Axwb0Ipes/g53hbvXXbbOOgdeqvtWEFwWGzzpwt7hHIDMc1gpb6Oy2hZr5n0c7+X6LMuEwShSVkZ/RF7kAnxgnj2k5mXaFfSSXE/eDufdn6C/rjnNVrS8xn6Y8DrNKpxF3EeiHzNpQN0hb09YxirOqDO5nefKupqAz8rynJOtynUzNFb1NE/cUfpf8dXC+KpWGP4Di/3jWM/UlJRdrX3hGJX6dT09el1oizgVeL9QKARGRdp3ZXDlM/Ed71tozpA/phMXGUy2daoqKhVO3furDpWWDXAxHk5OTmXn3nmmcl5eXmXEKWoKWAIKmVWNMGvN9no5NyWTescHIeIBHRXC3c/kRwHwxwTOAe6NaRODVvQIyH9aXL7ofQE67EXuo4Rw6CMRkVZYKywzErmxJ9ms850N+y+o1A7jXwboeGI9o/KbKye1pZWruxh5bdma6gfN5bL2WmUXZJPPf1a01eHfhdhgDYNAuiLA7+xdXRJzH5iCujw7acMEJY5Updri5SUlOLFixc/Gh4eDo2F+MJ1sRMrdzkL1/u2trYP1abju64BpZWrKqRtiSeFVQ+ii8lJpK2JJ4S1vykhnP66fIjOZscLpd6KPbjHAvqwte7Cx+pE6OtCXpL4jHAlQoUgFlwLCgPhue187UJ1qVCy3TybC0KBR3g4NYZK2MKNL0wXxPEn3+efuGPCU+rn05pmBQ+n8YH9qZ2bv1CsJRo17U+NEmE0Ea50biRCj5HZcRTOChYKF+FrFd8HoU8ca8NKqKWzHx1IPXs1XIl3wLmX8lNFuBLXgge2K+k0/c1Ket2VI+W2tUxWwc6+5GHtKM53trLjZz8n3u9Yxnn6lZ/9r8uH6V8uryt8zbHsKc7kZx/H5dTA1kW0WxBbQkEWxRWmCY9vW8IJ+vXSXtrA77spPoJJ3U54TDPZW7yHvSaEPk37lfpwJUKkIBV4k7D44UXD64L3h3AhwsoeNo6iXOBFlGpV/PxOFOjkQ4fSotkA0K+b6MaeI+oAYeOD7B0iLI1QK7xchIVBXm3Z02vKhIk6xr2+O7OejjNpo+20Ye/t1dAH6WxOHMtjAZ3j6zorbampQwOzER0gQqQ2NqHW1tZdZs2atXnOnDnXOygUhazKzc0tjo+PP9arV68HmURrZlEZgIiBj9KZwnO4TLhuuFjKAeWEsjsSH0X74k4Zkk1aUjfeejduQ1bsvf0ZtY8+PfCLWA4Mc+1iUotKhxkIolMEaFWqyKQNEScMe+8Y3JEkF7p4kr9EJ/meW65DJXItOm6HB3UTEyyjv21X7HExHq4tE9u0DiNFvxxWHthy/thVBVsRILgAiSsNdG9NbteRaMKkRDt27Hhh7dq1O3kX4mzXPUzg4YcfbsfXfIuF1aU2IZK6RnmSEyXH74ry1or+NIQYoSTxGSVaqCkhb1aETZjQoMSOlyE5Xzt36ugewIqxepKzV9gI76Urf+dThXLGNfJKi9ijyKLTmVcEwWxKCCM3JpcAVpogh6pIDs/Xy7sVTQwaSGFMPvnqIrEfngXORVgWIbyKJAfSgAcDZQWlLuPPZTcd0013z2BBoFCujR086UH/btTcyVdMLoD3QogQRld8YQYdSztPv8fup6NM1kFMKm58HtDNqwWN9OtCjvzuKE+UEUgqvTSPLrDXuSfljPBa04pzKNS1ydVyrAhTJNevQWu+7rXxnSh7zOO6NyVShB+Ryg6ixnYoVU9yUKJDG3USIdUj6TEi9LifjQF4J+ivzCjNF89gJDmUzVr2MuHJo67Qf/hsqxEi3GYjU7K3GsvPq6MTWbHUgu/jxYaQOYHoh729fUBJSYnbpEmTti9cuPB6szBRzKrLly/nOTs7XwgODr42VVIN4WblQMWqUrpYlFpp2BJlZs8GADxfrE7w8b6faP6xv5ng9opJnBEpKFCVCKOoqtAngHaok1KXJiPbrYhfH3HzrGQz4I4jOcxqwsrpVZlCPriy4QJiuRtrO3bp76FejVvT9kthlF6EoWg6MdBy4bF1YjLUE8nnhfVriuDQKGw1Mhrh1IaaeTQknYljKgOuh+yro0ePfsUW488ajQYrCWDGV1M6qEaYOXMmJlCewde+qatclyU59MnBG5jWYjA9GzKChvh2YKXcmUb796DO7KHtZiWMwawHmRgaMck1sfek6Nx4tuLjhQDrkyeaCYUHZYdyg/e1/spRfeiFi7wnexzWbLkuidkqvBgkbgxp1J7GB/SjkY060yMBvej+xl0FmV7MSxYeWWpRNgU6+pADK4E9rLQrIzmQLkJ0fbxDaEDDthTLJJZUmMUEkiQSNUAOQEWSQy2iH+/Ntg+JfrR7fdvxu7e/ug1nIoD3hnfEvZZEbxFebg5b2+gTHOvfSxD2o+y5gWziizLEfeEJIcSO/su/uQwQvtyaEEGuSgfRB4b3RtmOa9qH2rr70+7kSFFuIDx4Yng3UyGrmpAc+tt2JZ+mE0w8IGAQ0r0N24k6wjsbSS6Yy2GATxvq4hkk+uDQd3qG6yRHVSDaBkLGILmWLo1EP+DPF3eLZa3gseDeG+KPifc6knZOJBahDvDvaPo56szXLPtM5gCITqlUwmA8PXfuXEzCcL2A8lEdPnw4tU2bNvn+/v69a9OFgLJsZOtG0VyGOVrT4VrsgxEXlXaZBgd2pmUjXxahST/27I6nXKB3+jxBr/Z8REwFdjr1kmjjVYHrwEGr1cmS/gnfath1R+COI7lGwzq2YJn4iTWIYc81IJW2kC0bNI57AzrRU+2Gium6Hg0dSI+2HsD7OlMbrwCyVijE0jli0mUTjQtA5tQA6+bUyTuImFANe6sHrgdPKyYmZsvPP//8bXx8/CXefUMEB0ybNs2Drz1MLpfXei69ukRZktN7cvpsy3M5SYI4EI48wMrtX/aoRDIP/+5kZcMKsz0rTGfR1wBPDYo3hcnoVOZl4TmBiMIzLtCqCzspi5U9vB14cPc0aEP+7AntY7JCyCuZz0H4LJFJAcubxOal0I6kk8LbKDZ4d61Y2d/LZAOlui+lck9OT3INRAgNZI2+PmRkIpOxbOjnv56c3mNCyA7H4rnKbhG8RWXHCwIFQf2bEM4EnMLnpwjlnlNaQOn8jjG5CbSZSewMlwGMLTw7nruVsx9/0wkyAPHhOPTVoU8L73+Crw+vFe8Fgw4hzoE+bcnT2kl8r4iKJAfvFF4YQson+d6H+J1+u7hHZLXCK0DIdkJQfxGixzOBgIwkh3IIZo8UZNTdK1i8B95LbxDo09s7egSKdrKcDROQN38Uxs/jAf3Fc2IDUQ7mNpHKxmcCe7N4bhgwvdmzhgdoTmCoAcu37Omnn942b968G/Fq0AxKMjMzU5s3b97Iw8MjqKZEhxOR2e2ldKKjmefQKWtSF6HfDnptYrshlFPCRtKaD0T/7qcDptKK8I3kzvqttVdTCk+OoezifFG3VYFNyfaNhnX/M2HDERjedwRMa/DbGOzJ/cit4VERszIAAtLKowktHvEinWALZ9r6r0guY0XEx0CRSVnBQXBaejSm/v5IiJCIvjj8bqphIaQUSK70oGdH8nH1qlUp4nqJiYnJ27Zte3758uX/8C5MkXDDWSJXrlyxKS4u/tbGxmbyzZxjEmWHMN6bYbAz9ArVSHZlgeNQ9lBaY5v2ZK/KVhyP8ilgZf0jk9m+5CiuOwT39LM9QEChLK1kcurn3Vr0VcGLw2+4HrzAVed205WCVFHnyNbEnWV8TZyHMN/j7OF1cWflzP9y2XP6/PRfdC47UXgvo5p0oUea9qa1sQfo+5jtQiEP9G1LjzXrKzIQ8R64N4hn1bldoh3gHUaztwZvEX1w86I2Xj22OnzTdZIgHhAHSBp9dciMxPvokzrw3CgnKTV3bkgTAu6hJkzo8Magqoq0Kvrlwh7akxQpQsB4Z/wzlhOGT/T0asnP30fM0oPrmoLIrkyN4nfeIQgW51d8fiTgIPw1jL3QwUy0V0mLZWfh2c20hcsE17m/SVd6sHG3q2ejvFad30Ub48JEyNpWbkX3cVkhEWY3e4a4bhevIJocNEhcv+wzomyROPPJibWi/xNo49qE3mg7xqRHWlcAyZWWliIJbEhwcHCsfu91A46EzTPPPDNoyJAhXzo5OTWp6dAC1D+iIZuSj9PGjBNkbWVt+OW/wExMM7s8IAx3hJJVapUwVHbHnqDl4f/SRW7jaAO4ZrXQan8Mm770ccO32x53FMl1WT41kNvPSQnpyrUGTLj81eCnxaDJzeeO0M7LEZSclynSblPZkixSlQorFIKLv1U1BAihUiWhoQ6tqKdPKzHOpKbhQSjw/Px8pPl/8e67737Cu5BJed39cBVx9uzZFjKZbKWVlVWnmznPJPrD0JdkLBeUazljgXdDiaMsoZjRd+Vt60wKiVwINfpv0PcGJQeigSLFNXCssa8N5yMEhwQMpNSjvwxeAZQzalDOCtcKma46iVCIIAEReubbu1s7itR6KF301xVr2LvnXzDkwJV/y2IPDP1YeGSE5dzY20KbwL98VZHwMBFKM7YTV74Wzs3l35DhKY7kk/VEYBo4xsfWVRwj7leSI54B74IkJ/Rd4T1BgHh+vDv2ebNXBq8S+xAyRd8k7oUhE8gKBinivcT7ivLVkJ3CRqThI1RoqqHhfLxXOnvWCEXireCN4v0BnIP7wQhBlWIMm/HZ8R4oK5AjroNyRVkA+A39ivDmcFFcDvsQ4oRRmcD1jPrCuzW0dRcEWBaofzwTiE7/XcrHYbyg6b7FuoJCocDclxFMdvcFBgbGGXZfL/DaSDyxnTt37vNMmm/xdaU1jbag/V8pSKOf4vZRgjZXGOemgPpBViXWuQxPihHr0TVx8qJWnv5iBpS23oE089/v6GDcGdGOKoNhyq8UmVR7z52y9pyhGd8ZaL9wyjKWi6cMXwWgFDs0aE6fD5xGKQWZdDA+kpq7NaJg9uzcbPQd+EAKMtVyUmlDzCH68+xeoVhNQc0WUojEm8b59iA7R/taERy2qKiofbNnz56WkpJykXfX+YKnsbGxWLn4LxbUm7a4KQgotQhD/fSesjMrPVtDvxqARoeMRShHKGLsdWEygfJGaBIeFvbCM0Dqv/CMWBHiTFwbJAPgPBAMfocyVPExoBWQHzxD4zn8CKLvIkdV5rr8TFDSUMAgBDwTEjgw1iyXPUkoZ9QXwqcgOvxeyM+Wzc9WETgPA7ALmHBAWDgYHgySB6oiOjwLQkvpfA4+Y9A13hdhKuOz4ygMr4BVDtiyQeDMz4jMQyTxwHNDn6WRiPWloh9cbiR9tFG8g4OVjcn2ivOKmOhBJvCcQbReyPw0ygAuy0D4Ff1nuALGzcFYgFGYxc9SwCSJ8kI5YMN9kWGax2VpOF0A90L92LHXht9R1wCOFxcuCz5R/056oI1geIO5gSzpwsLChWq1+uWQkBDMOnSjwEtYOzg4+H7//feLfXx8+tbGCIVHDm/u79Rw0TWCcjYFrHH5Qf+JdF+LHqK75WjiWbHYakFpMfX3b8/7csXyYMYuG5PAbq4HiVa38Nj0JdP1O29vVPKmtx86zn+quVYu38WV5112nTiEvrDY4JDALjTujw8oKvWyeGtkV6KzGwrFzkophM7bwZXistMorZCtcRONANaXvVpOo5zbUju2jKQKfcizJsD10tLSsg4dOvTOl19++T3vQqzfbDGXmJiYFfxsT/DHeq9j9FvlY0YS/oybw3Isq+yFR8absezghYAEIXjoEypmaxS/wGIH8ZV9AZyTxwof5AhpxO9K9mCEkjQAn+HNgBCFx8h8oQ9c6gEPz05mLQgC2WfGgc8YOGvN14IXCQLB04MQ4bkgmxIGE/bBI8JdMLgcQHYbNpAljsMx8Kjw3mWVdFnAkzGlaPBM+mdHuJVLkm9x7dn174tnwpnX3khfpgjPYmiEMBywGX7Ds8BLgndmCrhWKd8Lfac4D98ROqxI0HgmlBeujPey5fJCmBdKE8MGAJQDZrTRlyuaN5cDXwfvAALFtVGeUNx4PniiKDcA5WH05vAOqAd9PetnyUFfoLkh47ahUqmyWdZHtmrVaq9hd10AhW/z7rvvjunWrdunTKQeNZ2JCB5sLhsgP1zZQzElKaTgcq8KRs8f9YfNx9GNZnZ+kAY160gf7f2J/ojCql2VA/NaatXaaEkJjQqbtRhh29sa/5Wy2xTtFkz+kGXkFXa39dJTBkLc+b/KLKCaQqNSU6DElZ5q1I9sHO2uKumaAHF4Jp5tzzzzzGP8FamcN5xsUh0OHz7s5uTk9DML7iC8e31N74WXgqDVBDKpPkRnBITTqNig9Coq2orXxu9GstCfqycsPcrXN77h+LLtQN9vp7+fsf8L98e1AFzb+DwAzgXJQeEb69/4nGXPqw4g9rIECEK41p7KPzcgQpninPJAOPNaMyr/K15TquPy4TKuDhWfHZGMimehnFBeRuCdUWYoi7J1Vra88B1lCuKuWM5G6N9d/9n4W3XtwBwwptmznMxo0aLFAvGlbgE31OGXX35Z4OXlNRr3q6kOgSH3b1I4bUo/RRq5vh2aAq4X6t2UVtz3mviMCEZGYS6dSDlPP5/aRmfT4/TGVyXnC/BvOq1Wxf9/O2za0k8Ne29bVN/6bwPMnj1buq5B4gGZlbyLropJmG8EaDBWbNyPce4gBoljEtWaNlA0qOTk5Ky//vprwq+//rqLd6GToX4Yh4GklMLCwlf44+tMeMqbmX1pgQW3IpBswnKRpVarZwYHB/9k2F3XAIvajhs3ruuECRN+VSqVbjWVRRA9hpjMv7iZkrR5VU4UDyCM7GnrIrLIMezkn5iDYiHo0cF9xPRfP5/cLo6pDFKlnDQlmvXFid6jI9977+b0e9QRzG8e1QP+8U4ezG2gMZt/hj11D4y585LYU5CjT60IDsAMJBkZGfuZ4A7xV3hw9UZw0dHRbZjgdrLV+K6F4CywwDQgz+zBbTcjwQEQvpKff/75ZGpq6ia+X42VCLxad6UDtbLzFbpITDwut6EGSmcKsPWiEHtf6urUjPq5BtMQt1B6vGFPWjn4ZQpyayS6DrDCyqWsZHppy0J6utMoejx0oEhSqQw6NRKQtK1tfOO7G3bdtrgjPLl2Cyd+I5Mrnq1s8DeAbLvxbQaJF14S/g/19Aul/k3aUkTyedp+KVxkYFbqwoPQSjU0wr41dW/YiqyUSAyouReXkpJS+ueff46pTy/u4sWLzUtLSzcoFIpm1Y3NQdisWFtKmcV5ZCW1ElNCGcNQGHcFgUL6PQZSY8JqzC6C5AGch76rtKIckbCBfUheQD8oLE8kUaAfRcOyjTFbSLJAPSDTD0BoEUkLuIaHjZPoD0NIC/sx/guCjXFkIvGE/xkHQ7sjO89E/xLuiT49JEgggcXT2pkc5NZiv7G2jM+MRBX0b2FQNn4HcC724xgcj+QRez4fyQ4IFCKDM7M4n1yxpAkfgIzCisBzItHGmHyBPjoko1jzNdwNM5wA6N9D2BXJHXi/yoBnxXhCPDnKF+WMm2fwNXFthE4xcwrqCGEmvDvKH7OG4NmNyC7lMuH9GIto7A/Dd7wDVhZAH5zx2YzPjPdGvZdt6/oyVon7YDJnvCcSbIx9aaU6NaUWIhpfHrgCElUAlDHgaIV2ZEdYzhQJQEhqQVjSgd8RST4Y+F9RItH2MIE1roE+RiTciFAx/0OyE45HhicSWpBMUzYkjGfQJ/fYi1lYjOFTI9izouLi4p0ss483b948wbC7toDjgE0yevRo+bRp0zAvpgd/92YD04XL0oeNzgZMcK2cnJzQjVArRwP6BG1R/+SG5+c/Zd9EzW3rj/jD5NzQk6Z2GEkH4k+Tj4MbdWvUSpQZhht8c3gt/Xpqe6XTFQJiKZ5S9ethUxcjE/y2RSVa/fZBp7lPeGsUVr/IFIq+WpVpZQ5l8tODb7GisaL3dn1PY1vdQ8OCutDuy8epkaMn5ZUU0vOb51M2K+KyfQVGYIJnmxIJzfIZSF6enuWEvjogw/HChQtbZsyYMYm/pmIXbzW/wHUgMjLyAxasV1kg5DV5ViTfYOaMeWf/pTYu/jSr1XCRtYgBwpP3zRUDfF8IuY92Jp0SA5D7NgilqS0GCeWMfZ+cXEsDfdrRtBb30tyoDWKCXvTdYLaSD9o/Smv4HAzihheJhIvve88SwvZvfBgtit4sCAsDu18LfVAoVWQFvh3+E5NnrhiMjfkXAxy9acr++SIjb2bL4WLGFH1iAxqxhBILM+m947/y74XUwsmXn00hpgdDmjpm4R/q21EINDIzvzr9t5hJAv0+WAHhHp9QrhCdmCtyecw2MY8m5lsE6V3KSxFk/1yrEWJA+y8X94hpvpB1iUHSIJyY3ESh/JvYe4m+LIxN69cgRBDFa8dWirFvGCaBMXj3Ne4i7oVZTjbHR4g5IvF8ZfuxymJr4nFxLH5u7uwj5rBExuJnp/4QBAXimxQ0SLwDpsfC84PQQOAfdHiM/B28xP0X8zUwl6Qtk9nrXM4tnBuK8Wt/Xz4sxgE+FtBXTNsF8sAz4xoglHH8zFh1AHNVoj4+O/0HXc5L5frwEcYQjsdAcBgj77Z7RKS7Y7JlPBcGuxtJBu93T8NQ0Ue08Owm8R11irot1WjoU34fGDFodz08g8XSPGhDeH4YSigznIOZUhBN+fjEGkHSaGNor0i1f2rfHGrAdYdVIVAnmPczk40oDLVAffk7eolywSBzzBqj788sD0Nm5QZuq5NbtmyZZNhdE0BxwKrA3GONePPnzWPs2LFdx48f/4C9vX29RFFg0P6UsJ/Ci65QgEtDeqPXoyLTEoZ8ZPpl8dmaZRBGACa7qGpgPUhOU6L+W6tQTj4+cc5tOzi8VlbErQitTN6CxahJZSsNQDCcWXHCAk7Nz6JJ7YcLglt5YjO9uX0ZZbFlDuHWJyyY5nwte4ih1r5kb4u09JrzE6wupAozya3lr3U6Jq4yREVFfSyXy9+sKcGVBSzi2PwUmhf5D316cg0tZcUI5VER1VtGEpF1F8vKcOX5nRSRcUGUr7FjH8brqazLtDRmq1Bo/Zk0Y/PTBOGpDPWIZ7dliz2xMIPeDFtFYRkXRXmaAvoWPj/1pxjrNaX5YPofE+vrbUbTd10n08rez9MQJjgcg4y/ny7sFsQ1tFFHse7ZAib2M1lXyihjrZg4uQuTaBeP5oKcsA9j4IyARzqMz3+n7Vh6uuVQ4Z3iuCcC+7Oif5jfp7VQ0F8ymcIrwgB0eEV/XD4oZmPBFFm1AlcjsgvPZieKeRz/unJQkLlxmAuMDcyggiWCUOOP8f2QzPMFlwmGGpRNV4FB8cHx1bTm4sH/1C2yHL88/ZdQfrgGkh3W8jMfST8nhil8E7lOlB0I8dOOjwsCxDRiz2Dy6KZ9RPuB4YBqwt/80mJBRNjgmTV3bHjVa4aXfC43mSIyY+nvuMOCVJFNawSOwjVQfjgfxg1IKZCNHtQHSM/eylrMgvLy0e8prjD96jnwGCdwXczmuujj3Urcs5G9O73dZiw923IENXdqaJLgAHQtMCENUygUz+/cubPy0df/BRouxkPAkEVGYgRv0b/99tv2KVOmfHry5MmzGH9nLuAdS1WltDx+N50ojhfDRZq6+tAr2xbT2qjdNKvLg7Tu4Q9p5/ivaO3Y/9GRyQvpq3ufFisXoDxNQUTGJLqWUm2Rn2HXbYnbn+Qkkhbc3pnkTCt0VH4uW9RP/f0Z7bgUQSdTLtADv71DG88dpl/GvEM5xQX01o5lIgxnFMBy4MvCQwyy9iRr69qtMgDLLS8vL4mFBes01fmYuIpgghvJRDKlNllbZYHG7m3jSveLddX6ijkWoTQAXA0eHzwwhC0lOn1ZmboLlNU9Pq0pn4/74/IhOsmKGTObILQE5YTFPb9hax9KOjo3gc5kX+HrSpjILtDqS3uFkoT35GPrRi+3foCCWCm9G/4LpRXqB0z/B/wQIAG8MsaT4d0RlsLqB39dOSxIFkoNa69hZhHcNyL9Al1mSx+ZZl+e+ZtSivVj70B2RazkU9hDQUf/+ID+tKjH09TXO4TLp/oyxflQ4EuYsLH4KtTxtsQTIoQET2X1xX1i7kt9uFV/PZxj/GcKKAvMhdnZPYCWR2+j8PSL7MEEsNeiHwiP8YaYpQVTmGF8HaZFg5eLge5zo/4R5+PaCH2C/GFUgHA3cnnosyj1z7yIPawLecki9LcDz8zXgKf228W9FMdGCNa4w7EIPWP4hHHy6PVxRwQB7k0+I8oIbQaDxWEAgFRmsec9iz1hGAIoQvyOeUq7eQbRqnM76VBKDLVnjwwrFhiKRE9WSkd6lMkTawbiOliGCJNY4zfUZ0snP3qj7UOiLN869lOlxFVbFBQUYCjBy56enm0Mu2oDGLKIx2KmFKwsciohIeH0zJkz5y1cuHA1X7uQr8276w7QWwXFRfRDwj6KKkkmBRtR7/Z9il7qNlassIKQJdbG7Pv9c9Rm4STqumwGjV3zvuivw1I9lZUbHAepVBZIatltTXJ1W9o3Ab7DOzwus7HqolNXUlG8QZENaNaBxrUeQIMDOlNzDz86EHeKrmSn0vLjmwQJVpaiDKJy1iipl2sLcna4Nni8OsDrwLCB2NjYNVu2bNnEZAdPzrTJVEeYNWvWU2yFDigpQW5LzQFFdz4viQ6mRrPidKWBDduImUQQ5sVyNVA2nVipYtXsaKyanXlBkBeUH+ZaxNRUmIgYU09tSzwu1ojr7B7ESstFzKnYwrmRCMvBY0JfzikmPfQpPdy0l/CGBvu2E0vhHOVrYc5IPA88BtSJftqvXkKRgzQQTsbkv2JlaYNGxN8eXi3oNJPlnqTT9MulffQbb5gxHx4Arg1iQZjMz96DPb1x4poPNukm7oH5NLFMDyaJPsJKG+/6VNA9FOrSmBrauQlyB1HgubF6Nmb0x6reUOjo98GUVfAUe3oFUwNW1L/zvf++ckTMtP9Vl6fEZMsI+WEMGZb+gXeCLY5J4hJ7uyAobL9yeWJldISH0VeF98Jz702Oou78fgjVHeA6AhBmxVye6MsS805mXqT7/LrQ621H00i/Tny/Trw/gw7xe6UxUaE9nmPSH+rbQXihWInhaHqMGB/XwaOZWE0ddYqw8VddJtLIxp3FMyOchYmvMSB9SvBg4Z2J1Q34HTEfKCathqeF58WkzpgJBvdEqBZTfYFIEZbGNWCAwMPYmxwpwowgaswdivec0WKomPwZ9YU6ulyQRqlc5wdSo8SkzbgG5uOMyo4Tc4ViCjWESBGmfZC9yeicOCbiDBFiBXni/UDIp7PixGoG8O5A7sY2Ux2QbanRaEqeffbZ7XPmzKkte+ImOAeGLeQenbda9ubSNm/efDo0NNTPy8urTpZUQPvNLsqnn5IO0JnSJOGdw8hzsranzg2DaX3MAdp84ahYGHpiu6HUz78dvdLjYZF44oS+d263RxLOir5uU5ESmVLOb6KOnNxhxN7du3fXrPBuMZg2HW8TdJw3oZFWrlgmUygGmuqPgxLCfG3zhz1HjiyE/9uzkoYFdSUXbvBLw/9hd30GxeWm0Ts7l1Nqfrao8IpQ83XbShrQKN9O5OLoVEMR0ZMcQh9bt2598quvvvqDd2HmBLORXExMjJIb99d2dnbTYYnWBlAGCCdlsiKDIjbOBoKBxUmF2cJLwj54aBiIjXh+ekkuC4ZaKDeQHBIXQE5IkkBiAvpkUFiZpfnCgrdXKEWSidGrgDzhmsaZUFCu4lytimykCiplLwJl6MrXR3gPyRRQtHhaeITW8NzE0+sh3oEJBwoXChafoQTRx4P+mHxViZg4Gue5KZ34aH3jh3eDZ4SHgeMQlsTqBEhIKQvcCwoY3h3eDRuUCbwK9PPBo3K3sWevQi6Sb9BvhjLBdcT78vkYbI3+MSgijJPDoHd4TcYXQSmAUPHMxim4CjXFlFFUwORgLfqmYCRgv5eNk7gWrHCUE7xw3MuevS0j8LzZqgIRdoQHjDKB8YLvSHyBZ4n6cGJigKwY392J68VYPgV8Du4JzxjGjop1N8oY74iyQHvB86IeMaEC2kwGK12cXDGagHdAaDW9GP191nxO+fdBvWEmHNSDcSkl8aMB+Ij6Q9ljdQOExDELCspK/66FovzxPPrQp0TsR72jDeP5yz9R5YC3pVarD0ql0sFBQUH6TJnaw1iMGB9Xtq/ObcKECX3GjBkzkuUVcsu7ag/IaHpRLv2adJCiS1Ouhp9xNXh3SDQZ27KfmAosuyiPLmYl0enUWEpkYyAlP5OwxlypWk12XC8mo1gMTHjBunW9SiObdHLGQoRibzuYfrPbBO3nTG7PrfpnqULaHCmvFSFIjgXhmyHPUIinP606uZX6+IXSucwEOsrWy3NdH6S9V07RlwdWsxItEl5COXBrKSkuplF2odTLrzVZWdVuxoWkpKTMv/766/7Vq1dj6EB99Me9zJ7cZ4W1nKAZKhjKHv08UEKYEsuYXQnigTWPPk2QGrIWoVSgaFBeIEcodHToI9MOik/FRIVsQliHIAG8NKajKuV74LuTwk4oX9zXKFyC6Li+oKRg7UPh4TfcB1l2uK9eY0j4d1t9NqEB2I/7glyhdHE+jsM5CK1CmUJ555QWiQQKkAL+Acb+CBhBWlaqSIwA0UAJ48rXnk8fCgXZ4jdkLmIfzgdZ6J/VTjw/9mFpGcwCUrbfC4SGMC/eyTg7CggHz2uE8bmMMNYLsgFBVPAccRSIAOViJEb0o2GeyrJtGGWN++P6yFxE37M+ZKxfMdzYHGGEoP7QL1bCpIn6BfArpsfWP7OdKLv/t3cdgFEVW/ts32Q3vZOEhAAhIST0jnSkCDawd1Gw12d/il18/vaCgIqIoiIqIqJ0KSJCQicFEgJJSCG9bt/9zze7iyEESCBANuwXLrs7t82dO3O+c86cmUF5wj2I+oCiwZqKYtYSm4mv4yEURShB8J4gyvT4p7FHsArS4edGZCnqD54HJIkywf2wD+8SZYr74H72nAISkQ8E3Yh6yXUOeUI54V4Q/KgfSke5Yx/eG45tqLicCg6S26VQKIZ17NjxxHDR5gMVFpN6hvAWzVtEUFBQh2eeeWZK3759u/C9OKnpQF0orquir49spGxbOV/8JJ4oblOoj3BHPzbwWromYbgoI3hp0J7RFt766ztakr5JvM+G9U8iw+wnFsxhecX2e+Zm2VNdCw3roEuh56fTRvET/CiTSnwa9snh5dZHfFAUXd9tBHUNihZCAdrMvJ2/05a8VFEIDV8uAKFrqtXT3UFDKSmiE+b6bRKEZm21UnZ29rpvvvnmgbVr1+7nZLgvjs9UCyM1NbUbN86vsB5Wc12WEJaYlaIxoGyc/XxoMBCkx4Q/p0GYOonDrn3bhAATT8uH4Rjsdx4Li895LhocWhemWcPhzplABDk6zhNEhE/0EfDxEMIiHWfwP+QFY37wG9drqKxgP66NOgEiQC+U/XlABHZLCH8A7olMO0kXf7gm8izOd1hOeD6cgQ0CQ8z5KGZvsc/OgboCAgBwrv0Y+7Mj/3ATov/MPvtEPVLh69jzYweI0cTXcf7mnfYD8Z8j37gfnh3lhO/YnBNZQ7iL8uH7Od8dPp3PjO/Ik8gz/znrACJRUabIM/bhN54B+cM1kB/cE3/2UgDB2D9xDXFt3ifuxWm4HwStvQwdZ4pntb9vPA+uZH8Grh8SPveE+igR+UBpOS1Y+/viPXifjuNxviMr4n7O58VzNBVwV5pMpt+YfK5vofkrAWSgvlUXw2014dZbb508ZcqUOAxhcD7PqYBHq2Lrft6hdZRNFYKQTwUoOLcmXUoPDZhCty2Zyefb6N2xD9D1P75C13YdTtd0HUYPLH+f9pdhNpTjoy1Rbvweaqw26ZCd9852yVXDHVXBNdFrzl3XypXK7y2Gf7UgNMpQjT89Pug6UdGFtuLYV8qmfX1BDu13ReZWymTLzil468NisZKfUU43hwyijiGRzSI5CwumPXv2fPzOO++8lpOTU8TJDVvsOUF6evqVXOlnsxAPbq522FygOCDwVubvoC/3rxMCGxaG3Uog0e+Fvjosk/JZxirRPwcrBq4kuB6hWd8RO0r0lcxNX0m/5m6jwSHxIlDBLvJY2PD10V/41p4lbCHo6N3+d4r10XBNBFXsryig/+t/B311YB3l1hazQIP2rhMWDCIacR2E6MO6+Djtd7GS9cw+t4qgDITbo/8I47Xgzqow1AkrDVGSCDP/JG256FNCw38y6WoaFNRFhPQjOnFcRG+6K3YM7ak4TB/uWybqD1yFsFJgQd7VZQxfo6cQrKhn3x7cSN8d3CT6+tB3h+VjsCRR/+Au9ETiVcL1iD7D5OIsern3jdQrIEZY0hiD+OS2L8X17fN6GkWkIyxujIXD0Ia1BXtoYdZGupvviX5GAJGW32RuoP5BnenRblfQe/uW0uaj6cJFjPcEgLTQD4m8RmuChYKC/CaXZtIcfh+wpuH6E9GRbEGib/H6DpfQzrKDXAY/UN+gTvRYtyvFOweZACCsIhHwslysy4d15ZzvG1Grd3W5lBL9osTwhUXZf4lhJ7gu8HXWn/RT9hYaHtaNpnE6hnpsLd4vXJLgBzw78ohFaBEQZLfwTk8KZwIMJTAajfexFfcpt+eWvonTqgvjdpo4cuTI23v06IFlfYjvJw44FdkhYtvKjW/+oT8pw1wsJqc4FfBuNEo1zRw1jQa370ZvbPxGxCb0DOtMhTVlwpLDEIPGZCAgUyvIqrcOT54+a70jyaXQdNWmFUJqk7RnFc7xyw7ohfA1L83YRGsOptCmnD3CJYktr/Iov9RSsRVUl4rZuU8FK2vDATItaVQezVYHUElramoOM8Gh4/m8IS4ubgkT7NW8FZ1OwztbgMzhcsusLGThXktRmkARKILwbawp1sWnnej4f2/vr0JYzeh1HS0c/hjNH/oIfT7kATEe7fVdi8WiphjDCAHrtBCPh91CargPqXYrxUwz+95KXw17lMnoKuEmRJAGgj6+HvYY9Q2MtR/Nx4KwsJTPB0xMCEx5uvvV9O3wx+nLSx4R4/eitMFiOALIDRMJI0+4/pucTxCVcBtyGoQ5rofoQrjZQtS+NCwsga6NGSzIJpR/Q8Gyw55/WDrOP5yLdQwRbPNMylcigATkg3TnU8ICQcDEAn6GLy95WCwsC9cg1q777JIH6f0BdzNx2AfW41ys0Ya15TYUplJOdbH9WrwB9rsSDQqOoynRgwQZXtNhsPjegZ/ZSXAgwrdZoYA7GOU575KH6IuhDwoyba8JEmVrz794I+KaTiAdKz08tvULMdbxSSbvH0Y+ydd4mObzBrEN4lpfsFcQn/1Z/72C/br8vyPPuDos5Ee6XS7qzXcj/iOCazBWcx4rKCC4+ue3FGDF6XS63ZyP384BwQGoGOjnO8xWUrKXl1eKv78/luCiNWvWYJzesTKoD6RhH4YiKHlDX7jV4S04FVCmepOBpi17m7p+fDutOphMz639jK787r/0/LovyJMJcGh0dxG/0Bi5Io2JsrPjp8vBZUmu64xrlKy1BzR8KagIehYEm3P30cqsZFq+/2+q0tdQn7BYGhCRQBM6D6DLeJvcdahYkiJY43ucdVcfcIFqJUrRwd1coDJi+AB/PecTMTcEE91fmZmZUWzJ/d+5JDpoiHBB3dJpOL3f/24awxo2OvoRpff1wfX0HVsXFUbMXGIVfTWw3GCdGES/mFSsK4ayt882f5J3wJvTPQmhhmMbA9xXzllEIPiQN3xHGjdRx1EQpCxhWKAjHUIdecKxyBOA2ViQJ4yFg1cA+7BqNSI0QXKw7pzj3PAssILs0ZpDRN8kVkSfnbaCLasNwqJjGhbHNgY4PF/pfTMV1VXQqzu+FwPUnVaWE3hm5BVE6iwj5Atp9mezVy0IMlhLiHY8zARXwYpe47DTgl2E2t3HzsqJPeiXQ5OCWxD9mOjrgtUYwQoMVkivP4tKYwCxo/ygIKAfD9YXyhZ9a85VBNBHZrca7OWOPJwM4n3hffCz4r05oyYRoIIy4cduUcCNbTKZarntPM5WVY4j+VwAD43BlwXh4eEZoaGh+k6dOgm58dtvv2HGInFQfSCQDS5NzFuJuhukYpKD68L5Ak8BtI8hkd3on7s+obW3vUvfTnmeZo6eRo8OuIb+O/QWSgiMsl+rMYhka/CwGTNObTK2UrgsyXl3jWBVkDwdPxsFlgCZ3HUYvTf+QdH4rGQRobVvb/mBdhdmUVldJR2pLhF9KSeAXyz6BDylTHKs2TUXXCHLuMKiw7oJVbDlMWHCBAOT3RP8DD6sCMxjkrBCQ21JoKGB1DCI+5Gtn9OqIzsJIdxdvNsJAQ4hH6UJpvGRvcUYq6e2zaf32aqbt38t/Tfla1qXv0esMo0B4c7+HsxU8Una7zQr7Q/6KHW5CK1HoAoWy0TgxAepy+jrzPW8/SnCyRP9owhRlPVJUpATf9YveJABCAuCMcYrVITRww32fMo39H9suczfv46eS/5GzEKCsPThjgHdgqD5Oe+OHUv3xI8VzwshjuvBMsPsHlgF/fvsjSIIogM/r3OtNKE8iaoFmgWh4Cw7LUGeIJ+YFQQh+9FeIVRuwHp3J68w9vPs59cHSAkuUayafVvnEXQrb0kB0fZjsRPHiD+iQn05ZVUX8XaUDjIZYjA1xgviGe2uwF5ieATGxT2weY4Y1jAj5Vt6Yus8emXn9yICEwoHrCxYxJ+xRfVJ6h/ifWFgvYdCSXfHXSqGfGAmnHe4fLCK+tRNH4rj4Yad3GEgW48hIlAFwy/gGoW7+Y+87aLsQKai7Dm/uBes6k9Sfxcu3s8zVgmX8/jwnse5SVsCUAi5vOr4nnclJCSsdiSfaxgDAgJKAgMDK+CqxBYUFIRuB0pJScHireIgfCJ/aMN4k1BqEBVr43Zz8hrzL6BUJBfsp6FfPkx95kynsQuepLuWvkVTf/kfvfXX92JF8f4RXRu/EidKpFZtcUKqS/JFC+tB5w/9FjzobdYZ3pUp5HdajY33PcGimxA7gF4cdhv9kLqeFuxaRd9c/RytP7xLLJD68ICraXbyMvp8x3KhER7n+uAXq9PV0XiPeBoT1YvUans0XVMAbbCgoCBv06ZNd3z00UdrOQmnNvX0c4a0tLRJ/DGDn6Unf0ox5djZAiUGgb2/Mo9SecP4N0QzYrAv+mxgBeDBIYT/KT5A+boyMXce5qrswcIMA75hqe1mYYsxYXZhbC8qEEyAypt6B3QUAi2NLR0MHMdQBLi7MF4N/TuwfnAG3l+JoVKMocJ1IVDhBgULYMwYphtDdOHQ0G58MKw1M20rzqS8uhJRV+AahIDFlF64JsbEYcoqzJARzxvuARLeVZotxpPh3ghAOcykkVJ6kDDjCtx42AfCEYOf+Q+COIPLZm95DiX5RYtxYH8Xp4sZWCawAoB7of8ruTRLRG+iXxKuqPoWDoT9Xs5PakUek1CMmBILViKOSUe5lB8S5RnLBICMYkwh7odB2XgPeHaQDPLnrIrIF8q1p39HsTK7837IM+aB/PtouiBr5A/E19mrnRCWhbpyMUYOebJfyf4/MLZdL2HFoW9yZ1m2cKECmC9yQFCs+MR7wh+IEMcgX2abWYzRhMLjx4oo6stOLucjdf/mGdQa4xUsxl2izrQk4AJk6y3HYrHcFh8fjzlmzwfQfCTPPffckEGDBs3RarVdMJwWQ4BgtYHQOE3kDRZcfa8MSC61PJc+yPydPL00qCCOPScHAom+uPIp6h0WK76jWweGALxZ2wsO0LOr54p6CIWnPsS6mUbTR/Laiie3PL7436l/XASnL5lWigFvT/U3eko+lqmV15+M5ABEuCWERNPQqCT6mklOrVDRdQkjKNInmFLyM+iPzK1ilm57Q6oHFgB1XNmu9upJI6N7kkyJGTX+bcynAkjuyJEjWRs3bpw6a9asjZyEE5t28nlCVlZWEjfqiWzp3cSk19XhphEBM00FKg/cRgjnxgwYfgpPUrGAgxsNA5DRWDBTOsa+oe8OQwwg+NFAIcTQfwNBi+AGWNrVZp1waSE4xQkIQxyDMH1EQmJVbLUj3BwBLrCQMEEwSA8FjHTM0oG+M1hquBeA0Hu48DCnpb9KI4YcIE8INBGh73wchjxgrBXuh3kZMaciJmUWx0jVhAmJMQExSADk4CX3FAEjIl/8DB5s9cOthnwhHyFMVCAI5BHXqTJi0LTdbYeJns1kEe5RuGCdwTp4CBAxXKJOsncCxIEhDnAD2oc42CsViAgCC4N7ne5EcT8mTEx6DWLBSudwPaKsEV18MsCtZR8SQVzW9lXX8SwoLzwnXGSw+EqNmANRyc9tn6i7PtC/CMscC9NibBzeIty/uAYAy9v+/mpEfp1DPrAfeRRly3UJAhfuTuQZ5QESRgARykusxs5l2dQ2eSpw3bdxO/hCqVQ+0KFDh6Yv2X32EAX3+OOP9xoxYsQsPz+/vrDY8EzwIqFNAs7P+oC8ymJF5q30pUxyWiQ49pwa8IZAyXQejTJFgNbXrPyjqTyw/IMTJquXyLltmcxfmqp1D+x+4uvmDcJtBWhaybRC9P3wlgCr0mOWVCm/5mQkJ6o/Vxi8MAgutUJJNyeOobGd+iCZfs3YTD+nb2KSqxOV5jjwAXU1ILkeYun4ppKcs3Lk5eXt3bBhw7Q5c+ZgjBxw9q3xHGL58uWqmJgYLya6Dqw5JnFSIm9sFlAXfiY2fU4NNBZsTsEMoWXvS7OPycEeEFF9gYg+LZyDSEich+8gxoZaOsodK4mjCEEauAaOt7u0+LoiZNx+XfyGoIY7DVaH8254/yBkpOMaOObUebLnAb9BgDgfAGnC7ejMJ850ngPYn9++Gnb9OoX9OA7nIB33x7G4NvaJvju+GO6DqEEnOdcHyAX3xjXqa9vO+zc8AznB9VG+zudteAzuc9xYPr4OytpZTk44z8M1nWXsvHZ9YD+UHHsZ4L2IZAFnHuwrhdvLpP6zOMvIWbbHjmchL8qHgTdu5PeOt1Y/f80F6gvIgxW91azk3RodHd2cyZhbEpKnnnqqx9ChQ2f5+vr2b6p3BWWEmW5e2buYND5McvUL+iRA3cKCqh+Me+hYoJdzAgx02zy7Zi7tLco+1pacECRntsw3edTdv/tWN8mdN3Sfd5uvXK/8UKpW3NyQ5PAyERAxvfckuqPneHplwwJambmNfr3xdTEh6ff71lF+VYnYBwF372/vUkZpDjeaen1WfI0zITkAlSQ/Pz9j8+bNUz/66KPNjuSmndwKkZaWdqNMJpvHQkHZHEvPDTdaE9Au4QJkYqtlS+kz/ny5W7duZY7dFwpnTHJwBb+670fSeDfdkoMQwjyqoVp/ivQOokBPHyrX14rI84KaMsGV9ZU+QMx6YjTP5Z2PpEyf07yZJloB/lUHXQymWo2Zc99ogcPf3DO0kyCxb/espZ9SN1D3sI5imZEyXRW9s3kRzd3+G81K/oUCPL2pT7tY4ZZxWiEtASYErQqOdBcmNyfi4+MXslAYxSR/sLmzvrjhxoUEiA396QwQ2xydTtcrNjZWGxcX90grIDgBdBM0F5BVcLc310rB8fOvfJoWXfOimMv3wX6T6cZuI2nO5f+hn657mY2Axl3ANpLUaJWGfzuJXQguS3LehqMIXsOAEkfKv0C05NHaCjpYnk8DI7tS16AoGhiRINwb+0vzhBvrP4OupWeG3CgCDlKLD4s+goYaDFBnNZKRj4Fl1xwwyXnyZu+QaANgobCpU6dOsdwg57PgsDV0abjhRmsAXJDQLfmzloX1DxaLZRwTW1CXLl1AbNMTEhKwBE5rgs3f31/F+fVuqqcIwLEYiiGBBdfEpghihOXWJaA9K/9r6OPkJWI+y+/2rqOFu9dQBFt2vmqMUW8I3ENSW3yozk1y5xMmrb9ZKpM0GukDt+PBigK6+9e3aXvBfprLWsqk2IE0b9fv9NiKT0SQw2/7t4jldwZ//gDtOXrweFelAFMekyHmvoNl2Fw4SA6WXJsBE5uFteDb+Wt71op3ItrLTXZunAugXoGw6m9IY+Fu5c3EGwJEMN1WPn9fyttTcrm8n8FgUM2bN0/WuXNnkNq18fHxK/izRFy09UE0HiZlyAoM9RGJTQGORBBJw8kwTgUo8cV1FXTrkjeY6CIpKagjKWRS+nDCQ5QY2oGu+PY54bY8oU3bf9YFUVeXJDmXllC9Zk+/T+6h+NiiO7UfW1QefnHNelg+xaDTUw9pmJh2KNDHT1SspgANsqamhv7555+bX3755W85Cac29XSXwf79+7uypvwFN9L+6KtDRJgbbpwtMKUWW1+fsvV1ryOprQIiyfbuu+9e3q1bt++USqVHU9sQZNqf+Xvox6JtpNZgRqamSTcQ2KMDppDBbKIyfTWV1lVSlcG+SjiiizNKckWgWH1IVQqyGSw3JE//9DtHkkvBZS05gF90odXIL+Q07xcvttlszidIWcupserJyBWiOUAFhMvEz88PE9Fhivk2R3AAW3WprCkPMJvNkbx9xI20tqUHnLtxcQFjwurq6g5yffrSkdTWIWVZ4efl5dVkgoMsQyRqYV25UKhPKwDrAbEH/+SlUWb5EdKbjBSqDaCr4i+hjyc8TDd0GyUif0+ITeB7WSViEViXhEuTnNRmKbOazaXOWdxbGqhAJcYaqjXomk1TOJcrbpfRo0f7OJLaLJjs8pjsHoyOjsYQhO6sVPyC5xfKRRM1TDfcQJ1hcqtmJfGVhISEfxzJbRm2Tp06aQMCAro4fjcR9tU+sOiuFAPEm9jEIMIQfIc1NP/K2Us/pq2nL3f+Tg8uf5/WHtpBUb6hhFVA6ss69PmZDeajFjKf1zl4WxIuTXJWubKMX3BBU8NnmwtoNWXWutNO5NwYINzVanVceHi4tyOpzYOf2RYXF7ebSe/Kzp07S1hYRfD2Hm95MpnMgshMN+m50RhQL9iSqePtVlaYLhYrjvr37+/NllyX5rr6EXVXoC8/Ns6tKcAYyKHRSfT6qLtowVXP0vKbZtKqW9+mzVM/ph4hneiTbUvEDCjHtVGWrRKbNIcsMpcbH+eES5OcxGIuJpskV0QYnQOI68qkVGSoJEMzpsCCuxIVhYV6Fx8fHy9H8kUn3bt06XKEt0eZ+CJZY5VXVVUlWSyW/3L5rGOtvQpTFsGtCw3+fMBNsK0TCPHnOrG5trY2muvKEkfyRQFWgv08PDww+5AjpWkoqC0js4SJsYmyD8YZZjbRm020NOMv+nDrT/TIHx/T2AVP0LU/vETPrvlMLCTtnPTACazTRxLrAatN2hILx14QuHyr7/PptDelnsonTxd8ckbgF27UGaiHJJSuih5I/j6+TfZaQqBi3ae9e/fe95///GceJ53P6YJcAsnJyYqAgIBwg8EQwz8xy0o/3norFIpY9O1Bu8UGpaH+Vh9O4sKncwNpIvLTaDTaTCZTBv/+i6+zma/JssT8Ke/zaHgdN84/oODwO8rgd3M/k9saR/LFAlRc6Ycffji+d+/ev2I6r+Zgbd5O+qVoO8k1arsyfhpg4dQXh91OV8QNodkpSyncK5B6hcVStG+o4wii3Kqj9MX25fTr/r8dKazjeyjJojc+lDJtzoeOJJeDy5Ncrzl33c7W3KcsyFQNVwc/a/DlLEYTedba6L6YSykiOKxZJAftLDc3d/nnn39++6ZNmxDG7JaszQATkfTAgQOK7OxseY8ePSQ1NTUy1vb5Vf/bqr28vGxczladTmfhT1tSUpKZyx5bo1OzZGRkhPPHArayR7TEBNWtFSB6tprzmUAW8/fbmNhF3zCUhgsJ5AvgvK3k7YGEhIQDIuHig6Rfv35eTz/99IvBwcGPNndA+Ds7f6ZcSRXJ1MpmSXH7tHRQHLEskkkMJXhqyA20OHW96KfDTCiHK7HGM1+Wm5nVYtXbyHrVjns+/0MkuiDaAskNIKt0vlQhjbWZW74B45rG6lq6NWgw9YqKO24m8NMBRFdUVGT6/vvv43766SexQNS6devUbL34cKX28vT09OCGjgsqufGLC/M5Et5nZC3XBLODhZKej6kuLy+vGjFihNsabCGkpaXdxJbdh/w+/ZorYFo70PfJlsHSLl26XMXVSTQKfl64ze/kenYTKw+JHh4eajw3SO9cWrWwyLFxfsr4Xsl8r5nx8fHrHLtdEjNmzJCOGTNGwwoWxrZ5cll66PV6mUKhwHRAx2Qql69BrVZbWJkycrnXcTuuSkxMrHIqYM8880zQ8OHD1/Mx8U1VPhAnjvUHZ+5ZTKRViSm3zhUwZ6XVZN5utUlv2Xnv7FRHssvB5Ulu0Gd3ehksskVSpWLcqVYjOFPYuPKZ6wzUT96erowZSBotluJvHE5hASGDUGhsAH/WaDQaLfoeuKIfc8PhO9BQyIAcnZ/QfLGBXPHJwgJWSyF/T+XzDvAxe/l3Mls8Kddee22j1osbJ4UkPT39Pi7LN3nTON+HqwL1i+XpARaut3bt2tU5MXijSE5ODvT29h7I9XAA/xzCdbQ3ny/KAB4IZz1tClBPUT9BZvhka9vE56Zw+ia+DvpfNzKxuVR03vbt24O4TPpz3nvwc8RzUix/j+V27M2fx7VjZzmdqh07269zq6mpMfJ7KuLrRELZgFcBG8oexzvPbQjMWfn7oW30e8lukmoUbG2dO5LD+DiLwfSVucrrvt1PvO2ygScuT3JA71l3v8hP8gLXHkyJ4EhtOfCLJkW1mR7vdBmFBIc4Uu2VGoTGFV98Oiuyc9/5AO6H+6JRsDaJGWAK+d7rucF80KNHj9Y2hVGrBVs6w7kMP2bBhgHu5+39tQQcfVsHWEDez+S2ypF8Rti0aZNXcHCwD5eBhssDAr09Jwfzb3/+DkuFi8Zm5X1FvNWwgD/M6WVMcLUsuKt+/PHHypdeeqnlXSrnELNnz1YMGTLkem5Hd/LPOP4M5HogRz04n3UBbRj3Amnivqy8irXl8Bv7AExJ+Fryd5QvqyWFcFWeIxGO62KpcAndmzJ97mxHqkuiTZCccFnaJN9KZbJom6Xl25fdZVlHE30SaUznfuQf4C9mZXBWvNYG5MuZN24smAJpIQvBNzIyMjLd1t6psXfvXiUL7KlcZs+yoItAOUK7bk1AnmA18TuFUvMbfz6QlJRk70hx47TAslIRERHj+f2+xISWhPIEuZwvMjsTgPSwKsqegkz6OP13MnrISKFUnDMJ7nBV7nG4Knc5kl0SbYLkgB6z7l4tV8pH2cwtJ8PF+l8kpZ7+HWhiZB9KDIohi9W1tHwnnFamwWBYzULxHRaKK7lxuwnvNGDF4DLWpO/k8hvEik0ol9151e6dgKcAwpi1+2x+j0vYevswOjo627HbjdNg2bJlflFRUVO53O5Xq9XRiHx2yXbMlhym4Fqdt4NW5++m7JqjYlmxlhbkUqWcrAbzNyn3zLnZkeSyaDMk13v23Q9wlf2fRCL14NrrSD0zmFiIdfAKpms7DKa+QbFiUDhWRW4rgBXA1gmiEn/m7cXu3bvvcexy4xTYv3+/issrgQmvDwvIyzhptCcDpIcNbqWzFZxQRKCQsJWB6a1q+Hro01rO197MAnr/eV652uWxe/fum7ksn+LX1A1h+q5IbCeDQiIXq6v/kZtCv+WlUI1ZL9yZZwtHVGWVlCSPJN8zB8OfXBptiOSmeXIFTpPKpO3PZCiBOIP/g9V2T9dx5KfSilkF2jJgGUCYsnWQxwLgsZ49e/7g2OVGM5CTk+NRVVXlwQTow+WZxKSUyGUbwxtmfMGQBSy5hEk9gzhNx2kV+OTfJUxe6NPK5s/9/LmD30NhQECAoV27djo+pu1I5POI5ORk6B4vszL3MCsMGBzp2NM2gWEB+NtVmk2z01bQUUNls2ZCaQixErjJkuJfXTds1ROutxJ4Q7QZkgP6zJk2gwXIC9BFHEmnhV2zs9HwkESaGj/mhOX8LxbAemBhUFdbW/vg0qVLv3S14AE33Pjjjz/8IyIi/qfVaqfCrWxv2xcXQHhHasro7T0/U05tCcm5XTcLfD7ZrGzySmak3DPnTUeqS6NNkVy/BQ96m2r1uVKpxLspw66xTly/wM40nS03f6VW9MFd7IAr02Qy5bNlcle/fv1+dyS74UarxbBhw+SffPLJKyqV6umWcBm7OiDU0cWyoySL5qSvpCJ9JSmaSHYOV2VurdySkHHXFy47KXN9tCmSA/rMufsNG0mf5pruSDkRZouFQjx86L74CdQ9oINYFdyN44FAB7bq/tq3b99V1113XbEj2Q03WhWSk5Ov0Wg0sxUKhR/6Rd34F2LZHJaD32duoCU5W8jGBIa/U0NMh/Jqyj2fzXAkuDzaHMn1nj0t0GqVZEplNp+G1hx+or9uaEg83Z8w0ZF2cWt9pwKCIFgzrjUYDM8kJSW57Nx1brQ9LFiwwLtXr16feXh4XIM+t4vdejsV0AVzuPoovbNnCeXpyk7eX8dswPKxWOmnjdpy3bvoM24TaHMkx5wl6TV72t0ylWy2WFC1PqxE07pcSqMju5O5jQeVtCQw2LiysnJ2enr6o2zVtZnK3xg6vf+gSqmt6WiRSoMlUoVWarMhaMSlIGFJZTJbaxUqaZWJVAX7IwNyacRLbcZdsXHjxu5BQUEL1Gp1IiIm3WgqJPS/HYtpe/nBY5NWHAek2Wy3pUyb/ZUjpU2g7ZEco+9Ht4Va5IofpXL5IAwOh5ankajohd7XUbRXKHOdm+CaCwx+r6mpWZOfn3/b6NGjjziS2wQ6LJwa4mmS/Jck0ilShZwrCNcZtvhFlK6LWghiZnpE3cnsKz3bjJZM/v2xzUP+Weq1n9Q4DnM5bN68eZyfn99Pcrm8yStpu/EvYNV9n7mRvs/eSHKZ/BgDoL5YLNaNFk/d+N23un5EZX20SZIDes25Z6JUJvnVajKTBynoxT43UgfvEDEDtxtnBsdwg7/Wr19/9X333XfUkeyy6PrRfVqJt2keq7BTxEw5bdzlJYjPJuEmYPlv6p2fv8mt36UeePXq1SPCw8PXsBXSZuXWuQYKDhJwWfY/ND9zLSnFnNKczsqQxGwdtO2eOf+us9NGcOaDKVo5zJU164x6wxwftZae7jmFOvqEuQnuLIGJZJnoBg8dOvT3m266yaVXPI+dOzWJNMa/uHlPsbEiBOtNkFwb3oRXw2qRkVTyRvy8qWs4zVXav2TFihUjmeBWuQnu7MA1gYW+hCZG96NbO40gvdEgJmK2Wa3/56kytMm5btvsoLCiVbtN3v1jip/oNWVwn/DYIKO5bS2nciEhk8nC+vTpEzl79myXXMU5dva0QJnc9rZULh9u1TPBoeWfzw0fwhXKX/AJgoX+5dTB8Ok89lxsfE+JTRLtl/JLaOmvO5ZxSmuG5L333ovs3bv3crlc7u0OMGkZYHqwcE0AVZpqad/RQ8lyqfLZf+7+3OW9M42hzVpywPwxj/frHdY53tCGF8e8EJBIJFh5YcqGDRvudSS5FkyGPjajdbzVwIpPA2vnfGwWk4UiQ0MoIiiAzOV1ZDxaTZbyWrLquZ5iTcRGzmnxDd11NtuIxDl3RThKpTUCVpt05MiRXyoUijB3H1zLwWqzkp+HF02K6GuaHNTv/Z33zm6zi9e2WUtu4cKFSRERES95eHiEucfPtDxY6Mh561hbW/vjrl27XCqQIWhS974yjeq6c7H+4OmAFS06tG9HIaGBpPXRkFoupyM7spjgHIQrZfaBRw4zT5xL4Poyaa3ZYvm5dNnOVqvBb9y48W6tVouVzVUtZcVhTbaCujL6s3AfbS/Lon3lubzliGmx6swGitAEiplDhCbAf87vTtRPc3535gwKIH7js35ucbT9HPsx+HOi/r76wDFyqZSqjDpaV7iH9BYTBXv41Dvz7IBpCyMCQ2URcu+suZ99tgFJ9j1tCy1VXq0NqvXr1z/YsWPHt7AeU0sBlQ4Dx3Nqi6nCUHNcJZZzw+nmH9WqpgVDVF1uTSnpLAbq5B0m8tgyYoIbJTc+s9lsqqysnDlgwIAXHMkugbhZt94g81QttNSdPwsf7kkI1/DIMPL19xWTOQMQeDUlFbRv+VaySmyk9NeQ3E9DMqwVJufm2Yjwawkg0IAla45Vp5+Y8eDCVjlB98SJEwNff/31H318fIZi1YCWglIqp3+K99PHacvpsW5X0ODgeNFWAMzwb7Ja6OfDf3O7MXJ7t1ChroKS/KJoZLtE0b53lmXT+oJ95CVXU4Q2kPJrS+m6jpeQzmykNfm7qNqk4/NMNCy0GyX4tefrmWljYRptPppG3f07ULVZTyrOwxXt+1GFsZZWH9lF6ZX5FOvTjsaG96AAtRdVGuvo97ztdISvHaDyppTSTBocEkfXdBhMUv5z5vdsgRmOdDpdwcGDB6+9/PLLNzmS2xTapCX3xhtvRCUkJGA9sMiWdHFASFVw5cNUOfmsCQ4I7kK+Si15KTzIS+lB3gpPyq4uorUFe1hTLKdNRanid5Q2mNQyBVWZ6+i33BRKLjkgKv7fRzP4HA/yUWpoJ2uRPx/ewpWZtXquv6GevmJG8UJdGf10+B/Kqi6gWtYyt3DjDORGgAmkcf7vR7ZTWkWeyEeQGrEgNtpeepBWcDoGgG4pzqCNnI9B3ECQh5YiOWjVbCXLuHwl2dnZv2VmZtY5drV6BI7vlihRyCYLS87pvjuHGwhOwe8ypEM70rJg9Mw1kqbQTKpSM1l1ZjL7q8knJphqj5SRrqTKTmzgNplD48d18OYaXPesNjt3VpJFtrD099Zpyb333nuX+/n53coKlaal2/GRulImq4Oiraw8spOW5W6jP/J2iH3xvhG0+NDftLvsED2ScLmwnmal/06hHn60p+wwfXlgDU2LG0vjI3vRouy/KKPqCA0J6Uomm5k85CqWB2pKKUEb3MXE1JW+OvAnJZceoCeTrqbOrGwuzNogrLM4vs8TW+cL+TGlwyBBnvP42r0DO9Hru37g12Sj53teSx4KJa3N300d+dwEv0h7nWghoFxZifCqqalJnz9/fgontTlrrq31yeHtS3x9fcM8PT0HnavZx1UyOVfaTJqxfSE9l7JAbN9mbeR0BRWx1rcoe5Po2MUadCC8+VlrBSk+/Pdc1vYMdHOnEXS4poR+5IZUYqgWaSEevnRXl0sp3COA/m/Pz4LstjCJPbntK+rCGt6Ydj2YCA9yQ9wuXCozdy2mpTlb6boOQ6hXQAy9uut7WsVa5Pfc6D5N/4OGhibQcNY8y9jibLkmcTzgBpbJZB3uvffe/o4k1wDk5fnaLDbWlmUU7cfvMNuT7lYE0PSeETT1Et6GRNC9Ce3odp0X9T7sSR0H9SBtO38yFlWQsbiaLJU6shpNfB0mpcaufdYbX5daZX+1qLIsfPtqNJqgc9XdYGYr7Y7OI+ntfneI7c2+t4p2A2sOlpK30lMcBwUFGYJLUcMkBm9Oib6KKgy1VKqvFh6SYn0lt9slbK2l0xC+RpRXkDgepOnNCnANW3fFukohH9Deocco2JrTyJXiXsEe3tQvqDO90OM6ivAMIE+ZkkqN1VTO7be4rlJYh425NFsCiJr29vYeMWPGjBBHUptCWyM5tFp1ZGRkb7VaLTShcwH4xuHi+GDgNPpk8L30yaB76d74caLRoMJ6ckMIYEvLX+VlbyCObFg4P1beUPFRYVFlkcfvmRRfZ9IyWE0UrvUXJAqXhACfjPMQ9ou56JxwPho6kNtpAui13jfTyLBE0ptNYjYXCe7B55jP4Tp4ED4SiSSMBVFXR5JLACViZfJxDvg+Z5vJQkquh2EBoTS0SkNDhoaQT5hK+E94t3iHUoWUwjpraUzPQEosVVN4vwTyjgkjU1kNE10VmcrryKIzkdX87wD1ltvs5dEKYbv++uvbKZXKzlgdo6XbMSZiB5Hc1HE4k04lK4vb6NecZPrl8FYmqQyxLtuY8B6spPYV7TdQ5S2Oba8JooHBcfQ8ExFcmHsqDlOkNlDoC+gO+G/3aynOJ4L+zN9DEyJ68zlDSW810uTogXRv3ATaVpIpFFQvJk+QpS9/fjRwOo2L6EXr8vcJ6RXq6UcYJfFan1vortgx9GfBXuEleippMiX5R/Od0NfXwuXBxgCXdQ82Dvz557lh0guItuaulMTExHheddVVmBXhkpbWAKFIgVSwVZvqhDsD1tWOsmxKrchhbcxXaGCgrwS/KOGKrDbqWKsLpnjfSFFJK421lF6RJ9yVWdVFNIKJaUhIvPDhQwskm4RivEKF6zHBt704B9cu0lcI8sqrLRUN7WpuOEpugFgdOK0il4lRKazBvkGduOEF0abCVLFqMKw8fyZcuEbORX+hQqGQVldXb58/f/5q/ukSDSTg0qREqUI2GSR0roAAE68AX9IGsdAy2ahDnZoiIz1JKjuxiBBoYqy1UgZbb0fURvJsH0gyhZxqso8yUbLCwjINfWj2IWItU8ToC+T/K7niLSxduafVuSuvvPLKiPj4+Cmenp5RLe2RAUloFGqK5nYJ9yEICltnn3YUwQojlFC4JiMdAShw86NNojsCxb+/Kp+yqgqEy7Mdk+XUzqPJgy0yeHKitcHiurACO3iFCBmAdru7/BDlcts9xG0SK59cGzPE3h75eoHc1uGtwb1h3TkpDO0W+QpS+1AYk18AK80t8/ZPBCsS6vT09IWrVq1qU7MZAeeqzC4UpH379vV7++23Z0ZERNwFM7wlAIGAig/YSa55mhQKGdYYorcQJVVnNpIPNwJYXuiYPhlAhJuK0kTfG+4LEp3AWl97JrHm5uFcwcvLi7Kzs2cNHjz4fv6JR2299oEDnd+9/gapWr3QqjsHrjp+LyAlr9AAUnl5koQtxk4FCorQKclPIqdwttoiOmlIrrTXJ32NmQ6lV9PRPB1VsI2Z4a+nIj8mXyY0fWk15a/dTRK1nBS+niTz8SCpWsGkyOcKkjpz2ANPKEdi1E/MeHxxqws8+eCDD/oNGTLkU39//57u+SnPPViZoB9++GHUY489tp5/og23DgHTAvjX/9VGcOTIEUQLVdo11bODgjUtWFcPbp5Nt61/j25f/z5N3fiR6HMD6QiJXo9soCHCtYJ03B97sN/K3xAKDCsLPn9oh5Pa9xHL/Dj97DgOxzvzjevIWasbGZZEz3afQjN6Xk/3xo2jcNYc698T5+NMpOFc51OL345PkVdxnPM+tmP3PRvgmhBAer0ekza7Tl2CAYcybOmNrTcZF4NPuyBSaz3EDCNhpTIa1y6YLrs8kgZeFkph0Z5UVWqkosN1YtPrLNSxmw8NmRRGl02IoKFSX1JX2l1qKj8tRU7oLa6JsXTmklqyVBuEG5RfZON5aM4GUdY6h5BKuB0brFZrnbM9nA3QKkTbqL8daylnB1ylJfJ4IYH8V1dXW1luomW0OU5w7bdzIvCCvH7++efpPXv2fPNsNEC1TCkCQ77J/JNe6HkddRUWl02E9qLTOdE/in46tIUW8P7X+txMYR5+ImAEfWAPd51EH6X9JsJ/4To8ihBk/w50Wfu+9P7epZRdXUidfNrR9C6XiojK7WzhRWj86WhdpfDpP5BwGc0/sEYErYR5+ItQ5lqznmK8QqjEUEWluhp6pvtk4RZ5IWWhkFWeMgWVG2vpjs6jOa+R9NS2+aS3GAQp4t61Zp3w78f6hFMp5x/umAcTJgmX55kCwwjYWrawJffSZZdd9gYnISut35J7ky05jbJFLTkbAkyUCvIJDySpQi5IhGmEIsoUNCUolCLjtGQFMZ0EQk5yySVvK6GlVEo1PjaS8W8xca7BRCVb91NtQRkp/L2ERSf3VJFECXfXmTVhMXGzhHLMeuPE7GdanSUn5foU/fzzz38cHh4+rq7uzAN3oSx+lblOtFtn/zSm92vn6U+XRfYR3QL/Kn5SMXYMwHI0iDyEgooSlnI7gbIIj45TcQQ2F6VTFrdn9Ltp5PYFK9AucA766AGnF8g5raBY6oarwrHfvB9Eg3vba40dznTcC/cEQM7OpXLq5+NsgH5PLuPihQsXXjFz5sxtnCTUQLGzDaDN9clhS0xM1CYkJNx4NmHH6HDeVX6I9lXk0KURPR3+cAk3Fh2lVuZSsNqX8mpLaE/5YRoVnkRecg/aUpwu3JKj2iWJY7H8/Nbi/aLjuL0mkPoEdhTBJXl1pfQIE8z+ynwxFub5HtfS9TFDxTiZxYc3i2tXmnRUZqyhN/reQlFMlMklmXQ7E9jQkAQxZibGO4RSSrJoL+dvUHAcBfI56DtAQ8aCsIjM7OHfkZ5MvEqERKONoLN8a8l+1gSkFKkJoq6cDjI/U6BxGI3G4oyMjEVLly7dy0ln3+LOAwLGxCeSHH1yLTCEQARwsNXloSLfyGDHJMic7oC3TkpdNV7kE6isn3wCBFfx/vz8Osqw1ZFRxUIXx/NJEi5nTWQgWQ0Wqssr5TRY5rDcmaicerczP03dcD+iSqvFurBiTWpr65OTHjhwwHDDDTcM8Pf37302fXIgjc8yVlEH71B6pdeNNJLb5qXhPalXYAyppAqay/vW5O+kPwtTaVnONjFuDQEiIMZcbr9QGA9VF9OHqb/R3vIc+jrrT9HuECCCgJQNRfu4TR0Qfeto22i/8w+s43adTHUmg1BEVx7ZQSvzd1GCbyQTl4w+SVsurh3rE0a/5SbT3P2rRNR0Bbd3HK+Vq2ht/h6ak7GSfs3ZSrk1JaKLAsEqS3O38fOsFEMeMOQgkOUS8uIkwTOBQqHAUlrb165d+9OuXbtKOOnML9YK4WwibQV4OebDhw8XlJWV7cbLO1Po2Xq6qn1/QT4v71hEj2/9QmyPbv2c8mvLyEOuENFWnnIlvbFrMT2T8hWlVuQK7QtWV3LxAapi7bFfUBfWEGWUUYn+XAn5KjXCkkK4MTqmezPxvbLze3rsn89p5u4fqVdARzGmDWHM0Ozs2po9whJaGxotNED8RvRXEDe0bdzI0pjscrgxoOMb4+7g7kJnOKQnQp73lKHju0Rc30eloYyqPJFul3VnBgwk1ev1uYsWLcLErg4x3fqBeKTGow2bvyHqUePLJBYeZKf4BptebqXKciMfy/fk0jnVZtJZyeBYA1FS/zpsJeIzqFcnCkiMJnOVnozFtWSqrCNrHSIvLSfkqymbuGnrBDJmKiws3MXCtxLK1NliR2kWPZfyDb2wfSE9nTyfyWObsLQKdeUiwvLZ7pPpktAEWsFkMyy0K93QYagYXwpFtM5iEN6X3kyM84c+TLHeYdxmvxPnQmFEmz+qr6S39/4ivDYz+9xCHwy4m3aUZdH/dv9E/YNiKbMqn8l0N60r2E2ZfK1LWFn9/uBftOTwVhoRmiiiOf8s2Mdpm8QYvXkH1rKS2oEmte8nLEUQ3o6yg2KwuYHbLcbKdtCGkJrb+Nlac5CTRUVFm3/88cdi/omyb7UV40xwNjKutUIWGBgYPG/evCd69Ojx6Nm4OgCn757FgvgE4EJw9r3Vrw31fzuPcQJ9YPVdDs7r2a9v/yXu1OC806H+fRresyHq76+fnzMBroXo1ZycnLljx459jJMwJcW5GZjYwoh5ffINMg+4K88iMImLDn1uPuHBpNJ6OBJPDokV75w/uczlZondSmNYZKy0sAxHbRI1wbnjJICbsS6/lIo2p5NEKbe7Lr09SKZmha6RyM2TAdfhd5hj1lsmZr/Q+gJPGMrLL7884YUXXvic2/MZB5+AAO7/ezZ19m5Hd3QeJRREOyTCVfnarkVUZdLTm31voeW5KbT08DZ6pvsUMe7tw9Rl9J/EK8WxL+/4ThDRJFYsv9i/WnhZnu95HS3j4zHhAro0fs/dTn8Xp9M9ceNJIZUK0hsZ1p3uih0tJnGABQdL8fFuV9LA4C60ga3Hz/evpJs6DhOWGiKnEQ1dyKT71p6faCxbnP2DOtOBqkJhUULp/YkJEIpxNCvIP2T/JbxCTydNphC1T71nazocrsqa1atX3/HYY49hsm748M+ONVsZ2pq7EpDwSzN36NDBGhUVNUij0fi15GwJZ4ozp5Nzg7PND7Q/nU53+K233vpvenp6ISeBMVrbYzYKv+FdEyVyqX0IAXLczA1WECjJLzKYlBomuNMoCzbmHgWXTlKJJ01UBdJl0SE0JiqEhocEUF+ZD0UUsUVcY6JyD7bI4IZ0nNco+N4KJlVtVDBVZxWQmJqMhRvuAcWD/7Mf1yDPJ2ziWKq0WWwLK9a1OnclIMnIyKgZNWpUkK+vbz+ub/LmKH/HwM8JQmivCRazFVWZdKIrAH3UCPOPZmsoyT9KTJ3lq9CIvvcIbYAYwxbv2154W8oM1bSr7BCNadeTlDKFmJFkSsxg8pAqKUCtpW5+0WJG//7BnUWgWKWpjjAd2H1dxoshQDqrQYyPw5Ah9OWPj+glZjNCN8Sk9v05L/Y+d3QfBHn4kp9KQ5OjB/E7RfdInTgOVhu6PfoHdRHPgGfBtW/vNILzhGEHZ1A2DJaPdPDgwe8feOCBb1iRqOSkNkVwwCnbkwsDfkqfn3766alevXr9x2g0Nss6cuPUcFhxJia3D6+66qrXOKmKN5ew4oCYF6+8QQJLDpMiNxOw3hRqlXBPysU6XKeuV9irNElpTI0fDRsYQgqNTAxErw+pXELVBQZatquAkv2qyYp4Ese+k4IPgKu0aNM+0pVWk8JXQzJvNUk9lXw9qRDup4LdkqMcq848MfvVX1qjJYcHQCRH+LZt23709/dPaunxck0FrC+MbYU1GORhD1RpKuAxwawl6MfDWLdY73BBcGdKSi0JKKqVlZV5bMU9/sQTT/zKSTCX2xzJtUVLDkANsnHjyBk+fHhscHBwTEuNmXMD8lMCH/6mcePGPcc/QXCtMxD9JPAbGseWnMRhyXFVaeIGglNpPUWACYgE0ZK8RwASGd8boxYly+auVi+K6qgVl2oIoTQYbHSouJaOyPV2kmvkOMCZLK4jlZK2fRBhDs663KPHzrFbdI681Mt//Q2HcO4rCZbchozWugoBZ5Yfz2jc369fv4kslFtsJYLmAMFZWJkAMxk19+44HufDIsSg7pYYutMSQAQol6tx7969s+65556vOQndDfYO4TaGtkpygK28vFzn5eVVFBsb21+r1fqdqznwLiZAgNbV1RXdcsstd5aVleVzEpZ5cCntz3tY50SJzDHjCaRQUzYmOE9vLXXxiaQhFT40ThtMY0NDaLhPIPWz+VL7o0qy1tioQmEWfWz1SUptlpKu2kKmTBOpPGWk8pCJmU8gr00GK+UfrKWUbSV0SKqjarWVLDDE6p2Pr/gdVqWgS6r9aIJvCF0aEkLDvAKop8GLIiRBVCdlxaOgQAShQIxiwLggOwAXaLjxPv6olFipNZMcYNm1a1dlUlJSVXR09Ej+3TpYwoWBegGSy8vL+/2KK654iZOqeXMpRbU5aNMkx5t169atxTU1Nam9e/ce5uHh4dUa+udcFeikrqqqyn3iiSduS05OTuMkNA6X0xx8h3RKlEqdJMfV5DSbjZUj3+BAGqXqQNfGhVNSf3/yCVKRh5ec1BoZeQUoKJKttO6RvuSdz8Kjro7qVHYCbVejpBu9Imj8qHCKivMiuUJKxfl6Ki3UU2WJXa6ERnlSfA8/6hsVQN6HJXRQX0t6lX06L/5HcrYE+1Z70/XxUZTQx5+8A5Wk1srE5hOsotg4b+oTEUnmSgVl5eeR0WCwkyQLMwg0wQoNnkmkWW2VEjIxyWW2ZpJDgzUvW7bsUExMzNG4uLjR7q6Hs0dubu6KUaNGPcJfS3nDZA5tVjC2ZZIDRAPZs2dPaUlJyc4BAwaMVSqVpw+Fc+MEwH/Pllv2e++99+Avv/ySzEnOfjiXkzheA9iSk8smW5nkGsj+4ze4I5mrAjqGk8ZTSz2t3hSb4IvYjxOA4zFVlwVzUJZWU6WnWURQ+unllBTgS17+SrKYbcKC8/JVkG+ginyZKD2ZKAHRT8f/Cgp0lGaqJqPSKs5HIIrKIKFecl/qFOvVqB3Dh4nAymqjnIoClFSRf5Tz4SA6PgEBDOIT13Ns9t+SSkuddWHVllZNcgAUKeOKFSuyO3fuXBYbGzvCnuxGcwEL7vDhwytHjx6NiGgEjMET43KKanPQ1sbJNQZ0xlUsXrx46+WM4uLiPRjf5UbTgRUdDh06tPHxxx+f+vXXX//NSSA4l4mmPBEYV2Y95Qa3n1wmp6DOESLQxCKx0D/Gctq25ijVVPCjM29g4LfY+LvJaKUDKZW0Lq2ISrUmYX0JNjyTEnIyEZ8vZfFjUFhpW3U5bd9UQjWVJnG/+veuLjNRyuYSSqkoJVuwmqLH9eE8q8lUXkOmilpBeFaT+fhntOCTL37mQ0nPJ1CK6DMqfuihh+Z9+eWX9+l0unIoXm40HZB7mzZten/MmDGP8k90NWBF/zZNcEBbt+ScwIs0VFZWVv/+++/re/Xq5REWFtbdvsuNkwFan42xa9eubydMmPAca4AHOBlhxi5pwTnhPaBTolQmnWxjIjtGKPU2uDHV3hryjQolqVJGPnoZXWsJp6tHRlFUnJaMBisdTq+h3P01VHi4jkoKDSRTSKk97+vdzZ+6VXtRUYmOShVG0prkFO/hRYHhHsJ1iJUEGt1gilmJjuTVUrq5WhAbStibLcHr+d5XjW5PkWzJ6WosdCi1mvIya8W9q8qMwkrsnORLAzoEUuABOWXaakkdF0ymSh3pCsr4kfBcTIx8f76LgP3TVsmqiitYcgA/gah3xo0bNx7itpySkJDQ1dfXN8Td135qQBkwGAxVCxYseIIVVQSZOAkOZdrm4azzFwtA6hreAu67774R06ZNe8HPzy+qJZfWbytA/1t1dXXh7Nmzn/7000//5KRy3tqEayPs4dE3yFWKhVYDZGYDcLPXBHqTd4R9/UgQRLBeSdf5tafYPj7C5XgqoM+tJEtHizNzaJ+qWvhKAuoU5GlA2PjJ4WyIFRozVSMck4HjAw1KukEbSXGD/USQyqmgUEpp57oS+taURzVqM99aQpUZeVS8PYtkXmqSa9Uk1ShJopCTRAwzoBzSmyfmfbymNQ4hOBXEECHeQr744otpl1xyyXT+rnL3tx8PKDUguP37969+7rnnXk1OTs7g5Are2tyA71PhYnBX1gcENIIlCj755JPlPXr0uJq1wnncOIywWtywA4J95cqV7/bs2XMiE9wKToLv3iWDTBoFngKuxPqbmDrLSt6h/uQbyQQHgYnNYd01GzjFcW6ph5FyfXWUd4oN+7FVY9S4857OrTkAW2JwOFySvPnERVDo4HjCZNTGihoyV+nEdxF0g+d2TcBVDqUr584773x38uTJV+Tn529zt+F/AXKrqakpeOutt+4ZO3bs/UxwuzkZ81JCo7+otIGLsVagZQv/Pm8Hbr755lcSExNHHzhwAMKcLtaGIlxZvLHWZ/n444//99RTT33Kyam8oZwwSNRlJeIJwAruok+q3sbEEBDdjjQhfqI/rj7J8F4ysxUlJrGHeDjFhpmVcJxwEaLI6l3nTDYxb6kZfYT8u8G9Gm44RszsVO98uGQxli5saDcxx6K5tPYY0VkNJrLpDa7qzcHbgMvtyO7du/9+7bXXXvj555+3VFVViTaMunwxAuRmNBqrf/zxx9d69eo1gZX5pZycw5uzm+Giw8VZE44HolC8eAsMCAgIZwE/rXv37leqVCqPi2EAOQQCZoTJyMgQa/H5+PgQlwNptVorP/93Op3ujUmTJmGFgTaDsLuGj7XJaIlEJlXDWpOrlRQcH00ypaLRFoEps7yNctLWnT5gCRGNBqWVKjxNLFFOM0VXE6Hle3vzvZGPUwH3rtSYqFYB+X88EKRi1hmoYGMq6StrSe6lIolKnsnMOKZo/j+HHIe5FKZNm6a4+uqrb5DL5TO5HodVVlZScXGxmFM1Li6O2rVrJ8jOrnC0bXh4eODZc5YsWTJ75syZK7jtop+1jLc2PTygKXCTnB0oB/TXaXnzY4Q++OCDoydOnHhXcHBw+7NZl661AuRWXl5Oe/fuxeBu8vX1FRsiKZ2zvkNAICKLSbDAbDbPyM7O/nL69Okuz/xh04YF2qQ0RyqXXYWpvbDkjrXGxNaNgS0fWHawgnBkGxKOsNSVMpJ5qpncZCRRyNjMs80pmr/5HscRLoM//vgjkuvvTBbsk/mnyjndF8gM32tra6m0tBQrZFBoaCjFx8cLC6etkR3aMD+T9eDBg5tmzZr12S+//LKLk+GSRL8bhNaJ2s5FCDfJnQhIeMyZ58tbQDjjzTffvKVnz55XOsfYuWIHt9N9A6stLS2N8vPzxZL3IDa22oif7ZSuWkeDghDZzMLjflYA0KBcVmoE3TWoB4v8r9jCSbRieRs8CYQgiqltyUI7xOu3u6RJLn6sKwwfOZpeesklKvPs2bM9Y2JiHmIF7FnevFAXT0ZaSIc1B5KD+xLKHNISEhKIm7PLWnfIN9oht0FbTU3NkUWLFn3yzjvvbOLfTqvNOcVeW6zBZwy75HOjMaBsEMWFaEw/bP6Ml156aWKfPn0m8tdItnoUII3WSHpY5VjBFlmtQU9Z+Ycp91AOmat1pPJQkw+ITaM5wWprKtDQ+DwzW4DfsSB57fLLL0937HIpxFwz2qfG2zCXn/waFw7CaDqkeMc2M/+9fDT6r9fopdbtxlqxYoWGyWgiK2BvyOXyDs0dKgAiw4ZuB51OJwivqrJS9HP6hARQdPsoigwOA/WT2QLncusDPCloo9XV1XWFhYU7v/322++++OILrN+IPjYQGz6d8066ya0RuEmuaYCJgw4ZWHLevKEPTzt27NgubNEMTExMHBgSEtLNy8tLDtem031yPiHnhoBlQMrrqmjn4Qzakr2bknPS6UhVCakUShE9GOEVSFMSh1P38FhuDSfXhJsDlUoFrbmSye5X/vy/cePGwcJzKUTcOiDcKJU8xMUxVSqXBUD0IxjFpUWGs2XLIMLZcjFbD9ik1g+oVvVl8Q/rEbDRKrF8+XIVK1FTFArF/UxuA1FHm0tujQFKn9Fsoj/S/qYVB7ZSrcUg+jjhmk4I7UB9ouJpYMfuFBvSXrQlI5Pe+VZeoWjCowJiO3r0aGleXt72LVu2/M3EtjU7OxurLmNxTJAa3p9zxYBWrai0BrhJrvlAmcH8gZUHtyYIz5M3jbe3d0CPHj1CBw4cGNOrV68e7du3T/Dz8+vAlVbmJBTxyVtT5ee/L4i/2f+J7yaLifYX5tDu3P20+8gByq08KtaZMkosJPdQkVKjJqlKSTKFTAQdQGhbdCbSV9WSwmCjIe0SBOHJpWe+FlVDoN+DtWYdP+NG/nyBlYB/HLtcBlG3DVObJLVBepPUSy6TuO7UOEbWa2Qyg4RkVVGaupKUOSmtti/1q6++0oSHhz/EQn46t5UopLUEsQEgDih+C3aspLTKXG6l3DawyKzS/mqtiLI1WciMIRa1OhFxqpGqyFelpbjgKEqK6EzdIjpRhH8wmi3D0Vrqf28CjrVjzo/4jk/eWDmsLSoqSsvMzNzFhLYvOTk5Ly0trZAVZbgeQWogNIxPhbUG7dlNas3EsbJ344yA8nOWIYiPTSZS8QaLz7k5fytkWg+v4LGJNwRHh18X6h1AQRpfUkhl5KnyIJUcp6LuS6jWoCO90UA6k4EqdNWUX1UqvrMyCl+hGMiLDdGAEiYxKX9KQWb4bl/xWTSiE94ut0hBdkYzWWr1ZKqqo0hVAN3S81KK9msnDjib1cLrA3mAW9NoNGYz4b3Mmugv9913HzrEcQNnuTm/N0T9NOf3hsc3/HQCv1FSOLZNro/l6pgxY4a0b9++0Wy1PCCTye5h5cgDVlNLeBYADJWw2Cy0+dBeWpy6nmrlZlL5aEnGyp9oJ5hdpiFwayifbNlh2AXmNbVgKjS0FQQmod+W00VQEucV+UX7DdL6UYDGh+8pIa1aQzJuz05Ucts18zk1Rh0V15RTcV0lmcwmm66g/IvCZTu/txgMIDCQFzZEQWLDd/SrQSlB3RU5482NM0Qjb9uNFgIELcoXG2q+0+VpDRmTFBx4SfwMuUZ1E7cWObRJAUdVtpOU+OKYn5BPhdsJ35k40LdS/5gzAjdWK2vL1joj6SprSGWU0Ij2PWhUp14U4OlDJsxreBaAwILbFp3/6LdEfg0GQ11ZWdkS1lqXL168eHdeXh4aOZQAZ1nVL7OGafg82f766ShjaL47ecMAdjdaAZYtWxalVqvHMalN5c++6CdrKWsNwOwuIJiDZfn0W8bftL0kU6ygrvBiq03NCqR9kdjmQ7RJ/g//QMQgQQfR2T8dv/kAu5cGxzP4XtxK7Z9ybv4Siclq0H9euTf/5ZxvNqIvDblBw3du9ou40eI4k9fuRguh/9ypISar/H2pTHIdBidfMPC9Yd2Zaw1UV1lNwTIvGto+icZ26S9WMbaKEcbNAwgOQxOOHj2KBVaxAjFITmjAsPBAejU1NVUlJSWpu3fvRp/DQcepgrD4GDlr+jJsKhXbufzp6ekpx3fW/OUsKLEpsCHNw8ODkxWY2inr66+/nsHXgFbsxgXCqlWrMO3WrfweJ8vl8r78bjxBbC3dz4X6WVpXRb+kbqSUwv2kk1vJwxdWG1ZIZ32nMavtfAG3lki4+VgXMtE+su22j7GsjRvnGW6SawUY+Mk9wQa5ZZ5UIpvg7LO7IMCtWbu26Jnw6tgCq9JRkFxLV3W9hPpGxAliaqo7EyQHC45J6Jhgw/nY8IwgOnziN747gd9O1P9+OuBYtgzWDBs2bCx/bzkTwY3Tgt+jZNGiRYGM2/n7vWythTOxKfHeW5rU7LwhIb3JSCsPbKU12dupVmohlbcnyTUqkirlDnfkBRRtjnrL5PaLl8rz9vV3vA83vRsXCBewJrjREElMdjKp9U227G6FYxLukQsCkB3+M7GFZzCxhacnXWUtRXj408QuA6hbSAx5e2jJjOmxTkF6TpcUiO5cgq0E3OddFqhPjhgx4qKcuuh8Yvny5RGsmPRgIrudt/G8CSvtXAGRkTJWhAqrymjz4T20MmsbGRU2Unp5kNwTAVaKf4ntQnIb58HGTcZmtcy3qDSP73KTW6uAm+RaIRLfuNFP7qt5TqqUPcBNRnXBLDsnLI7+O6OT8OooQK6hIe270ZDo7hTmHSjCswUx1gM0blhzIEKERrc0cH3HPW4eM2bMN45kN1oIbJ0p/fz8ujOhDeF3OITLerBGoxFL24DUTqXgnC2cxHagOJc2HdpNW/JTycDEpvbSMrHBYkMAiRSVwHHGhYMjH7WsEH5gNZj+t+vR+W5ya0Vwk1wrRtSM29QBoeo7JRLbuyQlZQMOuTBAR7ujD89SZyB9dS2pLTJKCupA42MHUHu/0OP68EBC6ItzEh1+tzQwWJYFbyXfA+tkpZnN5tVMfCsmTpzo7Odz4xRgMpNptdoklUp1Gb8frLodzZ8h/FsDdyNcz+eS0JwAsSEqcsuhvbQmazsd0ZWSVSUllZfGERkpZUJBEIfjhAsNzofNatPZJNJHDX5l81Kv/QFRkW60MrhJzkXQ/cPpw2UK6+dSuSxGuDFbA+FxHtCHJ8KtdUYy1+jJqjeSRqKkMZ36CivPS+Uhot4MRgOZ+dhzRXT1ges778Hkh5JCH10Bb5tYWG+sq6vbzJZIXk1NjT4rK0v3kotMbXUmWLduHaJN1UePHvXw9/fvxFbZMCau4QqFYgCXBeZq5SSpxEli54PMAEQeSvkdmaxmKqwuozUHkmnLkVSyKCQkY0sN1ppMrRCRiSKiuJVIKlGv+J/VYjtAZLpl+z3zXG4s6MWGVlJ13Ggqes6dGi+xSWZKpfLL2GQ6Nsj8QkNkg/+zsdaPMUVYysVQqyNznZG6+IXTkKgk6hwQQb4KDSnVqhNcm+cbLNiFBYgN35n4YAli5fM0JgEsLpnFBFnG+yt0Ol25Wq0uk8vlla2hzw9uRCYsP7ZWA9jawhyrvpzXEM5fDOc9ngVxLG9xnp6eClhicC/iE9uFAsgBkZAWzsOhsgLaVXCANhzeTSXGavLQakihUZJUzZsCEZFssYlYpNYjnuCStEnIbDWaf7aS7Mld9852yZUbLka4Sc5FMeizO710FtltEhu9xtad9wUdgtAYmMPEuCK28lgwkEmQXi0pzVK6NWE0DYpJanKk5oUCyK/hBqCfkTcjC24xKwWTo5huiX/jO16Enr9jP6IxTjuUgclHxcdivKCCz/fg71Be8Ikp5DB3KmbV0WK4BIJs6hMXHye+47M1AYJFIZOTwWKiPQUHKTkvjTLL86lQV04KTzUptfbxa4iGxAQGGPvZGgFys1gtJfxWn5G1kyxMuXwO3rUbLgQ3ybUB9Hjv9s4SteItJrsr0GdmN6vOH2CVwf10SsDK47xhQVKZyUaTgnrQqPY9yXwGY/DcaF1gMhZKDf6r1NfQ34f20T9MasX6CjJI2O7xUAhis7sf7SH+rckFeQIcLklW0r6VmuVPJd8/K9exxw0XRGutZm6cIXp9Om0aN8/nmPDai5kYziHhgdxw9YmdB1KAhzetOphMR6qKhZDA1EonA86S26Q00juOxof2IOtpaqHTSlHK2Yrh78KCEXd243wCM+/ImZwQWFRj0Ikp5zKKc2lj9i7KqToq1quTeyiFhSZDWD//xoDs1hDefzpgNiFYk1aj5SBXzed2TJ/7nWOXGy6OVlzt3DgbDJv3sG+1ruZBksnukSnl7eAybEmAbJQyGd3T5wq6vcc4OlheQL5qDfkz2a3O2k6LUtcKbR4uq8YAipLyf6OY6MYGd2dhKDvB5Qbr0EJW+nLPCvozawd5ShTUyTeCYgMjKNovlCJ9gynYy1/MG2iyWDBAyXGmG2cDWGZQUtCHhjlTcyuK6FB5IWWW5FFW+RHKqykluVJBSrbOsKq6VCUXEx7/GyTSdEJDPcLhnf0jKVTrR38e2inue74Adym3jXySWD8w15pmu8P/2x7cJHcRoPus6eEym+0hkksekEolnmfbfwcyUiuU9NKIO2l0h170S/pf9Pqmr6naUEchWn96b9wD1D2kI323dy29vP4r8lSgu6lxmG0WGqnpQhPCerGlxgLHQXQQsuWmWvquYAvtrc4Vlh8mzhWT56KPT28kE1byNllIK1ORr9KLAjXeFB8YRZ2DIinSL4TUbPkh0AHXdFt+JwLRjSA0Kf9V6NkqO5pLaUXZlFNZRBXGOqrkzUBmUnqoSMFkJhfWmZPMHC7HM+hLQ/0BkU3oPICmJAzj+qGmSO8gkfZH5lZ6ZvVcMUbuXEEEkVistTar9R2bwvrpjru+wNATN9oo3CR3kQGzqijl5pdtNunNLKSwKCWkjmNv06Bm0pp/xdPUga2paoOOPJVqsfTPhsN7BKENjUoSM6+D4H7P/IfJRinIBoBgbQhYYJd4dqKJ7XqTSqYQxxQaKuirgr8oV89Wg6QRzR5Z5nwL16UgPyYzEeRiEmP4rCa2XDlNyreV8Oav1lLngEiKCQinDv5h5O/pI1xviK7E9Zn87ZcVRcGUiGJxEWIUOQdhiT/7d8S/oMzR52m1WtgiM1J+VTHtL86lA2yRwTrDMqFWGT8lnl0hE9aYHCSGVS3EShf2GfsFmeHK9iJqFAopFBQx3YcjxQ4oGFBYVKxwALUmPWkVHvTwgMk0peswenbNXFrCSpKGie7+flcKr8C2/HR65I+PSGc0HAv2OSugbFAmFks115YvpBLvV1Omv1Pi2OtGG8cpqq0bbR29Z0/zYWH4LEuSm6RyWTiI4lSEB4EVovWjbyc/T14qT/pw6080N2WZEK2w4EZEd6d2XoGUWZpPGaU59MzQm6hPWBeqZosAgm3VwRT631/fUbm+StzGyMQId6ZYGoWs1FMVQTdGDKY8QzktKtlG5cZaFoo6JiN5o+R4ApB1CdjJPj+m6JNkq1WsGQYiRBQiE6FzKRUzE6HFjKVULCTjc7D6QoAaFqGPWEYFROjjoWUSVwmixqK0Ks4v+gaxNBIENwYw22/9LyU63a7Oz6ZABG/U/xQb/8//DExQWMTTxHk1WIwiYhFpdSaD6BsrraukMl21WDethL8X1JSRno+DC1imsK8sjdB8LDODNCzJBGtGLNnE1pOzP0rcGzduADwHxrPJWBloaGHBnXlT0hh6oP9V9Gf2Dnp1/QJxndjASJF/zIpzbcIIMphNFKz1FZMp375kJg0I70r/HXYLbT2STq9s+Ir2l+ZSt6AOtOiaF8U99hUfoufXfE5Z5fkndXmfCsLS5OdmZecQ14Ov1WG+/9t85VvuVSkuQjRSpd24GNHj/TuCJErp1RKJ9F6pUt5duDRBEg1gYatAxqQTwiRQUFN6TMg7AYGI8XDfTXlB/E4p2E+fbf+N8qtL6INxD7FlYabrf3iZBrdPpFdG3EmL09ZTVtkRFqJWWn0wmXr6RtPHV/+Hayb62cyiX+/Nv76l4tpyvm8L9dWIx3KQoJMMYRHyJ55b/IZlyGkgSCvG/uE3wvbxm8vA/mklpg2xJiAsUGc/liBupPOnvYGdWI522PfyHQVxIS8GrEjN1hDmBdVxGspACmuKSQmh9lK+vhSkxWSF3zJhbfE7YGIQawmCsEBeeC/8T3xyWYp05MNBok2F3mykSZ0HMoldTb9kbKIFu1YKwjIy6eFdK+RykcdRHXoLK2xfcTZ9/M8SmtZnEt3Zc7ywyp5f+wUdqiigMR370ofjH6LDFYV016//RxFeQfTc0Jupk3+4uNdRfsfPrPlMlOenEx+jRfvW0f9tXiTKoilKjt19yq/QZE7mZ50llch+Spk+Bytpu3ERo3k13o2LAmzhKcwSa6zMKnmStfKbWDAiKsSx99SA4JsUO4heHHE7/ZC6nl7bsIDiAtvTpSzgroq/hL7ft5Z+Sd9Mi6+ZISyjRfv+FFp8iMafxnbqSx39sXgrUamuiuYkLxXXwK2PE3L8FVbCeYPz0Z1lAELEp+O3+BCbw5rDp/NY576TAY/hfB7x3fFksETw6UgTXwVhiW+OT/vXloZ4Ckee4X4MZ+t85uhplBgSQ/f+9q5wK8b6R/D7k9MBVlBe3fA17Sg4wFbYDIoNiKT/rv2M1mXvpCcGX0dXxw9li/9n+mrXCkFW4zv2p9dH30U7Cw/Qf1Z+SnlVJdQtOJqu6TqckkJjBGF2DYwSy+a8wlZhXlWxUBwahaMsWDFhFpTOVVtM7xlk8oNMbK12FXQ3zj/OQRNxo60h6a2bNXKt+kaJTHI/y7yuUoVcISw9pyBvAKT2DO1MT7KQC/cOIgVzpM5ipJf/nC9mufjksoepZ1gsfcTCb07KryLwAMINmv9D/Sez9ZZKU5e+JVyGD/S7SvTd1Br1wmXn56Gl9Yd2iWuV6qtEX463ypNqTAaqM+qEZQnXmnC9cUbQp9MWKjkIQs6k4qX0ZGPFPh1WlaFWfG9Ov5W9n46vxcSBvkhYZIhORblBkRjZoRfd0+dyivYNFcfDnfgqKyrdmYCeGnwjaZUedPX3z1NGSS4Nj+5OH1/2KO0uzKJn1s4V58PdCDfqXUv/R5X6Wnpp+B10SVSSCCZZkbWN7yvla3hy3rFerv3NgFQRlQvvwKHKo6Tjdw04XbfHwL9htVoxG7iUdvHr/cBbafxh/R3z7Se44UYjcJOcG81G34/uC7XJzbewtXIVS62+UrlUjqm8GgLCC/NVwhqAUIUQHMFC9IlB14k+l4f/+IjUbM1hf3ufEPr88idIq/KgyYteoCpdHf2HSfKKLoPpjY3f0Ld714CzKIqPW3bjG8JyuI+tihsTR7NlcRUZzFh93M67P6dvFNdUy1WUkp9O/mpv4a7bWZApLAgvlYb81FoqrqtksrAI9xgA+wxkgougXwjuxwvdRNAP2oWto2eH3kyJwR04zxUiqAflBVvvR7Z0393yg3B3wnq08BbBlheIH892uLKQjGYmMn4e9JdO6zORLus0gMnNIvoZ0af2f5u/o4V71tC8K56igZEJdP9v79Hq7O0UpvWjCO9gSi0+LPoCZzGhDY3qTu/8/YOwzNBHB6Xkth6Xijx8s3s1jYrpRW+Ons7W+ib677p5TF5eTKxmzrNeuJubVZp8MNyyVowPIdtf/Ep/Mmtk3+6+9dOjjiPccOO0cJOcG2eHGTOkAyOLIw1W4wiJVXKLRCkfytJWLoJYGgH6myB8oaUrpfaAAvT7gKju7DGOZiUvpS93/kE+TET/YTKc1GUQzWBhib47WBvTe00SQQ5YLBPk9+rIqTQgoisT5oe0+mAKk6qZBrCg/owJs8pQR++yQN5TlEWvj5pGCcHRVFxbISYCbu8dwtZJR0ES77CA9ub7wVKJDYgQpFehrxFEPGvbLyKYY1D7bhTuFcSkmSHINCkkhkpqq2hz3j4mFn4e/gOxwrKC9erFFg/6LMt0VUzw9udE3jwUKopiK6nOpKfcqhI+HgZK480QBIf7fHnl0yIAA5GIu9hqgpsX1tew6B4i4AQh/7CapveZRNN6T+TrFtPGnN3CpdgvPF5Yvq9uXEABnt7C9bizMFO4kKfED2OloyftLjpIT62aLZSPkUxSbzHpgbCQq/Gd+/M1J9F7WxYLt/K3k18QhHnTT69RdnkBxfiF0fhO/YTbEe8EpAlCRH8kIi6bCwTH8GMbbSbLOqnNukAvo/V7joTnUxueRNuNcws3ybnR4hg2b4a6Wnc0gaTmx1n4X861TANLioWX3dRqBBDoIEBYTxD6sErwiX66+/peScEaX5iGgnw+Sf5FjMG7nK28l0fcIYT2M6vnUDnvAxFe23UYPTXkRvpix+8iAhTX/f2m/5GPmolz1SxalZlM1yWMoJf43C15qfTftZ8LwYxoSgSUlOurRRAF3HawcD7etoSeveQmuqzzAEovyWFLZhFblKGib8pHpaUJC58kvclEzw+9RZAEXLK5lUfpirjBguAeZYv1aF05fTzhETF278fUjSJKdRyTw8acPfT4yk8EOTaGq+Mv4XvfTH/l7hVEBHJ0BvvAUka5IRBkFFvIr42ayvctpoeY8EuYzBEFelv3scLlOzvlV1qStpE+uuwRtmy96N7f3hEE+fSQm2gkE91TXH5rWEl4f9yDTOgJrHjYLUOQ8k9pG+iDf34SRBrIRCmCYswG4foEkAe8q2YJExzPJ9j4ZH6OGonVtthCsvd91PoMt/vRjZaEm+TcOC8Y8vkdQTqj/GrmqatZuHVl0guXKOQShPKfjPicsHOj/RhnAAqIC+67cUw869iC2F5wQFhSfizAXx5xpwhdf47JC5baILbs0HeEPqzxXz/JQtpKjw28RhDZm5u+pb9z99GCq58Vgvr7fevYsskSU5WN6diHXt/4Nf2a8Td9NOFhERb/Bv9ekr5JuP7gvkMk6fiFT1G3wGh669J7adn+v+mFdV+Ia6HrCP2IcB0+MmCKCLXHzDD51cWCqGJ8w0R4/0zOAwimYYAFnidU40eLrn2RrFYbvbR+Pi0/sEVYciA4XHNqzwn0c/oGtlgX08zR08WzfrR1Ca3I2kpBnr6CnIP5Gs9zWew5mk3/x3nsFdZZ9IHmV5fS7qMHxXCQPCbl+TtXULGuUrwPQVycB/T32d22Zw4oOBhzh3dts1pz+Gp7JTbbD+Rp+HXbbQtKHYe54cY5gZvk3Lhg6Pf+XREmlW24lKRDWaYOkqrkcUwOMhHGj8CWMwDIEP1zEM4gAwjrcO9A6hYUTZVMcpuZ0Pw8vOgOJrgR0T3pCbaOjtaW0dxJT1CUbwillRwWA6fhzgM5od8vJX8/Lbn+VdGn9NyauWxV7RP73x13v5ipY+DnD4jPbyY/J6wjuPZS0efYfzL1bteFPk1eSuWc/r8x99Da7B1iXBgiE6f3nsQNUCJctBjrBmJsCAQOhnoF0IvDbqP+EV2pwlBDFboavl+wOP5nts5wPwyyxun92sXTkKhu5O/hQ3VGPW3NT6ONh/fwM+kFiSLQBH10UB0QyCJcxnxeM+2wkwJh/BiHx2RmthpN+8km2cBJ6602zfrt97yHNf3ccOO8wk1ybrQqdP3oPq1MaguWy8zdWFxezUbXJJlC6i/GrsGmO7XR1yTgEiAPWEMQ/BDwsGzg3sNvuOIw7g2uSAR0gCAQ8ILZQ4ow0JpJFPvigpgIlZ5ivkX0MyKQo294FxoYkUC+HloRgbj24HYxeTEs0GBPPxHYgVB8OVtHIKBNTECVhrpjFurJgOsjMhF9lQj4QB4wyB55bzhAG8Ruf0r7wqTnBOKyfHeZBEv9FEpskt84G79YLbbUgGpd4aonvq4Vx7nhxgWGm+TccA3YSDLsxRmyurCCvkYyj5NJ5aMlVlsXFuWeUplUzaabvdOPN7uMx38XBiBPO8ecaB/9u09QhD2xNQH5AjE6NraobWyV6fhrLesZ6VKyrZRIFCvq/IJ3pV77ktFxlhtutFq0wlbmhhvNx8TZ0zwLyZZgsVAiW4LdrCRWx45gsyZSopT7SeVSiZjRBBah+LwIg/VAuqwLOD9FMJDZihlCyjgth8k3l5WDAzaJZJ/Eat0tkYWnpUx/yb1IqBsuDTfJuXFR4JpFi2RplZsC1ZKaIKtBFsTyPcQmlUSRRFiDHSQ2SaxNaguVq5RSYQQyCR6zCHk79r01QfCVnbSOIzD+MOsNzOLSfM7zAT7yIO/IIKn1sNQmKTJJFCWeZmuxsiitbP1L61t2DSY33Ghl4ObghhtuNICk9+xpGOSlkHmq5Gz1Kai6RmGSqb0UEluYTWLztUoloWS2BUhkNn+ySsP4WB+rzdaOpOTLJqOSmUYwoo2kPlIib3w/CUChlUy2VXwwXK58osRANmmZlGyFvL9SIpPkW2y2KrZCC9kgLZaRpMxglRQpLLJqsklMEmuFKT802BRSUWtOmT7HHlXihhtuMIj+H2LuckH0vty7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20iVBORw0KGgoAAAANSUhEUgAAAbkAAAFmCAYAAAGHO9REAAAAAXNSR0IArs4c6QAAAARnQU1BAACxjwv8YQUAAAAJcEhZcwAADsMAAA7DAcdvqGQAAP+lSURBVHhe7F0HQFRHE55r9F6UYgUFsQP2XqNGE3uJvQBii5qmMX+ipptYYmKhaDTGbjTRWGPvDRAboIAoCor03q78M3vv4IA7uIMDMfHD573d9+7d252dnZnd2Vn4t4PHfVYrHjx4IONOS8DV1bXaf5/PfVYL3P28j6srHIGuefh5JXDJaoHOa7DdJl+ZTCJl5zt7fcg+K8L4c6u4M4DgmQE6fSedUdDT30dGh6JwnuaN2KcmEIq5E4TiOVyyyqhybbXbNAsLJeFSxdjd+2OQyuSFNRMZQVxOMsy/tgnecmgLkRnP4YNWQ8FYqM+u6wtEMPL09+y8NKpK0Sp9WV1NdxE1hLldR3EpzeBzcR1kSfK5lBxNrRwhLCkW7ryoJ4Dly+W1pSUE3KdW6Lh+hpvd0PaJXLII/7N/G951aAdulvXB3NwcZDJ5+adf/AXa2TSBj25uhQ62TeF/ITvgSVYiyyPw+XzwEDrCW9atwM3IAa5nRLP8lNxM+H34EujWwGzp4zZ6g54fDtnELmgBrSnovsF7El/A23bwva9h6K7/sQcYggi+dCmm2OzZsyeFh4efxl4ynssqFygubExNTTseOnToCJcFCx/sBAFP/noFkkIwEhmAWCpJxyZrwTI1hFYFxCZphF/IvuHjj+fewOfxYaXLe9xVgA8//PCjkJCQoi6xPBGhDGV5aGFhMfjPP/88TOeFMgl8GrmX5UuxNfCxwDKebHuIT+AklqkBtC2gTF+oBzmFeVi7JQv3zjvvLMvKylrOJRUQYiELuXOVwMJRT166IkRnz54t4M7ho4e7uDO8EQsa4huo8XtrLCaocNe8NsCsdu+WKJxUKud9LNw37KQkxFSAiIiIf7h0Ea5cubKNo5wqKhf27t2bJxQKWWKVy3j2Obplb9ZUtREjGtWEZ+DMOGwjDu+17Au77p2G7xqOApG+iBWub9++ZZ6BBRrbrFmzPVySIS4uTpaZmRmN+S6Y1LhHvHjxokwsFkN8Xiqsjj0OVMmdNs0GnlAAQTM2Vvj+mhUQa+zA2K9gxJ7PQSqWwurmE1g+1TI74aCK53jEN1xvqgDmPcI8Jy7JQNTE7ycLBAKLJk2alOjdsbmyB3z4cCfjxU+6jINVV/dqJCMrvKH9ltkyM74BxGcmseahaJpYOJLSRXyiaYeiKfT19aFRo0aK9xNiIRkvEz9KsOUIULQQKipkhTwoLRDDqcmrWOG8TTqzvEuXLm3Hj6LCYc9py53qDPn5JYS++OrVq0zVqSewYL1pB0c3dqEilFvAthtnvE2f+8PPs7Srg1y//Pzzz1k3jbz2kihnbGz8ktJyEhZXKDVNyqMc+lSQWJ4n/1OkVUG5VSxZsuRT+lzgPIg1+58GziW5CB5+3k/ZDWpQbgEFfMERIU8A+8MuYJXKNeL79++fYicI/KESlJuAVsGJuGAokIrh3PN78N65lfAFai2bHp5k10afWcEKNR7zl9/aDevC5XKdimkiNIBV9w5CbPZLGHv2R5ZPUC7ks2fPDtKnTCqDr85vYwXFox67qAYVNtECmRgeJj+DVa0ns/TcuXPfYicqMKR+e3AxqwebH56C3vaodpnXgy513KC1ZWN2bXjDzvhCqKvWaQYTm/SCt+u1Y9/bEX0BciUF8GHLoXD+eRj83vMDll8akyZNGk6fvzSfDMeirpfpvFShuD2pgLK8Uepcir4TGxtrlZubm8wli36QalYObKJK7yDPll+je4vvK4nS15Q1HUWPSp0N8eGNuPByOxq1FGy3YXpLMnfe7ziSywHIycnhzuRQFG7oqW/hUkIYPM9NhSkXf4YRp79j1z8P3gFf3NoJi4O3QR5SaNL5n8Av4jicjA+FmVc2gKFAj91LTTOtIBty0Jq4m/oYojKfs+Z8/Nkt9hwFDAwMPuZOWYXHpidAoUQMHhu9LnPZZaC25B5+XjccTG3b/9B/JozdtQx+bj0FtmzZ8va2bduOcbcU8UdM5kvQEwhQKZaAg5El6+VEfCGzGIyRt2wMTFmHUIjNPSUvC8z0jFiBiFIk8U3QLlR0R9niPFZwGwMzyEaVkO7FirV0d3dPo986c+aMjKh79WUE/JV+G/o5e8I/j0PUCn21FBQa6rd/lBoPc4/9DG0FdiwPC3eGnXBQNKPGpnWgoXEdLBgww5VecMyZH8DJtC5kFuawIQkqkBEWNuDhP2AqMoS6hhawJ+YS7Hl0kRWG8uyxcu6kPIGZlzeAHlYQFY6gKByhT58+1vS56/k1kGAL+6DzaJCJyxrcCqgtIPVUhiJ9tMkyoIGeFZcLJRRnFxcXKqEzFZSo42BkBduxgxDjDwd0ncteoL6JLWzsMgss9Y0ZxZa2Hcu+SxSe7fY2fISWPcEArXoJUnmAY1vY2n0++y4BNRv2qYRU+q+wQC6Gb8Q9YJ/qoL4XxZcOQrNofMt+kIZU4KDUZciBHcAjKih1//TSFlgQgoW+vPaFqJibIyUEKG4IZGIRqGZoyEKRTzn0cBq+oGeQEUyKOqptpZseewc+NReEtaEp+1QHtQWU5hU+aRcwE/bcPwNXM+UW9qhRo9SOJJVjGWgNelbTpk1VPq9///516FMPVTmCrZEF8ATq6aS+ifKlc7lTkJnosc9hw4adYCdqQDVOL6d8cJdUQtX1ir4zb968QPoU6IlYevS+ZWgASNRqM+U+TCEHqYfb1esjllcaFb0QAVW6JORT1jkogM0aO1tehRRXp8Qrj6XmZkmswz7cnMIlS6DCAoqx69/b9xMuRzU0KWRloK5wCow6vQLFk7BcQV9hATUdnS6vkK33zVX5opLs/Ev3pwZ255IlUFHhFCBKVkqTIWztOq/8PlgDuAVMlxWm5oDiKHiRUXQuLZB0a3J0nry3qCRmuKlVjRnKLaCeSM+VO4WQ5Eeoaq1mn8tCdsGSoO0wDdUyBe7cuXOXOy0BaUFhiWO2WQuQ5OYXpQXRmTSEUQLh4eFFtubp53dQQxLD9qhzkJSfCRPOr0GFobhO+tZtxZ2pRrlNVNFMSPWioQICyTtKKwSxAmgTQr169co8r+mq94qammudBtAvwxz8km6BxEQ+oMQvKGz94NM/SlTO48ePZaUM3nJRHnuUS0EFClHDuJPyGLZGnkFbrxAV50JIzc/irsqBlsVp7rQEaESADr5YBqmiAkjPLgQLt3pQ8DKd5SMRyyAtLS2WPknZ/+72H3AvNRZ2RV+E/4VsB+9L6+HPJ9dgxZ0D7N6KUC4F9+3bt6J169bld6EcsBZLjNEo0OiLdxkFh5i3ght2mbDaszV8GHwHmqQbweUXYcDL47WO+eFg6eZtgq0nkzsvFz///PM769evZwPFqlAuBUePHr2IOy0XIhETumUKR5DkFICtUz14y9Me6qUImY7Ly5fA2/Z1IftePBQWlmwJHLIUinxFKK9whAqbKFKmwrkAJycntW8jyckHWaEEEl/mQaxBNiy8HASCPCnkYV7DQZ5QmIkJFeAU+XKB7yZXeMuBZtWEmlFUVFSeRCKR9wwcNp7cA0NbyMWYVCoN69u3bwuWUILtxE5N+EJBJJcsg4Stl8u8w8WLF9PFYrEZnd+Ij4Bh7fqwfAWwA8pG1qHrFQ4ga1rAIngG+EhkYhmfJ5B/laizqsVEdh4XFwfTp08fUVBQQDVLPPkru6AhTpw4UUdPT69ozv7D8B1FirRMQsMYAMGzNJ+XIGhdQEK7Tb4FMolUru1ysH0uhU96jC8xllJ65FsdTp8+/RDNo6ZcEv73TyDkNTLhUhzQPAr29tf6fStVQEK7Dd79ZALeSS4pB/aXK12LZ5yUQRMpXGeEHUsh0HxDaay9uBee1lVhnUt5ocGz/N25lFaodAEVUFgcZBy7rZ8CBiI9fCgPxMnZMLpue+ju1Jbdpwr044fuX4JT2REgspAbyluHfQpT/5IPWhE0mX8oD1UuIMFj0/TePInwzFDXrnAi+iYbLOJTMUt39Zw2xJhJCUK+gM0a0ZBFaz8vMBTqkTg5GzIrsGTvUgnopIAKePrPbYbiMJzGXrDmwW3dZFjacyoWOBdmeAyGraHHYWzL3rDg+HrIyM+BbvVbwvhWfeD7S7vgdEwIe4ZMJl0T4rtJ9chvJaDTAiqjnZ+XDwgF/tT7lQt6A5lse/BMzael34BDtVFPgfv373+PvWcZdQ/l5HutWrXazSWrBRpZEZVBhwCvxmRmqSoYAQX5rsiHD2Vt/b3bc1k6h04p13bjzMkCvuw3On/b3h0mulbc8S26vgWe5srHiLC33IS9pTdL6AA6KZyHn/ddFAEtuSSDpmM3BOURMQJPJJAETd9YQs+tDKrcLEmoly6YMkQoz2gIfuL51Wy2aWP4McgoyGEjAOqAuqyAnuux3rv8wZUKUGnKtdvsK5OJVSvtKxqNgvqNGnKpivE07hksiizhXQL5kkIInbkJOm6eBcE+ldNaKvUlhQqmDMpYpeTd5ODgwJ3JqfdFyC6Y13wI5IrzIBdfnGaXFIiPL3Zb+/DhrqKXomk10mQIlVHLtP4CFYzcNG75BkLngNmQLxPDGtcJbHSbwDn/NMKe8jHL0ABomNqdPXv2BZdkTfaDBzvZOT1158j/wYT9X2tdQK1upoLpCUWQX1jAdEixTAI/ucrtvHPnzsHy5ctpDo1NXSEaalJALBiRkHlgIEwuXLiQiUYzSyj8z/LFBXB71mboEIhNVIsCatyhcB0HXJn+CyuYQMorKhgBC0ZqvqJghCdYYD/uXCXWrl07Dz8UBSNk9ejRg+ft7f0OJWj6mYYdybGPClYoFatkCXXQqBawq2+FBbqzpPsE+PbijhIUQ0O1MX4MwMOfZZRF48jIyEcKRzwC2XvOzs7k0hEnz1EJR2yqz+hEQcGejdrC+cehNDkaFuIbWGbIozQ0ohwVbLBLJ/jq/O8srVQwR/ygpldUsLCwsM6ocvXgkoQYbGZ/m5iYQEZGxlvYDHlYMKrU8gpGiMPns7k9hcfGSTStrI3M6H2as4wKUCHlyOUf2wZrijSoquQa0gY/7rAE4iGqUmTyaAJ6lvK9qIoZ5ufnDzU1Nd2dmZn5a7NmzWZwlwhNkIJsAIooSK3nUdoL2H33dIX8VyHlyN3/itc6VrC+enJfac4tpKhg2Ow0Lhih9L2oROdigXdnZWVRwacrhv45RCHl2TiFMYjgmwvb4Z2mndiFilBu4ZDX2IDsr7fk3h+DGsl13MGDB5eoMWV+0hWioqKKCtivXz82ILPcZRSjuqmBfIjCM2BmuTVabuHwQaJz09ZCYPBhGKQvnyg6cuTIMnaCoBpWrmXlXyqtXtE15euKyRj6n+6kQ/keEgfU1LkknDx5knpWsARDeGfnp7DpnY/w5qLLKlFhszQRGbDPvg092OfKlSuZTzXN3rAMDjRINPbMD7Dl4RnIKMwBr0vr4OKLMDZNRd5K5HVEx7hzK5k7MznZEcad/RG8L6+H7Y/Ow7QLa5n+qQA1X6y8bDr/9ttv19HnZy7D2G+tu/kXJaHhlinyF1QBtYXDJvloatuB4OFfbIFQk1AA+YQ7k4M0lKENO8E0lz6wL+YyzG/+LriYO7AZpa89J8I79TswJ7phDTox2eViJlfP3m3QAT5vO5Y52g2u3w66120Op+Jvs2sciobVDQ0NuTNU9d6azQpvKzbI5bLKoGTbUYKysOzBbwTvNulMPSRN/hdN0JdifAbKYE0Mf7i4MrDoeIGS8k92Bx5lXZQJypWIuITiQzE1bYE9Z+qy8D8gU1DIVrNEpcSp7TXLbZaNLOQuV0ObdmGfiKKCoTxjZs7XoftY01p17y+YfP4nEPEEbKZ2zf1DEJQUBe+e/AbewcNc3xgKkIr04hHpz2DE6RXMj/PAk6vYRFfB9aSHcP7FfZh11Y+ZSAuvbwZDbNJ8Pr8b+0HkECoYnSxzGwXTrbuAt8cQdkEdVJaYQJT7svc0+OLsFpVuj+TxTl13Qm4a095FAiFq/Khz0h/eJUXKCLHuyJGV4GxmB1EZL8Ba3xRSC7KgrqE5XuVDUl4G80CixVZERfI/Ix+zLLQeHI3k7l4k+NkJKilYwHN0QjJvQJP2cCLqZuUo53t4DXdWFo6OjuyB5PzmaGwNMy7+wgrw99MbWPN6kFWQC1uiTsMFpMZF7CQmnlsDt5IfYUfzC8y7GsBmVMkCD015jIWwhuT8TJh9xQ8+QIoFIRUVBSuF87t374a8vDyW6FK/ZZkpb2WoLDGBKEcT9OQroopyCkRHR0vEYjGfjEvyBSO/TAO+HnEZoyT5fRVit052GfWSdB9RyFikzxzrSGSQ9x9xXiZWCIFGnymPoEQ1BqQcY1KinIWBCfuNKzPWaU+5EW4qXUxKAPVEAb6sLRWMYCRAPsEXpoKQGKE0OcuRYxzxEp2TMxw51pFbpD5fxJoyDcXTNTq4gt0pXbDSyMwv6UBbGuUW7vDDq9xZ+UBdMKmiF9EC1+hZeJDuWi5GNe/JnalGuYXTFtxLaewkp5jmUkIifke+aEID7Ll/FvIK1buBqP1xZTn3e7f5IOAWLykjJSXFrnPnzhWubC4tD9EKgMaNG1dI6eDgYE80lYK4ZBEeJ8fDkrvFq8TU9ZblFM4bq4SnV9H4I/JbKjZLlV1bVfDo0SMZTVyWB+ptedhhBamZiS239iIiItjQQkUor/m13Oaznm+oN5tLlsCd0ap7uUOHDhnhM5lOWR5iM17C4pDfGyLlmBNPaZT75qrUK3VQV0ByiuNO5VDoYRzCfX4t8z1d/C5Bow4lNT8brryMYIL614enmBYfmaHREtkixzc63i1oCOnXokrkVQRa80DuU1+G7kGxIYR1YUeYDNUEakvt6elps3PnTrbSOSYrARqb1GWqFMkgkmGlNQN1NahwhqPR6Y/rekJCfj5sTb4DAn15BxX54a6qUo663LIeBQi1lMOeqmidAFHuVPwdNrQmRqs7EfVBMmW2PFTp+1YCCkc4m8YO8OJlLjyUZIOtk2NRfnmgCpx7JYAtB/CPOAHf3t4HNxOj4G7KE+4OBrX6l1rKEXTR9skJzqKeHegZG8BP7dvA+0GhYJIvgAdXboG+vTk8/vJQVSmntgzl8tymTZvmcKflAn9A7YIBcoCbnNsQ3ku2Awk2zYn5DjAspw683QKNVrymCvi8Ek7j6jBp0qRyJwDLLdyPP/64AeVYuW3n9GnWNFW66BHqujQEc3t9sMCDHN+2ix+Dqa0eWMvQcrij1vs+5fx5+SJIdUDLIOnGjRtnuaRKlNssldAem8oN7pyBh51KRFg4mJrLiabKYiDUndpVbROTAm9V4tZLZdYGKDT/xJeJ0LZtmzJ9I1KWPHlKjEWogqaFU0DgsX6GmJZSK+D4kg8Lu8nX/YSGhsLChQspQYM2tGpDqxgPly5dKtJKlp3eAln1i8d+aKFTyJzNWr2vtoVjKD0ZIckrhDXcKkwF1FFSFRSUUuCDu78DnxMVClQ0uqwKlSocoXQBCbkJ6bC+uy+XKglalk3DCTSAq86hex52+/o2ZfumyhSMUGmTh35QKpMVrVmQyCRgWNecnX8UsRPmHv6pRM1RgXJzc8sUbObfq+CjBzuZZU0FOztFaWhDyK90wQiV/qIyaFhbhgLXGC1vWsv+0T8b4XLsPTbSVQSiM6dXSvFPefnaiUk/goWBKfTf9hHsHvU5DNqxqEqFUkAnhVOg3eZZKDgkoC8UsXLQGAcNntIq5G4NWkJ0SjwLe0BrWY9jgQzwvmG7PoOsgjxWEeQxG+Tlp7N30mnhlOGx0ScDiVP+akAC8mGwt+4KpIxqK9yrQFhY2AdmZmarsrPLmoK0yiUrK2sMGtb7uKzXHq898WJiYmSl52U0gUgkkjo5OZVZSPw64bUhnoef9z6BnnCUtFDuqbKvzyJmZVYV1LdPOC93r6M+G03rR8G+Ac4so5ajVhLPfaNXNF/Ad1I3ZqKN36MmoEqg+TR1QFWlMMQ3UL6OuxahVhCvrb/39wLgabQEbnfvj4ocBxQgD8G/Y2/CAEd3NtZjhVpSekEOm12iqbKMQppJkrGYEk+zkqCBiU2ZZzzJSIBPQygCkgaQQRpypyWXemWotJFQVXj6eR0kK4oOTQknlcrKVDqBBuYG1vNg6modQ3NYH3YULj6/z+JtxOekwKdBv7PJW+QgqGdsrfIZjc3lM+YagQcWofFR7N3bb56tpn+oftQo5/VcOsUgy0FfrbNFaVCowy/qvA3WlvKZFzJ969VTHdGJAmL+2n0eXEoIh051XCFHnAehyTHQra4bRKTHsVFRU6EBOJvZq5x8JsLTakEFrqQ9hH0JN9mQtDr4eL4DQ1w6wScn/SEiKZYiUEy6NWezhuxbddQI8dw3eI/jC3jFs2xqQE3Y26wzNLNTHf6EKlgoFIptbW3LziBWEeHh4c8tLCzsiTtVYf+Lm3A1I4pLlQQFQ0vOzYQYNGK33z2J/RnvUbC3f7UrPdVKPNQQ38IKZ3Famts2gsXdxuNnQ2gfOJNpeT83m1Tkv6IMIhL5vpCb1MyZM9+Nioq6iNmKOQ0+51nBJasO5GiJm5sbTbQoKEfugq2vXbt2hcaDSuOPFzfgGhfKVgGakTo1aRV8cW4rXI69w4ZXZDxeRIiPv2Zx/CqBaiOeYlTw4HvfwMi9S2GQc3vYH36RubwQaKxpdbOJTA4pg/wDunXrNh1Pt+Khmg0QX3311SdjxoxZwSUrjWnTpg2+cuXKUS6pDo779+8/Z2VlJXe05UBRA+c/2F6iEq1R5n7QZTQsOR2I+fIrYp7Q/bbPhlCW0CF0TjwPf5+X+FAW7vDv976F2Ud/YnLjcZp8xQQPlY6VbhPKEE2B3r17k7NuGf8GNRB4enq+s3Pnzj+5tEYgzm7fvn3v9PR0motR20DUwPXcuXMRyu9PXLaQEbG4Oqe5D4Jtt/+BqzPWsUUFuh73I+j0YQpua1XHCbYMWwRt/LyYGk+gbmU1rZtRKjSNjAwYMIAtQFi3bt0fc+fOpYB+Meyi9iDNws7Y2Njt008/HTho0KDJRkZG1tj9Ptu3b99vP/zwA03GReBBc+XaEkwVbC9duvRS2d+EAqsteLCDSwF0cGwGT9MTITFH7vpI0MVotAK6eZBMxvMMmMlUOJJrpHkdCL9QNKw+2rANdKxfvBaCWn6vXr0oqK9aQj148OAK3tdZFYfS91FOFTkAVbTuAeWjV4sWLTbTOT6XQpsYK+6nZ+E5+bdVNqytw/nz5+OUvfhXRB+GREkmM0mCfQLAM8AbTPQMIKeQG8bjSb2CfTax96kKdEI84rj1by+AL8//Bnam1symuvRUHu9mZdP3SvzKwYMHv/vpp58+w1OVta2NT0B1gCMmlyoJvJbj4uIiX/tQErzx48dP9/b2LpqTJU5bHCWP6E5d6O3n0fB5z0kwfM/nLE8mlW4PmbWpSsvoq0S8pUuX8g87PGf9wZUZ6+FuwiPw+vtHuW2E5S8dnwPlGS2BUuuk9KoJpymQuH8i14/gksqoe1ZpOSTJQAoBTtgx8jNwtW4AbTbOAKFAwK5JZdJZt3w3lbtgrzxUiXgKGbdjxGfgZOUAw3Z/DglZKcwI/klJk6TWjN0khYApMVcTERFhw+fzX+LBo25HXYuvjcB3PY8E7MUllWFw4cKFXMVST2rIC5XkIEGbUOflQf3wQQVov3UOq2madXW1aQAh8Q8Z4QgVES4sLGwhcRleS8T7eFRQZcJRq5xy4Sc4/iwYhp36lq0nInuQ1hRRcG5a1BGSHA2T8Z7PQ3aw9UXMERX/6HMURTeOC4Fj+H363o93/2QHbSRD36UgbMobyNBijyNPg/DaSuaI/h5+0rOmXljLrtMzg5NLGuj47j2pDCp6i7wePXoYUrkJ1JDJnlWAguoEz/RnnwQFA1QGlSKe66bpptJ8uZZ1ZspqaL5+Csw5Ki/ox7b9SxACCUdKRQmOQ1tuNXeqFrR0gdZKkUe/o7EV86R8gVqbmZ4hdjcAHW1dIFdc7EzRx6E1zLj0C5cCGEHrqPD7FAG6cx1XFnz8dPxtNljtbt24yN5UYEQjuas5VfnIxl1g0gW5I8bIM98zQq66e5AiwrO80lBFQCx30cA1NaD+ZnJb3d3PG3bePQX3E4vXbnv4e93nTrVCpVi2XeBMWU5BPgvM7OX+NuRgJe68cwr4hVL4oYV8ewnCjRs3Ni9atMiLS5ZARfItKS+ThdymWQLiLCMkIn2B5vAk2DiMhHrwEq/pYYVa6puwNSgUIZ5AZkkdA7knDS1ipcqnKPW0noWWgdCyD/qurQGLxsZ+g87pN20N5SG7s7FMVDmkMSvGQhX3q4Iqh8rNmzf/4uTkVBQdeGHEDtZdutk2gNsvoqF3Y3fmCEOoTPdZKeIpWJ05KeM/RRfxleNQMDSWLwLkuku1vr2o3kcjh7I9QOTflv9Pz6TKVnxyv8JQnM9+tgjy+0pD/j119yqeqnimAsW/UZyv/HzFNQUojfJ6opubW0nBJgcfFRi58ENQIxeDlK0dircWQ1RyHByNvMauoRycEjpr0zaW0BCqSl0u3P28/oet8Ss6N8EujFTiPHEBCx+5qpl8mxxCVFTUJVSdVa6Sio2NlSmPGX53Zz9cexkBVnqm0NXODdLys+BGYiQz8G04Dvqk9Qj4IngHbO4+Dz6+uRWi0p+zVWDkjJ6M9x/qvwSG/PM1/NZjPtgbWYHPpQ3wIjcVumCXOc2lH9xMigS/8ONgZ2iBDQulBU8GC5sPhSXB8qAAxI0U9eCLtuPwe2ngauYI99OewC9hR5DjzGG22yBoYm7Pyrs0ZBf0sW8N7zQojk6kInx0o88///z3Pn36KBZGFuED1EDp3fPQwO9Qzw2uPwsDgaEe3Ji8Tit6aE08T39v7EN4POoySUMkGUIQ5Yjhu7bFgnn+/PlOd+7cUWmEo5b5KxZ0GpcsAeJY2hGE4tqvCzsKs5u/jYR9AF3rNoPMwlzYFnmWGb8FWNE0qWoqNAQnUzv4J+4Wm9OjMC1rww7DguZD4EZSFNRDQu5/fBWmNO0D26POw4QmPcFCzwiVmRBsAPFghV3ze049UKH5Cz5pNVzezeI7rL53EOXkMLYekqaZqOtsb9MEuuB7qAJ+xwAJWNpVU6Cnpzf3n3/++UmhBywM2w4Czpd3ZPOeML5lXxi59wtGCW1j4mitsPD1RewH3m7aEf4e/y2MdJNHqehoQOE5ioGEU7lCh4Aq9nSSEbSeqzSI2yLSnoFIIGLLfGkyddPDf+DLW3tgzhV/6FDHBfo6toaPUAF5iJV/KPY6EucKBCFnHXkWxLgtCLmWCPA8J5Xt1HArJYYNHJx7cZcpQIQH6XEsYHRwUjRrwXfwHur9Z1xah5yfzYiWnJ8Bv4QfRo1ayLTNA7HyLq40kDD7VBCOICkoKFj34sULSEyU79VXkCtf1EqIy0jERiFhDYbrobWCVpQm0BZRtBzkwrSfmbZnjQKe9iMYCE2gn0txN6KNo7QCFSkxtQ1ItAfYEFWzYjF4KPeKxs5m3wgAIwu5uyfJSxo+o/ojaKu0aM15ijiyPba8DwN+/7johyPzyiykLLP2syIQN+bn59c6zy1yYKd3K31oQLgyEIiKTRRyvyaYo7ZcGWhNPEluAQvLVxph4pLEW7x4cW/uVCu0bt36kXIFoVy9TOGPSoPyqGusbhgYGAC320il8PXXX5eIuahnWBxX/9jEH1iwg7T8TBJHXK7mqNRLqRwVwBzSNkkwW1pagpGRPHKDMqiyMa8gJyfHyd3dvaJwTRoBn8dDs6N4SF8DYIMYiKo9m+HHLk1oZ2fnZ2xsPIMUMGoUWVlZi5GpNJ7oRfneGb9/WSwWl6lPKjN5BaSnp7OBhwURql1cUE/9Jsg34H9cUiNUinhkpJNpoACN1e3r+wnTArUFVtg9rMjyt3bQAkjICUiA7eQmQY2Hujw8f4KmSXsPD48yO/xWFuHh4en4bPVWuxrQ7DsNzSnGNhWoOSM9cMbbIBUcIWLt6f0xE7xVBWplAa1atZIL0FqM+/fv38HGUeXGRgPWRRshYm8U7Buo9d4tlSIeodXG6bI/+mjkbqkxaA8yFdt0lQu3Ld4FPJlMe4FBwC4tbJrmgfspxJlitkBXGHvmRwidtalSdNBaYVHgQD+2FWgJ0BsoYttUBHIZKA2qmMOHDw/mkhpBllcgokFyVYcx2oqtXJygID5F5XVpXgG4/jJeIy66ceOGnyrCzbqyEXZGX2Dxfqj8ZMyTEzCBddvYQGh8lMZkVfVQB9+WT85WBpUinrW1tSkJ99KgYSpa4k9BIuZc9Wfxt26nPIZfI0/D0pCdaGQHsKGlhxnxMP6c6okF5Lxyd1UpDUUYgtKHha01rG7vAXOtbKFeM1fIjnyp8j7Ve8eUBSo1Krv0gK5z2Baq1BivJT4En8sbWKwjEv/LQ3czPYA85SiilfKYqAJcJKpK0aFSX0pOTi7ThGgKhUby76U9ZXNuk5v0hjGNu8FP9w/Bufi7sKDFu7Cw5TsQm5UIJ+NuwZ4+H7NNNUsDlYvyozKVgjQfiVDqsKnvAPVSi0dvhmWZQb2uzSEz5DFtcljiXk2Xh5HiowwaFaEIIjQTIZ+5AKhvbAM967YAeXA4gC89JqBsEzDOe5adzD5LT0VxqBQdyjYFzcB7+vSptPT2sboA2nb2+FHkSlARGn85orghYWnqNG3AJdB0adMC+AIevH/rLghk8qI+2nMRTNrgPdxWl9jRtY75oswGU2WwdOnSEePHj9/PJRlo4pb2gyWOomkqGnqjEDHUXZKJQL1OK8sGrLOke2lQu3TXWRk5r0ClKI6Q1a9f30zXRvL169epL9WYcAQpbUaHhyQ7H7YNHwQrW7eABQYNoV5ScQufmGsHkkIxI+aBb3xBLzYbxGk57HuQpRnnLV++/EBaWlo4l2RQRKEhGUfcR9v4ksyjaIb02ZIjnOLe0oSj+kPCqY0CWhEqSzxCpouLix52c2rjkmgD5Di3yZMna73wToxEw5oBWxfiJnleoxZm8MQwG+ZdDYY5l4JgmyQWrDMFTA4RFnbuC9bOjpCfkAGF2RoKPUTHjh2bt2vXrijwZlWQkpLyAOuPWpiqAW2NoCvWMTt9+vTJevXqdeDSGuPUqVPQvLncpzMxMdFizJgx6SyhIerO6CGTpGL70WqMRQ6+kR683HlN4zo4evRoT0NDw3PULd67d48chrkrmuPy5ctbp0+fTjHXNF4tpQ667ffkoCC6TXr06NH+q5XfbbIxtUQxLd/G8lDoefg9+DiI6pqByMwIxDn58KXbGDAzKLmzHSkH2EXZDR06tPRot/L7luyDqglEMCMjI0YwZUQnx8G6uNMg0BdBYVo2SF5mgm+3kdC7WTtmgFPX+SwlAebPmPVeREQEBfmhlSmas7kGqA7ilQFFfKfA6GqB9ZL1NBEC+s8vGmJTCH1VqMx0k6Y4fvx4G+SuUFWmEGHO2XVg6GBdbs3Rewf5aL+xnbaoEeIp4LHR+xqPz+vIJVUDaZefnAnjHbpAh/puqnZ+LwINIufn5y9AQm/t37+/xt3tgQMHrM3MzObq6+svozFQdaDK2X/vHJzLjgI9S1WO0qVQyd0IK4saJZ4y1HGjs5UjuFrXL3LM+dDhLbA3sWaqdkJmClgbm1VLf0ncEpvyHD4/uxUsG9uBwFjzoUaegO8R5OV3i0vWGF4Z8RQgl/mjDRMlUlTlHUxtIC4zkS3IWDNgNjxNfwm7752Bd41bQpx5AZyJUaofpKAMv1OYlQe5qLCIs/PAw64ptLRrzHbxNzcsnuBMzc1khL+fEANBLyLByNwEDCxNQYQEYrHhsBaoQVBlkMpfx9gS1g1eAM4W9oyoUcnPYPjeL1iI7CIUQvfguQGXuNQrwSsnXmm4+/nMw96H7UBuqm/EwmBvHvoJtKnrDEN2fgrT3d+G4OcPYFqbQbDj7kkITYgGUz1DuPsyhslJhWMsFYzsKsWQFM1aN7a0h6/7TIc/wi6CvakVjG1RPF9My9FuevvBsnNb4fyTUMjFBkTjkgrgsy+F+Krelv5VodYRTxXc/b39sSJ9VPWXBkI9WNBxJFx8ehcSs9JgExKagr8/TnuOxHKAf6JvwpLT8sU7K/rPhG8vbIeE7FSmGBmJVHeNqCk+0s9KbXntwz+qrM5XJ14L4pWHJmvnmVkY5HVAWnyKXWAfssSZWl+K0BRQG/tAkBRKHvKA/x3wpCeQk55zl9/gDWoOrz3XKYCcxkNDOEokEjmVnnOjAAUFBQUhzZo18+SyXnv8KwgXHR0tK89OU4amGzbUdrzWBQgNDZ1haGioVUhnBdCgb9+6dWtNI03UOqgfrqjF8AiYOWbW+3PvtbVxepfL0hpCodAntZfdMlEfZ4GLZ6urT87f1l0UnhrAa8FxXTZNN82XCJ+icWxOWqO5wBA2dle58YnWGHv6h6LhNhlPJkWtc0Swj/9BllGLUasJ5xHg84wnAwo2UAK6jKspQDNh7Fn5NorKoODxBbmSxrdn+Wu8j3JNotYRrvM23zqF+bIEZcddZXg16Qd96lW4TZdWWHZjJzzMUW3WkQ0oLZTNDZkdsJ7LqhWoNYTrFDijiZgniix3aghBTrw096dLkJv5mDM/cCn1QO7/LMg34Fsu+UpRFRcH3WDpUr5n4ExZoVRQIdFy8nJVEo223jz6NJjtVkmg9ePUJmlRJ+2ISQPJtOljVmEurLpXVnyR0w/tA1ARZDz4hjZPcN80vXiT/VeEV0o4j41eZzwpuI6abrE0PC1KLsxUgNZAjHPqDv8L3gEHY6+znXP3PLrAfCNpAPplXjo8TI+Db+/sLzGIrAwLnob+Pagc8SXCOPeAma9UC31lXaVngE9pB6kKMc6hM7zrUr5PD7kVTL24FjZ3Y3tMs5AdW7q9z1wNysO313bBvTwNd4VDDp7Vfij8cf88xOdmuN2bGVDWqbSaUeOEc9/oPZPP52kVgolG9CleS0M7R7CxseFydYvYx08gpjAZ/OLOVlgpF6f9DH7Bh6B7g9bge3g1SKWy2FuzAhtyl2sENUq4doEzE1Fb1KjmiT+aCmzA16l/0VtSqMOGDcvWD611ID9Iii9N36TNjinyAnWd72EX2sqqEYsUkS8thK51VC9MjYyMZDuYEChOy6KHeyAX71eHrcM/hX+ibsBvt08wr2ahSARBMzbWWH3WmIxrRzsiaUi0VkI7WOXyHvg6FxONoGq7GGUsvL4JMgpyoJVlI1gfdoQpHcHJ0eyTIjI8SHvG3VkWil2oCeR2/lWTUbDGdQJWkGpaTP3zO3C3d4Hbvpvhy17T0GQQs12fuMvVjhppIe1+nSWTcbuJkHygFqoKBjIhfO0yCt9K9WtR/BVnZ90vOyd3hefPn8ukUqnKH6aN52dHbMPPsu/dzKYhBMVHQMjMQOiyeQ4zLYbE2wuWL1+uW5ulFKqd49gqWI5oq96aBT0atmEcYMjTAwo8SH0iybBF1m/B166jyxCNKvXJkycvevfu3entt9+mIS+da3P5+fnJPXv2NMLfaBMXF3eNflMZ1AWvRe4bauvB5RQjIukJ9HdqBxdj7yDR5NWpCENZnVDdtHUEZU47OWkl9N32ATSzbQj1TW3haux9+NK5bLhJqrTU1FSwsLCAW7duXf3ggw8o0HckHorKcHmA4M51AldXVxbmWJ5ijbnBmjVrvmnbtm1xOCYOJE/nhG9jQ2XKqGNiAb8MfJ/thz/1L3k0QF2GEy6NauM4tssfEu381LWQW5gPb23/mHUnDxJj4XRMCORIKKBa2XLRIPK5c+cKsPW7I9HIUYdUbeUWHIVKSiZ3XmUQh+GHsh1AXdzjhQsXTsJ3cM3JyXkpz5aDIu+tcR3Puk9lvMxKg7rGVmhTyqCBeV2WV5UwihWhWlqEp//MaCSB08AmHeC9Fr3BxaYBdPl1rtwfhMNs8+7gVLfsjiKffPLJ3zdv3qTofiUqrBSsoqKikqu6LJhbEkVRaMpb4CKqW7du1z179pxVfn9C4NOz8CC35EKkfHEhXJ6xDvr8tpCl+SIB3Jyue21T5xznGTjzbSIanTtZ2sNfD66wtQLKhf7UdoBKolE3iUSjZVnlEY2QghXupCpclaYgdwZ8Bg1dVbQqqTAhIeFcr169GmBDKbGA0Lt+b+hjUXKPChE2BiIalZdkN23x5unno5OVT8rQfVcplR2hD3KfszYyh896TISOgbPYJcIS24FF+/iUBlbOAvy4Kk9ViJjGjRs7YmVqraxkZGTEOTk51cFTbTy9nvbr188mODi4RMCft+u0hX6WxVHmFRrz3jHL2PgnE4U8MPbY4KX98p9yoFPCtd88i7FVAb7wpem/wP6wC9TPs2uE+Za9wcqy5A5ju3bt+g5bZxIqJCS3/sFDm3Vl8c2bNzdF5aIX7WdcEVDdl+C9Hdu3b0+DnpWJnZL70Ucfzdi0aVOJTZUH2raBVkYlpw3j0hMZ95HMI/AE/OPsREfQWd/b1s9nu4AHLBTt9hFL4N7LGPjxyl58cbkcGqjXDPo1cmfnCvzwww+zjh07FoindBOFWaTWXFn7h5Z/OXfo0MF92bJlXg0bNuyASkxBdHT0ZbSptt25c4eWQj3Co9ILDpXAa9269ZC1a9ce4tIMXzzcDzncSisi17mpPzHO6LmVOhIED2TBPgE6YRadEU6hQU1s3R8WdBoFbVmIePnSX1OpHixtNpKdK7Bt27b/bdmy5Ts8VRCKov3QfEwJ3Lt3zwo5shfKJBHKyjMuLi4qOeX+/fsThULhBhMTE1MaGkNtcDNyIyk5VMZiAas78IYOHfreggULSkSgVYQKJhybsALWXt8PZx6HQAHnhSaTSHuEzN50kSWqAJ0Qrv2WWTJpgTx6Otou5DrORukJJKDXNCu5RcyNGzeOL1q0aAieqlQLUUU3worPVrd+jbTBvLy8Fi1btgwLDw9/HwkqjxyuAsqL6SMiIhpj+pHyc0lxEovFjd3c3CrjosBbunTpCpTNtMUNA4WOWvBAHvtrWa+pLLJtA7M64PN38ZajurDvdEI4Bbddnr6OhdDv+9uHkJ4vV6S+qTcc9I2K57qSk5NzR40aZYGnKldvYuVGonZZYhcrdaBIecpjjOUBn3kDG4/a5dBI0CzONKB4XyfMzMxoWzdSZB4iYYdTI2E3loUQu/tn+C5y4w0RnhUPm+Np7yeA8a36wt775+Atp3ZwJOoaVjj2l1Lp7pBZm0ru5KElqtzf0pAWjT/SGB0R7cqz+0VEcwWbEkQjINEo/oVKomGFPdKUaARNiUYoj2gE1E5NIiMjZRREFbnwLYqel5mZSQR3wV76Pu0hdOXKFVXqsHjQoEGuxLkKuJk4FM2o/37nJGQX5MKXfaaDkVBeFzw+fxw7qQKqRLieW6YYkFMPqcDXvDbAxqBD8P5RtloKhYoMfFzfYucKDB48uC1+JMlTZYGFVz3FXUNQ1zUTqKu3trZOjomJUbXNZXrPnj1LzBdtaCEPaU0i489xX7Mgr+YGxWv40LbjorhVDlUiXA7PmC1HIvW//7aP4PCDyyyfMMOkUwm5htpdJMqtO1yyDLCL1On4Y3WhoKBA3S5gDxMTE69z5ywGijVPHrRgzL7l0MjCHtYPng96isWSPPhIflI5VIlwFIaJ0NC8Loxq0RM61mvB0qSQNHdggycMJCu8vLxoTbha7c7Q0NCFO631wC69pIosh2zMmDEljOwlTYexT/Jz0UMlqb6ZLdvjQIG2P0+rtJ9hpQnn4edzkj6Jqz7uOg6GuHSGQxzHTTQpuShm9+7di/EjVZ4qBsqNHx8/fiwj2aKNvHrVQGP/jydPnqjy9Eo/ePBg0TARiYuGAvmAw8PkZ2wXSQryppB/QmP9Sm8HWmmtUrEgn5b+np68CrpsmsPCBtLLKu8QSdyG6jL1GSVWeZKwV+5KlaHIpVZF53TQiyo+6VcEeJV+S3Gv8nXlPDooLhfZVvR7dNA7KYPuJ65g1/Fc+VkE5XNl4P2JzZo1o6EzZRhcvHgxV7F6iGYRaF9XwvsdR0CvRu7sd9heBojKmgaV5jiFD+SR8d8xGZePfTqhqdSKvZgC58+fJw/gEkQjDlO+pzQmn/8JTsWHwtyrAcyPcvQZeahl2tlq16MLcO75XZh0fjVbOjz5/BoWcvePmCvwS9hh1qLnXwtku2/RLlu0m1ZY2lMYhfeQm95vUWdg7rUAyOM20riZGAV7Hl2E/wVvZ5EC6b7T8Xfg8+AdTFM+8OQajFfhok7ABmCLslm+EU8x8q5du7acO2eTsDyJvKwBwYfZunQKWkCTyQQPP+/32YmWqBThPAN82F7jVPnTD/4AL7PTigzumS7FmiS1bDRQl3BJhtDQ0MblaW8KBEb8A4lY0VR5yhjv1AP8Io4z7s7nuhzCH4+vsI0sCIm56bD54Sm2cdM4vP+r0D3gYuYIdQ0s2A4iKXmZYIxEV6C7XXP4xnMSbIs6y9IBD04UlWc3NhTahYs2ZFIFLKNcsCvh448/LkHpb5uNYZ+0XQ5xdqdN2GVy78oXCtQOHpSHShEOX5bZIe0dm7G4JMP3yAOBF2L3gDYKOyfEx8dTMJkSw1goHzRyYzs+cBl8124y89iiSlQQhZxc/+q7BAbX94T47GSWR9jX5xO4+EJuIzcxd4C/+/8PWls2gh3R5+HPvp9CZAYaxZEn4adOXrCusw8joAL6fCEkIzEbmch7PQp5TPdTw6SRkEOxN8D70jp2TRWw2y/tlp6F2qd8Az+EHq846l94cixM8xhUFIqjIu9tdahU/0ojJaOa92T7rtE2LYqHtAdHGOsi3w6GMH/+fI87d+6UCeZS0U4hO6IvsE8i2HtO3eBBejzseHQepjftCw2xcv0iToC5nhHjPgrJWyAtZHvz/Pn4Goxs3Jnt0aOQS/0c27A9gMY6dYUWFg3g14en8ZoMvFz6s0/az+5yQjjbCGlYg47YlZ5lgVX3xlwGG31T6GHXgnEHPXNSk17sO6WBBI5EWVdCK27SpEnzwMDAon3oPri7je1VkFOYB8OadYfo1HiITpF7S9RcJHUk3FWv9TDpwLfw67BF0ONXeTf9Q8NRRRspUDeJSgnNtZQZJcEWmomFVbtlRhLbO86c+UFSPaUVZrOItbQmwBxlhJ5AD9ILstlePBSGmDiDNk9Ky8tie82l4DVLPbmPJKnf1GXSd2mzJfIZYSo5vh8FEiX5TIoLycak/EwmUy3wuxn5OfgscyYXCdSIrNTv8uHr6uoq3/axGHrnzp3Lp3cjPEAODnwhHwZrYuXIoiqdiLrB0ljIi8EzA4tbvAbQmnDuft77sJ8exSWLQK+32lW++QQhLS0tf/jw4Wod8pHrSGFReZ2eQYSv6FNxrzLk+Yo8xb3yc4Lydwl0pyKl6lksD29Q5R+jABJN5cWTJ0/mCIVCmm5iXKvYeGLtoLkw/a8fmEZO4IkEEKSle4PWMg4LwCKcUxFLdBuF8o0eFMAustzlSFgpaolKQ2hUUYoKVswql0lz97D7FZ/4J78id2WVf4fdKf/DtCKHoHyu/BzFs9g5e5b8j6B8TrMP6hASEkLbdjOQFvlp43fgqyYjITEsFr7qPR0+7CxXWqASck5rwvFFAtaCDo37BraP+AysDOU7PjUCGvAvBmqTatcHxMTEII3lRL6IyocYTQnSIKkhrL1/mK1VG376O0gryGLqvO+VDexeUhQ2hh8DA6GIVQRFZ6fqoy5s96NLTE7NvurHglzT90leKUAb6U5C04ECvE1AU+LHe39id5uDJoU+zESFx1Cgj11sFvxw5wAsvbWLeaHRdyZfWAMzLv0MWeJctskvmRH0O9/clu8xTg5LYWFhNEWljF6nT5+WdejQoUSIeGuRCRjy9WD547/gj/DzKO/kmqq6RZzlQWvCycRy++OdXUtg9pGfICVX7ik3xIrGj+WQt3JIYwkVKB2t3ARlFQ2TJeSkgQV2H6Mbd2HKxszLG5lsIyJ5X5YvCLVBGUb35csKwURoAPufXGVEH9moM5NX1CAWXNsEjkbWzPil/enobWhjwlG0SS4SzwqVDpJ1tCPk06yXTGOlfeseZyawkP0020H7u7azbQLD0RQgZGMl0/ij16VfGPGU1+mZmJj8zZ0qcLFv376TlWcMFKDQ+OSy/nVvLzCqgrOTnN+1gGLu7cve0+CDExuYUxD131/WG8o2VSIQ4VAxoT5EZR+grFVmifPYro7kr0gcRi1f7qbOY4oHbaabgp/EKfaGFow4GfgdMyQ2bciXhkqEnZEF41bq0p5mJ7Fz2vSWlBAaNaFzegYZ7ET0ung/bZZL3aAhacX4W7niQlSGCtgneSSz/QUwnxSbZFRsKE3PI66vZ2zNNi+si+9DUJ6sVYIJEs4XOa9oFoC6V9rKkyDGcqwZOAc++mejvFsWFzQImrP1KbuoAbTmOAJZ/99e3AHW2E0qDEljw+LwvZy/o0b8T1xDFU2tnjTJiPSneMQh8QCuJkRAVMZztgfAybhQSEVtkXZk3IPd4pPsRFapWyJPM5uIKoW2pz4RF4IEtmSh5o8/C2X7q1Jlkz0X+OAf2IeGeljaM7YYhEwJY2wARNTIzHi07W5BY9M67Lmn40PZYkhjbEhEKPpNukZbadP7KohGUCPnsqRS6f7Q0OLhyJTMNMYpdPR18gRny3pgayx/jhhEduxEQ2hFuJ5nlzJLklpgfGYydidKA8NK7a0iwmGB1E5pHEXD+MzzO0yuDW3UkVUy4QZ2MdTiJzr3worOgGdZSbDw+q+wpM0otscqySO693DsTWY8R6LtF5T0EDZEHGPc+37zITDHjfZzjYDVd/+Eu6lP2LAacTdtktvLriX8jYY24evQvWjL9UEb7yVyHU3RSOD9FkNg5d2/2PXSKCwsJN8ZVYih7lIxUmRuItcHCGdjbmH9oUztJ3cYQ6bTav8+rQiXGhTNfOCo2/Cwb8qmcxhKkSg1NbVch1Y3N7dVWBiV+64VoPyIz05BedQV5l7xZ9wy/eIvbOfjT25sZYoMdc/EoSvaT0ZFYxVbA7e3zyK2pYqFngmzvUhBMUDOoXVyBCIAgZYWj3fuye4lWUddMO1ZPveqPzPq6bfa2zRFpeQnJt/GnV3J1pLTzv+LW6uazWG7HpcY1lMGdqGxQUFBtLCElUUBsh3DE5+Cq019eVogs2YnGkKJTypGp8AZVoVSARtnIoNUiF0EuVyjRgCrlByCnj9/HjV+/PimLFEBIiIifkRb5yOOS5kiQuOC1B2RwUyKADUU2vHYGLtV4h66ToQjeWeC3TaNnNBPkzzTR4KR/CLCFWJLl6IcJINa0bZogb9i0yfyexTxhOzZJP+y8HvM+MY0yVAiGHXD9F2qKIUxrwzkNuuWLVsWDW+VxpEjR66h7GfxqanOFj4odgob27I3zO84ii3PQvwWPDNgKrugAbTiOKmBERvVdbNtyFoKaZSKUW5loFDX+LnNmjX7mAQ7Ep0NXJPMpJZPFUjVRUQj0CgJEY1Acosqn4hG0OOLWAXTzv9UOWb4ffqeKV43VyIagZ5LlU8HEY1AzyZukP8mMKIRFOOJitatTDSSa/Hx8aLyiFYRBjftBLHp8rUHPJlUq4UsWhEuS/8FE2phiU8g8N2PmQFJFcXAcRsBOajI40lTIAHHq1KfaxNIy6QD37MlNbbevXsXT0+oARK4aL6udKgPKyNzcDSTX5by+VoFPtWqpsLG7GMGGLXArpvngl/QIVaQ4jYph6WlJjHgy4I2paXFGLUN2BsspGEtlGXswPcsGjyuCPr6+kUOUKUJZ2dsWVxzUplWkfx008Tp15X6o6pwjpOTEz1tirxB1A5gb/ATd6o1yPdTAVK8lEEuDArnIamMr84JSSV01jdl5RQvrOfsmkrXPLbubdSy8XSkIhJCaZiYVG4/bm2B2m877rQyoL3SuVOA8JRi+5qIRg2cwvcTCqztnrATDaF15arb/MHXqDM0qVfscoj9PzUKZb1A53j48GEMdmOq/BzLBXKzGL9Hk3595DllQY3v6dOnpliOqqxtK7Gb/+LraM5YltRKSROn3kXbOTmtCdd+y2wZ29qyFBzSRfBB+1GsFdnZ2bGXoZdSBucy/hdy1HAuq8p48OABeY+VHOEuB7Qcq1GjRkXljoqK6oumyAHMZ3vn5ebmhuHnO/iOtLJHI6BJcwG/3730GCzVBTkNoXnE6mPhra1qdxWpdsJ5+M+8hSQpHlHmYF6oBxv7y8MwaQIsSBx2h2WXpVYCd+/ebYO2UqjCs0odsNsLQ+O/BZesMiIjI/PxmRqPFE8+swrEKoQTX08IN6dt0IoW2ss4nqSMV9KqDtO0IhoBudGRvL24ZJXQqlWr287OzjyUhzb43Chq6dTC6eC01GmkFeqKaEuXLhXSQLk2RCNs6/MhzHUru2GzNL9QK/lG0JrjCIoZAsKv3ecVGcmVBVUqd1rrcejQISN83/JDHFWAaDS6P79VPIKCArfPbd/A4slDDVAlrXJSYxrzqxrRCOQcy53WelSVaARncztwVwrhqC3RCJVq6e5+3oVSqUy4t2/Rer4qA7u4TLSXaFWqVhi9d7TgfrZFitBEX+PvFmbniwU8Sed7U37Vyuh98uSJTl3lx59dxShQGS+vSnGcQCpx39FLHsdDV0B5RHMeWhfgfpY5TXubiTPzQNODh41OKuHfbObv3ZN7TIUYMmSIka7XN/zUaQY1WI1HYZRRadlSkW9kZYBaYXyLFi3KRD1Xh2b+02ghpNo1dTSOWphXwCKaqwI574Z5bdKoDlDlz8XfUuvgVFm47vQRwfLzFY55lkalOO7PP/98mzstARqxV0yZVAZoC2kV61hgIGwsk0hA3dGqpQtkhDxifjKqrstUzGyoA2qqZYh2K/kRfHRjC5teoglZmoIi25X2DidQmqaKyDWB7lOFjXbjKmUSVYpwTZo0oRAXZfC/kB0QnvYUlgRvZ4tAFt38jTnuPEiPgx/uHoDgpGjmx0955GtSGoo5OU1BIzjqDjMzUxiWpAcdh/eD/PhUlffQoSmIIKqwuPUoWBv2NwshnFqQxZxq14UdY7PoP979E448DYKZl9fj91X/Vtu2bWkJmtaoFOFMTU1VcsbjrJfwN77o2MbdqKTYD/MgV1IAz3NSQIB/NDpO0eWoBaqpB60gFasmBnHYxBxHcHA2hvfr2oEkKQtkecgNKu7VBLNmzSpepakEDxtnqGtoDotaj4BtPRbCruiLYIfpxZimBSk97VrAeOcesLHLLFjT0Zv7VklgXVZqPXilZBz5RZYe3qElSr3sW3IpejCPtT5rzm07E7sMmtisCKhuq/UOKw3XDVNk0twyHu5g08gRvm7QBB7eSwfnFmbwxfNH8PR4CBg1KbmUjSfgw8MFOyqsgxUrVrQbNmzYTS6pU1R2d63KaZXy0f8ikC3X16E1m/6nGfEPrv8KN5MikcMkzGfy96hzrLs4+/wuPEyPZ13ll7f2wCVudU0paPxOqjiINsDFK2BgKoSWHa3ACD+lUinYtmoEkoycMvdrgi+//LKM2xz5qOyNucT1KKlsbQIpQykFmRCfk8w8x5LyMtm+BzRDT64W8djzlEZaWloUd6oVKkU4tGdYoDUF8vDliTjko3EpIRyWuY+DZuaOrH9fF3YEXM3rwYhGXaCBiS1zOO2DRP641TDM11iBVInSRJBh12njVI+dnzkUB2cOx8PZv+OBVygFAxszyH6YgIQlxaT4O5ogOzu7TI03t2wAoxt3ZW4UJAoW39wG48+vYsRqZFqXlZ16GCovOTQdf3YLFgf9VuR+oUBoaGil5voq1VUOHDiw9dq1ayk2lk5BnKzCsVQtnH8YK5Oi7FLA2NIUjG3la66bpBjArD7OcOdaCvxmIPcKoLHLZ1fugcgGTUaUsdRVPvrsD01+jx8dHS1RHsQm7zACeTcTMcacWQm7e3/IRAQ51NLeB4Fd57L76B6C8rkCKBpo4EDrwKmV4rjjx48/oIFcXeOff/75hDvVCDKsSMUhLSyElry6YJGJdEBOMhcLUN0HsLDQY2k62j0zAnFyNpBcVHxPQ0gTEhKucOcMRAAFEch9nohGIO808sMkohGUCVWaaFy8zRIxMDVFZWs/Pyoqah93rjPMnj17I3eqEVi3xx2ODRvBnD5N4X9dm7N11xPeagwiPT7UdzVh8bSG59SBsYMawe4Pp0L+4+Si72mKLl26vMOd6gw//fTTFPzQzgbiUGm2GTRo0Axdct2BAwc+wA+tZpsp+io78sTQMt0YHodnwp3LyWCVxXVjBXIZRrJMkA2QmpgPIReSwLpVQxBn5AEFjtMCqffu3fudO68yaEIXxc0eLqk1KiXjlOD24MEDdcHJNAYa3gXNmzcnu6GkN00FqP/xQBkFyXFwd4E5+s7g3FY+zrzpTCTcMSpeei6Q8WBdr3ZQmC8n5PyrIRCz5wIYN3eEZz/9o00dGEZGRuaQllpVoGyjtfCx8pT2qCrLhHfv3r0/d14pUCXcvXuXYgJqRTSCNKcADM2MUFZJIOJ5OrPb6EiR5oNAIis68Efg/s1U+fX76cDDdJOxPaAwVWt3ktyQkJC7pORUBUg0iuBTaaIRqspxCrTDlnhT25YYGxvL1spxy7Nye/fuXbzkRwPYe/VYJM7M+17GhabSFkIb4+wXmy5q7C527tw51ENkPIqq5+joqLWnGac10yhFpWYElKErIRXUtGlT+0uXLm3VRO7Rfm8Tv/uAOdMo1tQhDLFiZEePHtV4Xu35pgsr+CZ6MoGFIWh7CK2NQFOiHTp0qMHZsxS9HvtchKmpKaSkpsKQpT6gL6x4IlkoFMKePXu+RaLR3kJVJhpBVxynAD3PzszMrPXWrVvnuTRzHUyjCWjqQlJmGny87ydIExWAiaMNs6GyoxPAb7A81LsyMJ3ap08fVbEhFe9Ln1UXNBrgzJkzEuwaS7RG6ipnHl0DJs51UcERQ1ZcEtQXWcD3I+aDsYEhcgOPjcteCb769zyvOWvy8/Mp+lBlgnerha4Jpwye09KJthZ19RPoZ1jgGhW/lhOfCpv6vM9WpCpAswS0IDAmJubI+vXraT6EPH7oIHWRKnEzHtWK06dPn8EeocyaNRJvcy/7gb6NOZejBGyA8vXc7HPTrbm/qh5Z1gGqk3AMnv4+1D2U29okeQXQUeoI49r2Y2mSlSQPSnMiAfPykRt1PqHJgYcES0CC2XLpEvjh/A54YSVVOzFbBJ50d7BP1UL3VgRdyTi1CJ4ZkGRSKCxeiqkCAgM9CDJMBN/T8uiyJPsokrkqIDfO4E51hlOnTs25du2ajLyOVREtMz8HZp9bDy/t+RUSDdvaZ9VNNEK1c5wy2MZ4KrhIGWRQZ0Y/h1+HLmazC+pAcgaJ+FgsFr8zYMCA0hHsygUSqC1+9xhydbnrrmkoa+aRVWDmZA88YcVtXMqXNL/lvTmcS1YrapRwhHabZ8kUITfKgyS/EL50HgmmRpqv2CJOJQ2OPhW2FnW31PXSALGm5grd540EM3eyA76ogm6RQ2U8taqCGiccwcPP6wgqair9VoJ8/KHVhuksojppZrTdJeFoxFUY1rIHFNDS5WoAqfXrL/8Bt/LiwKCOGdN6CbSqRsRtfKEKMj5PHOLtX+OL+l4J4QjkD/kozVJM0ysK9GrcFh6lxsOBMV+xqOGEuXZ9wMncHj54sION6mcmpIK9zBiWD/Bm0ymqFBhNQByZV1gAX/yzCdL0C8GkjgXw9Gm9t9zlgp7bs1FbcLGpDxtu/Fm0jk0ZEpC9HToz8BiXrFG8MsIp4O7nfRgJwBzqVw+YDQuOr4MV/XwhJi2ehVVMzMmAVZi/5FRgiUlImQS7wLx8KEjPhey0DGhoZAMt6zpBY0t7sDAyLVq/TWEGM/Jy4MHLJ3AnMQaSCjPAyNIMRGZoiOuj8cyXP7O5TUMIS3oCfRp7wEi3HvDLjQPwIisFBjRpDx93GVfUkAgo77KCZviVq3BVN1454RRQXo9wcvJK2HPvDPi2G8oq7I8xy+Das3D44fJu9sIK+aUS7Cn4n+Jp7Fb8D/+RslGC+HhQysHUGma4D4YrT+/BieibLMYWBSd4v8MIaFmnMYzb/xXb9IGHRDZuYic633t55cbYdIjiUtQStNvsK5GJpUzANLWuBx72LnD6UTA8zXgJe0cvYzLO0tCUxVi5nRAN0w6uADtjK4jPSmJDaRQDhfxeKHoDyUhFcAGSnd9f2gk7kIuPjf8eum+dD30aeUBkylMWXoOoSFrstuFL4OsLv2OXXbyWnpZB8TIK6t+Yv0n9ftQ1jFpHOAU8/LyjeXy+k8J8aGbTAIKfPwRLAxO4MmM9ZBbkQEDw3xD6Iho2vfMxXI27D1+e+w3sTW0wLwomte4P/yD3UPBRcgfcMnQRI7InNoTLyFneHoPhzONbMLJZD3C2coB5x34pwY0ElHM5Ib6BlQpEUN2otYRToE2AVwt9kd49SalVsLRhbn3zOmBlZAbudk1hcuu3WEAz4qBdo74A70MrWUiPUXuXskLWNbYEL8/B8M2F7YwrKbC1KvCFApCKJWNQvdf5DL8uUesJVxoe/t5BqFR4StHO0wUYoQoLH6MA64nEqtIcWU3itSNcaaBS0wx40vdQvH0kEAiNmHlQ2kTALpD1gqhcSAvEv/Jl0nVBCfVvQzXvjl+deO0J92/H3r17BS1atOgiEAg8sVH2Qo26DX5a4aceflKk72Q+nx8skUguFhYWBrdp06Y4Lv8b1Eq8YbraBR5tGCkSifpTr6+tN4gyaGYMvy9GZvzZzc1N7vf5BrUCb5juFSM0NNTF0NCQJoSqfYYU8fjw4cPNP/zwwxJbVb1BzeIN070i3L17d5mBgcHSqkizyoImLzMzMwe1bdv2OJf1BjWIN0xXTfD09xTJoN1skEnfExiIOoIU1cVCCXSzbQbzWr7DBsNfNSi08ZzLGyGxIJNNIvOEAnLieoky95CMz/O/5RWgVUyYN9AMb5iuimi9wbeOkCf5DButPFZd6dE3DmhcAcX4oe33ahvCUmJhWejuor1AyoC1Eh5IJdIYGR8mhsY7XHudRw9fNd4wnRZosnaevpl+/l6+iP+OTCIjVxXuSvmQisXwR/9P2U6vtRU0cPPe2VXA55w7NAFNOUvyC5+hDJ9/y3fzAS77DSrAG6YrBx3Xz3IrFEqP8HiyxkWOLVoityAP9iPD0dR8bQdtsudzaR3b26ayIOdUSUHBwhDfTZUOJ/9vxxumU8bSpXyPunHX+Qaidtos+FcHiVQCy9qOAzerBlxO+SjaTQWhS5uPfGzI860ikJ/pX9FXYM/TEoEnKg/8XZSCOXwxvBc0O/AQl/ufx3+e6Tz9fbphqzyPrVLnosiKZwgBtCxQUrGHJkWTWnBtc9GeTKs7Tof+x5fCDJe+2HB5cPDJdfBtNgjWhh1iAZvaWDZmW8t+3GoEPMlKgPMJYfClx3ts+1c38/ossNPyW7vZzqMU2HBBi3c0YjyK/DXo8FIwNNT9IjcarJGKJdtCfAMpgsh/FrVf56kGtPP37tkuYKaM862+WB0MRysU2lk10YjhFKDd7uJykiE2OxEi0+UbkPawa8nW8tI+ln88vsyCTtGS2PnXN4GFvjG4WzvBn7HXoY6BGZNU5iJjuIQMaG9kCa2tGqkLg6cWhTIxtDDXyWYRZUDRaJDxJ8ekPpe19feWefj5XOcu/afwn5F0bTfObC4QQQjqbao3UdEhxCAFK6kBzGryFrRp4MrlVg0UMYBsrdIBwwhyRpTqTCUNDDkCx9PusTjOumwgTawcYfeoL9iKm7VX90OIbwDMO/oLhKc+QTtQ9kvILP8yu5X8G/GvZzqPjV5neAJBb01HGrUFhQuxBiMYb9YO6lnWAT19PcxBm0wiYZPQ9vb28hs1ABGDBjNoO1FNQMG8FVuS6gq0WioqKgrVS/mWpCQ9Jfi39/kNuJX5GAqxdJVRC2hp3Gc9JsOS0wFgiCr0Va/10CHQF1b084HNt45CRBIX71Umkwn4Bg1u+PxSaxbh6Br/SqajSB48Pv+pTIriRsegSIs99ZzhLZvWYGxa/nofijDVrFkzNhyvCUiyTDy/BrZ0f58NfnxwYzMsbjUSlqFtNq/5EGhqZg/TLv4Mbzm6s0C2mx/8A195jIe9MZcZs4xq1AU+vPErbOwyG6ZfXAuTm/aGVpaNwMFIVUgg1aBl9nfv3qVdVbmcstDH97yXFQfb4i9BjrRA60ZE0lrAE0DIzABo6+fFVtxtGLwQuv86j62Io5FeFlOhULouyDdAu025XgP8q5gO7YR+Qj7/pDwOkG4gwZ69Id8cJlt1BmsrKybFNEVycjK0bNmSMYQmoMGU/wXvYDuT0zb0vs0GwNeh+2BSk96soR5E242Y8fM2Y+Cjm1uRCR3wnoGwIfwoSshs+J/7WDaQQlvS73p0AYKSouBLjwlA29prCuooXrx4Aeo2Q1UFkobX06Pgj4SbrL40bVRk905s/RaciLwBi7tPYGuIt4QeYxtyv6+0shHtwEe3fAOdWeJfgH8F07lv9J4p0BP6qQq2YmtkDmsHzYMP/9kIzzOTudzyQdLsbQM36GffBgQUtkEL1ZTuTUtLg0uXLgXu2rXr2MSJEz19fX0/o6AstR20o2LTpk0HomqcPXXq1K4jR46cY25uXp9UZU1BHUxqYRasjDkKeTLNyky1m4cdzaZ3PgFDPX0YtecLODNlDcw//gs8TX8pvwmBz04K8vFXGdvrdcJrzXTt/L1HgkDwR+n9Bmi/BOol/9d9Mng4NIERu7+Aje98AFHJz2DNtT/g/YZvgbNhHdZDE8jpWCwRs+XMAinm8fEKfp9ULYLik0B2mgJ0D30X1bGgDz744AtsnHGYTVECaJ0bLbGl9mRy9OjRTc7OzmPxvNaCyhIYGDj5xx9/pLjSinXZNEtOIo8MU9uff/55XuvWrUfguVDTjog24Pgu5m+mhmqCd126QF9nTxaRgwaItg5bBCP3LoXkHKpSOWQ8WWyITyCFUn4t8VoyXYcAr8YygfAR7aNEoAhQ+eICNjwf7OMPPbbOhyltBsKAJu1g/rF14O0xBJae+5XZCgQa/PBy6AHNTTQfGqdGdurUKXBzc6NdtJ9+++23C2NiYihAbDwetGNneeLAbOPGjUv69OmziEvXKlBHsnz58tHbtm07jMnyNkSk9kJ2sp2+vr7zunXrPnJ1dR2giSQU4FfDs+Nh49MzIFDqxFSB5hNPTV4Fhx5cgaltB0Dv3xaCm3UDuBoXVsKBANXToJCZge255GuD14rpsG/ltd80K0smkbDhPRoFozhB1JuGz/kNPjnpD3YmlvBB5zHs/hF7PodYJfVEAfKBHGvUFjrXa6FRDeTn51OjDL169eoKTF7EIwEPbfVFw27dunX97bffTtYyVTMXGacdfj7EQ9sXIw6gALv1P/zww7FDhw5dohkD8uGbRwchSVx+7PpcVDnvzd4KG2/+BT+i5LuJHeqg7YuI2bg7kHw04V4gXhgy+/VxO3ttmM7Dz8cPO7mZSvXNIrMRUYg4Pba8j4XhwdUZ66HDJl82OlYG2IN+bN0P6tqU3ICuPKA0S5g+ffo3eEprz6LxqMpkGDVShw0bNnzUv3//+a9iLZ0CtLL8008/nbpv3z7a0ixJnlslUFsiVbThnDlzRiOWVqSCkgmwK/4q3Mh8xGinCjT3SHN7918+hi/PbwUhqpyqQMyXli0yiJr/Sz6XVWtR65mu57rZJtn60kyZUgMln8Yz036C3XdPw6x2Q8H38GpIzEmDrPxcSM4t3tZFAbLTPrUbCBaWFkxcagqUbEFLlixZi6dn8CBbTYtvlwtqOY5ffPHFZGToL0mS1hREIpH4448/nrZ//34q0ws8qoPzFRLQaffu3Zvs7OzalseAxHxnku/DwcRbJdRHVSAmXNh5NAsfRlhz/Q/YcfskOyfIZNJDIb6bhnLJWolazXTugd7r+DLeHOWmbqxnwKRYfGYSSrktsPb6fshEFfNv1P/LFEYqgyV1BoKVVcXzVGFhYRdbtmzZnaQPDZygDbYTG8x+vHQeD82GPbUHtTDsCcB5y5Ytc1H9nIS/r1OaUFnwmVJ/f//PV69eTVKNpDXZoLrqQCoCzVc08PHxGTVp0qTvy1OtSdrtf3EdLmdEsfPSoBcO8vGD9ixmrDwIcPDMABi44xNIyi4eaOGJBJBjkqQfNmafZqM3NYxay3Se/t5Yx8WvR+FHaf6mjokFbA45BmsGzoEWto1g4PZPyiy+pJClM8w6QUuH8qd2aEunrVu3Lt6FwGTcqVOn7AwNDZ+hffLztWvXqIFexYMMj5pooFRYUs/shEKh3eLFiwe88847k+3t7RuQJNREFSWVkXa2i4yMDEW1cQd2HNRhkFFLBw2Q1BSjqQJ1MLZ9+vTp/eWXX+5StzMFgTrVlY8OQ1xhGpdTDHJ3G9asG5tQ//zMZhjg3B7CkmJZJ1wayJajgmYGUsdZq1DrmK7NxpmOIiHvmbI6SerHDW8/mHDga7iXEAO7Rn3OdHyK90tD3cpowrMCH+f+JYb5S4OM/YCAgIV7EZgsrWLRNlk0sEDOuLUhgA+povRONHhEvQv5Z9FBEoRGLUh00HvSQZu20if18MRgr5LJ1IEIZoXM12fZsmV7Kxp4WRixo8xoJw2kfNlrOvPh/HnQ+8xxYOWVPXA34RF3RzFkUtnVkFmBXbhkrUCtYjrPjV6TQSj4jdRCBYxFBnBkwvfQfcv7bNnLntFL4b39X7E5NWVQOIRlDu+AhbmK3ao4kDpy+PDhn1HN+gGTZKNV2p55+PDhJ/i8acjcLihd+KV3JCGmJ8lD+XjE4LWDmF7s4uKi0oALCgoyMjMzO6Gnp9eNvlNRY6SJbHxmAd67u1mzZuUulbl3754J3j8LT9/FwwLfmxiYJF8Cdlp78J0C8PNVMGgdtGnHTpky5Wd1kpzUTLL3jiSX3QW9Qz03uPb0PgsFTTG7v7u0HfaH0eByacjyg2cGVteGXFqj1jCduz/ab4D2mxJoa243mwYQnRoPu1G61TW2gm6/ziujTpJ0m+n8FttiQB1iYmKikMCD8PQxHlqP2UdERHyODPFleWqRNsCGn4yM0AKZhhr8u9QhVBX4nBvIQB3pHN/3CKqpb2syhK8AdRJYvovZ2dl927VrVz3b6pQFEdNxx44dvzk6OvZSVw80d/dRxE7gc7vw0GCaT7t34K+ISzCn/TC48OQOrHxrFrUjNpVkKNKH9LziKQka3Qzy8qsV7b1WvIS7n/cJVCHZcBRVOqmMpLO72zcBv6BD0LNhW+jeoBWsuEymVzHoXh/TzuDq0JjLKQuyh3x9fQc8fvyYlkNrvanxgwcPyELXeBfYfwuwbvNRghpg+dcgPeah5BZUxMDYKZGdnIlS6303N7etXLamIJW5xdmzZ0mtV2kbUGP9PuoQJEppHKgYZO/P7TAcvDwGw7bb/8Dlp3chIz8bHiY/Y5KyCNiugn38X3mbf+Uv4LnR+xAabe/QOe29QpPcxyKvw/HoG5Camwm+nu/ClWf3Ydfd0yXsN6lECl/VHwrGavaIpnujoqIivLy8BmKS1o1opUqGhYUtRknxnS4k0H8VtDwoPT29W6tWrS5zWRWBCGz/+++//1qvXr0B8qyyuJ4aBXsTb5ZovCT5Ls1YB/cTH8Oys1ughW1jOPM4pCTTIWgLTyOZreH5acvL87ypVrxSpvP09/4GX2EJl2QgviL1QIw6vt+QhWBrZAGDdy4ucuEi6En4sLzxcBAZqN/Xe9++fZ9u2LBhPZ5mynM0B/buHyHT/viG4XQDrEsJqr3qd2QsC6Np06aNnTFjxq/q1Pmnucmw+snxEoMspILSciFykp7813dwcNw30GvrAjYQpwyKYmb0+L7o/PLzr8Q16JUxXTt/73GoSJbQF7s3aM28S34Z9D5sDDoI7R3dYPbh1WzFtAKGYj4scx3F7A9VIHVy4MCBnnhK++hWap4mPj5eRktc3kB3oKmMRo0aadPeiEmbnjt37j52fiq/R6OWiyL3lmAq2kTtj7FfwocnNkBUShx82Xs69GjYGjptms3UUAXQ/pcFefurVGOrG6+E6cjLJEtPkomGA5dDSjwP+jl7wqXYe2wuxqfdEFhz9Y8SHgrmEj343HUE3qz6tYlR3n333WZ4GoWHxiMIz58/N05OTjZFm4S85x3w8zrN4b2BboESbxVKvI+4pCYg4jc8c+bMI2XTQhlZ4jz4LHJfia2N2zs0g9iMBHiRmcLMDHVAWoeH+AY255I1hlfCdJ5+3lLl2iDW2/LuJzB87xdswWXHes0h9EVkCZXSUCKAL5uMZN4GqoBMkz9q1CiaDSev/3L1wvDw8E1GRkYz8vJemVr/n4aBgQFpJAHIgMXbEasHtRPbEydORGBnqHI5+/O8VFgRcwSEKrSfAkkhtLVrAh92GQuNzO2g59b5xaPf2ARlIPksxGfTt/KMmkGNM52Hn/cJ5De54xyHhhZ12bKcmNTnsLz3NPg15CgkZKdyV5GDJFL4pv4IMDCRx+0ojbS0tLzhw4fTECZ5/6tluIiIiCf425oFoSwFMsjHnVuFUpjWRnM/gR+fthkFHtZOEPjgFBx5dhP29P4I9PgiyCjMgRkX18Fst0HQ16E1fHR9KzzOfslGXInoqzpMh3rGVrA4aBvEZL6Eg/2WQP/jX7B5yT29Pmb2yZr7h+DqywjY32cRDDn1DQuToOxh72HtDJ+1GQ3/PLsFfg9OYI585Hd4g04wsUkvpjFswvc6ER/CfpfmDt93Gwxd65bs3K8nPoQf7/7JdXIUA4WH3+8N7zZoz7xDBv/zJVgZmMFv3d8HWha1+OY2eJadBLuwrKSy0fdGnfmeeQId7P9ZCTVOAxS4urpWFCyK2mmdU6dORaJZoXKb8ODUR7Dj5bUSquaoFj3hYMRlODlpJfx8/QDsuHsSzPSMmVqqANl3+bnSundm+5VdjlJNqFGd1mODV3ckfAmGG9eqD9gYmrONifs6ecK5x6ElGI4mTT+x6a+W4bKysgAZjlpRuQz34MGDwsoynAJCbFwmQgM48tYX8GffJeBp0wS+Ct3DfpTUYLkqXEx0ShOz7oy+CE9zEqFH3Rbg13UWrOwwFfKlhVj58u/Qc+X3C5jGTfEsybGXGpBCvaZ7XMwdkDk/gwN9P2XHp61HoQ1cAAEP/wF7IwtYggz4R+9F0LluM8gszIXEvAw49TwUXM0c4Pv2U2Br9/ngYGxdotERFO+xpuN02Nv7E8Y4e2MuwawrG7GDkF8jW3s0vhcPzStKK96LQkxMv/gz2BlaskWndK4oj4bQi46OlqH2MYFLqwJV8ct+/fq1lCfLwtPSCVrpO3ApOf64fx7sjC1hwoFvoI+TB9ydtQU+6ToO9JTCV0gLxFhGMRcVqWagVe1UFXxDvQvU4ypgJNKHBR1HwbW4cLY6mOr2Uuxd+UUOb4maQl1b1UtxiCGXL1/eFU9pz2K1DHf//v0e2ENqM3qmFtTT3015AqHJj1hgVmp0j7ISULXhM2lSupcnxnm7vgf80skHprv0hXPP77EgsB9f38IYrzRIKk5r2g/Gn1sJEWklA2KRs8DznBR4wR3EPLT3wM+dvGFj59ns+lehe+HToN/hVPxtJjV/6ugF37SbDI9Rmi4N2cWk1L3U8rd4Jq2DgiTRJzEkgYIevdugI4w+uwIScuU+kcR439zex2K6NDSpAy0tGzDn85X3DrLrmoI8cFB13I6MRwNg6kD0jVu8eHEn5dX7ypjeqDftrcCl5KD1lAlZKbDj9j8w5a/vmI8mhYZQBo/H16NYqFyy2lFjTOfp5+Ur43Z7p4b406A5TIX67MwmODdlDZyf+hM8S08s6kEJRgUCGNhI9cJgUqNOnz79dVBQUDAmy9VnkEjP1BFKGxDV89BG+Dx4O3yLje1KQhhKJBnUN7KG95y6Yw8qZNG66PC6tI6Vs5d9KxY+Yu61AFQ3f4EjT29CBjZMB1Qtya2NnqnoLRSfg+p5wOqOM+AlSirla7FZiTDvagDMv7aJHVMvrkWVU8RU1BFnvoWNEcfgXtoTZHwxdEFpR+rowuubYQxKqB3R51gkaOokSC0tDXr+xze2wgRUoUeiqpgnQQnadQ4LdEvXSK0d79wDlnu8B+moOlPeeexAQrDz+QEl9+LWI9g1X7eBcAVV4otaBrklxkMtaB2XVAfJ9evXb+HxBdG/NOgdaWSbQm8oQPd1a9AKXG0bwMr+vjCnw3A2JVUaUuCd4k6rHTVm06EtR+odi62xd8xycLa0h5TcDDYRfv7JbQh+HlniZUhivG/VC5zqqA6pEB8f/2zChAlueKqRlwnac18jUT9TlrTagho9vWRdAwtG4GzsMbNQjauDacp/iRLAVGSEdoMhY6yMwmxUu6wgtSCLGfS2qEYTkyTmprNG3dC0DkqsNJRQhdDItC5EZ7wAM30jsNEzg4S8VKY6EhqhFInJTAA9oQis9IqdAUh1JfuQ7CtiYGt9U5Q6BZCcnwHmaLsQgyUh45IdYy7Cd8J3pahhNgbmYKzU8HLwXejdbdFuY6okpjNY/E1jsNI3gUf4XjQUbykygficZMaI1JjrGdmwOjEU6oE+Sn32LHEek8D0zpWo6RNo35EzQ0UwPnLkyF0jI6MyrkjU0f3+5ALcyiupJbR3bMbcxVrWaQxZ+TnQfev8Eh08FgikheLpt+Zs3sLlVBtqhOk8/GaM5/GFO8hgoUbv6egKIfEUHQB7J0yTxCMjX/llrAr0YEmLkSrfkO799NNPu1y5coVchjT2NEH1xRQlXoY659qKQGpUaRCRSc2khkgdhWIvAmJKYhpS04gxCmUSKCzVAxvi94j5qPxGaCtmY4MlRlGoqPQ9xTOJwUtXBY300iAGNW5SmZQbOfXmdD89m35DGcRwyveS/UjS2ACZR0EFsuEIxe8lZMxEV+nd5e+sX/xdLAvlFWAHQkxY2hOkIpD3SkZGhn3Lli1p1UdF4NerV6/57t2776qaPCcJP/POZuaWpgwHUxv4svc0Npo5et8yNnCnDHz9xBDfAM3DClQS2tVMJYFSLgIJpXF8cXLpWWT9FtipseViY2Ojp0yZ0hpPaSmL1njw4MEGZNxZlWW+N9AtiIldXFy0bYuGf//9d5CJiYnKebaAqJPwQJpIjIS9MttDgWkRl6b9AnvDzqGm5QBfn98OTzNo/E0OvkgAkgJxkxDfQFroW22oEaZrv3W2TJpf3MtPat0fbIwsYFizrmCMqlj7QF8m8YqQK4YfWk1gEq006L4+ffoQA0dSkmVqCJR0l/CZNPBSArThxgW0QZa6j4UhJ79BW2Y2LECbaXuvhXAZ7ZNbSTEglokhNDkGDvRdDDPQXkvLz4advT6A2Vf9ob9DG3i3QQeYeXkDjGjUGQY6eqC99TNs7T6PBUEiafhZ8A6ISH8Goxt1hbFO3VgjGHn6e/i5kxc4GlvD+LOrWGFo8GN9Zx8Ye3YlDKnfDk7H30GJJ2RTEAf7fYp223F4kvkSVnaYBr9HnWWTwz6uxW6Kp57fBv/wf9i7LQr6DXIKC2BLj3n4+9uZ1KUphpX3/kIV0wzGO/WAcfg7h9/6H0orMdp+P8D6LjOZmhqXkwIfoD1I70m2WmZhHqy7fxgKUGKTdJvb/G3YEHaM1dHnWDYK8U5IRlWaaNSxTlO4lxILH7QcCs5mdrD81h4mxaMzXzBpSmHWt/dcyKSkAqhaqmuPNLFGI8/d9uzZs7Zu3bpF83Ul2k05IMn7yYOdsGv0UrA3tYaIpCcw8+9VZdQkfN5GZLrZXLJaUO0DKW0DZo4qvdebs5UjTGjdDz455S/PUK44PH3bpIVKhiMkJbEVwhRfUiuGi4qKOq+K4QhEuLspj2EEMoGIBTSSYcPi3hmv0XwXHY7GVjDr8kaWTWmaG/O0doIjT4PgKdpVpH6FpsTAFyE72XU5qQHeRwYe6OjOhuOnNOnN8qZcWAtL2oyEBdiwJVIZC3BLQ+3EzGRT0ffnuGHDRiYwozWF/f8Ht5DpbyVFsx15fkOGo0EcYgplUFloB58vb+2CNLTfpCCBo09DQA/LFZedDCee3WJMQ6OS1EmQGizi0VD/L/CV53jwuigfyyCG29nrQ6amrkVmo8EZ8nO0NTBlth+VzBrPl4fsgpdoQ9IzqQyWemiTov3Xy64VUzUPPLkKa+4dQuYqgO/aTYL3GncHV3MH2NxtbgmGI2CnGM6dlgYRg5ZkHRs7duxUNC1+oYExTRmOaPpZ5F54p3l32Hr7OFv288uNv8C3wzBm65XCe9xntaHamY4vlY1QDnOeh3ZOXycPSM/LZgT98cpubBjF12n5SCtL1XFESQ1B1ZDmFrRyJbl3756egYFBDy5ZBrRhx1v13GF/n8XQ0MSWNeRVHWfAJzd+g5Nxt2F+iyFsHoomnWlYfn7zIVAPpRMNUkxt2hcCsQFtDD8GLubYmTj1ZKHO5QMJ9AewFp8VlvYUPrqxBYKTo+HA46vwFkrHdjZN2XD/17f3sCH3Hb0/hP19F7HBmCZm9uzbIr6IPYveaXvUOfBHKUx70kWlP2eNnJj9fyjFAh78wwYGLPRMYGB9D6xbA/xdL2QQCzgTHwpfuI+DX1CCnsRzY4E+9LBrDhu7+LJ33hZ1BiY4d2dh2r9vPxm+ub0X9mEHsRQZ187QAha0HMKeS2W20DNGxjLGdzRkEt4E3/WnDjPY+zc2tWNS0hLvDcFyOpnaw8IW78K4xt2gAdYrMYkF1nU9Yxt5xZcC2mDNQkND1cVzp6qkHvfE1atXN3fr1m1WYmJihbFrhNjEP4zYwaJNX316Dz7rPpHl/zRwDjS3bcjsZmXmFeiLLLpsmq5yAl5XqHb10tPPOw65pWjWkqTB+alrwRT16wJxISw+FQCXsTIUyMvOgZ9bTwW+GofmNWvWtD906BBNExTXlAaIiIjIQaZVOcNO70TMRIMFJGVoJxxaZkQNi/KpcROosmhggyaxxdj5krRgjIVEUwyK0CheHvbwdC9NpBNoRI+YR48GRlAiEHNkinPZJ0kIE6GhPI3PE2DHQoMSpE6aiYzx6VI2iELPIhWQpAcNnpDKSgf9Nt2vgKIsZMfQfcSspNZRHt1LZaR3pnehUUuCGTIOjVaSJKPVHWZYbppcp/wsfC96BpUvH5+tz013YhYbPCKJTN+TS1wZG52lzlGAf/RdejeSaJgFxlgGxfspBpyUQU7s+F0LZ2fn4ihDqkHVS5zb1d3dfcjPP/88g6YcSoPK+0H4DhAIS7alLvVbwOQ2A9DEMYMnaS/hhyu7ICFL7pDBw7JICgqb35qzWZ3UrTKqXdIJjORuAtRYD733DQT7BIAJ2nHU4EjMW6AqooyGAiu1KwhICiLDxeCpVgxHyMrKMlc3V0cNkRoBNU5qcGRzEMMRaMRy3NkfISEnHXxRHaMVD5Mu/AS3kx/D/sdXUI3bDceeBYM/qpom+B1DtFWW3NzGJHo82kVj0E6iaQG6Z1HQNjaxThPkq+4ehL+f3IRvQ/exvJmXNrDh/Gmo5n0evJNNjK8LO4LP3wNbHp5m319xdz+TNH+ipDz6NBg+xd/xvrSe2VPkxUI2G1VMZEY8TDr/E4TjM0gNHHnqe6Zy0u/+EnYY1ocdRZU4GOKzUyGJQhbSl7AZ0zvQppRTUfWlzmf46e8YnaguiJGmYrlvJkZBYMQJWBL8O0rsK+yZ1CFMv/Az/r6I2aLBidEw+8pGuIMqO9UpdWLEcARFXasCDWxpwHAEeuNEPI7eunVrC7YJhdlRBHoWtTnlWDsK0Crz2IxE2H7nNKy/+SdjPAXY/QIBTUVVG6qV6QaunaevUC1JjL+76zOYcegHdq7Ao7SSw7aOQvUxTtLS0qhr1oQoZUDhB5CgPGRcf2pAmiK9MBtczBxRfbLBnl0KNxIfst66cx0X6G3fCp5kF0/okwQhz0zyeCeGI0lAgyCuFo7gjKoXNU5PG/nENEmpWFQNPTDd1roR1DU0g2fY4GUoOeajOrfq3l/sHpKMg+t7oqpmB8FJUazxK2NT97kw/dIvjOEI9NnWyok1uLZWjVmjJzFDjEnvo4C9oRXbeovUQnrv2MxEpta2RtW+sWld7DTk9hap/vRHz6Ny9bRrAf0c20JyXiZY6JswVzOC4r1I8nWu68rKRaqvpuD2w9N2uJ7aww2kbRqaHXD06FH2HiT16JPeV6xiSoE6zl13TsK5x7fgSXoC7BuzjPmNKoDkbMWdVgs0b32VgKe/jzlfT5hG/m0KWGPjOjHpR9gccgRmeAyGRSf94XRMiPwi8md/njMMdOlAp2WQkJDwdNy4cWTwqbqsFR4+fNgc1Y+9FKekvLgn1OAeZ71EW8UM0vKzmF3zNDuZ9d407yZEwoqQSjQpTaoXdSikBtK0hwAZgNTDOgbmzOWLVDg6JwYglZEm0V/mprOJ7OT8TGSsuqyh0rbHNOlM0oEKSoM69FxSX+sZWUNqfjaQ+1d2YT7YGVmitEpnKm0DY7Sb2DcAnuD3yT5lDMXO6zCVlVRECkFE+dRZEGOTDUbfogl4mnxPxY6GnkWdAM3pUSMhBiPGNEebjKnRQj2mcpJdS5KQNrNsgO/9FL9jgt+hiXjaF0/RGZQHpEGek5OTaufaisFHZgtGe7BtTk4OW7enmJ+jsvneDAAjs7LRBchLxQhpGJfxEpb0mAQT93/D6oSA7aJaRzCrlek6Bc6wkgj1kxVMR3p/fydPOBZ1A277bmb2DDFfQPDf8p4Srw/kNYX+rsh0zEYoBl1/+vTp3UmTJrXBZMmLOgL+Jv/evXuNTU1No5SjLit+TFFZlFY+JyhXZOnrFZ0ro6LnKaC4j0DXSt+jnFa+VxWU71P3DELpZ6q6Vt49pUEj1FjndVxcXEhVrCx4R44cuWpkZMQCMimDOhWf635gbFF2XIS2UBvdojeEvoiCG3HhTJIr4bfgmQFTuXOdo1rVy0KpIA+5hUsBeNg3BTfbhvB2044o1l9Al82zYWa7d7Daiu+hIQBivtIgJsQerC6XrBYgY0tbtWoVTSucsUEURb+ht1NuPKXPldOE8u5VoPR3FKD80tdU3au4T3GtvO8o36vqUED5nFBeWt21cu9BOuNRiLQcRnNyTZs25VWR4RjwmSp3vaROXqlplQBNt2QX5MEYZLx+KAiaWjlyVxA8Ka3JrDaoeSUdQSbjddg2VyrJK1bfSOc30TeCHCxwGSCvtS60hikt32K9ZGmkpKTIRo4cSQahqss6R3h4uCuqKxG6Crv3bwc2/hfIULfoFI8HeFzDvD+RsVTG+tQReP/88w+FMyyzwJU66nm3fgUDE9V7uJMktDQ0hWcZicwFTgGpVDbv1qzAipyvK43qHb3k8WTi3JJxD2gYWyXDEZBUcfnqx0nMzc15zZs3V78Zto7h5ub2AG0NHjKdqVQqrbFFjq8jsNGTK5c9SrC38RiExwI8dlczwxH0LSwsVLYJmppQtZqcQFKQliHRUp/1gxcUD+6haBTIJJpGL6sUqn3KABUKbpREMzwVp6qNbkxTCd27d6/PJWsMLVu2zEIGrEsqER3IgBuxB5eq85r5r4EYjjonLlmjmD17dj118WzY3CO+myrQ6hBCc9vGsPzc1iKbji/kg5Qv0MTputKo9laDIl6rDRxEhvqQlJbCpUoCGzp4enpOo1N5zqsBMuBs7MEFZJMQE9I5MmADZMbRWN6tnIpVQJ0E5udj/m3M24F5I7CBNOAY90v2sBqGLjsKGiUUi8U9XhXDETp37jxInfp/8imSQUUQKxpZ9nJ/G6yMTKGBuS38PuIz8H/nQ/lFbGMhvoEl57F0jGqvrLYbpzYV6Rs+lJbyv1QLiRT60bRBs05cRjGwodLWw+Dg4DDN0NDQE9OdsBGRBUzeCVSWBMx7jsxJS36u4rVz2MDJT7PW4tGjR+nYaKo9gjQFA8rJyWmMHQb5MEJ0dHRdZJhtRkZGb1GdUt1WBBqOz8/PT8J7F+BzqBOpFty9e9dNKBR2Rzp2xM6qHX7WxU9r/CRbPgHPY/D8GpbnRlpaGoVxFGKafVcBmi6Yf2MzCMwMtWvlMtmJYN9ATdb0VRrVznQED3/vFFQzNbbFxElZsLrjdNBDItva2iqGlrmrlQOpQBTyOzc3t4e7u3sol11rEBERsQ8l4yhNGr82IC8cLHc7ZBJyndMIWNdk4FDbkHANvdpw79698fiOm/EwqChse0UgxqOJ8ZcvXzI3viVhe0BooFq9VAW2lbJYMgQlHW2TVm2oGabbOGMjTyDwrWjMkTwmyDl2vHPPEt4T1QHs4WnR5OctWrT4msuqNQgLCxuMHc06lOaNtA0TSBINO5aH2IAnY9lI4tc63L9/fx++5yhV/pK6BDkrfHvrD7iZXDKco3rwIHhm9e91UCNMR/AMmCnDLpRLlQT1pVt6zGcxRl4FsGdPadasGamo1dqrVxX4nvxz586x1vPw4UOej4+PdNmyZbLly5frVjxWAw4cOGDdpk2bpOpmNFUg/9OYzBew6OY25pytDlKZ7I9bvoGjuWS1ocaYzsPP5zJK/xKb8+WLC2Fj11lQx1C9v2VNAlW7KFTDmnLJN9ARUHUWo+qneuy+BkHMd/HFffgl7EhZ5sPGWVM7+uhuKKsC6GUb9yOdWYG6eubwZ/9Paw3DEVClaxITEyO7cuVKBy7rDaqAkJCQ+ZGRkbLawHAE8q3sZtectTtRqaYvk0r/4E6rHTUm6QiKXXredvCASS69a7Uul5ycPKVLly7buGS1wXXLlEZCgX4MW41RQxVCsUBkhZLV96cFcuPkusfdu3f/0tPTG8olax1I6s27uBGSJNnAEwqgsWmScN+YfVUbydEQNcp0hHl/rJS933oocwer7Xj06FH/QYMGVVs8xOZbZ3wqk8C3VWM2xZe1J6WMD1kR0zfrepU0786dOzv09fWrPexBVUFjCFPPrIEsSe7g4Fmbj3LZ1Y4aZbrFixdbz507Nyk7u+ROmrUVNFVBE+BcUudwC5wuo30aKgPaFNOzjRvcuXwHcjKyQWRnziSYNiB1Xwy85pHeulslvXPnTveOHTuGaDpgQhJHAcXSmqqCnqnpsyQSiax58+Y1ZmYRapTpbt68ud3MzKy8mPVFSMnPAt/LG8HOyIKtNKboV+SgKsBXpjADFFuRFh7S8iDKp8WatEaNztkaLjSMKXYjrQej9W0UcoHOV9w5wOKa0Ho4TYAdxJ8eHh4juKRO0WKrl0ySo9qFqTzIxDJwaeNKkooR8EVQNCQ8jgODhtbA1xdpTFU2L1VQ0PrBvJ0lY9lXAffu3XsgEolcuGS5uJX8iG2QUt/EFlpaNIB9MZfZAtOw1Fj4rO0Y2Bp5ii2S/bbdJNgWKY989kmr4eB1aT24WzdmEcooJosRtoVcSSFYiowhuSATzr24B3t7f4zVUHFF0NxeVFTUe2+//fZuLqvaUZMcLqxbt65GDEegCutW140Fylnu/h4bdaKgPrOu+rGFnn/H3kSCPYCgpCi2iQeFuAtOimahxqkiJ55bDctu7QKfyxtg0oU18FvkGXiRl87CBWjaKAkGBgZ9uVOdQ1YoRQbS7pDmS+AtfWf41N4OFlnXhUU2deHDxm3Apq0TZIfHQWFajsrvqTt0DGMLCwuNGI5ANCb6HYkNYsGaaGOPuW5vU3/JFvvGZiUjvURssW5sdiLbQ4HC2lvqm8DznFTWwdLCX9p1iALMNjG3h9vJMWCI39EU5HRRr169z7hkjUCL5lc1oAi3OnLkSLI659TSIIJQD6YAVTaBpBj1fgdjr7M4Iu+3eAcaGtvQKjxWgT/cPQB1DS3gcWYC6y0pCjJ5m9NkO0k6CrxDwX00VWQojECDBg2oc9KN7qOEZn5TZdJczSWdSE8E5vXrQusnejBlYGMQI9PSyHfU7QzYYPQCBGIexPx5GQwa2YDI3Ai71PLJy0aTC/NaP/jwD51IuhUrVniMHTs2WHkBcGWhoD+tBqB4LcogmhLDUfwaXRCFvHacnZ1pkrhGBlJqTNLFxcXR0DGXUg1SESnIK4Xx3hBxFO6nPYVND/5hS/+PPguGlyipfg47zHrCZ9nJLFQBhQr4CfPSCrKYWtHOtgkL4eeIjEjEolALgQ//YUT8Peo8PvcYqin54B9xgj2vInAeIdUy5E32nKaHgbExmNnbgsNLPkzq3wjEnJSiQU/n1mbwXrI1iHlSaDSsM+Q+fAEFL9JphFLls5SPym0QrRrR0dE5ZAdXBOpA6aBdgdSBbDIyFygqGXWmyqDv0jVd9YJIYxpkqDFeqLEfSk9Pz8nKQn2hHBBjUO9FUbUoRb3ZsbhbbPMNCspzB1WHznVcYc5Vf2hj1QhGNurCok4taPEuzLrix6Jg0QaNtJliV1RNafeYj2/8Bn0d2jDV5NyLu+Dt2p89h+I+vn8tkKmi5QFtOvmmC9UAmRiZoqIDGcfCzhaMLU2ZMzhPEUNU0eLwk05p6ICu0+E0pjtIUnMgPzYZpHko1VU9lzt0yHMQEBAQg/VVrs5Ko9Yf3fgV1ocfhUsvw+Gb0L3w1+NrLNL0uvDDbBOV4ae+g3PP78KXeG0v2nmpBdkw49IvqN3cYFHQvC+tY3FfKDI3Bcn968k1FqGbAgGfjAtl36Fdk64lPmBRzypS5xISEmhvr3LfW5eo6H10CcHatWunDRo0KLB0z1VbQUtzzp07N8fLy4tCUetc9Wi6+j1UL9WvSieby9alPovFqAyqvXqpInAvMIWX/AK4YZ2pUpVMvPkQclMzQd/RUj7AUgqkXkoKpK1jvtCNeonQw/ra4+DgMEwdjUldVESW1kc1sblFA5jbfBDbN+89px5sGP+b0H2oWhrA1Ka9me02oJ4H/HwfGTLzBazuMI1FKCMbPqDrLFh19y8ITXkMH7Ycymz+86jtTGnSh4X/u5XyiAUIHtJA9XZrBFo5gWpx140bN17FZI00zJpkOoJxaGhoJNpJ9ly6VgPtz/RWrVo1wlP5Log6hvP3o2UkiVQCyV/XrVGZuI3UKiZmOYB7N2t5BkKcKYXPw8OgUK9sm8l7mQ4vbjwE/XqWIDBEG1mJ4sR0snxJ65ivD+ps9BJhEx4e/hzVzEo70pLNprDhVYGu04i0LqYYnj9/fqJXr17D8VS+qrUGUNNMR122Q0RExNOK1LpXDW41NAWprFRwW03g9NUIlUxHHhKz67SHrm/VRbsLmapAClvPPIJ7NtlgVMiHaXr1ITunEMxsDCA7vQCMDIVw42UqXLdKZ87jtpkiWODeFIwsRSgleXDlRDx8e/oAGNWzBqGpAf6AvO7ZQIq0AJnumC6ZTmhvb9/mwoULQbpepqRrFBYWJrds2ZI2M9A8QKcOUGM2HQeiQnyzZs1cazPT0bshwzXBU1rwWS0MR6CFvaUPQzMTsGtYD5o1MwdJoYyC5IBAnw/NzUxR6knAJlsITT0toHVXG2jkagItOliBU2szaGJijPeinYY2XWOJIRhbiUAqkeEzpNDM1QqaDe0OeTGJUPAyg9l57PcKJFCoez8FMUqPO5MnT+5Jy4xqK/Lz89OR4driaY0yHKGmmY5AjBfp4uLiiMSpVeu9iNnQqL6B70ah4GmPsmrtqikeqLRQfkgKCsHC0RaM61jCTMPGYGGvDwIhHwQi+TaN3XrYQctME0gWFUDc/SyIj8gucTzLymFWpzUy5aRBTsiAaJPid4VCHpg76sEUsSM0GtUVChOzIP9FOjJeAUi5KM7VgMKrV69ebtiwIa0HrHCTj5oEja5ev359Q+vWrUmLKbldaw3hVYsb2qGlFdoAl7EyXkUHUARiOCREF2wktzFZqc0mtUW9DwfI9+2TycChTVM2GEJidZ5RU3B2LxnBQYgM5HcsAu4bZnI5qmGdrwdfDmoDBfkl+4v7l1MgAB6xxZwvr0ZATkoG6JHrGE/c+tn6C7pUL0vDokOHDj137Njx16tWN3Nzc9Patm3bDU9pb0NdDtxqhdqi41miHdDi1KlTfwuFQgsur0ZAk/Vnz56Fxo0bg6mpKS33D+rXr5/64S4dws6nRzRPJnMyq2MLNEmuGDSRoGEm5ZfVaoVSlHoaKLuFfHxOKcrypRRajsvE7i0vPRtVLLQHBXqGT347r93ydA1x/PhxK1QxY5DZzNLT02mfeMC65a7WDKgzTU5Ofti5c+exmCRme+WOv7WF6RSgCbpGU6ZM6b9o0aIVIpHIQNe9I/X0EokYziCjGRsbg52dXZm9qQkkeFHqzRwwYEAAl1UtqOPVPZ8nlelVn+WoBlg+tPjeern58kkuR2c4ffr0IYFA8I6qaQOUNvDs2TPm6dO5YyfmO6trkIdJdnZ22rBhw6Y/evSI4uFQcKpXJtlKo7YxnTJoPyU7Oj766KO3xowZ41WnTp0G2rgYUeFEQhGExz+CTZf+gpCX0WBia4nSQgYGWVJYOWAWmzeqCDSSib/7cd++fVdyWbqFj6fINle4Arvl93nCUpup6RJSGQ3GXBXx+LPjf7ui0+BMJ0+e3GViYjKO8+ApF4WSQlj4z0bgWxmiLSuBgpRM6NawFczpPQasTMxBrEWAIpJkxMAPHz4M2b59++9btmw5j9m0kTgNkNQaRlNGbWY6ZdB7UmMkkUR2oLmho5VN/ck9LskKxAKFNOTzBSxYKF9PxCaDhQZC9klD8DR0XgLIbGRPZT1PgZktBkHHBs1LbyKhEvRb2Fv/s3///olIYIX7EB30A6XP6Z0VeXROBlmtGlioLI4ePepsZGR0AqWZfO+vCkCRlvfePgMnX94BwzoWwBeVdTwn9ZqcwCWo9kpz5YNLdNAyJqZ64/1EY4G+EMRpOYFR609QUCmiAdng1BtTD1rTOoPWKFXs1w+e/j42SIlENlxXWaAEKMzMBXFiJiztPhnqmFpxF0qC1og9f/6c2SYEUktpWFwikcTq6+sXokQUYp4I1Rs6sJ0J+HhQIFoRSsppI0aMoBiNryVQkpljUc5jOdto6rROzet+QjSsDfoLjOwsQWhsIO9+qgKZ7M9g38BqWWpVU3jtmU6Btpun2Qpl+s9kEmlZA00boGpTkJ7LPDk+6TIOmtVpWEICknpLjKapKxs2VDoade3a9QmXVetBAyDYgUzHfuNHKqemZSXQRow3n4bBzzf/AlMHaxCaGAJPULVmxtb9iWU/h/j6z+eyXmv8a5iuCDIZz8PfJxl1/SpvNEJxSyQoAfMSM6CnfUsY794fc3mQm5fLGE9TEONhw0UNSZqCH6uTkpJWoo36Su0NfA/esWPHTFFyLUFJ7IvvaE7Mpe3AFdlU9L21l/ZCWHYcGNpagNAIzfEKlhVpBHy2VCp795ZvwN9czr8C/z6mU4Knn9d6tOdmyyQ6UPOpQZLRn54F+cmZMKppdxjQvDN3sWqgkVLFCCrai+R2dgsb/x1UW59go36K6lwMMkd6//79aZMHVYXhofpnVVhYaIHSqRFKKdpXoQkyQxt8truJiYkDqcakFhKDVAW0EoTmLfbfOQeHoq+BWV1rEJmhNKPxHx21JpRsObw8vvPNuRuqdSOPV4V/NdMp4PS9j7mlhewl9pxaq57USClGYplRTkzbgSksaja0zLA3NUxdOOO+ajAphtI+Mukp/HJ1PxSgANO3MEGV0UCnTEYgFRR/6/Ngn4BaF3Fb1/hPMJ0yPDZMHSAwNDquvA+6OhAzXZ6+Dr6/tBO61m8BLtb1Yfiez4v3MkPY8o3hs6bDWQwWwq30x7A57ATkpmaBmUwf2tk3hbdcOoCjeR22Yr028iJ1EvpCEdyOj4Sz0bcgJCEKeEYiMCAGM9ZDBlMd4oKKood1sXrgHPjx8m6ITdduCz+5aio9HjwzcBCX9Z/Af47plOGxwWsIirE/sRLKLEMhyRYyMwDG/fElfNvXCxpb2MOf4Rch+MVDyMzPhUuxd9FskVefIYjgW5cx8HfiLTiTGsbyioAtExsWWxtHjsbi3HwQZ+eDJK8AjHn60L1xa+jYoAWYGhiBiZ4hGIr02W/THzk7V0ZiUmOmdyNHAPp+Tn4eZNMGiBlJcPXJPbj5LAJkIj5b6kP2lxA/efoiNt3CmoRSq6BBpKW9psD3F3ey5TZG+H4bBy+EwJDD0LuRO4QlPoa/Ii6zulp1dS/sunua+6Zq8NC+lRQU3rg1e1OZPcL/K/hPM50yOgR4NRZLeUHYYIvmC6jBKaQaqZnB2LD23j8LHvYubL/qmLTnMLBJBxYePizpMaTnZYF/0GGIzUBNln1LCyCDEZPR6CkLpUBMyq3ulmIezVUp5qsUmi7jeTxo7opG+Ph00JwkHnxs3DxkIsqnRbBsnlKDwQ2KoHbT2x/e3rEIBjXtCPdexrBN8T/vMQneP74efhowG3ptXQA7R34O556EwulHIdDWrgky3iUI9d0Ebf28SmgCBHoPaaH0kxDfgB+5rP80tG4b/xW09ff+CCXFt9j3ixSDDxTUqJ+zB8ShxChERvgJ1aohOz8ljqSNBKHFhmkQPuc3+Oz0Jujj5AHPM5Mh5PlDaFu3CSTnZcLhh1cgOScDaFNCfaFeCabWFUiyOZrawKJu4yEjLxtWXN4FWSjlqAyK3yNJaG5gDH0be0B8VjKcibkFN7w2wsEHV2BAk3Ywaf83cGziD9Bm4wzYOmwxbLx5EKZ7DIZ7CY/gRXYKSrwCOBZ5HRuPvPnIpbEihbytJ6SVE1dyeZJ3wrw3q97h8z+MN0ynGXjt/XwGSHlwlLWtUhqfub4xkC9xUnYaXMPGe+jhZRjm0g2+OPcrzOkwDGYf+Qmeor1zZ9av0GPL+/DjW7PgUUo8kyLjW/XFxn4Z+iADWBmawRFkTAfTOtDEyh5a1nGCvzH9zYXtsBK/08bOGX6/8w/8fvsk/D5iCZNAU/76DhKziwMsDUbpNACl79yjFIqQz1yu3Gwawm/DP4Vuv86Dze9+AgciLsKTtAT2zBxxHiw5Fcjypx1aAZ8is24LPYHv1Q/W3TwAdxNiWHxRYlS1wGsojfeJZaKZd2dvTOVy30AN3jBd5cFz3+j9LdpBc1F9MyE1UBVyC/OZnUbH/I4jYenZLXDVaz102TwXfuzvC8eibqDEnAvdt8zD9CzYH3YefDyHwLobf8Gj1Hg4MuF7WHDsF1T1OsEHJ9ZDtwYtoQseTpaOcCMuHJ+fBwfCLxXZlxQ78sqMdTDn6E9gLDKE5b2nQssN0+G61wYm8exNraHPbwuZjUqMvv7mn6gei8FAqEGsSPwJgT5K6Lz8CzypdEnwrM3VuiH+vxVvmE6XkAHPw9/bjieDb1DyTeIJeEImAhVGWDmgwRPGN3irImo1UUehtNF1A1RJc5DJFCopMVge2mCqNjykZ9B3FcyoDcj+o5l8fO/nPKFwdlq26ETU/F+qHszyDRi0p8gbVBqdVi00LDRJHyCTCd5Cda0r2j6tKZ+Fw6NBlOoGMiANatBgizgnP4kn419FxfCCGPhHQ2f5lxp2fYM3eIM3+BfgjZSr5QgKCmpgaGjYCU878/l88jmj2C11uEENcpF6jFrgZYlEclUgEFxt3rz5v2LZ0L8VbxiuFuL27duuenp6K/AYTEuDaEVDRb6SxIDkfJ2Tk5OFyV1JSUkfduvWrfxAKm9Q43jDcLUIYWFh/VGK7UNGMy8srFp0LnKaRkaNT0tL69apUydynH6DWoA3DFcLEBwc3MTExOQWnprIc3QHknyoboa9ePGia+/evaslMvUbaI6qrtl9gyri/v376y0tLSkilc6ZjUCqKErN5s7Ozqn37t3z4bLf4BXhjYR7deCFh4fHCwQCu4rsM12BFs2iqnrezc2tF5f1BjWMNxLuFWDd3nUmEREREpQ8NcZsBFQtSdr1RFsxDjxB8y1J30BneCPhagCeS32MZA1kraAQhsmkMq99Az61kWi40X11IU2cCz5X1oNAAkdlwNvM50FQ8MyAWO7yG1QT3jBcNcHdz6czjwe+aEW9K9DXs5AViiEvvwB29vmQ7blWGxCZFsf2cKMwmuSBgsJWJi0UX+bxeTtM4uw3nV++/NX2Cv9CvGE4HcJjo9cY4PG+5/F4jXhCPk95g3zywF/caji429ImP7UD5G+5M/I8HHx2s0RDIJ9KWl8nKZDQqOYxU9f86ed7/1YtIdX/a3jDcFVAz6VLhZmOCT1AKtnG4/MdmQeyGpOstXlDWOIxmjkj1ybo8YXgc2EdpIjLCdsv92pB8Sf5QWCo/8PNKevfeLNUEm8YrhJou3FmUwFP9rnAQDRJkl/xBDWt7N7ffzEUSDUP/12TSMvPAt/LfsDXYKU4W9Utlj6V8qSLQn02vbbBcF8V3jCcFkBGe4/Pk67i64nsySbTCCjQfFzegl6OrbiM2omvgnZBeJY8CrVGQKmHqqdMJpH8GRzvMBqWL69CuOz/Dt4wXMXgtfXz/oAPsu/4AoFI26U04sJC2Nf/U+S72qVKlkaBVAyTzq1hYQO1BcVSkYrFETli/W4R896om+XhDcOVAw8/n4+F+sIfJBqE3FOHMQ26wHCnLrWe4Wgx60eXA+FZQeW9v8jUw1JGSoQFg0OnbyXvmTcohTcMpwLufl7LBXp6n6PaWKX6yS8sgK093gdTfdooqPbjQeozWBa6Cxmnav4QFE1MWii+xTPkDQue8mZuTxlvPE2U4O7nM9YzYGYuny/4oqrMRrAVmYKNkWabwtKPUXgFOlSFTqgsBNwIoyZws6wPuXlVj6hAq9h5PJ47TyJ44unvfYXLfgPEG4ZDtPh1an0Pf+9MPp+3G2Qy2kqHu1I1dLR1gQKJZupoTNZL+Ob2H3DkaRBcfBEGOeJ8SCvIhvSCHGq8kJSXwWJJUsySzMJceJErV/3I9qL76KB5tRe5qfI4KfiXiN9ZHrIXCjUcHSX7zdWc1rfqBrJC+l1e53aBvjIP/5lfYL3+5zUq3QZKfN2wdCnfY7zLLj2e3mY0Pqq2LVYpUDzKcU7doY6xZhKOGObosyBIyc8CK30TCEt7Ck+yE2HNvYPQxqoxHHp6Ew7F3gRXi3pw/eUDeJT5Asz1jGHuVX9wNLaGzQ9PQ3BSFDQ0rQPfhu6DhNx0KJRJ4ERcCAxr2EkenKgCEKMmZ6fDg6znXI6OwDoA6G0ffOQL2yEexxMOh9AWwv9J/GclnLvfjHc8HZ9LUBKMpXkyXYN2tXG20E5avNugI/zU0QvGOHVjkqxLHVfQEwhRymUxadnRtimIUaKdfXGP7WMgxV7CSt8UBjq6MwZ/lp0EKXmZMKFJT4jNfgl9HVpDI2RAbeBkbsecnKsDPJDxREL+NY+N3ie4rP8c/pMM5+HnFSwQCg9V58ChALUnG0MzLlUxSAXcEXUORp9dAe9fC2QeIJQrRDWvg60r+EcchydZiWAkNEAVUQzPc1IhEaVYH/tW8B2qovrImF95ToDAB/9AfHYKfNRqOEw6vwYMtPTbdEKVsroYjvB5t0nQqUHztzwDZ0o7BPhSrJb/FP5TOrX71lmtBRLpbZm4+ofo+QVS+OPtzyBPXPU9GlPyM+Hjm1uRefRgfeeZXK6cSRcF/cYYb07zweBh7cRdqTxoM/wxJ7/XanNKTUHxNS9N/wXa+HmxhudoZgsJmSl7g30Dxsrv+PfjP8NwqMb8yhcJplWH+qgMmm8TozrYSmoLX73lDYUaDppUBBFKPLZnALdtlgJ8/KPBDpJ6ugAxxeBDX4DQUF8ju09T0EYoB9/7BiwMTGDC/q+hRZ2GsLzXdOi+5X0QiASZMrG05X9hedC/nuGaLx2tp+9g8YTP49lVpwpJjGbFM4K3jZpDS5tGUFBYCK7NXLXe7vdVg4/MG/MwGjJFYjifEg7nUyN0sglJz4ZtYFH38TDpwDewZ/QysNA3Zjv3JGSnMklNc3fYGY4P9vH/V/tn/qtHKdttmOUkNNdPRHJWS7wQGrQQyvjQXd8JJlt3ggGO7mBnZg0CbDy0DbCNjQ2TSpqCpBQxrmbzcDzIEudxtp7uQPZbcmoKmBkYQ3MTBxho0xqaGNpBRHY85EkL2BSFtqDRzz6N3WHVlb3wMisVHEysITo1Dk5EB8HR8d+zDUt4VE083kj7Ie6ezw+H/GuZ7l8r4dz9facLBLC5OlRICbKaBc8A+hi6QCdrF9Azoqm7koyVkZEBLVu2ZKOVmuLqywdgKjKElpYNWMMOS33KRivbWDWCO6mPIaMgB7rUcYPY7ES2vm579DlY0mY0XEoIg6513eBx1ks2f9fA2BbupT6Bhia2UM/Yhnu6ZsjLy4O4uDgwNDTkcuSghpIrKYBtzy/DvaxnlWZ0Wnx7Ee241hunQ5CPP8w4+AM8SosHE5ERpOZxYTT5vKe55ilNwsbsq7oBXMvwr5Rwnn7eAXwhf7mumY2kjzkYwkSzdjDSviM0tnJgK6VVgRjN2NiYBe7RFM+yk1mDrGNoDol56XAq/jYbMKlraMmkxMm4UGhh1RCWoQBobd0IIjOew76YyzC5aR/4LGQHpOZngbHIAEKTH0F6YQ6bCCem00aTTktLY1JO1XuTatne3An6W7dk+8ZF5b7U2s4j+3Zf2Fn4qPNYOB0TDCcfBcPh8d9BdmEuBMU/YLYqVbOowOgjywEd1yYevfmvYrp/3bSAx0bvWzw+31uXzEYNli/jwXTjjvC581Boae/MNiIsT10UiUSQlUVBkCsH8iYxFhpAL/tWbHPFg7HXwEzPiJ1b6puAq5kD6wCyUaJlF+bBxy2HMWnYvW5zGNO4G1joGcOG8GPIENr1qTk5OeV2EsT4xGQj6raH1a4ToK1JA6ZaawqSlOl52fDbnRMww2MwnJmymjEabWl8f/ZW+U0EqczQUF+S2W7TdFcu51+BfxXDefp7P+XxeW11GQmL5tNGGrWGb5xGQgtHZxZ6QJPnU6MlaaENjIX6sC3qDHx0YwsIkVGSUbr5RRyHBiY2kJyXxdS4HEk+qpXN8L6z4GBkBT92mArf39kPSfkZYKNvyp5Dmy6ef3GP2ZQ0Ua4paMCEVGH6rAjMfkXGm+jQFVa7vAf2euZlRlDLw4vMFLalMW3Uv+HmQbiMauZnZzbD+WlruTsQbCmUXoTnxpn/mrB+/wobbvTe0YLoDOtHPIm0AZdVEkQ3LUtaiNKivcgRxth1An1jQ60GP8j+ovsfP34s7tGjh1AbO+5VQoq4ePFiYqtWreqSLacNBFjBsXnJsP7paSiQaV5e2tr52ITvwefwKsgrzIeTk1fBhcd34KsLv6FNJ9cQeCKUuAUFI4N8Nx9gGa8xXnuGI2Z7lGaZiExlyWUVgVSub/p4Qb5EDF+c3Sy3DzSAOc8Apll2hno2dlyOZiBGo403kNHC9u7d63f69On7oaGh+w0NDTVzqHzFSExMvN+tW7fp7u7uTlOmTBnerl27MdrucSBCyXw86Q4cTgzVeDErzVW62jSAvaOXwph9y6FAXAhr354HQ3d9VjQlIV/yI5sd4uu3kWW8pnjtGc7TzycXS1HGLYK22Z3uPgj+uH8B1g6aCz9c3oVG+i3QQy2a1nuRvUMMyf5HaaSQX/30XWBgPXe1gyGqQIyG6qPk+vXr23744YfdEonkGWYn4pH/119//dC8efOZulRzqwOkAv/444/D/P39j2OS6tMaD7vJkyd3nzhx4lIDAwNDTV2+qFHlo6357aODkCXVbLkPfcfGyBwKJIVwesoaNjn+JD2B2adFAzPIwDwpTA6a6fe7POP1w2vNcJ4BPgnIKSW8c6XISLQkhpjg7qxfmScDeU+cnLQSOm2eDcY8Pfi66WjGcMRlNDFNjr/Uq/LQZpBgJn1X+SCbhhiGPpXtGzpPSEjIPHnypF9gYOCfmEVu9kl45OJBrZNubvDgwYNH+Fmr6xrV3pwWLVo44yntOUeg96UVFFZ4OPbq1avNwoUL/2dra9uIpLgmIEb5M+EmnE4J00i7oAGZYB9/GPPHckbHj7qMZc+Y+ffqImnJghjli98Jmb3pMMt4zaDdEFYtgmfgzGjkjXpckoEY54e3ZsGXvaaxYea/H1yB1QPngF/QQUhDe+BRSjykY76DniVYi0zk0g2bFcVhFAqFIBAJ2eginbM09vr0qWA0GgSh63Sempoq2b179/f/+9//Pg4JCTmDPx+NRwoeNIytEGf0KR08eHBTS0vL5vKs2olNmzZ5X716NRhPlQ0w6jQofl4iqsmPsbx/v3jx4nbbtm3b6+vrm1QktUlvaGbsAO3MnOByamSFXQ51bmuu7YNfh34CDiY2eDsPPByawh/hF4pd5LBTFBiIxtv3b3n6+dHQ184V7LWUcB5+3reQOG1ZAktAgX2IWAs6jmSe8gfDL7HJ1b6/fQB70C4YtXcpZBeg5on3EGh+arXLBK1G1e7du0cbYUDDhg3h+PHjP6JE24fZFOaKJFp5XT51ak0ePXoUUdU936oLOTk5L9Bu88RTktDlcRGJKXM8HIYMGdIdJd4a7Hw0WkdIdf5d9N+QKC5/j0j68QHO7aF7w1bQybE5XHsWBp+f/ZWZCM8zi+MT0WixVCxxCPEN1PHiverFayfhPP289yDj9OWS8FmPiczgDn0RBe+4dgVDVB+PR98Ad/umcC0uHPyDDrG5KwWzEYiodfXMoK4+tZ2KQWrnpUuXIDk5Ofjjjz+eiBLtH8wmNZHG/SsakqOfyzMxMXnm6ek5uLb5VtKqgHnz5o3EDoE21q+oB6KXp+HLlIcPHz7etm3bAVdXVx52Qh4VSzuA7paubMoiJi+JMaAqUG5UShy0rNMY/gg7DzfiH8CxCStQteTB5dj7SEf5fajjE00/cBnZcsWTg7dfj2FghOpS11K4r/daJNATfE8Sjf6sDMzgeVYyeHsOgbEtekO/bR+iZPsZLA1M4U7CI5jy13fFBjcHIrwVGMAC+/5gbFqxiyWpj3v37s3ZsWPHBlQpSapRwyQ1q/wWVhJUz3anTp3a1aBBg561ZQCF1OXTp0+v8fHx+QaTlQlvp4+HHT6nEaqbG+rWrdu8oikQqog7mU9hU9y5cu06sudmtx8Ko5r3hKG7PwN7E2tY0GkkzD36M3cHBz4/M9jLzxwfXDsqtQK8Ngznuc6nG89QcJEC1BBondlVrw2QlJMGkw58CzPbvQtDXbtAhwBfsDQyhxxUIUWCsgR15lmDT8PeINDTbGFmfHx8xoQJE4jKf+NxG4/KRtmhH2yMqukNtAM1E63VjJcvX4Z07959GJ5SyIPKil5qQxSWzBEl5dgxY8Ysr5jpePCyIB2+ffR3uVMHMjYAJoEmVo5syuCjf/zg8tO73NVioB3+IMQnoBmXrNV4LRjOdcV0U1Nb/Qx5UBo5SMIt6zmFqZHrb/wJ/sGH4YNOo7DyeSxdGnR/G4E9TGrUk+n/moAkwNSpUzdGR6PxAXARj8r7aslBHsGtwsPDr6Lk1OwlqglZWVkvUMUl1ZziR+rCuKTerY65uXlzlHa7DA0NbSqS5GKZGBY/3IutUH0zpKhnxyeugIHbP8HONZ3LLQupTLrhlu+mOVyy1uKVEl1TGJsLXigzGw3pd67XHK48DYM2G2fAhNb94eTkH+FJxkuVzEbe/T30nGFS414aMxvhzp07kchsQXhKamQOy6waaLogokuXLj1RCpSze0b1gWzZ9PT0J8hsgzBJdqiuRnJIrD3HZ98YNGhQX5TkB2hEtzwIeUL40fU95FT1NCENpq2/dwlmy5cUsAnxfKXV9Hwef3bbwJn9uWStRa2XcB5+Xid4PP5bXJKhBRrU8zoMh8YWdhCbkQhj9y2HUS16wvHI61Tx3F1ySLCX7aPXBN5t1IFNAWgKapi9evX6GE8v40Eb3utquyZ6C3J6bHbz5s39KBHq1ZRNRxI7Kirq4oABA2ZhMgYPXXQiqkAjl/VGjRo1cMGCBesKCwvLrXnSPj6L3AcFGowaW6B9vmvk52BrbA4Z+TnQ+7cFTEUl8AQ8KNDLNrkzefsr6cw0Qa2WcG38fYbxBcISzEaNc6RbD/j5+n64n/SYjXYdmfA9HHl4tQyzUTPuoddYa2Yj7Nq1iyZWn+JB82tVj45aDHqtDDzut2/fftC1a9d+rwntkpgtICDgM2Q2L0xG4VFdzEYg0fP4jz/+2D958uQhEomk3B6FGOabpqOZP2Z5oE7w1OSVsPzCVmi5YRrMOrIGfhk0n7UJggx/RpRn9IAlailqLcM1WTtPXyTi/ylTGkYn74O6Jlaw/NxWaGhuBzkF+dAIP0fu+aLMiBf1mh2F9WF4o04VMltiYmI+9sJFE0S5ubkSf3//k3gagUcqHtUhgqgXfogNclmfPn2G4W+mElPoGvTMpKSkBy4uLv1WrFjxG2aRGqnLDkQdiHAvHz16dKVfv36daa5PeWqmNIjpVriMk6/8VgOicXjiE7gSe595D4klYrA0NGHtoggycHT396ZR11qJWstwZvr5d2SFxRVJdPii5xRYP3gBXJ6xDkITothk9vj9X7HYjcqge53BCkY17ELdojxTBagBxMXFpY4ZM6bH/fv3+1OaGujq1as34WVSuZ7gUZ1zPCQJnjx9+vRi27Zt+6xcufJjGszQRcQsWvyKHUmEj4/PxK5du45EKXMDs2mivibnrIgUNFd5b/Dgwf2R8cPLYzoCSTqaN1UF8rN0s23IwjWY6hmx+boFx9aBoFTMFYFAsKRDgFdjLlmrUCsZrl3gjIlIFxcuyWCqZwhd67eEd3Z+ylSJv9/7FvaEnWVBaErDRmYAPo36Ar+cARIi/JMnT15OnDiRRurCFy5ceF0qlcY+e/Ys4dSpUzcpDw+SetUh3ZRBrYtcwu5v3Ljxd09PzwHTp0+fcvv27b+Q+aUVDTwoQOXR19cnb5jCc+fObe7WrdswPEaePn2anJFJUtdEWdSBpHkU2nTDsX5ptFctaM3f4kZD1IaIpzV0XbAd1DOvwwZO+ju3Y4yoDFp8LJbyHnLJWoUKlK1XA8+AmagRFreNfKzQK9PXsfVR5FE+BJmOpBst1y9dAKGUD0vrvwOGxkZcTllQ44yJiYmbNm3aYEySPcOM7CtXrjiOGzduTmxsLKmTJBFq2vim4pC4phl58ta3bNiwoWOXLl0aou3VwcnJyd3MzMwWJaAl2i28vLy85LS0tPiIiIjgQ4cOXQsJCYlPSEggKUYMTAeNitakRKsINFHe8Pfffw+sX79+D3WDRaRehqTHwO8vrqj0SKE52L/GfQ3xmUlwIy6c+V2uvLq3zL1SkAXemhnowyVrBWodw3ls9Anj8cGNS7IueWrbgdC7cVsYu3c59GjUBja8vYCYsmwFo723xGYg2NhQW1UNTrK9mDJlCg3GELPR6KMy5fvgQb0jTQa/KomgDJq7o4llaqw0+kc9iULnJGYitZQYiwZBqIOgNOXXhndXBcZ0u3bt+t3BwaFDea5uO+MuQ0h2Wf9kcmS+4rUeRu39gq13dLWuD503z0HToqQ2QCsLeHy+/c1pGxQrIF45ahXDtfX3HiQUCI4qxyMxQVXS2sgMVvSbyVQIimtI0Z0MhES3YtDc3BTjDuBe36Vo1EoVUKVJmTRpEi3ZJ2ajhloaJGHo0HgaICwsrCWqfo5oJykWmtKkUbyrq+t9ZPCKx7qVEBkZ2QKfMwVPhxgaGjZDtZLRiEYy09PTc7CBXsPrf6M9tLV3795kH5HerL7V1k5Qx9Fg//79h6ysrIo619KgDvWryL8gVVp2QJV8ZQPf+YjFQ/E+9CNzgDgSeZVJxxLg82KCvf2rHpJaR6hVDOfp70ONvIiTiHFmtR8KF5/cgVsvImFgk47g024IjNv3JXdHMTwEDjDBqWe5I5IpKSmSkSNHUjz7Kk1k3717101PT+8XPHU3MjKyEovFTLoqGJ2kKDEIDcBkZ2eT7XQP08tcXFzI6VklHj58OA2fsQbVRfOK1pvR82lgJScn5xEy37QWLVpc4C6pRHh4eG/8/Ql42h7fkcQANXjqFIIwvdrNze1VDKXTOzgfP378CtqealfEEzkXhG8vE9iIRiY7OLqBEXa83/bzxhwZSrm5ZXxnkeGAJxG/G+S7mbyFXjlqDcN5bvReiJWzmksyUOVRUBnS2QfvWMz2R6MejBqcMoylIvjCaWi5/pGZmZmANluf5ORk8hwpf42IGiBTvINM8RcSn1+eKqQKxIDIHMSR/sig81u2bMncJPCZ+visBHymubbPJNBz8XvxyMyNsF6KRg+QkfgPHjzYhnnvKd5X0SEooOgY8H3oh9ehRP4Q82rS5jPETqkFMt11ekcurwye5ibDqtjjLGiRAg0t7GDvqKXMF7Pbr/PYyvATE3+EQds/KdM+SLUMmuFHX37larbaQtYkmu8drcfXF5ZgNlIRzQ1M4N1dSyAg+G82FdCpfosylUkNaV6d8p2R6Z7Vq1dPRGYLxaTW/pAoIRwiIiJysMEewt/XmtkI9B38LsHX2Ng4H5+5BG1JB2zweZhXKWYjcN9ziI2NLcB37EYJfLbro0ePxPhckmp8ZHSVajbl0TW8D7U33vsxMTGF+AyyYWsKecjsEZ9++unb5Y3GNjC0gc4mzsgtxWUw0TOAwTsXwZO0BGhoXpctWr2dEMXWONLSHuXyyrA/8fDzWcUlXylqhYTz8PP+EwlOXusMVFkjmveAOe2Hg6m+IZyIugHLztGcrYwt21DGIL1m0K+xh8oGRaAe/O+///555cqVNBlKcUZU36gGKIGGoMrzt7ZRrCoClhdQLWVBh3QFUmELCwsp/sjyyj6X3gnL+h2qmUu4LAgNDa2D9uQirOMB+N7NTU1NeVTfVIaMjIx0PA/G8z+aNWtWmQA/1AYtfX19JyLW4vvLc0tBD+33D8J3gLjUzLipvhEs6T4BzseEQljSU2wz70JmQR6suLSz5AYn+K7BPv6vvL3XCobzDJxJnMTOqRcrxF73zqzN0PTniWCkpw+3fTeD2/opLKqwMkxIlWwyvNyAP9jbh86ePZuYmdy0tBIjqJINx573gLpGUBvBqZhcqnLg1ExfZKRDeH4TOxxHqgN1nRqBvkMHSswbTZs27YIMqM1gEWladgEBAetRNR6m7ncoJufnUfsZoyuDduTZPmIJWBmaw3v7v2LzchRSI7ewZKcjk8j+CJkdOJpLvhK8cpXSfaPXUQWz0Wpt2sKIRqciEmNh45CF0LqOE4vUW9p1i/at9rXtWS6zJSUlSZDZJuIpLcPXqhVGRkY2wQb0WjEboarMRqBnoE3lhxIzHhu3I21MUh6zEeg7NHiE93WIjo4Wo2agjXsVvXSCj4/PIvwt8jNVCWOBAXQxa8KlikHTAbRWrt+2D2Bhp1HMKWKoa1fuajH4+oJR3OkrwytluE6rFhoK9UW0TIRhTIve0MDclq3aHrbnf5Cckw7TPQbDADSES7tvdRM1AjtrWy5VFtRAvvrqK5Js5J7FBii0ATLbfV003tcVVH8VMZk6kF2IWIJMRwNUmoK+FOvl5TWIPGZUgbSf0fYdmZOyMl5mp7JV/uem/gQXY+/Cisu7YM+9s9zVYpAt5+nnvYVLvhK8UoYrMM76Raq0zm3zraOof+cyP7k/x30FmzC98MS6MuG6hcgHwxzacSnVuHDhwq937ty5iqdae4tERET8jI2Ghq3foJLgGNYT1XJtmC4vNjY2/PTp09+QeqoKFGlter3u8jCHSniY/Ax+vXUMrj27Dw/Rlts45APGoKXBN9CbOnDtPNUcXQN4ZTacp7+PSKAvKpDkF6tsRCQygjPys6Fr/Vbwy9vvl1npS5U4xrANdGrQUm0PnJCQkD5u3Lg2eKq13UbAnhkfXbne/Q3KAtXSr9E2+5xLVgTiNIfDhw9fNjY2Vhm6nvZdWB65H1KlJf0W3mvZF0a4dYcHyU+Zj+1f4RfhaQaNk5WCTLo42HfTCi5Vo3iFEk42V5nZCGNb9oGtwxazT1rR3Wrj9DLL6vXEfPC0c1XLbKQGbtiwYRqevqQky9QC9+7d60CjfW+gO6C0+h/SS9O2RjRLnDZt2ni0I+U5pUBD/wsbD0Jal2wDF2PvQMjzSLbaYEqbAaAvFLE53NJxU3gi0ffcaY3jlTEcX1Ry3o0qZl6HEfDz9QPg2+5d8HRwBXsTCvpbDOKx6ZadQShSzxD379+/hOokrdJW5bZVIZDZer1uAyW1HWTToWrpxyU1QX5iYmL4o0eP1G7eYSTQBwehGZeS43HaC3A0t4X0/CxogX1uqzrOcNVrPcxwH1yig6ZAVKhhFU1D1SReCcN12DizjbLtRiA/yfuJMbB6wGyY+tf30MC8LsQpBf4kmEpE0KSu6g1yCNnZ2fD+++/PxNPKhHxToAP3+Qa6xVjuU1OkT506dbE6KUeY23hAiVFZakNzj/wEhkJ9uDf7V+hYrxkM2/0/2HDzrzJTCShHlTajqzm8EoaT8CVHuFMGssta1GkEK6/sgbZ+XvBZ94kwdPcSNk2gABnJYy09WVhyVaAKPXny5Fd4ShtpaDwHRKpOWFiYNdpt9VCdtMO0I3fpDXQIU1PTkuKoYhAN4/fs2TO3DLNwMML20cSg5Eg1zcHFZSZBO/+ZsOhkAJtSIkYsDZ6Ib95l08fyDfVqEK9k0KRd4EwZBXNVwEhkAIfHfwvPs1LYUovfb59kMeaVl98Yi4XwpesokAlUv3JycrJs1KhR5BVO6zkqtN0iIiIGInOtMDExaU0qJDeUXaLHfAPdAm05Gdb1zObNmwdyWRWBiG2PHWkkqvoqFzimoPq47NGfZaaNSoMmwSksgzLzYhs8EDIrcCSXrBHUuIRz9/P6UVmfJrSwbQQ77p6G0XuWQs+t8+FOQnQJZiN3roGmzUln4HLK4uLFizQKVuFAyd27d+ujPZGCBDyGDaA1bbFLDEeM9obZqhdYvzys9wDs7DLJsYDLLg/UUFJPnz69SN1AVl1Dc2ggKrM1IAN9mQZQ5nccCTd9/KGNXcmf5An4I7jTGkONMxxPxpvAaoIDnQ5q2hFmtXsXTk9ZzRxRzz6mqHTF0JfyoX0d9evcULplr1279lc8LXegJDw8/F0jIyOSgJYKiaYN6NcVB0G5U1DOV6B0mjoOyivRy3KfhPK+T+elDwXoPdiz8Si9Hox+S/67shLvq4zSz9W2XARVearA3pHHM8HOLhLpoYl0yfv+++/3YMdIm6aUAXkcjbDrUGZerq6xJRwd/x2E+m5iZoiRSB9EpexByvcMrNntjFVToJrg4edtL9AXxUsLSk5kN7NpAA+SnkJztOM+7TYBJuz/qkSj7MirB2NceqhkOLrv1KlTP3z99dfLMal2jRv2qB54b3BlGI0Ql50MH9z4FRuW/B2oYTsaWcGajjNYevTZH6BznWbwYcuhLD3z8gZ4mp0EpwZ+BcFJUbD81h78Jq0Y4EMXWxf4qNUISCvIgikX1sJ4555ggCrRb1Hn4HP3sdDKQj4wNPz0dzDJuTdYG5jChvCjRb9NoKHx7T0+wO+JYNYVf0jNz2RXyd90feeZbL/wrMJc8MH3ICde+l17Qwv4uZNPiefo4+9OPr8WMgpzWD6Vy0bfDFZ2nAaGAj0IeHACTsXfhpUdpkMDYxsowGeNO7sS5roNhj4Ordgzfgk7DBcTwmGCcw8Y1qCj0tPLB+sMpNJxzZo128NlqYPBsmXL5vfp0+d7VfQToY32SdhOyOcXMx0928HUGno3cofxrftBn60LmUqp6JwUkEmlf4XM2jScS1Y7alTC8fk8H2Vmo4JvHvoJ83+76eMHi7u+B4tP+bPKUoDceAbatlYr3dLT08XIbBT7v6JpgKuVZTYF+NgY+9i3hmlN+8KoRl3geW4q/B59jr0vrd1TlgyUFvAEqAXz4evbe6GhiQ184T4OBji2hauJD+DIM3LAkH+PDmIIWu/17a19zG+UGr/imfRUOsY27s5+m44ZTfsjs4hg9b2DkI6Mu6Dlu/ABHvnifFh08zcWjGfONX/GeItajwRv17fgZV46rLhzoKQEw2ql36EBqulN+8HIRp0hFZ/ndXEds4vo12mi+fPgHcjc8kEsek/FM6ixX098yPL+iLmicoBCHYimIpFo97179ypSL/OQ4bYh/VS66JGU62bhgg/kMhBkHnyC7WkBhb+XyuDe7C0QhGol7UGh3OEIjfRrdHqgRhlOKpUt5k4ZKFR167pO8N2lnTB63zKmFsSmJ3BX/8/edQBGVTThuZZL740QAoEkEAih946AdFFBFBVROgr2XlB/e1d6V7AiWECQ3jskoSYktEB67/XaP9/eHSTx0iAX2n34zN27V3d35puZnd3Vw0tnQw7Ola99wZWF5WfRO25aIhnsMzzOf244VQsV1dE9gEb4dabhfp2EwrCRVZ8lxM1TNOLc0kKa1mIIfdppgriOKaAdf3j8d9HQywL3GsjCintju69xF9HIJVADfNKF3GRq4+ZPH3d6gtlzlGBANt+pGFG7wgwa4BNKH3V4nB4L6COErCKgHIb4dqCH/HsKxlXp1HQm89p8IqVaFS2M2vSf5zqUGi1Yb1TjroJJL+XDja45kPBsbW2NCZuqQw6boIsMn/+DYQ3ag60M3/QM9+a2JdTvh+dp1cmtFJ+bSgWlxXQ04Wy5lqIpUVPbBVPrbbHMehO4NiuecJZZycuNr8F8Jb+e3imGV3w5aLqYu0RdNnDBLWOEY6jhy3+BLPaPPvoIAwurnC6BNemkugiIYGbnz0/9SQ9s+5ie2P0N2bP59pB/D6GpKwPeZ1ar4VTEyuVbNr1G7/iEPj2xVphtFQEHv41rEzqWfo6FBJNuXQOYY+Le72jUto/Edu+m2bxPLq4Nllkfd4Se2vMdvX50ldD4ENDvuk0WbeunC7vpkZ1f0rsRv4pnLqvhTaG1i58QrDiD24Sjmzs1FKwMM9gIMN/Pl/aStdSKHmnaS8yitiDqX9HYawmX6Ojohw2fK0PRK6+8Mr+yfjm8r7OYb+kackoKaOcTX7PL0ohGr36Xui2bIeZAKfd8fJ6ENG8avpkd9SZwshKrzmU7u8Fm/+v/FP177rBIx1kR8a9YqbRseLdEpSJ/N9PdYii0xMTE8wUFBeh3q7oFEelXS71BoFIf5ob1vw6PChbJVxXTxH1zrppRpWKZJn1l4oHAP0i29Xfwpl/7vUJvtR1DndwDKYf9pU9Oriln2hnxIl8XibsfHP9NmIVGoLw+6TieFnafJrYfej/HAqqmfHURze02jf22aYJ1lXI5vXLke/EUEPalPZ+hz5j14G9BoPFbxdmtKiKXfT8AgqSHjt5uO5b/r6P/HV99NVUKfl9sborwAz87+Sc5W9kJpq1C/5iEwdT/WHypAvn5+YmZmZkYtW8Sj/mVH5KDCWJbz3+K/jzLSoFN5j1PfifSvSpCppCPM3w0O+rRpNR9YfggGAHrcbfxakaPskNrZ2VNf3ChlKjLp1SFKhqIyXJMAdfYsGEDRiWD3aqsYm7ANXcsqoSOfTEPCmUW6tugtQgqZBbnsTDob3+FGQG+kEIi5/35zCY2woycun8eLYneTB3dAujtdg+JY7NLC0wKHC71DjfuLNbOZYH39bZ1pYZ27obNTSidiXvn0IwDC0VAY2LQAGrp5CuuW6JR0xS+71thq6ilsx/NDB4m9mfz85iawx974BMiS2Nt7AGxr6vXtbl4wWazWg6n1CJ9bivu/cflg+KcQmbv8IwL/LdE3OPXi1XOaWQSdnZ2Tdg9qMrsRyEXbty48b3KWM7P1oNKSssPOvW0d6E5g2fR72PepYd+f0/M3l1uanRG2T5hc6PeBE4ik+lDWoyfH3yLFFxRE9d/LlhhL2ueX0e/IzSwESiUTnb+lWaWwJxcs2YNarZ8yNME2Jws389wnUBg48tTf9Ho7Z8Is66E/Zr72HdBWxjg04bSinOEufnQzs9IJ9HRA026imyIJvaetCUhgh7d/aU4T8P+1fiA/oKBjFWNv8bPEOhAJ5+r3wFo6yn75op7G7e04lx6t/0jwl97kE3Vcbu+4oZ/iTp6BAjBv5+fLZ79t9E7PqWHd30h/LL7GncWfl1Z4D4Qlge3f0yjtn5IZ3PiaVijTiyY+oZtfI57+B29bVzEd7D335ePiIDLmntepdX9X6a/B74pAiub4sNrFTwBUJ8KhaLyAY56aBYvXry/MoGDRdDc2tvwTQ+MlYNS/PLAb7Tu4Q8MVkgFsDLruGjqDMM3s6KONH81mD1b6uOQNxsfMYnnyz0eoblH/hROLDK8Fx1bT2uj9pbL6kZn9KMNu5PMRIcntGtMTMxWZjhMdFJtpvHMmTP50tKRhq/XBZhT8GsC2ZfBFsRbf59QEciA9m/p0ohcrexFY/SydqKhjToKIUSD7OIZRA4KWyplheLPwvdoQF9qzUIlYaGE0AU7N2KfzoEcmREhbEAAm6FKqYJCXP3IRWlPduz+Gu9t3Fq7NCYfZr0m9l5iekA7buz9fdrSQ027c+NTiGfE77iHu7UDDfPtRPf6tmdhuFbOUGfFbFk0c/TWX9fRR0Qq+3q3FvWhYmH24Pdp7dpYKEF/vpeD3IbNZC9ysrKlwY3ak4+NqzB5oTBh0jbge7ZwbshsV3N9DjOaTcu5DMy1WRW0AwcObGNvb9/c8P0qUEfWEgUdL7wi6gqA4Ddz9aE2DQJowt+fsvuCOX4l5ZS7gE4XkPRP+FzDN7PBNH3UMTosmDqRpDoskEFytvcPTZwn9h+MO0PbL4XT/iunKK3CMBwPlQ29Gnwf18R/HxEC99NPPz26ZMkS9N/UKNZ/o2Pc4C8hkAE/BWYUkFKULUxANL5L+SnCXIDZh/sk828Qtkb27hSblyJ8U09rZxHRS+XfwARoyFcKUlmgHEQDySzJZZPVU1zzMu8Hizgr7YRAg808rR3LNWIlXyOuIE3cz4uZB4KUUpgt7oFnupzP1+CyEqzE10Q3BorTT9xDXxYiOMLXgFXlaeMoGm26MJP1wpXOz4T+PDwXGmk8m804x42fBaZkkbqYBU+/VjpqCtFYmNpeNpVONWkSmLyIBc4rICCgujCnbNasWaMeeuihNaZGdWBNghfO/kjWimvRY4xEeaXnOHokpJ/ocpmy/kuD4JWBTlcQNm1J9Yu+3yBqroJuAFqJ9jnDRxrbsi99dXA1DfrxZfrtzE4a0LQ9rR/3sWA+I1DprawbVLpaKUYFsLBhkYoaCRvAZuVkaNHrBYTcllnGWqYUwoIN35HBgCcGA6HhwayBQCIaiM9YpxqC5mXtIgQQwoPzELjANe2YLRS8T8HPZsuf0ZjRaO35M46DP4jwf8V7Y0MDB5tC2NABjmvDB0PnN8oQjd6T74tGBmHEpKm4Bv9UDuIc8ZuV6OaAIsD7YE0HJZ+LewPZqsKrz4V7ubLyseHPWDoYXQLYcJ6nTe2XMIfA1UDYAM133323vaSkxGTY2Z7rw1NWPicZyu50ygUatPIlavrtOPp68NNXFY4REoUc08mbHfUicNyIGhs+0t/R++n3yN2UWZhL+5jZZmz4hjovmV5uAXyNRksdncrPLVgW6enpWJe6VvPWtWjRYikL3SY08usBmAWNEv4X/B1s+I7wPp5SNNgyETA0bjR8CBD8KTRenKNvlEphjgH4LASCBcueP4NZwBAuzGzG3+C/4bdiTenVexfwBoDlwGLG/RA8J4WtuC8ECIKH/fDbcD0wNPYZgc8YW1Z2ZAYUBY6VMh1CMeAz/ERb8Vwwb5VC4GCuObCA4Xywr3hn3nDv2iIvLw8LYNYUpUVFRVgR6D+A2R5o42X4pgfqbs/lkzQssBvFzFwlgnP/aVlM8e0WTjR7bmW9CJxUJrmqcvJLi8qxGQoDDaYsrDRsstiZ1pIQmMuXL//OH2s9SrR58+ZDWIh/rmqMVWUQgsMNDo1Kv4EN9I0dwGcrFhojrNmHQgNFxUJxQBBwjvF8mIs4E+eh4aIvTVzPcB/BVuI3PSvis/58/WbHmxFgyGu/K6+avBAmMFTZ33CfisCz4RgjUMb4js5w47Vl/GT6fYa/BlPfhpUMvuM98Rf3qC0waRCX0UzD15qglF2ESleObe/sTxr2W8sCLOdl70I9lj9D4//8qFy8AECnOddIudV2zQGzC1zr+U8151Zp+FYz2OhkZGVjuuLQgf3OO+9g8GC10UlTYD/hJd6uazR4eXbk6inzHZ8r+37tc9nz9RC/lf189Vjjb9c+688vu+lx7Zxr+wBxdiW/lcW1Y/QQR2Of8W+ZTfwufjMeX35/bYFzmK1WBgcHxxp21QSaF1544RfD5/8AwSSdRiP6QGExIPCDSGU7n0A6PGkB+Ti407bHv2BSq8hzknaGD2aD2QWOzZNBFac1M5qKJk1G3tVK6YOaMOwoDzY94LchDcPEyVXjwoULnVibYv20cikJ1xqP/rP+37Xvxr8V9wGmPpfdZwT2Vdxf9pvp36/9M6Kyz0bU5FhTn/H/8vv134179J+v7an42fjX+M/4veLfa//0QBtgphph+FpToO6z1cgLMwFk2rwZcB+97X8ffRDwIH0W+DB9FzyeZGod+X/zMD3ZdjCb/0ph3peDhK52XZkL9WFSlkvew4jcQ5PmU4iXP4VNXUwPtezHpVdGdvjYULtGpoWRkZ2djWmYaj3veFRUlANf80jFOoI59ejuryhPVSQii2+EraLVsftowdlNwn8avvUD4X+hj+v3S/vpTPYVenjXl0JzXsxLoQe2fyw0ZXpxLj3G14HJ9tzhpRSRgRWL9TiXmyj6yZ7c+y0VsR+G5rbuyhGadWipMCc3oY+Or4n+u03xEfTzxb30T9xRGrntQ3p899c0dtcX9OOFXcK0RKY+7gWzcRzvr2iOo79tSfQWUeT4fCTtnPDhHtr5ufgd7zlq28f8/DpaeX6n6LwG5kRtpNeOrRQmo4yv+cHx32nMjk/p5WM/CLMf74ZrYFvPz/YIX3sun4N3wTPh+R4R7/C56Pe7kJvE7/udKI/H93xNe1LO0P3bP+HrfM1l8SkdTL0WJWSBQ2pXVQsnInrYt2PHjl/t3btXt2vXLmzZfN5/+4wYaE8eSidyUbAfLLMWZjXWIHh993K69Nyv1NTVR8xdaTS9jZBbW9mMWT3GrF1l9SFwzQx/BbzsXGnhsXX0/X2vUc/ls2hsaxa4MsKFvh5vO9MDCmF+JCQkwJSo9cSuCoXiMJuShm9lIRGBEAQkirlh4v7650FDRtXpfQEtaeho+nnRgCW8Fw3zh3PbxRyaJzP11hA05rKYreIsoxJBg3sn7Gda3e9lGu3fg7ayQOE90NizSvQJzTCTBzRsS7/xMT+c3y7ujLSx7UPeFwL5VZen6MnAAfQ7KwIEW1bwfeHr6Z+xPPAu+1OjWIjDxLtAIFed3yWCJcv5PDwX9r0X8bP+KfldESRBEjI6vFEOy2K2U7FWRVv5/ugPTChMF0pncY/ptLzXM2IIDhTOkbQY2pp4nMsGZUZiuNLKPs/SD7xBsRSqi4XiwLF+dh60g6+HMt0y+F3q4d1C/8AMvD8/R1WTDCGbKPbYsWPHN2zYIGZ4LdtmqgN80SVpe8WKqZjC4++z++jeZp2osZOn4Qg9sC7h+VRHs64NbnaB00lI35NrQFphNs3s8gCdz4ynN3qNo19PcQPjBmCEVq0hW9vKlwvev3//Ov5T4+4AgE1JPxa4Shf+A3M8c3Cx0PCoRmwVJ5+FgCUWZtIxFjpE/9AwT7CgTW0+SAyRAdC/tSXhuBAWI5BiBQcdbDnSrzM90KS7GFuHzuIeXi2E8EButjLLjdnxGXVwDxCCghIpUJWIZ0E/Ep5qIwvri63vowMpZ4V/YgpgW3RMIwvE09pJvBue6SU+b3fSKdGZDsWQxGx+KU8fhT+QFi2CML28WtLa2IOCuft4t6LFZzfT8YxYsUHw3wz7UQz9wbQGaPAQ4j9iD13tc0M/34uHl9Nbx34U923FvtTKc7tEgeK5ClgAgUJ+r4pBDa4fCVsh5dpKGeBgTFd/HINRWemWH1JSDY6yYijRqWntQ+/TJwOmcNlKaM6RP2jJyFeEIjECAieRSiqfpaoOYHaBkykV5XpA0XARKXp07UdipuXfIneLAjBCotKR0sp0Sh3MwYsXL9Z6KWBmtgeqWk0GNv+KXrPou26oDNbULAwnsy5TBjcsPBtMD5hVzRy8KI8ZyVVpT9sTT/BfB/rlwl6hwRF2RyN8MWSUMNuMAHsg0wODUb849Rctit5Mn536Q4TZI7PjaV9KpKiEXtzAwXCvtn5AsEVFQAhySgvouzP/kIu1PQvPGbE/qTBLKAKjAKJzuptXc30HNAsRchzRNzWHz8N7Hk0/J+79deeJzGhxQpB+vbBbdC9AACFw/Rq0otWX9tGIRp3Jw9pBrMuHc94IfYjeafuwGDmN7728g9m8zRFdAYAnC9777R6l10JHizJBXU8I7P9fX8kEULdsIlYVJYTWuchb1OOPP/45H1+jNoDo6trMcFYAUqG4Mopy6d/zR8QEsVp+BzyjESKnUl7eIqtrmFXgOq+a6VhRNka36ktrxrxHXw1+WmgcSYXW5WdVfi7KskClsBasLvXnP2BBCKzMBAGbBDg2EJ9R+L527nRPw1AK5H3vhP9Mb7QZI8xCpE/d59eVhvl1YtPJjfYzy7zbbqwYAoNxZOuuHKZGfG5njyARJUPHN4CGubjH0/QtN3gM0ZnCjIjw+bJeM2kOC3ioSxMh2GisuD+ex8PGUcyVDyBZGqF2mHxgU5zzOjfoPSmnKcjJR4y2/u7MejEUBWjGz93No4V4hqZsDl7IS6bnWo0UygTKAAKIVDL08/XybCUSrFE033SZRIvYZGzJv4GZkJr2VviP5G7tSA/6d+PyaEjzz26g7yLX047E06x8GlAXj+YUYrgP2NSalctXZ/6ir8/8LfogkVY22Lc9H+sthB81gJETRnO7IriOhhk+mgJOgmkZySbohXfeeWdedd07UJYH08+yw68SQu9obUf3Ne/O7e49WnHfq7TpwjGyKZORAki0kk6Gj2bBNWoxAzosmtJCIpdFYeJNANp3DQvZQ7/Ppld7jhNDJpBHiQRTAS7SHuRH95tY+QTIzs6m+++/HxHGWgVNYmJiMHHRS4av5QBzNpY1eyM7N9bK+uAH8g4TmTkcrfTZ/k2QJsXHiOwL9m0A9E/hXAhWWnGeyLrAsJsGNi50mdkMDRB9X0A8m5DGWYDBjkidwj1gdiFQg85kNAg3Zkwgk4UHmhBpXVfy08jb1kWwE3w+nAeTFedieAyyRNAS3fkaYGGwFI7JKMkT7Ap/DYLswIKFEQhga4xUgG+GdDSklYE5cQ4aKN4bigODVp0VtnyPYnJlRs3gZzb2seG9UpkpoBhEAIfNVASf8thkhDIBYNbmqgr4XEd+/3QuF1dxDNLNoERMiRwL0sng4GBMUV8VIGWNeOvz+uuvP3Xvvff2rkyZ4iYvRbPLb6AVpH252zoxy+XQu30mCGF7b/f3Ynk0I/ha+8OnLRELW5oDZmU40mrcytpHMF/mHllLx6YuphFB3ahvk7aUUG7udx01UFTe4Z2bm4u1uWvlvwFciGGVdZLi+SAEEDb8c7SyFQ4D/BIXK3shDKhQmHEY94WGi2PcubFBiGDKOSttRcNHQAPBAnc+Fj6bEU78u6fSiXxt3blBKqmhnT7fEv1DYBA0RDRarH8GXwcN20ahb7ho7DCHkGmC6+N+yP6AMOKZPPj8sjmWbjYOIjMF86DgeOQ84vo4D6uG4l3d+Zh8TbG4NwQQqWcwezGAtIEdhFstAiCYvhDH413wV9xTZMBYCwGFIENJQDGh8brxMfgdm0LGz8z7oWSQmI26R/mK8hRP+l9wHVdve+rrH107Jz7++OPf4+PjK13eag8zcdkWjs7v9MJs2vXENyJxfln4Blo0/EVBBGVQmR9ZJzCrwGkl5GocawRNiwo8lhhDPZfNpIErX+LtxXIpXWhsqKzKkJ+ff5L/lPe2a4DmzZv/ilw9U8DTQYhgNhpTmhBGRiMF7LlxLYvZJiJ9RqHam3yGPjnxB6UX5Yk0qnWXj3LjQ16ktfDlVp3fzefLaU3sAcE0K6K30/yof2le1EaRlLwwajM54j355j+c2yHmArHjBnsi4xL9mxDGz6OkBVGbRBLyxdwU+pR9vgNsUjryvZDBsvjsFiGcq87tFAGZDXFhwo9DGX8fs4NWxGwXwYpfLu6l4xkXKSY3SYTHf4jRL+G0InoHLYveRkt5K2QGMyqSvy8fpsVRW4RwpPNz702OFPtRHnjvrQnH6dvT6wUrQynMjdzI++3Y342lA8lRtIePx7vBr4XwIuULFgDMVpQPgOtVAUxRXxPAzDjP25lVq1adNRl95rI9mgOXrzxQ33i/X87sEKvswlooa+ZJpFKzTgRsVoGTSuWeRobztnelHU98JdbwOjBxrliz+8jkhSJiZQTCw7bKyiukoKAAnVv6C9YSxcXF+lBiLQANjggkKqgRs9PHJ9ewgOxk/y2KfZwO9HrYSjHebGOcfkIgAGYe/C00/ghu7NlsxvVu0Ip2JJ2ktm5NyN3KkfamnBHvOmHvd+wD+fEL6ejFwysols2tVSwoMH0QlAE+ObmWxjXtI7obEAgBE+9OPiWW9dqVdJp2JZ7hBn9JmJtgzT7eLUVfJ7ouurGPFZ2TKAIrSMHanXxamKa7kk6JYTr3+rYTvhVMyZeOfC+UhZ+9O03dv4DPyRSTAxnkhIVrAx1NO0cDfdvSi0eWiUglrofqgEkelRNPpzJj2fx1FsI5bf98wZ41BSwY3n4yfK0OaANwWs/I5fLIzZs3I+AifjCiuLhIMGtF4Jme/PtTCnRtKEzJCX9+XO5cmdJk116dwawCx+x2tU8D00+3WTiRWs2fQE2+eZga8zby1zeFH2eEVsMCV8GJNQIVwj5cbdJ/yoFZbhRXTq3yLxFpG+Pfk/66fEh0EI9p0kN0C0wPHkLt3PzpngahzEqxVxulKaCPqr1bU3GtVs5+wrwE4JvBVMSgztH+3SmGBQNmXZCzD71y9Ach5DB1MD7umYOLqLGdhzBxywJlsvDsv1c1NFphW9emwszEkByMYQMwAvuB7Z9cPQ6s+MqRFfT8oaVsBjqK7xCwp4OH0gONu9Gv/V4U1oYREEhMg/dEYD8R5MFQHQitKSBAgu4P+LXw+2oKOzs7jIGszUBhPGCmq6truEKhoGPHri1Dh+Ca0tqavNmPFkdVACyth1v3pz5N2ojZvDxYSRgBi8ycnd9mFTh+/KvzI6DS0AG58dFPKfa5X+kyb3OHzOJGdc1sx1CWsiZmWUB7M0shumKiCGuGvLw8l8pm8DUFNHowCyJ4H3ccL0woXzs3IXR4HzALhqKgbeo9QB2bTLYiMgnAf8GsWqYAfwhmYSH7Ughm2LLPBtOutXNjfd8dCyMYLaU4m9YPfIvy1cV0KT/ZcLYeeIYxTXvQcUPHu2nohBCt7P0cf9IDLPfXgDdow6B3RN8YhEsuk7HQJ4hgyWO7vuGnhnga30orTH2MJgdzI1CCAasAsliMQRwAR6NvCyakMQhUE3Dd/BkSElLbhAZNo0aNrgQGBlJcXBxlZuonXoL1AGUEZWKquVzKTKR3d35P45ndkIRRdh4d4GKWi9nkwqwCx+9cbkISaOzGTt5M6Z/QkJ9eEUJURpFyQekqFTiAbfVrU0ZdB9q2bVtga2trz/fNRoVUBzzvuGa96d3wn5l1VtB9TTrTs61GiOkSkNrU2M6LengFC//rqb1zxISqCOtjSgV0YiNQEeSk73IQphvfE68L/wdshbkiJ+6dS28cW0Wfd3pSnAul9GHHx4RP6WrlwL6Xkh7d9ZWIgPrZ6TMjcD6CJPA3H2Rhgp9ZNvsdZWgsR4z8hhkF5SGGzvBrw+TD8yL1KjI7Ttz3045PiFm90Pn/SugoIVjo+3tyzxyatG8efctKZ0t8BAvjV6LLoaN7IJu6vcXzw/Sc1HwgKfkd57FSwhwrL7a+/2pEtzpgtICTkxOmMqw1ZDJZvq+vLxmFDv2tRn8dPrUpQMkMD+xGH/SbSNM73leO4VBBOcVKs8lF9a3uBtBhEdZTlkwwfBXZBUtGvkRv71hO/z72qRim02HxFBF1AwrzC+nbVo+TQvnfAAfs7N9///2euXPnwvP/r9qqJaKjo9+zsbF5p6io6oEDGPEMcxAaHJobmh7BEkQqERBp6uAlOrXRmPFQiMLBXIRAwa/CiG+w1ZWCNNF/p/+czkLpIXw2nKdiU1qfjYKuBnQ5yMV94TfiGGhqTE/nY+eqPz8/XTAtAiW+fE1cGyak0WcSExTxP0QP9ZMV8WeFjTiuEZumeF5EPQGkpqGLA+8CBYNjYQY7ym2ZYQtE8AeNBMIEExFBD7xXU2Y4+G6ObJ4VMJMjKlrATKdnRH2aG6Ky+m+VA/XKjPQym/xXJ5mqBSSvvfZa5+HDhx9ihoRCFllKRmWKGcQWJO0Qmr8soGDGtupPl3NT2MS3E27N+mj9xElShYxkWda2h178+rpGlFQHszIco1wEBI1q4rrPRGgWOW2dl06/KmwC0PDc6EwBbMiolQ9WFbiCZ7M5wo8kxRi5KGhFUx2pLlZ2wjRC/xKihBpmYTR8sAQCBJggFfuRdSJMKH5OCBt+hy9lbG84BiYggMgmGjcaNYTJ29ZJNHrRPcD3EZ20CjsxTwn6xDBPCKKB+jF0kqsDTHFN9H058/0giEbor6NnOKShwVc0XhNPAOFzYGHEhvsCUCjeNs7imfEeyCZx4t/xXuirg3JEHyPSudCdAHMZ98dvOAfVgyguFA5GoSMqWp2wASxs/16nsAE6FjIVBAyzu8EPLGu5iEiziUfAZFAZxTnUuWELejikP/X3b3/1WfEehR5pZpMLcwtcOUBLNnX2oZd6jKXwqUsogjeYOjUF+3B1JnAAV46WTZFNLVq0aOnv7y8JCAiQcAPYZ/hZACYeNphxCHEjg8LYuBH2hskGtjNCsInhuzjWYOoJgTE0BvyO46Bd9WAh4s8QNvTHOfKxEFgIGBQQ7iG+G+6LY3EtXAeMg9/KlqO4jkGRodFBEDBpLI4D8CwYYY7NCFzL2DYhfNiMUysAeCbjPRDmx/XhhwL4DJMZZYTzcJ1r72YaBuW2hoVtqNhxnWCFaUKk9CgrfOWho36N21F8Thq9s3MFPffvHKHA6gNmFTidRHJ1ckWEutc/8qFYsGNkUA8asPJFWhy2XqzlXVOwBjPdmVaHKCgoGA6foizKVoWpaqm4r7pjjJ8r7qu4AWU/G1HVb4Cp48seW/E7UPazEZX9bvxccV9lx1cEly/WiXuShW2MYZdZUFphnlMjIFw/ntpGb/V+nP5++APBdEZARm3Timvd11tTmJfhdLqrAgfKdrVxpL/P7hcRseT8DDHFuautfk4QIzBBrClAW/Fm2guuQ3Ts2DGnsLBw5vVMw2BB1TAosr/YhLcNDg6ukyV/uZ4qrSjjvC8Vgba4ZMRLYj2LKeu/oG8GzzS6LAwJ5TaSmG6EdQDzCpxEdE4KIItjYdg62vfUd8I0QirQQ6360Tp2Vo3aEJO+otPWFFAgXGGmO+nqGC1btpzLvkE509KC2sGgIMXGAGO8fOnSJQdmtfvZfK/1AOJKIHFwcLBFN4ApoMviauMqAzBcTEY89WgUQh8PmEKHE6KuHcd/Pc60NBvDmXicukO7hVPeYhnCuttX4ai0FesuoyIgRIYKESgpLKL/NRtNziaWg8ZxmzdvHvPxxx+v5a+V2u11iejo6NN831bXtJ8FlQFEw0pqM3/UsV+Vr1arD3O57WDlFa4/wiyQfP7554O7dOmyERHKitiTdIbW5Z5A4zHsuQYE6xAVhoJHP6LR55VayenohHnsPkvMUunmZTit7rLh01XklhReFbKywibA31WVMBzA2qz8EF0zg7VxCFfkJot5WT1YwEq4vAbzNiQwMHAMm4xfmFnYBGxsbOwqY7g8VeWLKm19/Ava/eS3dHDSfNr/5JyrJqWYWt9MwgaYN2gio/T/CFUVQESuqMJiDGXh7Ox8zbutJ3DDGcJCN6E2GSp3I7iedxg+1id0Tk5OfqYsEJiN8flYbst0++u0ZBq1nPcE9Vw+k/48y96DoZ1qikprPX1HbWBWgZPqCCnshm/VQyqTimETlYG1GQSu3u071to/sJlkwxV7xcJ2/wXKJCgoaLjha73C1ta2UiUs1tgz0fyQgBExdTEdnDifVo95l5q5IhtI36z4//+xyuoSZhU4mUqXVdnqN6YANsT8gaYALaZUKrF+Us0vWIeAo9+iRYvGxcXFrfjr2cqW0bobwRbAQq47swUaqoCE6+E/i3oYkaW6GrMrB/Rhtpj7BN336xv05o6lNLNcP5zkuhPkawKzCpzWShpPho7fmgDCmVxaflGPsrC3t0f6u1mfuTqEhIREMuMFZ2Zm+vLXT9jULITw1dR0xrF3knnKzB/N5THd8LXewVZPF8PHCtCRRGHaGhnQtCNdeu4X+n7U6zSj433UyeeazHJzrZOlzSqDWRtv2NTFhWXXXa4eErpUmFYphaFXoEOHDmZf4aQmaNeuXQI3tNebNWtml5aW5syOO6YGeIP/wpdJgpkFweLvqczOu3h7h7c2LHAOWVlZVvXUw/Ef1Manrg78PqcCAwPr3a8uAy5Oa5MFCQOxssVg0gqzqOvSGTR53RfU0NGDPr7n2pSYGq3GrIEes5tn7RdNTmG6rnF0sTQ9j+Z0n1Kpo/bpp5822rRpE5YZvq1x7ty5biyQB7AQYX2BBeRpFrhj/PcAKwRZZdG96oDxZ/zcX7CJ/bJh103B4MGDPd58881UjH+rCCScv3T6R8waZ9hTObg8hCKCgGrU2u4R0xbrZ8c1A+pD4A7zq3Q2fK0WJTkF9EXo48ashP8gPT395datW0N19eRCCuXCwjRf1vwXBnsGb6f48yH+eyg4OHgPH1PvQZaa4uzZs9O58c431WDqGhC0oKCgqzNS8b1nsMy9Z2Vl5c5+qWFv5UCDZPONCgsL/+LrPMTf6zSv1YiNGzcqGzVqNJCfqyMrBNQxGBR1LOd6zcLG+8L574EzZ86kuLm5rcazVcSptIu0Iu0ASeU1D3KhD05WrPE9NH0RpmI0C8wucB0XTfmeW/wThq/VQlNYSrOb3IcuAPEdWph9N7FBs7LPIIZhVAeYc/CX8vLyzvM1vmnZsqV+FchbDDExMeP4nX6qyTtdL1iwYgICAkwGF7jRNubGPRxdH7a2th25IV/tk0JZM5MVq1Sqv3nfMlZgu8whaMeOHVPwvT/g5xzPf70xpq0m5YH2AGUFKyE3NxeLgohnBr6P2kanJan8EjVv4jJrBR15Yp5ZZcL8DLdg0qOsZX6s6cLl2lINPWnfmVo3CSIXFxehVW8UqARuMFqunF9Pnz49/qGHHjJf674OYMZhbmxiMQJjY68LQPNzwz3KglJjC4Mh4WcQtMDnm5V6161bZ8s+4H4WnLZQrHXx7jk5OVRYUEhvHl1FxY78GrVo4Xz7lPBpi8svEl7HMHvET2ar3ITQT02hlmhJ66ighg0b1omwAYbKlHKjHtepUyc1a/VZhp9uCbBAxLKZJmHh+K0ugikQNIMlMLWWwgboIGjmFLadO3fKuQ6+b9WqVQE/Z1uwWV0pGicnJ/LlthPg4Xt1qosaQ0qmJ2qpQ5id4YAOi6bUqDSxKPyc7lPFoElzAg2StySu9OajRo2q+Uw39QA2MZXc+L5ic3gGTCUoi5oCQsbmoY5Nq6+SkpJe69evn/mdw1ri0KFDHdzd3Y/VxGS8EaCOL+Ym0evMdEYzs0qwJGg1ko8ipi9607DHLKgXgWu/aHI6N3E3w1eTCHZqRO92eFhkAdQXMMqbfbxhoaGhGw27bhmw0EnOnz/fkhvmi9xgJvAGU68cExgUh9jHftZv/D4fsq9mdi19vWBzfjb7aO+aWgzffNDRjP2LKLuSTnAj9BHK0u4R05abLUIJ1JfA/ctNY7DhazlgbFJP9xb0TMgI8bm+geAKO9xPtWvXboVh1y0JCODvv/8u9fDwkPTt25d27dpFaWlpujFjxmhZ6Oq/4GoJtiYWskKYWhvGritgONjzB5dSkpj0zTSQdHFs8iKzy0O9CFynhVPu0Upom+HrVUDAeng0p5khI+vMhr8esG8HpnuIhQ5rh1tQx2Bh+44VW23W8K5zYNq+mQeWUGqJ6Uwmbn6Z4dMWV2mF1QXMHjQBjk5bjEXgDN+uobmDLz0XMuqmChsAf4Kd7dX79+8368opdyNOnDjxpkKhuKnCBmDGaiRU2Eoriw9ozT6UCKgXgQMqypsVyejDTo/VPpJkJsCvYHPtMH+sF9a/G7B9+/ZWDg4OH9xshWoEsk++6z5VTHFeETqSfmL4aFbUm8BpNdqrc/vDjv+q60QxddutBPhJUVFR+pUOLbhh+Pr6Hq/fAEn1wFJbz7QYUt6qYjaIgBVWD6g3bd5u3sRQqUJ+AsZye2d/eqntA4Zfbi3An0tNTX2ge/fufxp2mR0hy6cO1cm1H5JUGipTKsyiBDGNvLZQlaqT0NLIiz5v03vvmTV6wabkd9bW1jfdlDQFTJL71K5vqNAwzSkLX2n4tCX1kk1ebwLXcvUYK7tCj5Li/CL6fcCrIpx9qwIpQ02bNkW2hdlDasE/TF4nlcpGGBetNDu42CUyaaG1k84jbOTiyucguAHMnz/fZejQoZlVLfN8s4FFKKftm4/lqbiSNW9FTF32oeEns6LeTMrIh34v1RSrzt7n17lmHZE3ETCD9uzZM9bw1WxosWzyOxIdjdCp2LSGiVMfm1ZHOpXGtjhdW6uF6WuDXr16rbqVhQ3AjNKeVo6i/00tkfxg2G121GvLT85K/XR0QE+ud674WxwNGjRYxX/MSsNSqe49nVorlki6/o3P15jaX/XG/9k3XzzhXsOj1CUkVlZWVa3VfUsAARR0R2nUajo1ZWm9DfeqV4Fb3G5yjJPNLTF+tCaQffLJJ2ZbDTNwwfjOop+fW/51bRotSVjQtAWlYCzTx1S18flSks3WP02dQXLw4MGZt7K7UBYt3RqRurD4S8PXekG9Cpyvt++U+hxweSNAJHXw4MEY0mOW1iPTSn21bEoKhrqOzVquoE5tW1JRXAapc4uY5UwfV+UmIx/D49QVdC4uLs/X1IKRlPl3M4Blked3mhpl+FovqFeBUygUDxs+VgssCoHZmrHVZYVg8s+agk0jzJdRs9ZTW0i1SsE0Zf2rGm5atYaaBvhRiUZDLs4OpErLIV2JyuSxVW0Sna7OWzr75zValB71OvXAfHrxyHKxwitYEQtFFqlLxCQ/+u9q/l4qFk/JVRVxm5CK37C+G9Y/B7D0FMxDQKPTUHxBBv16cW+N2gyUqr29/WjD13pBvQnciy++6MkvV6PQKwr4zbBVYq1pVEqeulCsAIPVWVCQKHSsq4Y+FQCfUYEAjsFSTcifw8qW+A5gBRocM+PAInF+TWBra+tl+Fj3QFDShBDUZHNydKASfoV8tYoa92hNpWl5pMouFCxn6vgqtzrEH3/80RMR3poCTNi3QQgN8W0vlgPDYo8fnVhDZ7LjaMb+hbQ4ejO9dHQ5bU6IoCv5qTTtwEKxfvp3Z/6hKfvmUZGmlOtzMc06tEQI4IQ939HK8ztrtSKTq6uryRxfc6HeBK5Ro0betekExRJR4wP70YTAe8jNyoEG/vs2PcsFuykhnCtiixh2ce+m98Ta2D9d2C1W88RSvQ/v/IKmsKCey02kiXvnsNDOF4sNTj+wgD44sVoIZ02BBrFw4cL2hq91DA2bdaYDGlVuLFSNrd1pZDw30Cw78jujIZ8ewVSamkOawpLaBVDqWOC48XapzXQRWOq4m0cL6uLRXLAU1jd/KmgA5ZQUiO/Ph9wnLB18PpsdL4RqT3IkvcD7mzh4UUZxLvnbe1In90DKLM6nHl4tub30u8p4NQGYdOLEiZjCoV5QXwIn8fPza16bMVAwFZo7+VALp4bCpnOzdqRPO02g2LwU2p10WmSquFrbiwUCD6ScFdpuT/Jp+qDDo3SfXydhnmDOeFQqtCLWaXs9dEytKgPP27Rp0w6Gr3ULPAY3+lptLEyubq70uJMHBbdzoYaB9vTIPQ0pRMquWKmWVBkFtQqgQDjrEjY2NmLkdk2hlCnYkvmRXjn6vRAeeHV4Ig0XTmN7D5q8d66wVC7kJomFObCy0kP+PVl5LqS4/DTytHGmyJw42s31jrXqjqTGCIY0LjJZE4AEAgMDzWfJVEC9MZydnV2A4WONwC49LTy7ieZF/UsX81KFQEEIsW50H+8QevnICipQldDBtLPU36cN5ZQWUi/WcG9xBa6/clQsRIgFEW3kCuru2UJo8/cifiVVLXI3cY5cLkdgoc59Hb1FqWeZmm78P7KX25KHvw1/1l+HVTT58Ts2HNSWWS6P1PnFeparcK6pra679dl/q/nsbMxWC7pPoyU9n6bvez8rFnn8sMNjYgnnexqEimOaOjagEOfG9HTwMJrAzIfjYvNTqI2rvzAb4SKs6v0creT9qO8VfWbRvO7TaXST7lw8NVMmUBC8YfWYOq9jU6iXmzAkO3funOPj4/O04Xu1QAEaVxot1qiENoSWw0qbcyM3iqWAdyadovlcaTgWBXyJBXNP8hk6kHqW3m8/Tqw7DW2HdcJQOWI5Y25oEN6aIjk5eU6fPn2e44912jwDv374EfZGfzZ8rRYwJd39fYUJ9LyiITUIsMOrMAMQzdtxkS75qill12mxNLCyoQtJFezTVle7cvmVmJkrMblunSA8PPwwK9baTulgEvC5FWyVFHHdQ9EaAR8evjsijFhzvS6wbt26fi+//PJu/lgzKb0B1JtJyajRvbB4/I7EU6JAISjYYAaKtb4YiFpNbj6IujJrze8xTfyGYwp5PxaWH+LbgT7t+IRYiherrhoX5YNGRQSsNsIG1PS5aw2mOJN+VSWbjb2tyIoYl+5Gtq5WdHR7Kp3cn0ExJ3JofOtGZJ1P5N1HH0BRZxcJzW3qOmU3/p/hYeoEEO86KyusnY66KytsAD+52F9XwmZAfclB/d0oNzcXS5lUiYu5yYK9unk1p+cPLWVTMpkFsIC2J50Uv/8Re5D+vnyYskry6VXY/fx3e+JJ2hgXJhhsQ9xR+vPyIUoozKC97FzD/v/5wh46lXWZStQqOsw2/rbE47Q5PoJWX6p+vUWwSXGxcC7MA1BUTTY1m5JebkKI3D2tydFFQR37e1JoDzcKCHUiezcFYfI69K15dg4iVXoe6Qpr2E1Qh1Cr1dXODwNBgcWCDcJTHRAIMyeQZshts06ltyrUl8DpsrOzq12V5Ej6OZoYNFCEiGEqXmABRP/LsbRzdCU/XQggTEtXpT5YklqYLSrQwcqajqafp99ZIAPY7r/MDvX357fTVhYsH1sXWhq9lXLUBfQPC2QPz2DaxU62i5WDYL2qgMrIy8tLM3ytW2hqGKVkU9Le3Yk/s6avSkAMAuTQxIt0xSoqzcon5GiavGaZrQ4hYYHDRLxVAiH8ZVwfi9g/z+O6RRJxSlG2sFSwOKJRIPP5N5iPzx1eKpRpSnG28NvSWf9BEYq/fL1kPpffRFw7lfeBGflncc2q1oczAnVcyDB8NTvqjeFOnToVg5erCiEujZnBDokCHb/nW7FKZaGqWDCWs9KWunsF0wUWukvsOMPkRH8aBrAiEonKQMgf/pyb0kFUEn5HZTzWrK/wCQKdGgrWG9iwLVdgFp3JumK4s2lgqM7p06dBr3XaMgUQNYEQVbNhTRobJ3v+zI+AzZRfhn0QOAiRWkM+/VqTKiWPNHlsTpu4ZrmtDpGVlRVZXR0jzF8C855NeydWms9AAGO2Cktkwt7vKCY3kb46/RfNjviF8tTFXG8yVqT7aV9KFD2260u6UpBGkVxvbxz7UVgu2xNP0NR98ymxMJPWsNXywuEVFJWdIPruVsTsEG2pKqDf8NixY9UqirpCvQlcdHR0anWdoqGujVkY2tGP53fR3G5TqI93KwrPuETjWGAcFLaUVZwnQsFN7L3owSbdmKXsyUPpJGb6aufqLwTJi3/3sHGkQXyde3zaUEZxPmu9UsGarV38hEDipSF47d2a6m9cCdB4Zs+ejdVU6lzg9FHKajZ0AzRpwHLB/phh556LabTzn0TaUWbbvi6Biu30x2CTO9iS0smWSjPzSVPCLFfxuoZNCHDdQXfu3LnjUFLV4YWQkfRy6/uF8PnZuXM9BFBf7xBRR8BAn3Yi4pzPDIV6OpJ2nkb5daFARx9q59ZMuBUd3JvRMbZqoFj7+YTSobRoclTYUU8+z9fWVXQJ4fcC/lsVUMe7d++GFVOnhVEZ6kvgdOvWrYuvLo8STNXM0ZsebdbnaoRyXLNe1NUjSCjxYX6daEyT7nyclgawMCEKCX+vPxc4zEMM/fHhwkbw5P7GXUXXwmj/7qJDFKZoOxYwlGrfBq1pXNPe1ZYwm5PZ/Mc840yQFWJkrUo2pa2NGK8lHtSwhfsU0mafbCqwYYa3ltBhlzza2DRbH0I1Hsfn+vQPJVUGC1xOETtXLN4Vro2tbmMmpHvuued2C8VQBRytbGjSvrk0ed88usTWisgSEplBEv7NlutZIhhta8IJUY+ISE5tcS9N279AZBuB8Ur5wUdwW3iE28nWhOMUxoI1pklP2p8aSftTIgWrRWRcZAG0Fd0NVSE+Pv4o/zGvo1gGVfNt3cJqz549f3l5eQ0xfL/lkZmZebBbt279+WP1q13UEk3fffARnVRXebcAC6Rni8aI3Bh2GMCC8ozUj5q1d2Lm05G6WEffHDhHSa4V/X4d5Z1PpszzCaT0cWHh/K91IVNIr5x/fU2ddQsw7M6cOXNeLpdXOl24ghnJCLVWw66AlP03AzOzMB1JixE+XE92H+DXyfl4NStTnIfcykv5qfTpibW0tNcz4nzkxuJ8KGF8hi5BTiWO5718TOVaBYIZFhb2ziOPPPIxf60Xoas3k5KhOXLkyE+1ybW7mYCpMWfOnHf4o5kiWGAdsNx/N51GQw5eriwzYKLyv9kUS4SwadR6hlJYSymEfSFMoVD+WB05BLA5mldK6ixkoHB7Kvc77sN/6xaqmJiYtVX5TRAa48ZvIDKCICz6z2phKvYwCBsAYQPwG9DMwYuW95ophA0wnm/8DGHTf1ZXKWwAptJ/8cUXV/NH/Un1gHoVuJdeemlTSQk7FbcB2G/S/vzzz5hQqM5bJYA0pXJDZcpsMKtcbZ2oY7IDtUyz1T8BLDXeiuVaSr2EVWLEZfh4HV3KLSx3DOQ0IMOGOiXYUbPebak0LZc0BcizLH9PM8xyrbr//vu/Mny+LsCtqNj3Vhb4vbrock2RlpZ2IZHBH1Fy9YL6FDig+MKFCybX87rVcPTo0W/4D2YNNU9lQKcil/E/m5aCPPzotYAgGjfMnyYPCaAZbEKKMD43toHprpSVWUJnjmTRpchcOnkwk/q7eJBcdLvp+LI6ejjPm54eHEiP8Pn/69JeJDvDn9OWckMtey/YX3ULXDArOzs7Rv/11gVm3P7jjz8+4I/1OhdEfQtc0fDhw99k8qjzmq5L2Nra0lNPPbWQP9a573YVFdjGuCmUSuor8SQ7NzlpWShgOgZ2cKYGmQr+XUetmjlTQBsnCunmRkFtnSm0uys17+JMiiK+Jv9uUyChjt3dSaNipuDv1s5yGtWvJ5VmI4BSTFoxpYNh42ubAfmzZs16Cg36VkZpaWnhBx98sJk/1lunN1DfAgdbIfPw4cNz9F9vPYB9N27c+BFXSDJ/rXObywiWNxH2L7uBgZwbe1GipohksmtWQGmhlgrkOIEFxCAjGpWWVKUsNPguNvzGfpBMS3lp19qQVEaUmF9Iri0aU2lmAWmLSoWgGe9pBqgPHToUFRsbu9Pw/ZYD6vi11157lD9isQGzFEJlqG+BAwqeeOKJ75jlbsm5FljQsqZOnTqfP1a93MqNoiLDsSnp1NCDWF7IT2dLh7ekUGZKCSXFFlLY7lTqWOzM0s8/mrLGsY/ZDP5N6xx7ij6dTVdi8ikrtYSObEmjJnw9jxZ+pM0vInUOpmMw3BtSX/dAA8695557nrtVA2Tp6ekn/v77byxLXa/mJHAzBA61nDh9+vSRWBL4VgI6bSdOnIjp8ZB5YDZ2E0CjZyEzbpAZW1cncilUUM+hXtTpHk/y8LWhRgH21HmQF/UM8SCpWkIXYnMp8WxBue3KyTxSoc+Ym3pPD3fqNMCTmrZ0JPeGNtTxHg/qPbwBKYsl1Ojejvq+ORFA4derxVClWgJRjdgffvjh+VvNtGQ/VztgwAAsgY06rld2A26GwAFFu3btOsZa5uNbpUJgZqxZs+YtNnfD+KvZNZ/epNQLm1alIddmvpgOXvxmsA6F2ahmn+vqPmaxtQ6J9En22XLb54UxVCoDa7GZiCbE0ovzcD72Gc9XONqQ0smOVFlsWiIDxTwmpRF577333uro6OhNhu83HVgP8P3333+4sLDwAn+tV9/NiJslcEAWO9cLTp48+Ud1+XfmBoTt4MGDy9iux4SgyC4xa0vUwyAgvFnZKkluxYrHKGmgu4obwL9JWf5gdlbcqjwXG/q6WKAb9G5FKvblNPn66RjMCFw8dejQoc+yCRet33XzAOtl8eLFr/7888+7+Kt53YUqcDNbOppJ0v333//a2bNn/61JDp45AGGPiYmB0D311VdfwcbCc5kdulJmUQiBSk3uQX5XBSZXpqKo8GyKOZVTbou+lEM6rLtoFKxKtrNpuf8598yRTFIhC5p/x8KDrsG+pM4tJG1xCZ9kVqhXrFjRiMu3OQudUGw3A1g3fd26dZ9+/PHHyOy5KaakETenBMoDnrXfwoULXxgyZMiM4mLzReIrAsJ27NgxMa+Fj48PwafMz88fNHjw4K2GQ8wG78m9O0kVsiMKhRVZcYPQlULW9e0AkcaKQGe4XFN9deEQLWiwLPiyCu013SqxUVBWTALJHKwPpny/r7thd51j8+bN79na2r5TVFREly9fJj8/P/L392e5r7/2jjr97LPPZs2bNw+LsyTxZjbHtSa4FQQOgCPXcPjw4f2//PLL5fpd5gW07ZYtW8jNzY08PT2F8AHwKbmBfD1o0KAXxA4zosHkPjpNsYq0Rewywryrr3Yol5Lc3pobvmZ4yg8HNxj21im2bdsWoVAork4qBKWWlJSEQapYe6BehI7vWTxs2LAHWNix2CJGBNSL9VIVbhWBA2BTYsnXoF27ds1p3Lhx2+pGF1wPFDI5xV65jPF5xPcgBweHq8JmBISRG0pOQkKC3+OPP262Ed+ek3q8JdFJ/2eGjI+qgVqXUF7Ksn2YPKdOsWHDhiA7O7toUwKFWdCysrIoLi5OCJ2riyupzTCi22C5rHnkkUc+46/neasnv7x63EoCZwQWH/Dt1q1bOzYF3mEzpEVdmJlKhZKOXDxFH/26gB5pO5DaBrRkU66y5Wf1QFSrsLDwiYEDB6407KpzeIzv+qdULh9Vn0Knk0iKrPLUbvFrDiE/pc6wdevWr21sbJ6rav5RCGIJ1+f6ozspJi+ZXh89mfzdG4rJj24USEY+c+bMvunTp/8vNjYWgoY8yfrzUWqAW1HgAFCOM28N+vXrFzpp0qQHWABHwzypzdyWmIsSbPX9vvX079kDlCtXk9LBjoqycumxwL7Ut2l7VntVN3QEc9gMOrd79+6Q9957zyyd9V6Pde6vJel3EitZK3NWiU6lLpDoJJ+kxll9Qrt31xm1bNy4MZRZbQcLk1t1pqKYZyZiC+3KjCQrO1tRF75KF3qgTX8a0ba3YDx04NcUcAG4forZX1zB7sg/bD4i5A9fDfOr3BKsVha3qsAZATMTjOfOmwezXUPWXt07du40xLtBg2AMWtT/Q8nq+6AwnONU/AXaGnmIwuLOUolMQ1ZOtmTlYEtSpQI1Tlgiqjg9l4LlnjSrx+gaVTDMlJKSkpr4dtWV6S3XCG4E27dvP8i+WteaKELU19tbl1KmrYaUrnYoVELGi7ZIRSW5haTJKyZrnYz6N+9EvQPbUaCXnyj3inVcrC6lsNhI7Znth9/5/fffTxky/uGjIQKJ+Uluuq9WGW51gTMCz4lopi1vDrzZNJk6cDYL0jis74VaAJNhGjmZQk5SKwXJbHhjk1Gq4Arj/XwAn3YN6P9SZReQHevBjwZOMlRp1TAGANj5H/rYY49t4Y8YTmx0APHXuOFixs9QGviLwNBF3u4IbNmy5Tlmta9r4mejMApVJfTS1gUk93AguQNGsleoD6ghtYawohACSWIrVYmkAFHuoo5RlxKSK600V1Zsb1+QkI2Z4PJ5g2kMxr7llVn1rezWBBqwtv3cp1aRTPKY0GdCoFhs9H8M36sBV6K6oIQKEjPopU5jqIV3E95lus6wv6CgQIS3MckTps/bsWPHp7t27TrNP2PBgooChgcw7sN2grcjvN3WYD9tCvtK89lPq1HHKUzIvZeO0/IzW8jR14Nk1uw316BqIDqiLkR1QOD4j16pqqWlRd5HZ67K1B91e6Emr35Lo/3CyX8yu40yfL0uaEtUVJiWTaE2vjSzxxgxONQUsrOz6cqVK0Lg4DsYckGhYeNtbW3ZslLY8CZnM0jGf6V8DLuRUnzXDh06FMx824KVywv8Hu9zWdsZmb46KNj/fXfb95QozSVrdyeSKGoko5WDBU6Rp3Y79OIyCNttidte4IAOi6asZhNljDFv8HoAv06VV0TqtHz6oP9T5G7n9B/fDtHS60y47tSvX79jhs+3DdatW2fLZuP7MpnsRXyvLiBiBCaAikm7Qp8c/IVsvV3ZhLTWT4Z0A4DBIrVROh15fI75JuatB9wRAgcw082XyqTTb0ToAE1RKRWmZlMnJ3+a0gXR+mvaHJodja42aWh8fGz//v39DV9vC2zevLk3v+PHrFy6VxXiNwWE97/a+ytd1uWQ0t2R/egbT05nv61ErrP1OTT569uW2Yy4YwQOaL9o6jsSie69G7XskeQLtitKyaLJbYZRtyatr5qZtWE5Qwf67+z7PT9ixIgEw+5bEuvXrw9hs3i2lZXVffxVgYyQ2sCKTew1J3bS3xcPkX0DV1LY28CBM/x6/WCfraA0K9/r5Ms/3rSE47rEHSVwQMf5kx/UKaRrbrgjmU/XlqqoOCOXlPk6eveeJ8nZ1kEwHELgNWU5CB2ORZoRfw5j4Xtm2LBhJ/lzzRwhM2H16tUyFxeXfvxsn/PXVnBAaytkAN7vcmYSfbr/V5I4K0np4nDjvpoBEp0ufViSj9d77713U8uqLnHHCRzQfv6kDlIr+TExyPJGwYKrZjOzJCOPPLQ29FLvcWQrUZAcfXrXCfQtASy4q0pLS1dxW4/JyMiIf+ihh8ySWLtz504536cR3zeUtwl8v1FQHDUNfpgCAiKxmcn06e6fSeMgJ6WrPUlrGoGsBugy4LLZFzFtaS/DrjsGd6TAAZ0XT/LVSuUXWeiuXzLKAB20GEOWn55NzW286NluY0TqV10AEU9ci9kPnbbHWRDQhYCZr2JZUBKYhS7z77n9+vUzmabEAmXN5zqzSdiQG2oTZp0mfE4QC1VH/tuaTWAF+suuh8EqArMkR6bE0g8R/1KapIhs3NhPs+FyqAPzEUCfqVat+TJ82pKXDLvuKNyxAmdE+0WTT0lIEmL4esNANFNdWEIN1Xb0areHaxy5ux7AFAUbYoPphs0U8AxGxsJWk6yP2gKzIh+IPUW/nt5BBVYasnF1Irlt3QkagEiminQ9T0xetN+w647DHS9wQLsFEz+TKRQvX4+JiRA3Jh41rnVgBDJc3m18PznZIfPsGlCg5hPB+gVyUYtKi+nHiG10OOksyZ2UZOVkTzJMm16HgmYotGKVTaH7yfF3RnCkMtwVAge0XTS5u0wi2csVW+MOIayg+ufD74tFAZ/Z8C3llpRvCw1kjvRqwEixZJYRFzMTqbCkiNo0DBSSZ5yy+3YBhi/llRRSeFw0rT6zk4rkWlI625PczookVvL/sCyUS4m6lKzl12deS+RsQqrUf4VPW3q/YdcdjbtG4AR0JOmwePI2iUTavyamYIhXU1ow7Hmauv5LWnn/6/TEnx/RmbRr60qqSUsvNhhEjRw8xHelVEHPha+gvOwcKsrOoxbOjahXk1Dq26w9C57GHFOL1wlgLhapSmlr9GE6nHiWLhemk72LIykcrEXCt8hFNQEkETd0cKOfRr9Ng1a+zKRXu+YkVcgw0XT/8EkLbtk5LOsadRO/vV3wHlHSP+ErfYd3PqGTSuCAGX74L7Qsnf8++imFJ0bT8uP/UluvAGri7E27LyOeoQfy2CPzE6i/W0uh6fdknaUzpclkZW9DNs4OYn6SiNTztObkTtp57hjFZaaSr5Mn2Slt+Ez9v/pG2ftGpcTSqrBN9POp7fTXxQN0SZtFaicF2Xk6s7DZkBSMVsF0FCXG5YbFNE7NWE6R6VdoeEBXOpt5ha7kpIpjqgVfUqvTnQ6b5N0gqcMXlwx77wrUf43fQmi3aEq4TC5th0BIRUxoO5iGBnal307vpBe6jyaVRkOjV8+moUFd6Y/IPZRfqh+7iSEjT3v2oyZO3jTr7Cqx4GM5aPkI3tCnhwx4dWExaQpLxedWHv7Uw781NXXzITuFDdmzICJAgpQyEQS5DnNUiBMzDdgGG9Y2L2Q/LK+0kI4nnqMDsacpoSCD5NZWJLNVksKW//Jn9J2J9KsKLaKZiw+19vKnP8/u42up6dHWA2hQQEea+e93dOCpudRq/pPMcu60ftxHSLGr1rRkgcUKkcPCpy3BaIu7Dne1wAHtF07ux41tA6vsqyv3ocG/0fsx+ubg78JsQqNFv1P41CX0OJuVS0a8RD2WPUNdfFvS7tjjZCtX0msdxojsis8P/EZF6iqmtYQwsR2lU7GJWcpGaQkLYVEplZaUUGlxKblZ21MDOzfysHMmbzbXnKztyFZhzZuSbKyUQqDKAs9arCqmQjYJ4XulF2ZTekEOpRRk0ZXcVFKxKStXWpGVjVIIllQpJxmYSw4B42tVMAOx6KG9lTWlFWIdEyJ3W2chcGGJMbTukQ9p0bH1dG9AJzrGzN/GO4ByivPF8+EvzO0fT5qWI7CltkS9NmzqojF8z+rt+TsUd73AGcGC97ZULnvfGMkEw5QNEAwP7EbDmnejBvYsDLaONHDVS7Tnye9E7uC+uNPUr0lbGvHLG5San1X7QAmE0CiIzLb4KxbdwPgwZlb9d4wL0wiK4EMFxOOx0IiuA3QhYIMgYQwg+2VSOTMW+18YQ4axZDWp7YHNOtKTzO6T2W99JKQ/zT3yJx2cOI8GrXqZtoz/nJ7Z+C1Fp8fRfma3lvOfoIf5GHzvw+8v53ssDFv3H6XASCmVaDuemrI03vD9roVF4MqATSIFM8YemUzatWIStJe9K6247xX6i02rf88fpjbs0w0J6EzTNnxNoZ5NafGIF+m3MzvpePIF6ujTnL47vFb4ORA+jAm77oIu9xiQNsNH4OpFDR+M3/kYFlFx36pgVCr4a8MM6sqK5HxGAkU+/T0djIsklVZFFzITmbFLqa13M1rLpvS0TvfR6N/eod8fepde2DxP+LXfDXmW5rFgrji+SZixAri1RqeTaKjnsaeXHNDvtOC628GdjLbfzvSQKos2yJRWncSaagbAPxnZvDv9yn5d+NTF9AA3vCs5KbRo+Au0/VK4WMB9aocR9Pr2JfTDqNcpaM5jtP6Rj+gPFtLI1FhKzM+gpLx0sRyumG8F/yqYdDcK+H2PhQ6i3o1DRSf1Dn4uCB6EH4KFsD8+d/AJonbegeyj7qCefqH0dOdRdCkrmXbEhtOENvfSy1sXsTldwmbkR9Rq3pN0csYyCpzzOG1kX238n5+IqKuRyXDPq8INAdZqVfzbi2HTFt+yqyTdLFgErgow4/lx41kjUyo6Yah/WaCxHks6S2o2+cJY+DounkqLmOV+YC1/JOGs8Pfu/fEV2vzYZ8wE80XQYtHwFykhJ43yVIWUmJtBubzvgz0rRbpUSw9/4RfhM/xGhOrRkK0MQRh0KRiDIQCEBseUBY6fM/RZ4cutiPiXfhszmx5e8z4l5mXQXN5vx77ZK1sW0f3BPcmZfUP4XKFezciT/cXP9/9GMRlXSMlK5f4WPWlA04702B8f0ukZK/g9XqYejUJow7lDIosFJux/wI8lkUq1bPo+Ez5tyQLDXgsqoGqb4y4HC9KV8OlLO6vyij3ZTGPn5Jp+ikg+RzKJTAjEo2s/EH//iNpLH/SfRG/1flwImJPSlvKZ9XZeihBRyK0Xj9GgH1+iFu6NxfweQwO7kIuNAx1gHynE059OTl8mhGj/xLm0iQV1H/tJYMJGjp60dfwX9PcjH/Bj6KibbyvaPv4r+nTAlHIWJlgGgvHh3h/pQlYihS6YyEIVS0tHvkRfH/qdnmcTcPVDs+ntncvJl6/Z0y+EOjQIon/PHaav753Bz9BU+Gsrjv9LLtb2pOR36rn8GcosyqV/Yg4KhvyPsHGR8H6tRKcbeGzSQrlF2KqGReBqgOPPrkhj8+i+sCmLJMwi87mJFRk7g8E6l7KxdiMJwRr1y1u0LvoA9f3+eercMJj+OLNbNMqObMKdTLlADZ08RMYKIpkwUdHhvOn8UXok5B5xDQiYncKa+qx4jpLZBPVm3/HPh/9HjzLbrIjYRO29g5jFZrE5+zb5uzSgYHc/cR6AiCXgrNSnm3nbOzOT2bPwOFBqQRYl5KaJFLUBTTuQh60zrT6zS7Db39H7aHXkLnqoVR/qvuxpoRzQBYJnQbbNf4Ig/M4iyVirvcAqpykLmezY1CXb+Jey8m+BCVgErpaImLb06bCpS2wlam0fVuwHRF5hGRRrSul06iXRRH88tY2+YmaBt5ZWkE3hieeorVcgs08Sedm5iuMRjGjp0ZjG//WR+A4TFQKJxg62yyrC9IpEGYU5bHKepZwSTKFCgh13xkaIgIYR4p4nttLsvhOoGQvjb6PfpaEBXeizA7/ShnGf0I4nvqGl4RvoYNwZZqwDwkxts3Ai/9XRqhNb6N1dPwgBE9cqw+ZGoCuBaTSXtJqPmc0kEdOXBhyZMveu6ri+Ufy3VC2oFdjPs+X2OkIi1X0kk8maIpxfGWAOYt1t+F+ICiLCF5MRR1M6DGcGyqYRzbvTzI3f0k8PvEXDfn6dtrEZCaZBZ/MjvDmyiXo/M9vL3R9mM9ODGvP5fb5/llnyWr+fMWjSvVEr+ufcQdoQfZDNQBlXNJuDhuBJddHLsoDcoVNcXayep5XpFpyYsvSM4ScLrgMWgatDDN44U5lypWQYF+q33MAbstklqckcKxBEiU4iuhDAbMaAiDH6B1NRKZMjyi72YVPKrPTTg5uoQViW6BaoOMKhRjAwGyKNfJmVVjLtm4cnL0POlsVcrANYBM6M6Dj/yaZaqexDNs+6SmSyJihtU2lkNxPINpEoWJhLSnMlOjqnJcm8iGmLVxh+tqCOYRG4ekTH+dNCtFLtEG7kvZhBesltlM7IIBHZLYaAhzkhhIv9MGHalmpOMP3u1+hkW0rdMv+NfOh3s6ybYEF5WATuJmL27NnSde7p3hJFgbdOomjLBmAvnU7SXaqQBgkDziCE4k91AilqkgUKfw1moUalKeKP+3jHfrlUulejK0osUtnFRz4zXx95saDeYVvaHOkAAMU+SURBVBE4CyyoW0h27typdHJyctBqtTa2trbWarVailnRNBpN2UyFUplMpuHfgGJHR8f8bdu2FU6dOvWmLPZvgQV3KiwkZ4EFtURSUpJddnZ2GyantnK5PJh3BUskkhBra2svTMCGDDjjfE74CyBRpyyMXZ34iwSesnNGFRYWqvjci3wO1oqJ4mtEFhcXH2vfvv05cZIFFlhQY1hIzgILqkFkZOQgJqFJTDbt+G9DpVJpAwIrS2LmBAgQM5jiXiUlJVm8K5Y/byktLV3Yrl27WP1RFlhggSlYSM4CC8oAfTZjx47twh+xKF4/LPaH/fVBZrWB0QPEczHZZrNXuZBJb06HDh2wDrMFFlhggIXkLLjrsXPnTnsPD48HFQrFSzY2NiFYnqxiePF2ADw+gMnud5VK9VWbNm0OiR0WWHAXw0JyFty1iIiIGKRUKt9hYuvGnpD0VvPWbgRM2FiisJS9vOX5+fmfd+7c+aLhJwssuKtgITkL7iqsXr3aqnnz5k9bW1v/Ty6X2zG5GX65M4GwJvrzSkpKogoLC6d16NBhj+EnCyy4K2AhOQvuWLScPcbKys/bSaXKcfTQuXrP7jTmST9nr4mY4OV2DEfeKEQfnkab+fO5Xb/8fmHfUWsrZXSJqjTNWmWdQzGUE7Z4sWX4ggV3HCwkZ8FtCzFlvVTTmLTSlqSTBEhJ10Kro2CSSVvIreTuOEajUtOQBm3psYC+Yn5RjIK/24E5cOLy02le5D8Uk59MSisrMR0iiF9dqkkitTaav0WyGxilk8nO6UpLzwZ45sX//tDvdb/GtQUWmBkWkrPglkenFTO8tUXqXjqJrie32PbcbBtKJJIGUqXMWoduNI1GLM9XFqVqFbV0bkQzWg4lXzs3UosDLTAC8/5iRv3dSadpydnNVKLDzIr/VQcgP+OSgpoSVSGXchIflqDTasNlOulOnUxyIGzq4nTD4RZYcMvBQnIW3BKAV6aUqa1VankPLenGcssczLzkJpFK5LxJ9NFF/l81jhi8EUyKO7pJDxrTtIcgN4v3Vjng1eWUFtD8yI10JP28WGqmRhCawzCllRalrlPx/1K5uP/lS/6iti06cvJCsxJ67707u9PTglseFpKzoN7R+duZjiplSRBryF4SnfZxqVzaDku4YjnYG+EjTFntJLOhWSEjqa17U1JpLfq1pgC5LY/cShsTjpEOE5zeqGrg07Fcr1at0Wk1uv1yCf2s08oO2Wml53Zb5nG0oB5hITkLzIquX462Udm69dRJtPfy114klXaQWcllOhVCjHUXQkS4sqGNC83u8Ag5WdkR/DcLagcQ3a6EU8Kr07BmMBG9vCGI0CeIr1RVyi53GNske7RS+je/2PrQ+WfnXFu1xgIL6hAWkrOgThH6+Yt2MvvcxyQy3ZMSkraQSGVOcM8EoZmJd0BwDayc6MOuT5Ct3MpCbzcALOp0NDmaPjv5J8kw2Ys5NQSIFP19DJ1Gm8WkF8X++BKrQoffDr34dZH4wQILbhAWkrPg+jF7trSjV2oTrVT9KH97mi11Lz3D8P/qiWkwgLuRtSu91eFhsQgzQpYW3BgQqgxLPUcfH19DCqvyawGbHUIj8RNIJQhfx7HHN0ep1q4++MzyK/yDxX6xoNawkJwFtULHpdNCNFr1MAnJJsgUshY6LIZXgyVhzQGkO1hppfQ2E1ywayNSaS0Z7nUBkJxap6F1Fw/RyvM7yUZpbfjl5gDeHtbI1hSXnpaQbgV//efolKUxhp8tsKBKWEjOgirRZsUTzrISxQxuKo9IFfLmEgkptKpbgEyYV0tKS2hq8GAa2qSTWEfdgroDsi4zi/No4emNdCTzAikV9ezRVQGplQyGVYlWpY1if2+VwsVhwaGxlvCmBaZhITkLKkAnCZ0/sa1EKvtATtRfIpNai+ijPof/lkGJqpTaOfnT9NZDydPOmTCLSV1ALpXRpbwU+j5mO10pSCcFfwdAov6OXvRy6/vJSgqFry8PeD1imXVD+UCg0K+FfdjDPghpDCFUfMY0W9gvku7FJ/01sB/AHhxhvB7Grunvoc8eNQL79en/hbT47GayllvRpKCBInnEeO6NQilT0P7ESPr25N+kkuvEe91qEOXG/zHpFehIslmupbePTF8UafjZAgvQPCy429F96csORbqc0RKN9k2ZQt5Mq761+7VAEBJ+xicC76FRAd2pSF13iXkgtXO5SfT16XXU3SuYhvq2F0IC2rCSysnJypZWMAHuSj5NXjbOdDk/lTysneilkFHkaetM/8aH0dqLB8jByoaa2HvS8cxL9EHHx0RI9/uYHZSrLqQ8VRG1d29GTwT0F2T10/ndtCk+nFq7+lGpTsPvU0qvhz5IBfxeC87+S3H5aeSgsKUx/j2pv09rSinMormRG+gyk3Bjew/KLi2gZg7eNCN4KBNT3ZEcSK1AVUyLTm2kPamRZK1UGn65hcGVhaELmlJ1JJfDB9r84nUnX/6xwPCrBXchyi7Hb8FdhND5j3n6jOj8fMMRnb7XWak/Y1foPvYYXG9W/1ptoNaoqYmtB43w70IOSts6U+qACNOV5NOxtPOUz2QEAgHpnedNw95cEwc9ccUWpNFrTEQPNO5Of14+RLYKJRWxd7ksZhu9yN7e8yEjKaEwk87mxFP/BqHkYeMo5o60kVkJxozIuERdPZvTv3FhFJZxgb7pOplGNe5KkdlXKK0olzp5BNGHJ1YLr7Ffg9bCY1kbe5D8HbxoTewB9rclNK/bVOriHiiuBXLuwufI+R51VRrwNB2Z1DMLc+h0Zqx+/Bw8p1scaMP8nB4yieRBuaPtG95D2j3mPbyDrefQ4HMpG05aCO8uw60Xf7DAbGizYGrDtgsnzWm3aHK60tohRSqV/Y9Vgr+2RK13VW4TqNUa8lY6UVPnBmbri4OCt1fYkCd7adg8lI6kYi8rq7RQKHqQIWZTQYKGvvAk5GnjRA5yG/on7ij9enEfbUs4IUKVBepi4RnuTj5DjzTrTY2ZKEu1KhG+bOvWhNJLctmb20U/XthFYekXRMjUTq6kYKdGVKwpFR4jpiZ7uGkv6uDWlInOW4RUf7m4l/5ggj2ZFXs1rFrXQPminL2Uzmxc3F79nqgVbYmKXK3tA1xs7T5RWNmltF84Ob3toslfhs6f5qk/yoI7HZZw5R2ONl8/4Sy1tprCIj9bKpfB7TH8cnsCoUqpSkuj/LrS+JABIrRX1xDKkclJ9JmVKS4Ii5jkWaLvMwPRASAyOe9PKsoSXl+AozcppXL6+cIeOske0JddniJHJkwxxRhCrQZvCKFKTJQcV5BBzZ18qEhTQivObRf3eLblCBEaBcloSEsSnX4lcJyJPjrcE/9Ejx2ux8+J69U1RMiypIg+D1tDJ3Ivk/J2CFkaoGKPv1fjNvTFoGlUolHRjH++osi0K2JxWdSvRqvOY2/vTXZUv49+dXme4TQL7jDUvVRYcNPR+uPpLnJX9f2si9+TKuS+SPO/UwBvQs6O5+MBfWlUUE9WXnVPctcLkFOBuogu5CazB6YiZ6UtBTk2vJp4YgpS/pfP50Rlxwk+9bNzpwa2rlWeU58QJMp/Pzz0Cx3OOke2Nrb6H25xlKhVNLnDcJrecSRlFOXSA6vfocLSYkHaMqmE3ur1OAV7NKF3di6n87mJpCvVXeI3fbNII1sfaZl27I6CheTuILSfP6k/K8rPZdaK9mym3rTxa3UF+FJQ9jakID+ZMzVVuJGPwoncZPbk79uYPL08xWBwC8wLhUxBYTGnKDYvmVIkhRRdkExxJRlcO5gMW8aepOHAWwDwsJFh+nL3sfRgyz6081IEudk6UoinP4UlnaPdscepe6MQ3lrR1wd/p59ObbvqXRtmX9Fp1Zq9Ui29dOzpJUfFRS24rWEhudscmEZL4ZD3IRuo00kqtdIxud1uMFIxGqNCJ6VmCndqqfAWM5k42zqQvbWtCNVBmyL5o6CggJycnMjHx8esJCe8GH6oukxsMQKhRVzWOIzgVsfFixdJw160vZ391bBoiVbNXmgxxRQm0QH28hJLskkrwRvhnfQeYH0CoV1ve1d6p/cT1N2vFX2+/1f65fR2YSjBg+vu15rmDZlFpexlw4P7J+YQedg5i8zVpHw9aRuBeTaZ7AqJNN9JOnZ5J6zjVMuCsrcpLCR3O0Knk7RdMOUeqVS3SCKTNWUtbPjh9oDo7eJHtpXIyV1iRyHWDSjExpecbexJaWNNsioyBKFoCwsLyd7envz8/MR3cwDDBXYlnabF0ZtFtmSoS+PySpAlR8HHQJXDE0ACCsgQ35E4YiQCzMKC/h98w36ENPH55aPfiz69N9uOIQWXAxJH4E3gHjgH1xT7xNF6QFkbk14AXNfcs7zgfqWlpXT58mXx3da28nAlnhWvnasqokPZ5+lEfhylq/KoSFsqygOh2fqA8MxgFKGRGb538W1J84c9R/G5qfTm9mUUkXyOXuv5KD0c0o/OZyTSS1vn829pbEQxIfK5xjIWwLU02tP8etPDpi7ez3tuL4G7y3FNgiy45YHZRxQlymdZWz7HX51vF68Nyh/E5im1p8YyF2ph400BNl7CQ5MpFWKeQiiimgDH5eXlkVwup8DAwBqfV1uA5JANuSR6C70Qch+1LkNyMlbYmxOOiwxKa5lCeAYjGnemUX5daFN8BG3mLcDJm05lXRYZkk+3HErxBWkiwzK1OFcs5no5P4WaOHjTS3xtkKkYFsD/QIRjmnSnfg1C6Zsz6yki4yK5KO3EOLhgJ18xPg/JNvCgbOVKejp4KAU5NRSEZw5A4WdnZ1NiYqJIOqlN4glIz4rfJ1ddRNEFSRRZkEhn85Mog4kPBoLREDA3MKj9ibaDqaGDG31+4Ddq5dmE3u/3JO+3oje2L6Xdl4+LZ703oBO92mMc/X12Hy0OW08lGnW5Z5QqxEwr6Rq1+guNbfHck+Mt4+9uB1jGyd0GQOp/wxEdfpWRYgkTQj8WNGujlXqrAhmB1iSnjgpfGmwXTPe7d6R7PFpRqFsTaujoTkprpRi0W1szC54FQpQqlYqsra3FZg6igyV/OT+NwjMuUDfPFiKNHwD5nciKpR/P7xKzjGBogZrf9kRGLDWx9yJfO1dKLM4UA9ThYGOweHevFvTThd1kxcr2i85P0mDf9nQoNVq8SzOHBvTF6T/J2cqOfO3dKV9VTHuYXHHPC3nJYpze550m0ICGbcRQhH0pZymPScPBypaaOngx+TYRWZjmag0gufT0dMrPzycbGxt92LgWgPeJzFMvpRO1tm9EA91a0T28Bds1FFWfUpIrhmaYk/DwDMeSYmjbxTA2SNQ0Krgn9WgUQh/u+ZE2njtIIR5NadnIl+n+Fr1FeHPesb/4maU0sR0bJ/n87qVFggRFH7dOZyuVyQZI1fLXvIe1bd94QPudCZsiLGR3C8NCcrcw2i6a3L3h8E57Wa++zzqA3RZImuHHWwhGD0euk5E/e2rDbVvSSJe2NMSrLYUwqXk4uJCVlRU6osRxNwqQA0KWSAVH35y5SC42L5WOpZ+nQk0pXWTCOZEZy39ThFeFsW3JhZnU2rUJ/15MndwDqZVLI1oQ9S/ZsIc1tmkvPv4SpRfn0Ui/zsLj2xB/lC7npdH+lCg6kx1H7taOdI9PKHt5mZSlyqdWzn5iNpR+3q2ps2cQHUqLYZLLp2GNOoln2ovz2Dvs6BEosjAPpkSz5yendm6IWNe9J4dyLikpobS0NPEdBgX23Qjg0aN/zFlhayC9EBrkHkLNbRtQJpdBDhM4SAkMCGKpK+BKuC+e/0hCFK2I2EQ5Jfn0bt8n6ZUeD9PZ9Cv0yNr3KSrtMr3T9wn6ZMAUatOgGbXzCiRfJw86n5FAhWyAiPfXtzf+KG2hVcpfajCk3aMNhrQ5krTxeAJ+sODWQt21IgvqDO0WThwhkcjmSWXSRrdqSFLfr6YjD4kdtVE2pM72/uRi70gKZf2s5wbPAh5d48aNRT+RuYgO4cOyQnKtzwxZhzIxoBsoNfS94RzjwGwNH4TQZqlWLUK2uBY8BJHIYtCVWL0cyhznwJvBWxj78fQhPb42ex/YjzuB1HBNANcRzyJ+rXvAiIAXFxcXR46OjnpDxcyA15etKqB92TEUkXuZUkpzBLGU6yOrQ2AsnaO1HTkp7eidPuOpc8NgCkuMpg/3/sSEF0te9q60ctRrpGSv/dVti+kY/ybq0VDHRojFYDXa8xINPRs2fdFGw24LbgHopcWCm44+s2fLcz3jH5dYyT6SymTeWDm7JkBHOSxfrKWWW1og1B0UqTkApYp/gXJ3aqf0pZYOvuSIbDuF3CwkYwSUHK4PUkOiSWpqataVK1eO79u3L/rhhx/u1LVr1w44zpzPcLcBfZ7ZjBUrVvwUGRkZd8899wQ1a9asjbu7e1s7OzsZwsXmSvoxQsGEV6JVib68PZlnKbowyWB01K3aQqsBiTZz8aFCdYnw5gJcG9LzXUfTgKYd6EJWohhq0NSlAd3fohetjdpDi8P+oSJViTBMykJqJUdWZrxEpX1jWIrPT++9997t0XF+B8NCcrcAOiycNI0k0i8kMqldTTw3CCUqDgK/cPgL1NY7QOwHfj+zm747spYKSotEeMaIsuq/NpUuzuP/BcncqadtM2rq5E02tjYie81cpAJSgwItLi6mrKys3Pj4+AP79+/fyco29sKFC6l8SBZvmJVZZ21t7b579+6Fnp6eIcgCtODGgfJXM7i8l40ePfoT3oX0eTlvNrzZslfnHhQU5Nm9e/cWPXr0GIGylzLQHszVJkBCmDEmviiTNmWcEMQHgqlrwitRl9LgwC70du/xdDb9Mv1vzyq6lJVEHrbO9EL3h2hEUDfadimMPmZPD4PMjdmyFYEhCCzLuRIdvXxs2uLFht0W3ARYSO4mouOiaQ9rtZrFLBAOrB0Me6sGpieCdQkhdLVxoA3nDtFrWxeJMNaEdkPo2S4PUExGHL2weT4l5KULogux8aFhzq2pkK1iWKqF2lIxJ2K+poSZQk1FfM0SHTa1YdOQiv86Saypp7U/NbVnYrOzFcrPiMo+1xbGc0FqmZmZhRkZGUlRUVGbV69evS0pKSmdf8LsE9jQuY8NTAalC2sAMSOHKVOm9HjmmWeW2traeprbu7gbgDpJTk7e0bt370n8FR1yhbyhgaKyQHbYsJIqxhM48ObIm93999/fasiQIcMbNWrUQalUOllZWcmZK81CfIhWXChIpX/Sj9PFolTxcHWVvCKeFoTNf7ztXejNXo9TD78QOp50nklvJZ1IuUBDA7vShDaD6VxWHP0QsZkS8zP+E8IEhDGo1aaRVjsjbPrSNYbdFtQj6qZVWFArdJw3cYROIZsnkckaVTflFvoM7JW21NKjsUiFxlgeWJaedq60eMSL5OfsSQuPrqOFx9aJfpyBzTrR7D7jRV/P+D8/prSCbNF/1tmpGY317sKsgDFoppXOVauY/+CTqaPKWusIH+Jz2QHZxs8gGyhLY7KCkcyMf3Ece2lFV65ciTh58uTuf/75Z3daWhpIrZi3XN5AaFgI00ho125SHugoch01alTH//3vfz+xcnU0lzdxNwD9cHFxcdv79ev3DH9N5g11UVnZozIRLoB2Rz3Y8WZv2Gw6d+4cOHbs2HubNWvW093dvRHXixSkV5dAe0K/aHhOLO3OOksXmPBAgMZ2dqPA7Cn3tehJB+POUIhnE5reaZQgs7/O7qN/zx0WIc7/3fMU/RN9UGRryvl4U3fWhzG157Qa7fSIaYu3G3ZbUA+om5ZgQY3Qcd7kTqSU/ExSWUDFPjeo5bKVgf4vPydP+mLQdPJ19BAC5WxtT72btBEE9r9dK2nrpTAmtCdoGFuV2y+G09s7l1ORqphkLIRIVkBihJG4kBjRxakpPeDZUcxwL5IfzAAoFySFXLp0SRAcsh8dHByE8iwqKiImtaMHDx78Nyws7GR0dPQlPgVkhslx4a0hBAktCKVamweEgnVjT6LTu+++u8TGxsbTQnS1B8bAsRf916RJk95NSEjA6G/USW1ZCaSHDSvLGj09O65/j5EjR7bq379/7xYtWtzLXrdTXYeXkbRSrC0VA9G3ZJymXE1xnfRPYyaVhg7u9OW9T1Ohqohe27aYvUYZfT5oGvk4uJGbjSP9E3OQZu9aIfrIEVqtjGQl6L9Wac5IVbKxR5+Zf8aw2wIzwkJy9YBOcx530yps1nLr78PsYtirB7yqDg2a08s9HqY5h9fSjkvHSSlXiL6BVQ+8QaGezWjS+s8oPPEcHy0Rs4J8ycTX0ac5Df/5NUrMy2RBc6XMonz2+lRVMgPGI4XaNxIenaPcps6JDoKdmppKBw4cEArTzc0NCQx58fHx/65fv/6vc+fOQXFm85bDGxQoPDWwfW1JrSLQjqFUXbp169bqk08++aBx48bdkP5uQfVAvSkUCtq6deuXU6ZMWca7EnlD/dRF7Bd1U9bTQ2jTkUnPbdy4ce2Y+CZwO2kJI6hsROBGgPfBTdNL8uj35CN0rihFrBxxI/13eqNJQoFuDWlm1weph28rYUguOLqOfjy1RSySO63DSHoopB8tCdtAS8L/EeRYaQgVEyCotdsd3BSjdj9kmRDanLj+WregWrRcPcbKJtPpM/bcnmEpKRewF2E+3iAEtgprMWEsZrJ4tPUA+jt6H62PPkg9G7emLwZOJyyEufLkFtoTe4I6NQymSe2H0d4rJ+mD3auujd2pAdBxb69T0GCnEOrm1UJct65oDoOEz58/T4cOHcKMJMlxcXHb9u/fj1RqEBuSRUBuxj41ozarS5ZFIaCMndhLaLR06dKnO3bsOAnPZemnqxwYFsD1lfbrr7++/9FHH63jXZm8oQ+ubhinPFBH2NCnh6lT4OW54O+QIUNCxo4d+0iDBg062NvbOyF7s668ccgYsjO3sneHcXim+s5qCnQJeNq6iEzL2NwU6uXXmmZ2eYCUUgUdS4yhsKRo6urbkg1PdzE/JqYPq5RcBRnrSlkPfO0Q5PPW7n7v1W0s1wKBmmlHC2qNjvMmPqazVnzLBqRrxYxJjG0K9WoqCO2vs3spqzhfCA4EYnqn++iRkHsovTCb5h75k/6M2iv62To1bEE2Ciu6kp1CWy+GUXxOmpjjsTpATUBZ+EqcaKB9Cwpy8SVrG2veX3f8gnTzXbt2pa1cuTKMvbVjvOssb9G8XeENXhuIrS4JrSqgUOAxuLBX0nvSpEkfuLu7N4bStOAaQP7cLnTR0dHr2KP6hIkulnfDEBFZqzimHgD9g/oC4aHOMK2MPRsnzSdMmPBAy5YtB1lbWzvVhUcOOkES1oXCZPo7NZwuFaXdENlh2M69LJfDgrrR6jM7ae/lk6L/3MXGniZ3GEHjWIaj0i/TxHWfV0vWErlITknVqnQzImYsWWvYbUEdwUJydYzQ7yb5K6ykK6RWsj7aSsa6wYNzsral13s+SoNYUICN5w7TWzuWsfBoyEZuRVM73kePMQlivbRvD6+l1ad3CVIrOyygOkC4Wso8hefm4+JBEgULdR2qLyhKKKB169YdnTt37g7ehT42ENx53jJ4q0+FWRZo1wiPQWk2+Pzzz8ewp/Aiey3K6hTO3QDUW0ZGxsX333//9Y0bN4bzLiT8oF/0Zru8aNwIOxsJz7VTp05BEydOHBsYGDiUjSl5XYQ00WeG+TT/SjlGEXlXSMet5XoUIQxF9MEpZHLh0c3q8iA1cfamM6mX6BuW2TD27CoNV5oA5FNTqtmhKtaMO/3cshTDbgtuEBaSqyvMni1t3yDxGYlM+i2zS6WqXd8Phtkv5Oy9ObOH1lyENp5oe68Qvh9PbaNfT+8Qnl5kaiw1dW1Ih+LO6Kc6qgFwfWRQdlL4Uj+nFuTu4iYmQK5rQFEWFBSo/vjjj21Lly7dyrvieQO5xfEG7w2hl5vNKFCaGNvlzvqx4YoVKyaxl/AYk52irrP8bgfA487Pz09lg+TdJUuWYDZ9KFJ4b/XpadcUqDsYKsjUREjTdcCAAS0nT548y9PTM1Qmk0lvNAwN7w7y8mfKUTqUe0GE82tDSmXR1TeYGjp60h9Re5j40Bdn2hgFMUIF4DaV9xHyMRqaET5jyQLDDgtuABaSqwN0XjC1pVqq3SCRSJuIFmwC8CDQdzY8qJuYScHJGrJL9Hf0floe/q8Y2zY0sAvN6DRKZFUeio+k93f/IAac1sR7wxRSVjoZ9VT6U0+XIHJxctJLkhmA98jNzS2aP3/+r5s2bcLCkpiz7wJvxoSFW4HgygJ9QPAOXB0cHBq8++679w8aNOhJR0dHNww4v5MBYwRJHYmJiWcWLFjwzU8//XSYd8PLBrnh5VFPtxrBlQUaMbarfXj29vaes2bNGt6tW7fHXVxcGtzoWDxBdlwEO9JP07asM1SsVQuDs66A1ewVbGC09mwqhgJhzbuckgI6lXKRjiacFYX/H3JFYopWF6OTakZFTF4WZdhrwXXAQnI3iHYLJn8olUtf4ZaKua0Me8sDAmglV9C0jvfR/S160vOb5ookk88HTqOs4jxu+E0orTCbNp0/wpbgXhHLt5Pr11WrDrAMpVopk1sT6uMSrCc3CMgNCH1VAMFlZGTkv/322wsiIyNBbOh3gwcHrwAJC7eyi4ROGKS1IxTmMW7cuI5PPvnkU82aNevEXoG0rrL7bgWA2EoYR44c+Y3J7Q/+iz5SEJvRc7sdXxb6CnWIgeioQ6e+ffuGjB8/fkJgYOAg1OGNtHsYk4iY7MqIpC0Zp8SkCNfr2QHGbonZfZ+kvo3bUDYTG4YChSfGiP51TN6AmVSQQLbx3CGRVV0W+iWoqFSn1r0XPmPxR4bdFtQSFpK7TrRfOLkZt/9VErm8W1UDutHQ8Q8FHerdTIy3ScrNpM8GTaXvDv9B62MO0Pt9nxIN+ueT2yg6Pa5GDhhEWaLVUTerJtTPpQW5OruAgfQ/Xieg5KEkoCBNAeGu6OjoK2+++eaKlJQUhCWRrIB+OGRPmisjzxyA9WD0DFydnJwaTJkypduDDz440dXVtSmI/HYjPDwzNvZq1BcuXNjx9ddfr9y+fTvGnaC/DdOgIbMV2TfmsX7qH6hDsAJCIq7W1tY+zz///JD+/fs/o1Qq7W4klAlig9z+nRJG+7NjSHudYoW+uj8eel8ssfTe7u9pZ+xxkewCLxFyZqNQ0s8Pvi3WI3xx83y6nJNiMhkG69hpS1XbWElMDJu6GEalBbWAheSuAx0WTx2v02oXS6RSJUwtU0BcvqGjhxj/1putuMi0WFp5fDM39Ahq5ORF7/WdQCGe/uLYsKQY9u7mUYFKv25VVQBh4p4hMm8a6hJKXq7uN0RuUIxQCExa+YcPH/7h22+//XnNmjWvenh4jCyr6DGOir2BE5988sna1NRUDAswEpxxlpLbUXmi4KBV0G+H8Vvo+3EaM2ZM66eeeurhBg0atHFwcHCSSqWSukxprwsgDIk6KS4u1uTm5iacOXNm52efffZnVFQUQseYpQTEhtAxvLabnVBiTpStQ9F399hjj/UePXr0c+7u7v43GsrU8r81SUfocO4FIWfVyWdZYBWJX8a8LQapz9z4nVjOB/WGmYsgd41YP7zVezydy4ijj/b+9B9Prhz4eNY5JRKdbmzY9KV/G/ZaUANcv3a8C9Fy7gx7a4VqnlSpGK8rqTwqhwxJDAT9YdTrFJebRr+d2UndfFvSqOa9mOA86GJWIn3PhLfh3EHKL9Wv8FyT0CQ6xv0kTjTSKVQkpMDCu15AyKC4k5KSMnbt2jVn+fLl//Bu9NVgnFTuzp07P2WP7hUj0e3YsWMvxlGx0oASBbmB6K5OlMzb7Q6jsjSmszsZ/06fPr1Dr169Ojds2DDEy8urmb29vTVm66ivYQlQjBjPhjrLysrK4Do7e+7cuZNsjBzYvXs3wpDGqdCwYYC9MZHkTqiX2sDooSOU6fzAAw90YYNlpq+vb3sYctdLdvDssHjtz4kHKbIwUUz1VRPgfhgDi/XqRjTvbthL9PzmebTzUoSYmQiTPkBXIHyJyZ6rg/DqVLol9olRM3a/t/vuy566DlhIroboOG9CI61Uvk8ql/mJFYJNAANFHZR2NLXDCBrdso8QhtSCLLHk/pbzR4XGwTia+4N7QwJEJhZIrrq4P0InDmRFI+xDqI2bP1lZswNp+K22gKJEskVycnLin3/++cnff/+9l3fDG0NfjXEGEgioZO/evTOZ1L5dv3795q+//hokiH439MMZMyjvpPBXRUBhQpshww/9eCA89AXZeXt7u7dt29anWbNmXm3atAn09/cP5n3N2etzgVFgDPsCZRVr2c+oByPwuewG7yMnJ+dKfHx85IULF6IiIiIuM6mlnjx5MoHrzkhkCD8iRGwkNVgjd2pd1BYoXJCd8M47dOjQYtasWU9zfQ28EcMEYcbo/CT6LfkQpanzhIdWEyCqg4pxUNqKIQfW7LHZKWwoIT9djJV9sdtDItHs8/2/0vnMBBHmrBJSCWk12mi5srTv0Sd/wPyiFlQBC8nVAO3mT35YIpMsZ/1jU5UaQShxZFAPerBlb5q9e4Xoe5vWcQQ9GNyH7KysKTY7WTTkfVdOkVxWs3Wx0O/WycqPhriFkoMTZPb6AOUJAU9ISEj8/fffP9iwYQNSyI39NSZDWiC60NDQ9qdOnerFX+G5IcHEGA7D8XeLUjVWFIgPmg1xJSjRshvCZSBEfGbHy8pKqVSyMyyToRx5n5Q/8h9xLR17FjquEy3+8gYwt6lL+S+0MDwzeMj4a/yMDfUE691Y9hZSqxooa+MwBHc2SIJfeeWVF/z8/HpxOZczOmoKXBAzBW1MOUFbs05zRdRsujDcC0bw5wOn04BmHcSMRU1dfOhiZqKY83IKG8YDm3agZ/79js6kxlbrLaIPX6vRZeo0NDni6cV/GHZbYALV185djnYLJ82TSqTTRUuuRCaQkaWQKuj5bg8yyXVnQrPhRnyKloT9QydSzrP1phNLdgxq1pEOxkXSpWz94o9VASEMzFIy2rk9NXL3rjQZpDqA3CDQTG5pW7du/WrVqlWYagvLp8BzM4Yaq5N2T97ceDMOEbgrvQZWVFL2rNy5PBuwweAml8sduXy9mJyU7L1JsPFvMv5elJ+fn1NUVFSQl5eXw+dk7N+/P3Xjxo0wKIwkCcI0lj3KE8SFv8bPAD4DOEaQo/hmQW2BskOZC89u6NCh7caPH/+yj49Px7Jed21RqCmh5XG76TxWPqiBfCLBpGujVvRK94fpIHtu4UkxNIL1RX//diLb+vczO8W8l8i0hlFcLXmybPPD83/aD8OnLX3LsNeCCrCQXCVo8/UTzjIb5VKplezBqlbpxhRdY1r2pVd7Pkw/ndxGn+z9WSzJ8UjrAWLcGzKo9rDV9vGenyi1MKvahssiR1ZaKd1r3YK6egaRrZ3ddQshBDg9Pb0QE+8uXboU0wWVJbfKX8o0oJTx8LU97z+YPXu29KGHHmrGxN2ev7ZmomjM7+jNn935s5i5nr9b8+eKPfGYlQOeDf7CC0X/4RUmnNP8rqfWrl0bXlcrMcfHx7sxUQ3g5xjKz9GGnzXAxsZGZO2hXPEXW2Xgc0RfmnFDZmppaamGt0T+DbPP7+Ptn+bNm58QJ9Qx+LklFy9e9MTAdyZbeJeO8OT5PbKZhNNCQkLu1kmB4dmhv9WFia73mDFj3nF0dGyEOr0eIIR5IucK/ZR0gIVKXaMhB1jTccmIl6iVRxNaFrGBNsQcFqv639+8Fw0N6iomgpix4Rs6lnBWtKPqgGV8NCWqZdY5mucPvLocsmFBGVhIzgQwNZfMSvqD3EreS6uqvG8XC5iiUxlL4iNx5MUtC+jAldPiM/rRQGgNHdxEjP1ydkq1DRbem7/UhUY5tyU/twYkkbN1eJ0El5OTQxERET99+umn84uLizEbCZJKQBA3TFK1AStbWXR09CB+9+f4c1v+66RQMPMzoFiw8X5x7PUCJAJPF3/5XXGxPL5PLF/3D1bsy1u3bo0+xGrBpNCmpKTkSz63J6KNRjIzB9AWQHwG0szg7R9+/veZ9C4aDqkRLl261ISf+Qk+9wG+RmPeZc2fES2VoFyNZYu/uCdg/MuEix+L+LxC3ocBxwh7/diiRQsYEHcyUABog0hQ8Xr22WeHDh8+/B1ul9bX0xYxvi5fVUxrkw/T0bxLYshAVTDWRStPf5raYTi1axBINnKlWIwVk0N427mI8bS/ndlFy8I3iASV6oCEFDbGt5ZqpI+dnLEQQ3osMMBCchXQbsn0YIlWs0UqlfhWlmBiBEhJrVVTT79QmtpxBLV0byLSgA8lRNLy8I0itg4irA7oy5OyIdndyp+GeIaSjb292FdbQHCQVHLu3Lkj33777f/Onz8fybtBbkhSqJdMrNWrV1uxl9CeSedV3kZBoEEWNwsoE2xMJiWs/BfxtoTLKIafEf1bmAnEgz22D/jjZBx+PUqursDPJv7ysy7mP58w2SCLtRxOnz7tyuT4CH+czX89ULZ1+cwoKzwHe3vwkj/nbekdTHoocPSlunp4eDSePXv21NDQ0Meut80qJDKx2sFfqWGkYlvS1ExFmMT5s4HT6N6ATnQpO1kknCDy8+PJrbQ2cg/Zsv2Haf4Ws6dnb2VNj679gFIKsrlecK5GeI6VZmLzQTqt9rK8RNfzyLNLYdhawLCQXBl0mz+tXYlUvV8ikaLhmwT632B1DWrWgYYEdBWLJibmpXNjjaI1UbvISWlPj4UOIndbJ5p/9E+6mFV1/xsEykmnpLHOHSjQ3ZdkCsV1KS0op6SkpLQNGzZ89uOPPyITEqFJhC7qJQOSvbXOrBjes7GxGcjek+xmEltVgPfEZaXlZ9zG5azg7735WZEcYjji1gB7YkgUusjP+nRgYOAmLt82/IwLrK2tu2H4Qn09L9cnniORSe9j/rzMz88P2ZzV4vLlyy4FBQX+/Py+bOy4cxnDa0I4Wugcfn5EFZDAJELPvDuJ73OZjY+bkS2ILA+EyV1Hjx7dddy4ce96eno25+cRP9YGIKGM0jxaHr+b4kuzTBKdWqehUjUWNZaTncKaJrM392TbwaLrA+FOXGPbpXD6Yv+vlJyXKdaQbObakD7o9xRt5/3zjv7F56uEzJsCl22uTibvGjF5gWU6MIaF5AxoP39af5JpNrLdL0JppgDPDetIzR36LCXnZ9HcI39QVlGeyJJ6sftYcrK2E9mTv5/ZJbKj9BZX5UWMdOKWUk96wL09ubkir+P6kJeXp2ULf/3777//KXspGKSN9H4oEbMyDQuTlJXvOFZiX8GrgPK1oG7BXhUXs07LZYyEFsPe+gffHh6mip/l819++eXtsn2fp06dCubfJ/LWh782VSgU8DbFUAgYO9j4PP3BFQCvEcoaf3EPfGZyLOK/8byd4PN+z8zMXN+9e/cakesNAv11IGNPlqXHe/To8TS/h931GGx4jz8Tj9Ke7GiSyirxvAxQ8/WlrCYclXZiQgg3Gyd6uPU91L9JW/Jz8qJU9uTe3fU9HRdJbBoxFyauXxmMmZcyUt9/dNryPYbddy0sJMdot3DKCG4Xq7jlOLE0GvYyQ7DX5mXvSsXqUsorKaQStp6QHbVkxItinslP9v0sSA5nBLn50pqH3hNrS83mBgkLrSpo1RoaatOSeni1IBtbGJG1B4QvISEhY9WqVc9t3br1EO9CWMk4QbJZcfbs2f4saGtZMTmbq9/KglsPhlBmOtf7d0xAj3EbCMK+qojsRmAkQQPBHuX7vPHbb7/trasEIxMAIwmvjr3WwG+//Xaum5tbi+tp4+iTj8yLp2Xs1QkWq0LbFqlKaHzbe+m5rqPFeZjjclnERjHsqINPkPDi7K1sSCm3Et0g/9uzkuJyU8WxpiBhYtVptIlcZk+GT1uyxbD7rsRdT3LtFk58TCKVfSeVSFzK9sEVqUtE1uSbvR6j5RH/0u+Ru2lwQCcxU0Ezl4b0eu9x1MD+mveFRJPfI3exJ/cLk15lTU8f7nTUKel+h1Bq49VMn1xyHSgqKqIzZ8788/rrr7/PSgfxd+N4N7N6b0yqtmxpr2HlM8RCbhbUN0B48PhKS0s3MeG91KpVK2Sq1jUgvghhwqvz/vTTT5/q1KnTcyDc2hI5Qo8pxTm0NG4XJatzqu664H9ixQKZQizB9WDLPjTAv70gwMs5qeTv7C1ClT+e3CLKoXIto4ee6DRpfNSkY1OXYNX3uxJ3Ncm1XzDpfjYVl0hlUreKq3cjNBnAZDaz6wNiQUTE1uHR/XBiE/0RuZcuZCaIsSzuds5UqlFTJnt0mJOuqhRiXLMBOdBol/bUzMNX3whrKTQ4PjU1NXfDhg2z2YPbwLvQ91Yv3lt0dHQw33+dQqEIuJmhMwssANBfWFJScpoJbzyTXYRhd10CXh36592HDx/ederUqR+7urr61zYsD6LLUxfRrwkH6XjBlSqzL5GY8libgfRsl9G0gw3qLw/8RldyUgTxof8fy/TAu8svLRQ6qTpI4GUz0bFx/dCJ6ct2GXbfVbhrSa79/Em9mOBWS+VS74oEVxYYpDmj40jq3ihELGaKWHk77wDRGJMLsmjz+SP006mtlFtSWKVlhXBOYzYMH/XsIhYyZVPM8EvNAMsN12CiCV+5cuU7Bw8eDOPdxr63uo8TVUBMTExL/vMLE1yope/NglsJ3CYRQt2n0WiGBgcH1/U4MQgq+uocmzVrFvD222/PDgoKupfJVfxYU+h1g04QHRZohTdaGdBNgsnd0cf/UrexYrXx48nnxZg6ZHI/1XYIbbsURm9sXyoItDrAmNao1UlyKQ08OmWpOTzfWxp3JcnpFznVbWAPrkllBIfwI7KfRrXoScOCutJb25dRYm66aHgYzIn+OUzDgxDG7tjjYqhAZSSnY3JqKfOgMR5dyckF3X614yQQXGFhIR0/fvzPN954YzbvSuKt3lbfPn36tL2VldVStpzH4jkssOBWA0iDSS5FLpePYDLCQr51DYQvsTST29dff/1cmzZtpvA9FTA8awMrqZz+SjpKOzKjSCer3CzGL4+2GUAT2gwW429T8jPpq0EzaCuTG7pJhgR2pvd2/SByAxACFeNy+WKVXVGsTafVXNSWKntFzJyHmYvuGtx1JNdy7hPe1nKr3UxwQZWNg0NYsaGjO318zxTKKy2kBcf+pu6+rWlGp5GGI4i9t2301cHVgmJAQpUB/VYd5L400rM9OTlfH8Glp6cX7du378tvvvlmKe/CjCUIT9Zbh9jZs2fHMpn/is+1fX4LLKgvIKOT5S2V2+i05s2b/2nYXZcwJqW4zJgxY/ioUaM+USqVjrUlOsx9uSs1kv5IC6sy8xLX7ezbkt7pM16EKoHkgkwKS4yhtVF7xBy4Dexcqb1Pc+rTOJS2XjxKB+OiKu8y4f1scEcW5Gi6Rt9FM6PcVSTXYdEUBVs8W1hh92Vtbdj7X6Cjd2SLHvR+3ycpIvkc+Ts3IDdbJ3p/zw+089Jx+m7wTErIS6P3d68U/XGVNSqMhemrbEoDPULJ0cmx1gSB45OSkgrXrFkz5c8//0QqMAZ2I5W63piGvUc7a2vrL+3s7KZavDgLbnUw6SAp5SiT3ePBwcFYhqiuAWHHMCO37t27t3nrrbeW29raetXaeOV/4dmX6IeEvYKcTWliXBOTS3Rr1EoI/ObzR8UadA8E96IejUIo0M1XeHHhrKPWRx+g8KRzwuODV1cpQHQazbbw6UsHGvbc8birSK7dwknfMME9WxVF4CedTisaoYu1g1jNO6MwR0yqvGj4ixTs0VhkWL6z63vR+VtZTByDNQcqg+ge71Cytav9EAF4gHFxcQnI7GJP6jTvAsGhM6x20nSDOH36tLdCoVjCRDccs6lYYMGtDkNCyouBgYFfGXbVNaA3kT3i3LRp06DPPvvsGy8vrw61TcbCRY7nXKbl8btIoUC3338hyJOJ6bkuo+nxNgOpUFUshhdgyq/43FSRDIdDarIepRF8vEZH2q8jpi192bDrjsZdQ3LtF06exK87hznJuiqa6NOkDX3Uf7KwoJDOezghijadP0yR6VfE/JNY5LDKFXwZ8OB6KBrTsAbtyUFM0VVzGBNMYmJiDs2ZM+f1MwzeXedrt/H1lawIMBuFLxN/B94VwvcO5L+wShEbMUoN+iLsqwrJWmDBrQTMFsPeXBi32Y+ZeA6wR5fMn+tMdgyAQCB7xDEkJKT5G2+88a6/v/+g2hqCiAIdzbpIqxL2kVwBUTMNJKPAQ8M8ljWRRAxHqKp/TqvR5em0uuciZixZbth9x+Ku0FydFj7VTSeVryGp1KeqRBN7pTX9NfYD+uvsPloUtp4aOXlSW68A6uTTXAwCx2wDE9d9RrFMdpV5cJhfro2sAY327kROjo61JjhYblFRUbuXLFnyTkRExCnejf632s8vVAEY31ZYWDiQCRRz8w22s7Ozx7RFsD6FtWiBBXcYIE8gPG7jWLNvM7fz7/Pz8//o2LHjDctTGYDoHJoxZs+e/U5QUNBIjGGtKaCAMRRge+pp+istTB+6rCUgvTDIsZQPdFYX32DysXcTg8krg0TO+kuju6DWaccfn7rkgGH3HYk7nuRazp1hbyNX/yO1kvXRVrFkDsaurLr/DfJ19KDckgL68eQ2Wh+9nzKKc4VFhEHcsKHkVSxmCBIMIDd61LsbOTtjHGnNYSS4yMjIfezBvXL27FnMO3fD49+io6N78XUXsMfWkj02SW1DKhZYcKfAQCA69vKOsby90KJFCyx3VBcA0WFh1kYrV678gPnuvtoOs8Eq438mHqHtmZFVenQASA26xkFhQ/2atqNBzTqJbhRna/3E7sYVy7GiwRvblojlvkwBS/Roi1XrbXTyJ/bNWIDJJO5I3PEk12HhpI8kCvnrwoOrxGEBuWDSVPzsau1AQwI6i2EDmBTVWmYlCOjNHctE2LKyEABCjO5aG3rKsyd5u3nWqmSNBMeEFPbmm29Oz8jIwArcyH66bkZikhzMf1azYDugf68+UagppR2JJyvtAFeyodDQ1pUa2XmQk5Xt1fcHIrOu0Lm8FBGeaWzvQe3dmoqixK8o+xKtivanRFFuaRHpJDrq5B5Aje08Rf0h9JNZkk/R2fEUk5tEBeoSUkrl5Mj3CHZuSP4O3mQnV4rnwjVR4/uToyijJE904Ld0akjNnX3pXG4iRWTEivt52zrxPQLLee6wvI+ln6fL+Wlif2vXxtSMrx1fkEGH02KqHbuE+/vy+7d18yeFmAGD35//JRdm0+msyxRXkE7F/J72/KwuSgcKcfEjXzs3kX5etkzxvsVsveM5TnO5pRfncDmyW8HKz9PGiTq4N+XytRPPayxfU8DzJhVm0vHMWCriuivbxnGWgn9vaIf6cidnpT0rUf1SUgAyBSMyLtH53GRxHz9+zvZuzcT7XIOE9qacYYMxj99XTu3c/fn93cq9CxDP7x3O18Kz2sitRN172TgLA7OuwQYfZLaA295U9r5+5l2VF1DNYCQ6n9WrVy/08fHpXdsJnlGuy2J3UUTh5UqNaZQZVi1YMPwF9t7UdDz5Av1xdi+XmZZmdX2Qmjh5067Lx8UcumkFSMSWiHZSGUB06sLSFyOeXmqu/subjlqo4tsPbRY+NUxGspVSmcwVY9VMAePb7mnanl7t8Qh5s4sfnX6FjiWeFZlKFzITKYe9Omv28uDRVaYnsF+pltAEl64U4NWI+H6GX2oGCPXFixfPffbZZ0/FxMRgeRzMzn5dBHfs2DEne3v73xQKxb03w2uDgoSyeu3YKlZOenKFYJZVehiiAWWnZsFsYOtMzwQPE4ocE9Uuj9lOWxLDxYzsvbxb0vQWQ0T54xoQ1uzSAnqDr53OChMK+flWI2lIow50KS+ZPj6xlpKL9AYplK+Llb24Ds7BuWq+RidWwDNbDScHuY3Y/+mptUyKCWK2mgebdKdxzXrTmtgDtDR6q/6+/NwgsDfajGaC1K/WrOV/cyI30J7kM4J4HvLvSaObdKMdSafou8h/xD4ARG2qyeD9u3gE0TMth5G9wprCmDC/OfMPE1apeE87trzxfBiPmacqEuQBjPHvTg/wfaToLmXJXRazjTbFh/E3GAkkyBzPnMmkreEduL8Lk9KM4CHUkYlapTXdHvC8+1PO8vW2UlZpvlC2qBsA18BnLCOD58D3EX6d6ZGmvUQdwjiYH7WRnyNclCHeF+T0QshIvUfB5Q4Zez/iN4rJSSBbJu4JgffQgIZtRDkAKNO0khx67ehKNkyKxfdSfta2rv40jevfm4kORow5ALJjIzCTyW5s8+bNtxl2Xy8g+A5OTk5Nf/jhhxUuLi6hMH5rCrx3CbeBORc3U4ImRzxbZUD5hHo2pQltB9OAph3EJM6/nN4u5rV0VtqRk429mOjZRq4QY+tOMhmammkF/XMatS6Hbz0kYtrig4bddxSqNjlvY3RYNMWPCe5FmZWiUoJDDLtvk7b0bp8JtCZyt1i7CTFtK6lCNJ6/H/lQrDiAqXHUlc2KwspEp1LT/Q5tqIm7T60JDkIQFxeX8vnnn09hgjvLu67bgzt16lQjFrC/bWxsbgrBVQQUIpYlejX0Adpy77u0bsCbtH7AW/TXgDdooG87liuixIJM2pJwnJWrnoiuB1DKP1/YS6nF2cJg6ObZgjYMfIdW9H6WVvZ5nlbxBo8Ix0VkXqTfLu4TZFATgEAuspfy0uEVwlupau5BI6C8Axwb0Ipes/g53hbvXXbbOOgdeqvtWEFwWGzzpwt7hHIDMc1gpb6Oy2hZr5n0c7+X6LMuEwShSVkZ/RF7kAnxgnj2k5mXaFfSSXE/eDufdn6C/rjnNVrS8xn6Y8DrNKpxF3EeiHzNpQN0hb09YxirOqDO5nefKupqAz8rynJOtynUzNFb1NE/cUfpf8dXC+KpWGP4Di/3jWM/UlJRdrX3hGJX6dT09el1oizgVeL9QKARGRdp3ZXDlM/Ed71tozpA/phMXGUy2daoqKhVO3furDpWWDXAxHk5OTmXn3nmmcl5eXmXEKWoKWAIKmVWNMGvN9no5NyWTescHIeIBHRXC3c/kRwHwxwTOAe6NaRODVvQIyH9aXL7ofQE67EXuo4Rw6CMRkVZYKywzErmxJ9ms850N+y+o1A7jXwboeGI9o/KbKye1pZWruxh5bdma6gfN5bL2WmUXZJPPf1a01eHfhdhgDYNAuiLA7+xdXRJzH5iCujw7acMEJY5Updri5SUlOLFixc/Gh4eDo2F+MJ1sRMrdzkL1/u2trYP1abju64BpZWrKqRtiSeFVQ+ii8lJpK2JJ4S1vykhnP66fIjOZscLpd6KPbjHAvqwte7Cx+pE6OtCXpL4jHAlQoUgFlwLCgPhue187UJ1qVCy3TybC0KBR3g4NYZK2MKNL0wXxPEn3+efuGPCU+rn05pmBQ+n8YH9qZ2bv1CsJRo17U+NEmE0Ea50biRCj5HZcRTOChYKF+FrFd8HoU8ca8NKqKWzHx1IPXs1XIl3wLmX8lNFuBLXgge2K+k0/c1Ket2VI+W2tUxWwc6+5GHtKM53trLjZz8n3u9Yxnn6lZ/9r8uH6V8uryt8zbHsKc7kZx/H5dTA1kW0WxBbQkEWxRWmCY9vW8IJ+vXSXtrA77spPoJJ3U54TDPZW7yHvSaEPk37lfpwJUKkIBV4k7D44UXD64L3h3AhwsoeNo6iXOBFlGpV/PxOFOjkQ4fSotkA0K+b6MaeI+oAYeOD7B0iLI1QK7xchIVBXm3Z02vKhIk6xr2+O7OejjNpo+20Ye/t1dAH6WxOHMtjAZ3j6zorbampQwOzER0gQqQ2NqHW1tZdZs2atXnOnDnXOygUhazKzc0tjo+PP9arV68HmURrZlEZgIiBj9KZwnO4TLhuuFjKAeWEsjsSH0X74k4Zkk1aUjfeejduQ1bsvf0ZtY8+PfCLWA4Mc+1iUotKhxkIolMEaFWqyKQNEScMe+8Y3JEkF7p4kr9EJ/meW65DJXItOm6HB3UTEyyjv21X7HExHq4tE9u0DiNFvxxWHthy/thVBVsRILgAiSsNdG9NbteRaMKkRDt27Hhh7dq1O3kX4mzXPUzg4YcfbsfXfIuF1aU2IZK6RnmSEyXH74ry1or+NIQYoSTxGSVaqCkhb1aETZjQoMSOlyE5Xzt36ugewIqxepKzV9gI76Urf+dThXLGNfJKi9ijyKLTmVcEwWxKCCM3JpcAVpogh6pIDs/Xy7sVTQwaSGFMPvnqIrEfngXORVgWIbyKJAfSgAcDZQWlLuPPZTcd0013z2BBoFCujR086UH/btTcyVdMLoD3QogQRld8YQYdSztPv8fup6NM1kFMKm58HtDNqwWN9OtCjvzuKE+UEUgqvTSPLrDXuSfljPBa04pzKNS1ydVyrAhTJNevQWu+7rXxnSh7zOO6NyVShB+Ryg6ixnYoVU9yUKJDG3USIdUj6TEi9LifjQF4J+ivzCjNF89gJDmUzVr2MuHJo67Qf/hsqxEi3GYjU7K3GsvPq6MTWbHUgu/jxYaQOYHoh729fUBJSYnbpEmTti9cuPB6szBRzKrLly/nOTs7XwgODr42VVIN4WblQMWqUrpYlFpp2BJlZs8GADxfrE7w8b6faP6xv5ng9opJnBEpKFCVCKOoqtAngHaok1KXJiPbrYhfH3HzrGQz4I4jOcxqwsrpVZlCPriy4QJiuRtrO3bp76FejVvT9kthlF6EoWg6MdBy4bF1YjLUE8nnhfVriuDQKGw1Mhrh1IaaeTQknYljKgOuh+yro0ePfsUW488ajQYrCWDGV1M6qEaYOXMmJlCewde+qatclyU59MnBG5jWYjA9GzKChvh2YKXcmUb796DO7KHtZiWMwawHmRgaMck1sfek6Nx4tuLjhQDrkyeaCYUHZYdyg/e1/spRfeiFi7wnexzWbLkuidkqvBgkbgxp1J7GB/SjkY060yMBvej+xl0FmV7MSxYeWWpRNgU6+pADK4E9rLQrIzmQLkJ0fbxDaEDDthTLJJZUmMUEkiQSNUAOQEWSQy2iH+/Ntg+JfrR7fdvxu7e/ug1nIoD3hnfEvZZEbxFebg5b2+gTHOvfSxD2o+y5gWziizLEfeEJIcSO/su/uQwQvtyaEEGuSgfRB4b3RtmOa9qH2rr70+7kSFFuIDx4Yng3UyGrmpAc+tt2JZ+mE0w8IGAQ0r0N24k6wjsbSS6Yy2GATxvq4hkk+uDQd3qG6yRHVSDaBkLGILmWLo1EP+DPF3eLZa3gseDeG+KPifc6knZOJBahDvDvaPo56szXLPtM5gCITqlUwmA8PXfuXEzCcL2A8lEdPnw4tU2bNvn+/v69a9OFgLJsZOtG0VyGOVrT4VrsgxEXlXaZBgd2pmUjXxahST/27I6nXKB3+jxBr/Z8REwFdjr1kmjjVYHrwEGr1cmS/gnfath1R+COI7lGwzq2YJn4iTWIYc81IJW2kC0bNI57AzrRU+2Gium6Hg0dSI+2HsD7OlMbrwCyVijE0jli0mUTjQtA5tQA6+bUyTuImFANe6sHrgdPKyYmZsvPP//8bXx8/CXefUMEB0ybNs2Drz1MLpfXei69ukRZktN7cvpsy3M5SYI4EI48wMrtX/aoRDIP/+5kZcMKsz0rTGfR1wBPDYo3hcnoVOZl4TmBiMIzLtCqCzspi5U9vB14cPc0aEP+7AntY7JCyCuZz0H4LJFJAcubxOal0I6kk8LbKDZ4d61Y2d/LZAOlui+lck9OT3INRAgNZI2+PmRkIpOxbOjnv56c3mNCyA7H4rnKbhG8RWXHCwIFQf2bEM4EnMLnpwjlnlNaQOn8jjG5CbSZSewMlwGMLTw7nruVsx9/0wkyAPHhOPTVoU8L73+Crw+vFe8Fgw4hzoE+bcnT2kl8r4iKJAfvFF4YQson+d6H+J1+u7hHZLXCK0DIdkJQfxGixzOBgIwkh3IIZo8UZNTdK1i8B95LbxDo09s7egSKdrKcDROQN38Uxs/jAf3Fc2IDUQ7mNpHKxmcCe7N4bhgwvdmzhgdoTmCoAcu37Omnn942b968G/Fq0AxKMjMzU5s3b97Iw8MjqKZEhxOR2e2ldKKjmefQKWtSF6HfDnptYrshlFPCRtKaD0T/7qcDptKK8I3kzvqttVdTCk+OoezifFG3VYFNyfaNhnX/M2HDERjedwRMa/DbGOzJ/cit4VERszIAAtLKowktHvEinWALZ9r6r0guY0XEx0CRSVnBQXBaejSm/v5IiJCIvjj8bqphIaQUSK70oGdH8nH1qlUp4nqJiYnJ27Zte3758uX/8C5MkXDDWSJXrlyxKS4u/tbGxmbyzZxjEmWHMN6bYbAz9ArVSHZlgeNQ9lBaY5v2ZK/KVhyP8ilgZf0jk9m+5CiuOwT39LM9QEChLK1kcurn3Vr0VcGLw2+4HrzAVed205WCVFHnyNbEnWV8TZyHMN/j7OF1cWflzP9y2XP6/PRfdC47UXgvo5p0oUea9qa1sQfo+5jtQiEP9G1LjzXrKzIQ8R64N4hn1bldoh3gHUaztwZvEX1w86I2Xj22OnzTdZIgHhAHSBp9dciMxPvokzrw3CgnKTV3bkgTAu6hJkzo8Magqoq0Kvrlwh7akxQpQsB4Z/wzlhOGT/T0asnP30fM0oPrmoLIrkyN4nfeIQgW51d8fiTgIPw1jL3QwUy0V0mLZWfh2c20hcsE17m/SVd6sHG3q2ejvFad30Ub48JEyNpWbkX3cVkhEWY3e4a4bhevIJocNEhcv+wzomyROPPJibWi/xNo49qE3mg7xqRHWlcAyZWWliIJbEhwcHCsfu91A46EzTPPPDNoyJAhXzo5OTWp6dAC1D+iIZuSj9PGjBNkbWVt+OW/wExMM7s8IAx3hJJVapUwVHbHnqDl4f/SRW7jaAO4ZrXQan8Mm770ccO32x53FMl1WT41kNvPSQnpyrUGTLj81eCnxaDJzeeO0M7LEZSclynSblPZkixSlQorFIKLv1U1BAihUiWhoQ6tqKdPKzHOpKbhQSjw/Px8pPl/8e67737Cu5BJed39cBVx9uzZFjKZbKWVlVWnmznPJPrD0JdkLBeUazljgXdDiaMsoZjRd+Vt60wKiVwINfpv0PcGJQeigSLFNXCssa8N5yMEhwQMpNSjvwxeAZQzalDOCtcKma46iVCIIAEReubbu1s7itR6KF301xVr2LvnXzDkwJV/y2IPDP1YeGSE5dzY20KbwL98VZHwMBFKM7YTV74Wzs3l35DhKY7kk/VEYBo4xsfWVRwj7leSI54B74IkJ/Rd4T1BgHh+vDv2ebNXBq8S+xAyRd8k7oUhE8gKBinivcT7ivLVkJ3CRqThI1RoqqHhfLxXOnvWCEXireCN4v0BnIP7wQhBlWIMm/HZ8R4oK5AjroNyRVkA+A39ivDmcFFcDvsQ4oRRmcD1jPrCuzW0dRcEWBaofzwTiE7/XcrHYbyg6b7FuoJCocDclxFMdvcFBgbGGXZfL/DaSDyxnTt37vNMmm/xdaU1jbag/V8pSKOf4vZRgjZXGOemgPpBViXWuQxPihHr0TVx8qJWnv5iBpS23oE089/v6GDcGdGOKoNhyq8UmVR7z52y9pyhGd8ZaL9wyjKWi6cMXwWgFDs0aE6fD5xGKQWZdDA+kpq7NaJg9uzcbPQd+EAKMtVyUmlDzCH68+xeoVhNQc0WUojEm8b59iA7R/taERy2qKiofbNnz56WkpJykXfX+YKnsbGxWLn4LxbUm7a4KQgotQhD/fSesjMrPVtDvxqARoeMRShHKGLsdWEygfJGaBIeFvbCM0Dqv/CMWBHiTFwbJAPgPBAMfocyVPExoBWQHzxD4zn8CKLvIkdV5rr8TFDSUMAgBDwTEjgw1iyXPUkoZ9QXwqcgOvxeyM+Wzc9WETgPA7ALmHBAWDgYHgySB6oiOjwLQkvpfA4+Y9A13hdhKuOz4ygMr4BVDtiyQeDMz4jMQyTxwHNDn6WRiPWloh9cbiR9tFG8g4OVjcn2ivOKmOhBJvCcQbReyPw0ygAuy0D4Ff1nuALGzcFYgFGYxc9SwCSJ8kI5YMN9kWGax2VpOF0A90L92LHXht9R1wCOFxcuCz5R/056oI1geIO5gSzpwsLChWq1+uWQkBDMOnSjwEtYOzg4+H7//feLfXx8+tbGCIVHDm/u79Rw0TWCcjYFrHH5Qf+JdF+LHqK75WjiWbHYakFpMfX3b8/7csXyYMYuG5PAbq4HiVa38Nj0JdP1O29vVPKmtx86zn+quVYu38WV5112nTiEvrDY4JDALjTujw8oKvWyeGtkV6KzGwrFzkophM7bwZXistMorZCtcRONANaXvVpOo5zbUju2jKQKfcizJsD10tLSsg4dOvTOl19++T3vQqzfbDGXmJiYFfxsT/DHeq9j9FvlY0YS/oybw3Isq+yFR8absezghYAEIXjoEypmaxS/wGIH8ZV9AZyTxwof5AhpxO9K9mCEkjQAn+HNgBCFx8h8oQ9c6gEPz05mLQgC2WfGgc8YOGvN14IXCQLB04MQ4bkgmxIGE/bBI8JdMLgcQHYbNpAljsMx8Kjw3mWVdFnAkzGlaPBM+mdHuJVLkm9x7dn174tnwpnX3khfpgjPYmiEMBywGX7Ds8BLgndmCrhWKd8Lfac4D98ROqxI0HgmlBeujPey5fJCmBdKE8MGAJQDZrTRlyuaN5cDXwfvAALFtVGeUNx4PniiKDcA5WH05vAOqAd9PetnyUFfoLkh47ahUqmyWdZHtmrVaq9hd10AhW/z7rvvjunWrdunTKQeNZ2JCB5sLhsgP1zZQzElKaTgcq8KRs8f9YfNx9GNZnZ+kAY160gf7f2J/ojCql2VA/NaatXaaEkJjQqbtRhh29sa/5Wy2xTtFkz+kGXkFXa39dJTBkLc+b/KLKCaQqNSU6DElZ5q1I9sHO2uKumaAHF4Jp5tzzzzzGP8FamcN5xsUh0OHz7s5uTk9DML7iC8e31N74WXgqDVBDKpPkRnBITTqNig9Coq2orXxu9GstCfqycsPcrXN77h+LLtQN9vp7+fsf8L98e1AFzb+DwAzgXJQeEb69/4nGXPqw4g9rIECEK41p7KPzcgQpninPJAOPNaMyr/K15TquPy4TKuDhWfHZGMimehnFBeRuCdUWYoi7J1Vra88B1lCuKuWM5G6N9d/9n4W3XtwBwwptmznMxo0aLFAvGlbgE31OGXX35Z4OXlNRr3q6kOgSH3b1I4bUo/RRq5vh2aAq4X6t2UVtz3mviMCEZGYS6dSDlPP5/aRmfT4/TGVyXnC/BvOq1Wxf9/O2za0k8Ne29bVN/6bwPMnj1buq5B4gGZlbyLropJmG8EaDBWbNyPce4gBoljEtWaNlA0qOTk5Ky//vprwq+//rqLd6GToX4Yh4GklMLCwlf44+tMeMqbmX1pgQW3IpBswnKRpVarZwYHB/9k2F3XAIvajhs3ruuECRN+VSqVbjWVRRA9hpjMv7iZkrR5VU4UDyCM7GnrIrLIMezkn5iDYiHo0cF9xPRfP5/cLo6pDFKlnDQlmvXFid6jI9977+b0e9QRzG8e1QP+8U4ezG2gMZt/hj11D4y585LYU5CjT60IDsAMJBkZGfuZ4A7xV3hw9UZw0dHRbZjgdrLV+K6F4CywwDQgz+zBbTcjwQEQvpKff/75ZGpq6ia+X42VCLxad6UDtbLzFbpITDwut6EGSmcKsPWiEHtf6urUjPq5BtMQt1B6vGFPWjn4ZQpyayS6DrDCyqWsZHppy0J6utMoejx0oEhSqQw6NRKQtK1tfOO7G3bdtrgjPLl2Cyd+I5Mrnq1s8DeAbLvxbQaJF14S/g/19Aul/k3aUkTyedp+KVxkYFbqwoPQSjU0wr41dW/YiqyUSAyouReXkpJS+ueff46pTy/u4sWLzUtLSzcoFIpm1Y3NQdisWFtKmcV5ZCW1ElNCGcNQGHcFgUL6PQZSY8JqzC6C5AGch76rtKIckbCBfUheQD8oLE8kUaAfRcOyjTFbSLJAPSDTD0BoEUkLuIaHjZPoD0NIC/sx/guCjXFkIvGE/xkHQ7sjO89E/xLuiT49JEgggcXT2pkc5NZiv7G2jM+MRBX0b2FQNn4HcC724xgcj+QRez4fyQ4IFCKDM7M4n1yxpAkfgIzCisBzItHGmHyBPjoko1jzNdwNM5wA6N9D2BXJHXi/yoBnxXhCPDnKF+WMm2fwNXFthE4xcwrqCGEmvDvKH7OG4NmNyC7lMuH9GIto7A/Dd7wDVhZAH5zx2YzPjPdGvZdt6/oyVon7YDJnvCcSbIx9aaU6NaUWIhpfHrgCElUAlDHgaIV2ZEdYzhQJQEhqQVjSgd8RST4Y+F9RItH2MIE1roE+RiTciFAx/0OyE45HhicSWpBMUzYkjGfQJ/fYi1lYjOFTI9izouLi4p0ss483b948wbC7toDjgE0yevRo+bRp0zAvpgd/92YD04XL0oeNzgZMcK2cnJzQjVArRwP6BG1R/+SG5+c/Zd9EzW3rj/jD5NzQk6Z2GEkH4k+Tj4MbdWvUSpQZhht8c3gt/Xpqe6XTFQJiKZ5S9ethUxcjE/y2RSVa/fZBp7lPeGsUVr/IFIq+WpVpZQ5l8tODb7GisaL3dn1PY1vdQ8OCutDuy8epkaMn5ZUU0vOb51M2K+KyfQVGYIJnmxIJzfIZSF6enuWEvjogw/HChQtbZsyYMYm/pmIXbzW/wHUgMjLyAxasV1kg5DV5ViTfYOaMeWf/pTYu/jSr1XCRtYgBwpP3zRUDfF8IuY92Jp0SA5D7NgilqS0GCeWMfZ+cXEsDfdrRtBb30tyoDWKCXvTdYLaSD9o/Smv4HAzihheJhIvve88SwvZvfBgtit4sCAsDu18LfVAoVWQFvh3+E5NnrhiMjfkXAxy9acr++SIjb2bL4WLGFH1iAxqxhBILM+m947/y74XUwsmXn00hpgdDmjpm4R/q21EINDIzvzr9t5hJAv0+WAHhHp9QrhCdmCtyecw2MY8m5lsE6V3KSxFk/1yrEWJA+y8X94hpvpB1iUHSIJyY3ESh/JvYe4m+LIxN69cgRBDFa8dWirFvGCaBMXj3Ne4i7oVZTjbHR4g5IvF8ZfuxymJr4nFxLH5u7uwj5rBExuJnp/4QBAXimxQ0SLwDpsfC84PQQOAfdHiM/B28xP0X8zUwl6Qtk9nrXM4tnBuK8Wt/Xz4sxgE+FtBXTNsF8sAz4xoglHH8zFh1AHNVoj4+O/0HXc5L5frwEcYQjsdAcBgj77Z7RKS7Y7JlPBcGuxtJBu93T8NQ0Ue08Owm8R11irot1WjoU34fGDFodz08g8XSPGhDeH4YSigznIOZUhBN+fjEGkHSaGNor0i1f2rfHGrAdYdVIVAnmPczk40oDLVAffk7eolywSBzzBqj788sD0Nm5QZuq5NbtmyZZNhdE0BxwKrA3GONePPnzWPs2LFdx48f/4C9vX29RFFg0P6UsJ/Ci65QgEtDeqPXoyLTEoZ8ZPpl8dmaZRBGACa7qGpgPUhOU6L+W6tQTj4+cc5tOzi8VlbErQitTN6CxahJZSsNQDCcWXHCAk7Nz6JJ7YcLglt5YjO9uX0ZZbFlDuHWJyyY5nwte4ih1r5kb4u09JrzE6wupAozya3lr3U6Jq4yREVFfSyXy9+sKcGVBSzi2PwUmhf5D316cg0tZcUI5VER1VtGEpF1F8vKcOX5nRSRcUGUr7FjH8brqazLtDRmq1Bo/Zk0Y/PTBOGpDPWIZ7dliz2xMIPeDFtFYRkXRXmaAvoWPj/1pxjrNaX5YPofE+vrbUbTd10n08rez9MQJjgcg4y/ny7sFsQ1tFFHse7ZAib2M1lXyihjrZg4uQuTaBeP5oKcsA9j4IyARzqMz3+n7Vh6uuVQ4Z3iuCcC+7Oif5jfp7VQ0F8ymcIrwgB0eEV/XD4oZmPBFFm1AlcjsgvPZieKeRz/unJQkLlxmAuMDcyggiWCUOOP8f2QzPMFlwmGGpRNV4FB8cHx1bTm4sH/1C2yHL88/ZdQfrgGkh3W8jMfST8nhil8E7lOlB0I8dOOjwsCxDRiz2Dy6KZ9RPuB4YBqwt/80mJBRNjgmTV3bHjVa4aXfC43mSIyY+nvuMOCVJFNawSOwjVQfjgfxg1IKZCNHtQHSM/eylrMgvLy0e8prjD96jnwGCdwXczmuujj3Urcs5G9O73dZiw923IENXdqaJLgAHQtMCENUygUz+/cubPy0df/BRouxkPAkEVGYgRv0b/99tv2KVOmfHry5MmzGH9nLuAdS1WltDx+N50ojhfDRZq6+tAr2xbT2qjdNKvLg7Tu4Q9p5/ivaO3Y/9GRyQvpq3ufFisXoDxNQUTGJLqWUm2Rn2HXbYnbn+Qkkhbc3pnkTCt0VH4uW9RP/f0Z7bgUQSdTLtADv71DG88dpl/GvEM5xQX01o5lIgxnFMBy4MvCQwyy9iRr69qtMgDLLS8vL4mFBes01fmYuIpgghvJRDKlNllbZYHG7m3jSveLddX6ijkWoTQAXA0eHzwwhC0lOn1ZmboLlNU9Pq0pn4/74/IhOsmKGTObILQE5YTFPb9hax9KOjo3gc5kX+HrSpjILtDqS3uFkoT35GPrRi+3foCCWCm9G/4LpRXqB0z/B/wQIAG8MsaT4d0RlsLqB39dOSxIFkoNa69hZhHcNyL9Al1mSx+ZZl+e+ZtSivVj70B2RazkU9hDQUf/+ID+tKjH09TXO4TLp/oyxflQ4EuYsLH4KtTxtsQTIoQET2X1xX1i7kt9uFV/PZxj/GcKKAvMhdnZPYCWR2+j8PSL7MEEsNeiHwiP8YaYpQVTmGF8HaZFg5eLge5zo/4R5+PaCH2C/GFUgHA3cnnosyj1z7yIPawLecki9LcDz8zXgKf228W9FMdGCNa4w7EIPWP4hHHy6PVxRwQB7k0+I8oIbQaDxWEAgFRmsec9iz1hGAIoQvyOeUq7eQbRqnM76VBKDLVnjwwrFhiKRE9WSkd6lMkTawbiOliGCJNY4zfUZ0snP3qj7UOiLN869lOlxFVbFBQUYCjBy56enm0Mu2oDGLKIx2KmFKwsciohIeH0zJkz5y1cuHA1X7uQr8276w7QWwXFRfRDwj6KKkkmBRtR7/Z9il7qNlassIKQJdbG7Pv9c9Rm4STqumwGjV3zvuivw1I9lZUbHAepVBZIatltTXJ1W9o3Ab7DOzwus7HqolNXUlG8QZENaNaBxrUeQIMDOlNzDz86EHeKrmSn0vLjmwQJVpaiDKJy1iipl2sLcna4Nni8OsDrwLCB2NjYNVu2bNnEZAdPzrTJVEeYNWvWU2yFDigpQW5LzQFFdz4viQ6mRrPidKWBDduImUQQ5sVyNVA2nVipYtXsaKyanXlBkBeUH+ZaxNRUmIgYU09tSzwu1ojr7B7ESstFzKnYwrmRCMvBY0JfzikmPfQpPdy0l/CGBvu2E0vhHOVrYc5IPA88BtSJftqvXkKRgzQQTsbkv2JlaYNGxN8eXi3oNJPlnqTT9MulffQbb5gxHx4Arg1iQZjMz96DPb1x4poPNukm7oH5NLFMDyaJPsJKG+/6VNA9FOrSmBrauQlyB1HgubF6Nmb0x6reUOjo98GUVfAUe3oFUwNW1L/zvf++ckTMtP9Vl6fEZMsI+WEMGZb+gXeCLY5J4hJ7uyAobL9yeWJldISH0VeF98Jz702Oou78fgjVHeA6AhBmxVye6MsS805mXqT7/LrQ621H00i/Tny/Trw/gw7xe6UxUaE9nmPSH+rbQXihWInhaHqMGB/XwaOZWE0ddYqw8VddJtLIxp3FMyOchYmvMSB9SvBg4Z2J1Q34HTEfKCathqeF58WkzpgJBvdEqBZTfYFIEZbGNWCAwMPYmxwpwowgaswdivec0WKomPwZ9YU6ulyQRqlc5wdSo8SkzbgG5uOMyo4Tc4ViCjWESBGmfZC9yeicOCbiDBFiBXni/UDIp7PixGoG8O5A7sY2Ux2QbanRaEqeffbZ7XPmzKkte+ImOAeGLeQenbda9ubSNm/efDo0NNTPy8urTpZUQPvNLsqnn5IO0JnSJOGdw8hzsranzg2DaX3MAdp84ahYGHpiu6HUz78dvdLjYZF44oS+d263RxLOir5uU5ESmVLOb6KOnNxhxN7du3fXrPBuMZg2HW8TdJw3oZFWrlgmUygGmuqPgxLCfG3zhz1HjiyE/9uzkoYFdSUXbvBLw/9hd30GxeWm0Ts7l1Nqfrao8IpQ83XbShrQKN9O5OLoVEMR0ZMcQh9bt2598quvvvqDd2HmBLORXExMjJIb99d2dnbTYYnWBlAGCCdlsiKDIjbOBoKBxUmF2cJLwj54aBiIjXh+ekkuC4ZaKDeQHBIXQE5IkkBiAvpkUFiZpfnCgrdXKEWSidGrgDzhmsaZUFCu4lytimykCiplLwJl6MrXR3gPyRRQtHhaeITW8NzE0+sh3oEJBwoXChafoQTRx4P+mHxViZg4Gue5KZ34aH3jh3eDZ4SHgeMQlsTqBEhIKQvcCwoY3h3eDRuUCbwK9PPBo3K3sWevQi6Sb9BvhjLBdcT78vkYbI3+MSgijJPDoHd4TcYXQSmAUPHMxim4CjXFlFFUwORgLfqmYCRgv5eNk7gWrHCUE7xw3MuevS0j8LzZqgIRdoQHjDKB8YLvSHyBZ4n6cGJigKwY392J68VYPgV8Du4JzxjGjop1N8oY74iyQHvB86IeMaEC2kwGK12cXDGagHdAaDW9GP191nxO+fdBvWEmHNSDcSkl8aMB+Ij6Q9ljdQOExDELCspK/66FovzxPPrQp0TsR72jDeP5yz9R5YC3pVarD0ql0sFBQUH6TJnaw1iMGB9Xtq/ObcKECX3GjBkzkuUVcsu7ag/IaHpRLv2adJCiS1Ouhp9xNXh3SDQZ27KfmAosuyiPLmYl0enUWEpkYyAlP5OwxlypWk12XC8mo1gMTHjBunW9SiObdHLGQoRibzuYfrPbBO3nTG7PrfpnqULaHCmvFSFIjgXhmyHPUIinP606uZX6+IXSucwEOsrWy3NdH6S9V07RlwdWsxItEl5COXBrKSkuplF2odTLrzVZWdVuxoWkpKTMv/766/7Vq1dj6EB99Me9zJ7cZ4W1nKAZKhjKHv08UEKYEsuYXQnigTWPPk2QGrIWoVSgaFBeIEcodHToI9MOik/FRIVsQliHIAG8NKajKuV74LuTwk4oX9zXKFyC6Li+oKRg7UPh4TfcB1l2uK9eY0j4d1t9NqEB2I/7glyhdHE+jsM5CK1CmUJ555QWiQQKkAL+Acb+CBhBWlaqSIwA0UAJ48rXnk8fCgXZ4jdkLmIfzgdZ6J/VTjw/9mFpGcwCUrbfC4SGMC/eyTg7CggHz2uE8bmMMNYLsgFBVPAccRSIAOViJEb0o2GeyrJtGGWN++P6yFxE37M+ZKxfMdzYHGGEoP7QL1bCpIn6BfArpsfWP7OdKLv/t3cdgFEVW/ts32Q3vZOEhAAhIST0jnSkCDawd1Gw12d/il18/vaCgIqIoiIqIqJ0KSJCQicFEgJJSCG9bt/9zze7iyEESCBANuwXLrs7t82dO3O+c86cmUF5wj2I+oCiwZqKYtYSm4mv4yEURShB8J4gyvT4p7FHsArS4edGZCnqD54HJIkywf2wD+8SZYr74H72nAISkQ8E3Yh6yXUOeUI54V4Q/KgfSke5Yx/eG45tqLicCg6S26VQKIZ17NjxxHDR5gMVFpN6hvAWzVtEUFBQh2eeeWZK3759u/C9OKnpQF0orquir49spGxbOV/8JJ4oblOoj3BHPzbwWromYbgoI3hp0J7RFt766ztakr5JvM+G9U8iw+wnFsxhecX2e+Zm2VNdCw3roEuh56fTRvET/CiTSnwa9snh5dZHfFAUXd9tBHUNihZCAdrMvJ2/05a8VFEIDV8uAKFrqtXT3UFDKSmiE+b6bRKEZm21UnZ29rpvvvnmgbVr1+7nZLgvjs9UCyM1NbUbN86vsB5Wc12WEJaYlaIxoGyc/XxoMBCkx4Q/p0GYOonDrn3bhAATT8uH4Rjsdx4Li895LhocWhemWcPhzplABDk6zhNEhE/0EfDxEMIiHWfwP+QFY37wG9drqKxgP66NOgEiQC+U/XlABHZLCH8A7olMO0kXf7gm8izOd1hOeD6cgQ0CQ8z5KGZvsc/OgboCAgBwrv0Y+7Mj/3ATov/MPvtEPVLh69jzYweI0cTXcf7mnfYD8Z8j37gfnh3lhO/YnBNZQ7iL8uH7Od8dPp3PjO/Ik8gz/znrACJRUabIM/bhN54B+cM1kB/cE3/2UgDB2D9xDXFt3ifuxWm4HwStvQwdZ4pntb9vPA+uZH8Grh8SPveE+igR+UBpOS1Y+/viPXifjuNxviMr4n7O58VzNBVwV5pMpt+YfK5vofkrAWSgvlUXw2014dZbb508ZcqUOAxhcD7PqYBHq2Lrft6hdZRNFYKQTwUoOLcmXUoPDZhCty2Zyefb6N2xD9D1P75C13YdTtd0HUYPLH+f9pdhNpTjoy1Rbvweaqw26ZCd9852yVXDHVXBNdFrzl3XypXK7y2Gf7UgNMpQjT89Pug6UdGFtuLYV8qmfX1BDu13ReZWymTLzil468NisZKfUU43hwyijiGRzSI5CwumPXv2fPzOO++8lpOTU8TJDVvsOUF6evqVXOlnsxAPbq522FygOCDwVubvoC/3rxMCGxaG3Uog0e+Fvjosk/JZxirRPwcrBq4kuB6hWd8RO0r0lcxNX0m/5m6jwSHxIlDBLvJY2PD10V/41p4lbCHo6N3+d4r10XBNBFXsryig/+t/B311YB3l1hazQIP2rhMWDCIacR2E6MO6+Djtd7GS9cw+t4qgDITbo/8I47Xgzqow1AkrDVGSCDP/JG256FNCw38y6WoaFNRFhPQjOnFcRG+6K3YM7ak4TB/uWybqD1yFsFJgQd7VZQxfo6cQrKhn3x7cSN8d3CT6+tB3h+VjsCRR/+Au9ETiVcL1iD7D5OIsern3jdQrIEZY0hiD+OS2L8X17fN6GkWkIyxujIXD0Ia1BXtoYdZGupvviX5GAJGW32RuoP5BnenRblfQe/uW0uaj6cJFjPcEgLTQD4m8RmuChYKC/CaXZtIcfh+wpuH6E9GRbEGib/H6DpfQzrKDXAY/UN+gTvRYtyvFOweZACCsIhHwslysy4d15ZzvG1Grd3W5lBL9osTwhUXZf4lhJ7gu8HXWn/RT9hYaHtaNpnE6hnpsLd4vXJLgBzw78ohFaBEQZLfwTk8KZwIMJTAajfexFfcpt+eWvonTqgvjdpo4cuTI23v06IFlfYjvJw44FdkhYtvKjW/+oT8pw1wsJqc4FfBuNEo1zRw1jQa370ZvbPxGxCb0DOtMhTVlwpLDEIPGZCAgUyvIqrcOT54+a70jyaXQdNWmFUJqk7RnFc7xyw7ohfA1L83YRGsOptCmnD3CJYktr/Iov9RSsRVUl4rZuU8FK2vDATItaVQezVYHUElramoOM8Gh4/m8IS4ubgkT7NW8FZ1OwztbgMzhcsusLGThXktRmkARKILwbawp1sWnnej4f2/vr0JYzeh1HS0c/hjNH/oIfT7kATEe7fVdi8WiphjDCAHrtBCPh91CargPqXYrxUwz+95KXw17lMnoKuEmRJAGgj6+HvYY9Q2MtR/Nx4KwsJTPB0xMCEx5uvvV9O3wx+nLSx4R4/eitMFiOALIDRMJI0+4/pucTxCVcBtyGoQ5rofoQrjZQtS+NCwsga6NGSzIJpR/Q8Gyw55/WDrOP5yLdQwRbPNMylcigATkg3TnU8ICQcDEAn6GLy95WCwsC9cg1q777JIH6f0BdzNx2AfW41ys0Ya15TYUplJOdbH9WrwB9rsSDQqOoynRgwQZXtNhsPjegZ/ZSXAgwrdZoYA7GOU575KH6IuhDwoyba8JEmVrz794I+KaTiAdKz08tvULMdbxSSbvH0Y+ydd4mObzBrEN4lpfsFcQn/1Z/72C/br8vyPPuDos5Ee6XS7qzXcj/iOCazBWcx4rKCC4+ue3FGDF6XS63ZyP384BwQGoGOjnO8xWUrKXl1eKv78/luCiNWvWYJzesTKoD6RhH4YiKHlDX7jV4S04FVCmepOBpi17m7p+fDutOphMz639jK787r/0/LovyJMJcGh0dxG/0Bi5Io2JsrPjp8vBZUmu64xrlKy1BzR8KagIehYEm3P30cqsZFq+/2+q0tdQn7BYGhCRQBM6D6DLeJvcdahYkiJY43ucdVcfcIFqJUrRwd1coDJi+AB/PecTMTcEE91fmZmZUWzJ/d+5JDpoiHBB3dJpOL3f/24awxo2OvoRpff1wfX0HVsXFUbMXGIVfTWw3GCdGES/mFSsK4ayt882f5J3wJvTPQmhhmMbA9xXzllEIPiQN3xHGjdRx1EQpCxhWKAjHUIdecKxyBOA2ViQJ4yFg1cA+7BqNSI0QXKw7pzj3PAssILs0ZpDRN8kVkSfnbaCLasNwqJjGhbHNgY4PF/pfTMV1VXQqzu+FwPUnVaWE3hm5BVE6iwj5Atp9mezVy0IMlhLiHY8zARXwYpe47DTgl2E2t3HzsqJPeiXQ5OCWxD9mOjrgtUYwQoMVkivP4tKYwCxo/ygIKAfD9YXyhZ9a85VBNBHZrca7OWOPJwM4n3hffCz4r05oyYRoIIy4cduUcCNbTKZarntPM5WVY4j+VwAD43BlwXh4eEZoaGh+k6dOgm58dtvv2HGInFQfSCQDS5NzFuJuhukYpKD68L5Ak8BtI8hkd3on7s+obW3vUvfTnmeZo6eRo8OuIb+O/QWSgiMsl+rMYhka/CwGTNObTK2UrgsyXl3jWBVkDwdPxsFlgCZ3HUYvTf+QdH4rGQRobVvb/mBdhdmUVldJR2pLhF9KSeAXyz6BDylTHKs2TUXXCHLuMKiw7oJVbDlMWHCBAOT3RP8DD6sCMxjkrBCQ21JoKGB1DCI+5Gtn9OqIzsJIdxdvNsJAQ4hH6UJpvGRvcUYq6e2zaf32aqbt38t/Tfla1qXv0esMo0B4c7+HsxU8Una7zQr7Q/6KHW5CK1HoAoWy0TgxAepy+jrzPW8/SnCyRP9owhRlPVJUpATf9YveJABCAuCMcYrVITRww32fMo39H9suczfv46eS/5GzEKCsPThjgHdgqD5Oe+OHUv3xI8VzwshjuvBMsPsHlgF/fvsjSIIogM/r3OtNKE8iaoFmgWh4Cw7LUGeIJ+YFQQh+9FeIVRuwHp3J68w9vPs59cHSAkuUayafVvnEXQrb0kB0fZjsRPHiD+iQn05ZVUX8XaUDjIZYjA1xgviGe2uwF5ieATGxT2weY4Y1jAj5Vt6Yus8emXn9yICEwoHrCxYxJ+xRfVJ6h/ifWFgvYdCSXfHXSqGfGAmnHe4fLCK+tRNH4rj4Yad3GEgW48hIlAFwy/gGoW7+Y+87aLsQKai7Dm/uBes6k9Sfxcu3s8zVgmX8/jwnse5SVsCUAi5vOr4nnclJCSsdiSfaxgDAgJKAgMDK+CqxBYUFIRuB0pJScHireIgfCJ/aMN4k1BqEBVr43Zz8hrzL6BUJBfsp6FfPkx95kynsQuepLuWvkVTf/kfvfXX92JF8f4RXRu/EidKpFZtcUKqS/JFC+tB5w/9FjzobdYZ3pUp5HdajY33PcGimxA7gF4cdhv9kLqeFuxaRd9c/RytP7xLLJD68ICraXbyMvp8x3KhER7n+uAXq9PV0XiPeBoT1YvUans0XVMAbbCgoCBv06ZNd3z00UdrOQmnNvX0c4a0tLRJ/DGDn6Unf0ox5djZAiUGgb2/Mo9SecP4N0QzYrAv+mxgBeDBIYT/KT5A+boyMXce5qrswcIMA75hqe1mYYsxYXZhbC8qEEyAypt6B3QUAi2NLR0MHMdQBLi7MF4N/TuwfnAG3l+JoVKMocJ1IVDhBgULYMwYphtDdOHQ0G58MKw1M20rzqS8uhJRV+AahIDFlF64JsbEYcoqzJARzxvuARLeVZotxpPh3ghAOcykkVJ6kDDjCtx42AfCEYOf+Q+COIPLZm95DiX5RYtxYH8Xp4sZWCawAoB7of8ruTRLRG+iXxKuqPoWDoT9Xs5PakUek1CMmBILViKOSUe5lB8S5RnLBICMYkwh7odB2XgPeHaQDPLnrIrIF8q1p39HsTK7837IM+aB/PtouiBr5A/E19mrnRCWhbpyMUYOebJfyf4/MLZdL2HFoW9yZ1m2cKECmC9yQFCs+MR7wh+IEMcgX2abWYzRhMLjx4oo6stOLucjdf/mGdQa4xUsxl2izrQk4AJk6y3HYrHcFh8fjzlmzwfQfCTPPffckEGDBs3RarVdMJwWQ4BgtYHQOE3kDRZcfa8MSC61PJc+yPydPL00qCCOPScHAom+uPIp6h0WK76jWweGALxZ2wsO0LOr54p6CIWnPsS6mUbTR/Laiie3PL7436l/XASnL5lWigFvT/U3eko+lqmV15+M5ABEuCWERNPQqCT6mklOrVDRdQkjKNInmFLyM+iPzK1ilm57Q6oHFgB1XNmu9upJI6N7kkyJGTX+bcynAkjuyJEjWRs3bpw6a9asjZyEE5t28nlCVlZWEjfqiWzp3cSk19XhphEBM00FKg/cRgjnxgwYfgpPUrGAgxsNA5DRWDBTOsa+oe8OQwwg+NFAIcTQfwNBi+AGWNrVZp1waSE4xQkIQxyDMH1EQmJVbLUj3BwBLrCQMEEwSA8FjHTM0oG+M1hquBeA0Hu48DCnpb9KI4YcIE8INBGh73wchjxgrBXuh3kZMaciJmUWx0jVhAmJMQExSADk4CX3FAEjIl/8DB5s9cOthnwhHyFMVCAI5BHXqTJi0LTdbYeJns1kEe5RuGCdwTp4CBAxXKJOsncCxIEhDnAD2oc42CsViAgCC4N7ne5EcT8mTEx6DWLBSudwPaKsEV18MsCtZR8SQVzW9lXX8SwoLzwnXGSw+EqNmANRyc9tn6i7PtC/CMscC9NibBzeIty/uAYAy9v+/mpEfp1DPrAfeRRly3UJAhfuTuQZ5QESRgARykusxs5l2dQ2eSpw3bdxO/hCqVQ+0KFDh6Yv2X32EAX3+OOP9xoxYsQsPz+/vrDY8EzwIqFNAs7P+oC8ymJF5q30pUxyWiQ49pwa8IZAyXQejTJFgNbXrPyjqTyw/IMTJquXyLltmcxfmqp1D+x+4uvmDcJtBWhaybRC9P3wlgCr0mOWVCm/5mQkJ6o/Vxi8MAgutUJJNyeOobGd+iCZfs3YTD+nb2KSqxOV5jjwAXU1ILkeYun4ppKcs3Lk5eXt3bBhw7Q5c+ZgjBxw9q3xHGL58uWqmJgYLya6Dqw5JnFSIm9sFlAXfiY2fU4NNBZsTsEMoWXvS7OPycEeEFF9gYg+LZyDSEich+8gxoZaOsodK4mjCEEauAaOt7u0+LoiZNx+XfyGoIY7DVaH8254/yBkpOMaOObUebLnAb9BgDgfAGnC7ejMJ850ngPYn9++Gnb9OoX9OA7nIB33x7G4NvaJvju+GO6DqEEnOdcHyAX3xjXqa9vO+zc8AznB9VG+zudteAzuc9xYPr4OytpZTk44z8M1nWXsvHZ9YD+UHHsZ4L2IZAFnHuwrhdvLpP6zOMvIWbbHjmchL8qHgTdu5PeOt1Y/f80F6gvIgxW91azk3RodHd2cyZhbEpKnnnqqx9ChQ2f5+vr2b6p3BWWEmW5e2buYND5McvUL+iRA3cKCqh+Me+hYoJdzAgx02zy7Zi7tLco+1pacECRntsw3edTdv/tWN8mdN3Sfd5uvXK/8UKpW3NyQ5PAyERAxvfckuqPneHplwwJambmNfr3xdTEh6ff71lF+VYnYBwF372/vUkZpDjeaen1WfI0zITkAlSQ/Pz9j8+bNUz/66KPNjuSmndwKkZaWdqNMJpvHQkHZHEvPDTdaE9Au4QJkYqtlS+kz/ny5W7duZY7dFwpnTHJwBb+670fSeDfdkoMQwjyqoVp/ivQOokBPHyrX14rI84KaMsGV9ZU+QMx6YjTP5Z2PpEyf07yZJloB/lUHXQymWo2Zc99ogcPf3DO0kyCxb/espZ9SN1D3sI5imZEyXRW9s3kRzd3+G81K/oUCPL2pT7tY4ZZxWiEtASYErQqOdBcmNyfi4+MXslAYxSR/sLmzvrjhxoUEiA396QwQ2xydTtcrNjZWGxcX90grIDgBdBM0F5BVcLc310rB8fOvfJoWXfOimMv3wX6T6cZuI2nO5f+hn657mY2Axl3ANpLUaJWGfzuJXQguS3LehqMIXsOAEkfKv0C05NHaCjpYnk8DI7tS16AoGhiRINwb+0vzhBvrP4OupWeG3CgCDlKLD4s+goYaDFBnNZKRj4Fl1xwwyXnyZu+QaANgobCpU6dOsdwg57PgsDV0abjhRmsAXJDQLfmzloX1DxaLZRwTW1CXLl1AbNMTEhKwBE5rgs3f31/F+fVuqqcIwLEYiiGBBdfEpghihOXWJaA9K/9r6OPkJWI+y+/2rqOFu9dQBFt2vmqMUW8I3ENSW3yozk1y5xMmrb9ZKpM0GukDt+PBigK6+9e3aXvBfprLWsqk2IE0b9fv9NiKT0SQw2/7t4jldwZ//gDtOXrweFelAFMekyHmvoNl2Fw4SA6WXJsBE5uFteDb+Wt71op3ItrLTXZunAugXoGw6m9IY+Fu5c3EGwJEMN1WPn9fyttTcrm8n8FgUM2bN0/WuXNnkNq18fHxK/izRFy09UE0HiZlyAoM9RGJTQGORBBJw8kwTgUo8cV1FXTrkjeY6CIpKagjKWRS+nDCQ5QY2oGu+PY54bY8oU3bf9YFUVeXJDmXllC9Zk+/T+6h+NiiO7UfW1QefnHNelg+xaDTUw9pmJh2KNDHT1SspgANsqamhv7555+bX3755W85Cac29XSXwf79+7uypvwFN9L+6KtDRJgbbpwtMKUWW1+fsvV1ryOprQIiyfbuu+9e3q1bt++USqVHU9sQZNqf+Xvox6JtpNZgRqamSTcQ2KMDppDBbKIyfTWV1lVSlcG+SjiiizNKckWgWH1IVQqyGSw3JE//9DtHkkvBZS05gF90odXIL+Q07xcvttlszidIWcupserJyBWiOUAFhMvEz88PE9Fhivk2R3AAW3WprCkPMJvNkbx9xI20tqUHnLtxcQFjwurq6g5yffrSkdTWIWVZ4efl5dVkgoMsQyRqYV25UKhPKwDrAbEH/+SlUWb5EdKbjBSqDaCr4i+hjyc8TDd0GyUif0+ITeB7WSViEViXhEuTnNRmKbOazaXOWdxbGqhAJcYaqjXomk1TOJcrbpfRo0f7OJLaLJjs8pjsHoyOjsYQhO6sVPyC5xfKRRM1TDfcQJ1hcqtmJfGVhISEfxzJbRm2Tp06aQMCAro4fjcR9tU+sOiuFAPEm9jEIMIQfIc1NP/K2Us/pq2nL3f+Tg8uf5/WHtpBUb6hhFVA6ss69PmZDeajFjKf1zl4WxIuTXJWubKMX3BBU8NnmwtoNWXWutNO5NwYINzVanVceHi4tyOpzYOf2RYXF7ebSe/Kzp07S1hYRfD2Hm95MpnMgshMN+m50RhQL9iSqePtVlaYLhYrjvr37+/NllyX5rr6EXVXoC8/Ns6tKcAYyKHRSfT6qLtowVXP0vKbZtKqW9+mzVM/ph4hneiTbUvEDCjHtVGWrRKbNIcsMpcbH+eES5OcxGIuJpskV0QYnQOI68qkVGSoJEMzpsCCuxIVhYV6Fx8fHy9H8kUn3bt06XKEt0eZ+CJZY5VXVVUlWSyW/3L5rGOtvQpTFsGtCw3+fMBNsK0TCPHnOrG5trY2muvKEkfyRQFWgv08PDww+5AjpWkoqC0js4SJsYmyD8YZZjbRm020NOMv+nDrT/TIHx/T2AVP0LU/vETPrvlMLCTtnPTACazTRxLrAatN2hILx14QuHyr7/PptDelnsonTxd8ckbgF27UGaiHJJSuih5I/j6+TfZaQqBi3ae9e/fe95///GceJ53P6YJcAsnJyYqAgIBwg8EQwz8xy0o/3norFIpY9O1Bu8UGpaH+Vh9O4sKncwNpIvLTaDTaTCZTBv/+i6+zma/JssT8Ke/zaHgdN84/oODwO8rgd3M/k9saR/LFAlRc6Ycffji+d+/ev2I6r+Zgbd5O+qVoO8k1arsyfhpg4dQXh91OV8QNodkpSyncK5B6hcVStG+o4wii3Kqj9MX25fTr/r8dKazjeyjJojc+lDJtzoeOJJeDy5Ncrzl33c7W3KcsyFQNVwc/a/DlLEYTedba6L6YSykiOKxZJAftLDc3d/nnn39++6ZNmxDG7JaszQATkfTAgQOK7OxseY8ePSQ1NTUy1vb5Vf/bqr28vGxczladTmfhT1tSUpKZyx5bo1OzZGRkhPPHArayR7TEBNWtFSB6tprzmUAW8/fbmNhF3zCUhgsJ5AvgvK3k7YGEhIQDIuHig6Rfv35eTz/99IvBwcGPNndA+Ds7f6ZcSRXJ1MpmSXH7tHRQHLEskkkMJXhqyA20OHW96KfDTCiHK7HGM1+Wm5nVYtXbyHrVjns+/0MkuiDaAskNIKt0vlQhjbWZW74B45rG6lq6NWgw9YqKO24m8NMBRFdUVGT6/vvv43766SexQNS6devUbL34cKX28vT09OCGjgsqufGLC/M5Et5nZC3XBLODhZKej6kuLy+vGjFihNsabCGkpaXdxJbdh/w+/ZorYFo70PfJlsHSLl26XMXVSTQKfl64ze/kenYTKw+JHh4eajw3SO9cWrWwyLFxfsr4Xsl8r5nx8fHrHLtdEjNmzJCOGTNGwwoWxrZ5cll66PV6mUKhwHRAx2Qql69BrVZbWJkycrnXcTuuSkxMrHIqYM8880zQ8OHD1/Mx8U1VPhAnjvUHZ+5ZTKRViSm3zhUwZ6XVZN5utUlv2Xnv7FRHssvB5Ulu0Gd3ehksskVSpWLcqVYjOFPYuPKZ6wzUT96erowZSBotluJvHE5hASGDUGhsAH/WaDQaLfoeuKIfc8PhO9BQyIAcnZ/QfLGBXPHJwgJWSyF/T+XzDvAxe/l3Mls8Kddee22j1osbJ4UkPT39Pi7LN3nTON+HqwL1i+XpARaut3bt2tU5MXijSE5ODvT29h7I9XAA/xzCdbQ3ny/KAB4IZz1tClBPUT9BZvhka9vE56Zw+ia+DvpfNzKxuVR03vbt24O4TPpz3nvwc8RzUix/j+V27M2fx7VjZzmdqh07269zq6mpMfJ7KuLrRELZgFcBG8oexzvPbQjMWfn7oW30e8lukmoUbG2dO5LD+DiLwfSVucrrvt1PvO2ygScuT3JA71l3v8hP8gLXHkyJ4EhtOfCLJkW1mR7vdBmFBIc4Uu2VGoTGFV98Oiuyc9/5AO6H+6JRsDaJGWAK+d7rucF80KNHj9Y2hVGrBVs6w7kMP2bBhgHu5+39tQQcfVsHWEDez+S2ypF8Rti0aZNXcHCwD5eBhssDAr09Jwfzb3/+DkuFi8Zm5X1FvNWwgD/M6WVMcLUsuKt+/PHHypdeeqnlXSrnELNnz1YMGTLkem5Hd/LPOP4M5HogRz04n3UBbRj3Amnivqy8irXl8Bv7AExJ+Fryd5QvqyWFcFWeIxGO62KpcAndmzJ97mxHqkuiTZCccFnaJN9KZbJom6Xl25fdZVlHE30SaUznfuQf4C9mZXBWvNYG5MuZN24smAJpIQvBNzIyMjLd1t6psXfvXiUL7KlcZs+yoItAOUK7bk1AnmA18TuFUvMbfz6QlJRk70hx47TAslIRERHj+f2+xISWhPIEuZwvMjsTgPSwKsqegkz6OP13MnrISKFUnDMJ7nBV7nG4Knc5kl0SbYLkgB6z7l4tV8pH2cwtJ8PF+l8kpZ7+HWhiZB9KDIohi9W1tHwnnFamwWBYzULxHRaKK7lxuwnvNGDF4DLWpO/k8hvEik0ol9151e6dgKcAwpi1+2x+j0vYevswOjo627HbjdNg2bJlflFRUVO53O5Xq9XRiHx2yXbMlhym4Fqdt4NW5++m7JqjYlmxlhbkUqWcrAbzNyn3zLnZkeSyaDMk13v23Q9wlf2fRCL14NrrSD0zmFiIdfAKpms7DKa+QbFiUDhWRW4rgBXA1gmiEn/m7cXu3bvvcexy4xTYv3+/issrgQmvDwvIyzhptCcDpIcNbqWzFZxQRKCQsJWB6a1q+Hro01rO197MAnr/eV652uWxe/fum7ksn+LX1A1h+q5IbCeDQiIXq6v/kZtCv+WlUI1ZL9yZZwtHVGWVlCSPJN8zB8OfXBptiOSmeXIFTpPKpO3PZCiBOIP/g9V2T9dx5KfSilkF2jJgGUCYsnWQxwLgsZ49e/7g2OVGM5CTk+NRVVXlwQTow+WZxKSUyGUbwxtmfMGQBSy5hEk9gzhNx2kV+OTfJUxe6NPK5s/9/LmD30NhQECAoV27djo+pu1I5POI5ORk6B4vszL3MCsMGBzp2NM2gWEB+NtVmk2z01bQUUNls2ZCaQixErjJkuJfXTds1ROutxJ4Q7QZkgP6zJk2gwXIC9BFHEmnhV2zs9HwkESaGj/mhOX8LxbAemBhUFdbW/vg0qVLv3S14AE33Pjjjz/8IyIi/qfVaqfCrWxv2xcXQHhHasro7T0/U05tCcm5XTcLfD7ZrGzySmak3DPnTUeqS6NNkVy/BQ96m2r1uVKpxLspw66xTly/wM40nS03f6VW9MFd7IAr02Qy5bNlcle/fv1+dyS74UarxbBhw+SffPLJKyqV6umWcBm7OiDU0cWyoySL5qSvpCJ9JSmaSHYOV2VurdySkHHXFy47KXN9tCmSA/rMufsNG0mf5pruSDkRZouFQjx86L74CdQ9oINYFdyN44FAB7bq/tq3b99V1113XbEj2Q03WhWSk5Ov0Wg0sxUKhR/6Rd34F2LZHJaD32duoCU5W8jGBIa/U0NMh/Jqyj2fzXAkuDzaHMn1nj0t0GqVZEplNp+G1hx+or9uaEg83Z8w0ZF2cWt9pwKCIFgzrjUYDM8kJSW57Nx1brQ9LFiwwLtXr16feXh4XIM+t4vdejsV0AVzuPoovbNnCeXpyk7eX8dswPKxWOmnjdpy3bvoM24TaHMkx5wl6TV72t0ylWy2WFC1PqxE07pcSqMju5O5jQeVtCQw2LiysnJ2enr6o2zVtZnK3xg6vf+gSqmt6WiRSoMlUoVWarMhaMSlIGFJZTJbaxUqaZWJVAX7IwNyacRLbcZdsXHjxu5BQUEL1Gp1IiIm3WgqJPS/HYtpe/nBY5NWHAek2Wy3pUyb/ZUjpU2g7ZEco+9Ht4Va5IofpXL5IAwOh5ankajohd7XUbRXKHOdm+CaCwx+r6mpWZOfn3/b6NGjjziS2wQ6LJwa4mmS/Jck0ilShZwrCNcZtvhFlK6LWghiZnpE3cnsKz3bjJZM/v2xzUP+Weq1n9Q4DnM5bN68eZyfn99Pcrm8yStpu/EvYNV9n7mRvs/eSHKZ/BgDoL5YLNaNFk/d+N23un5EZX20SZIDes25Z6JUJvnVajKTBynoxT43UgfvEDEDtxtnBsdwg7/Wr19/9X333XfUkeyy6PrRfVqJt2keq7BTxEw5bdzlJYjPJuEmYPlv6p2fv8mt36UeePXq1SPCw8PXsBXSZuXWuQYKDhJwWfY/ND9zLSnFnNKczsqQxGwdtO2eOf+us9NGcOaDKVo5zJU164x6wxwftZae7jmFOvqEuQnuLIGJZJnoBg8dOvT3m266yaVXPI+dOzWJNMa/uHlPsbEiBOtNkFwb3oRXw2qRkVTyRvy8qWs4zVXav2TFihUjmeBWuQnu7MA1gYW+hCZG96NbO40gvdEgJmK2Wa3/56kytMm5btvsoLCiVbtN3v1jip/oNWVwn/DYIKO5bS2nciEhk8nC+vTpEzl79myXXMU5dva0QJnc9rZULh9u1TPBoeWfzw0fwhXKX/AJgoX+5dTB8Ok89lxsfE+JTRLtl/JLaOmvO5ZxSmuG5L333ovs3bv3crlc7u0OMGkZYHqwcE0AVZpqad/RQ8lyqfLZf+7+3OW9M42hzVpywPwxj/frHdY53tCGF8e8EJBIJFh5YcqGDRvudSS5FkyGPjajdbzVwIpPA2vnfGwWk4UiQ0MoIiiAzOV1ZDxaTZbyWrLquZ5iTcRGzmnxDd11NtuIxDl3RThKpTUCVpt05MiRXyoUijB3H1zLwWqzkp+HF02K6GuaHNTv/Z33zm6zi9e2WUtu4cKFSRERES95eHiEucfPtDxY6Mh561hbW/vjrl27XCqQIWhS974yjeq6c7H+4OmAFS06tG9HIaGBpPXRkFoupyM7spjgHIQrZfaBRw4zT5xL4Poyaa3ZYvm5dNnOVqvBb9y48W6tVouVzVUtZcVhTbaCujL6s3AfbS/Lon3lubzliGmx6swGitAEiplDhCbAf87vTtRPc3535gwKIH7js35ucbT9HPsx+HOi/r76wDFyqZSqjDpaV7iH9BYTBXv41Dvz7IBpCyMCQ2URcu+suZ99tgFJ9j1tCy1VXq0NqvXr1z/YsWPHt7AeU0sBlQ4Dx3Nqi6nCUHNcJZZzw+nmH9WqpgVDVF1uTSnpLAbq5B0m8tgyYoIbJTc+s9lsqqysnDlgwIAXHMkugbhZt94g81QttNSdPwsf7kkI1/DIMPL19xWTOQMQeDUlFbRv+VaySmyk9NeQ3E9DMqwVJufm2Yjwawkg0IAla45Vp5+Y8eDCVjlB98SJEwNff/31H318fIZi1YCWglIqp3+K99PHacvpsW5X0ODgeNFWAMzwb7Ja6OfDf3O7MXJ7t1ChroKS/KJoZLtE0b53lmXT+oJ95CVXU4Q2kPJrS+m6jpeQzmykNfm7qNqk4/NMNCy0GyX4tefrmWljYRptPppG3f07ULVZTyrOwxXt+1GFsZZWH9lF6ZX5FOvTjsaG96AAtRdVGuvo97ztdISvHaDyppTSTBocEkfXdBhMUv5z5vdsgRmOdDpdwcGDB6+9/PLLNzmS2xTapCX3xhtvRCUkJGA9sMiWdHFASFVw5cNUOfmsCQ4I7kK+Si15KTzIS+lB3gpPyq4uorUFe1hTLKdNRanid5Q2mNQyBVWZ6+i33BRKLjkgKv7fRzP4HA/yUWpoJ2uRPx/ewpWZtXquv6GevmJG8UJdGf10+B/Kqi6gWtYyt3DjDORGgAmkcf7vR7ZTWkWeyEeQGrEgNtpeepBWcDoGgG4pzqCNnI9B3ECQh5YiOWjVbCXLuHwl2dnZv2VmZtY5drV6BI7vlihRyCYLS87pvjuHGwhOwe8ypEM70rJg9Mw1kqbQTKpSM1l1ZjL7q8knJphqj5SRrqTKTmzgNplD48d18OYaXPesNjt3VpJFtrD099Zpyb333nuX+/n53coKlaal2/GRulImq4Oiraw8spOW5W6jP/J2iH3xvhG0+NDftLvsED2ScLmwnmal/06hHn60p+wwfXlgDU2LG0vjI3vRouy/KKPqCA0J6Uomm5k85CqWB2pKKUEb3MXE1JW+OvAnJZceoCeTrqbOrGwuzNogrLM4vs8TW+cL+TGlwyBBnvP42r0DO9Hru37g12Sj53teSx4KJa3N300d+dwEv0h7nWghoFxZifCqqalJnz9/fgontTlrrq31yeHtS3x9fcM8PT0HnavZx1UyOVfaTJqxfSE9l7JAbN9mbeR0BRWx1rcoe5Po2MUadCC8+VlrBSk+/Pdc1vYMdHOnEXS4poR+5IZUYqgWaSEevnRXl0sp3COA/m/Pz4LstjCJPbntK+rCGt6Ydj2YCA9yQ9wuXCozdy2mpTlb6boOQ6hXQAy9uut7WsVa5Pfc6D5N/4OGhibQcNY8y9jibLkmcTzgBpbJZB3uvffe/o4k1wDk5fnaLDbWlmUU7cfvMNuT7lYE0PSeETT1Et6GRNC9Ce3odp0X9T7sSR0H9SBtO38yFlWQsbiaLJU6shpNfB0mpcaufdYbX5daZX+1qLIsfPtqNJqgc9XdYGYr7Y7OI+ntfneI7c2+t4p2A2sOlpK30lMcBwUFGYJLUcMkBm9Oib6KKgy1VKqvFh6SYn0lt9slbK2l0xC+RpRXkDgepOnNCnANW3fFukohH9Deocco2JrTyJXiXsEe3tQvqDO90OM6ivAMIE+ZkkqN1VTO7be4rlJYh425NFsCiJr29vYeMWPGjBBHUptCWyM5tFp1ZGRkb7VaLTShcwH4xuHi+GDgNPpk8L30yaB76d74caLRoMJ6ckMIYEvLX+VlbyCObFg4P1beUPFRYVFlkcfvmRRfZ9IyWE0UrvUXJAqXhACfjPMQ9ou56JxwPho6kNtpAui13jfTyLBE0ptNYjYXCe7B55jP4Tp4ED4SiSSMBVFXR5JLACViZfJxDvg+Z5vJQkquh2EBoTS0SkNDhoaQT5hK+E94t3iHUoWUwjpraUzPQEosVVN4vwTyjgkjU1kNE10VmcrryKIzkdX87wD1ltvs5dEKYbv++uvbKZXKzlgdo6XbMSZiB5Hc1HE4k04lK4vb6NecZPrl8FYmqQyxLtuY8B6spPYV7TdQ5S2Oba8JooHBcfQ8ExFcmHsqDlOkNlDoC+gO+G/3aynOJ4L+zN9DEyJ68zlDSW810uTogXRv3ATaVpIpFFQvJk+QpS9/fjRwOo2L6EXr8vcJ6RXq6UcYJfFan1vortgx9GfBXuEleippMiX5R/Od0NfXwuXBxgCXdQ82Dvz557lh0guItuaulMTExHheddVVmBXhkpbWAKFIgVSwVZvqhDsD1tWOsmxKrchhbcxXaGCgrwS/KOGKrDbqWKsLpnjfSFFJK421lF6RJ9yVWdVFNIKJaUhIvPDhQwskm4RivEKF6zHBt704B9cu0lcI8sqrLRUN7WpuOEpugFgdOK0il4lRKazBvkGduOEF0abCVLFqMKw8fyZcuEbORX+hQqGQVldXb58/f/5q/ukSDSTg0qREqUI2GSR0roAAE68AX9IGsdAy2ahDnZoiIz1JKjuxiBBoYqy1UgZbb0fURvJsH0gyhZxqso8yUbLCwjINfWj2IWItU8ToC+T/K7niLSxduafVuSuvvPLKiPj4+Cmenp5RLe2RAUloFGqK5nYJ9yEICltnn3YUwQojlFC4JiMdAShw86NNojsCxb+/Kp+yqgqEy7Mdk+XUzqPJgy0yeHKitcHiurACO3iFCBmAdru7/BDlcts9xG0SK59cGzPE3h75eoHc1uGtwb1h3TkpDO0W+QpS+1AYk18AK80t8/ZPBCsS6vT09IWrVq1qU7MZAeeqzC4UpH379vV7++23Z0ZERNwFM7wlAIGAig/YSa55mhQKGdYYorcQJVVnNpIPNwJYXuiYPhlAhJuK0kTfG+4LEp3AWl97JrHm5uFcwcvLi7Kzs2cNHjz4fv6JR2299oEDnd+9/gapWr3QqjsHrjp+LyAlr9AAUnl5koQtxk4FCorQKclPIqdwttoiOmlIrrTXJ32NmQ6lV9PRPB1VsI2Z4a+nIj8mXyY0fWk15a/dTRK1nBS+niTz8SCpWsGkyOcKkjpz2ANPKEdi1E/MeHxxqws8+eCDD/oNGTLkU39//57u+SnPPViZoB9++GHUY489tp5/og23DgHTAvjX/9VGcOTIEUQLVdo11bODgjUtWFcPbp5Nt61/j25f/z5N3fiR6HMD6QiJXo9soCHCtYJ03B97sN/K3xAKDCsLPn9oh5Pa9xHL/Dj97DgOxzvzjevIWasbGZZEz3afQjN6Xk/3xo2jcNYc698T5+NMpOFc51OL345PkVdxnPM+tmP3PRvgmhBAer0ekza7Tl2CAYcybOmNrTcZF4NPuyBSaz3EDCNhpTIa1y6YLrs8kgZeFkph0Z5UVWqkosN1YtPrLNSxmw8NmRRGl02IoKFSX1JX2l1qKj8tRU7oLa6JsXTmklqyVBuEG5RfZON5aM4GUdY6h5BKuB0brFZrnbM9nA3QKkTbqL8daylnB1ylJfJ4IYH8V1dXW1luomW0OU5w7bdzIvCCvH7++efpPXv2fPNsNEC1TCkCQ77J/JNe6HkddRUWl02E9qLTOdE/in46tIUW8P7X+txMYR5+ImAEfWAPd51EH6X9JsJ/4To8ihBk/w50Wfu+9P7epZRdXUidfNrR9C6XiojK7WzhRWj86WhdpfDpP5BwGc0/sEYErYR5+ItQ5lqznmK8QqjEUEWluhp6pvtk4RZ5IWWhkFWeMgWVG2vpjs6jOa+R9NS2+aS3GAQp4t61Zp3w78f6hFMp5x/umAcTJgmX55kCwwjYWrawJffSZZdd9gYnISut35J7ky05jbJFLTkbAkyUCvIJDySpQi5IhGmEIsoUNCUolCLjtGQFMZ0EQk5yySVvK6GlVEo1PjaS8W8xca7BRCVb91NtQRkp/L2ERSf3VJFECXfXmTVhMXGzhHLMeuPE7GdanSUn5foU/fzzz38cHh4+rq7uzAN3oSx+lblOtFtn/zSm92vn6U+XRfYR3QL/Kn5SMXYMwHI0iDyEgooSlnI7gbIIj45TcQQ2F6VTFrdn9Ltp5PYFK9AucA766AGnF8g5raBY6oarwrHfvB9Eg3vba40dznTcC/cEQM7OpXLq5+NsgH5PLuPihQsXXjFz5sxtnCTUQLGzDaDN9clhS0xM1CYkJNx4NmHH6HDeVX6I9lXk0KURPR3+cAk3Fh2lVuZSsNqX8mpLaE/5YRoVnkRecg/aUpwu3JKj2iWJY7H8/Nbi/aLjuL0mkPoEdhTBJXl1pfQIE8z+ynwxFub5HtfS9TFDxTiZxYc3i2tXmnRUZqyhN/reQlFMlMklmXQ7E9jQkAQxZibGO4RSSrJoL+dvUHAcBfI56DtAQ8aCsIjM7OHfkZ5MvEqERKONoLN8a8l+1gSkFKkJoq6cDjI/U6BxGI3G4oyMjEVLly7dy0ln3+LOAwLGxCeSHH1yLTCEQARwsNXloSLfyGDHJMic7oC3TkpdNV7kE6isn3wCBFfx/vz8Osqw1ZFRxUIXx/NJEi5nTWQgWQ0Wqssr5TRY5rDcmaicerczP03dcD+iSqvFurBiTWpr65OTHjhwwHDDDTcM8Pf37302fXIgjc8yVlEH71B6pdeNNJLb5qXhPalXYAyppAqay/vW5O+kPwtTaVnONjFuDQEiIMZcbr9QGA9VF9OHqb/R3vIc+jrrT9HuECCCgJQNRfu4TR0Qfeto22i/8w+s43adTHUmg1BEVx7ZQSvzd1GCbyQTl4w+SVsurh3rE0a/5SbT3P2rRNR0Bbd3HK+Vq2ht/h6ak7GSfs3ZSrk1JaKLAsEqS3O38fOsFEMeMOQgkOUS8uIkwTOBQqHAUlrb165d+9OuXbtKOOnML9YK4WwibQV4OebDhw8XlJWV7cbLO1Po2Xq6qn1/QT4v71hEj2/9QmyPbv2c8mvLyEOuENFWnnIlvbFrMT2T8hWlVuQK7QtWV3LxAapi7bFfUBfWEGWUUYn+XAn5KjXCkkK4MTqmezPxvbLze3rsn89p5u4fqVdARzGmDWHM0Ozs2po9whJaGxotNED8RvRXEDe0bdzI0pjscrgxoOMb4+7g7kJnOKQnQp73lKHju0Rc30eloYyqPJFul3VnBgwk1ev1uYsWLcLErg4x3fqBeKTGow2bvyHqUePLJBYeZKf4BptebqXKciMfy/fk0jnVZtJZyeBYA1FS/zpsJeIzqFcnCkiMJnOVnozFtWSqrCNrHSIvLSfkqymbuGnrBDJmKiws3MXCtxLK1NliR2kWPZfyDb2wfSE9nTyfyWObsLQKdeUiwvLZ7pPpktAEWsFkMyy0K93QYagYXwpFtM5iEN6X3kyM84c+TLHeYdxmvxPnQmFEmz+qr6S39/4ivDYz+9xCHwy4m3aUZdH/dv9E/YNiKbMqn8l0N60r2E2ZfK1LWFn9/uBftOTwVhoRmiiiOf8s2Mdpm8QYvXkH1rKS2oEmte8nLEUQ3o6yg2KwuYHbLcbKdtCGkJrb+Nlac5CTRUVFm3/88cdi/omyb7UV40xwNjKutUIWGBgYPG/evCd69Ojx6Nm4OgCn757FgvgE4EJw9r3Vrw31fzuPcQJ9YPVdDs7r2a9v/yXu1OC806H+fRresyHq76+fnzMBroXo1ZycnLljx459jJMwJcW5GZjYwoh5ffINMg+4K88iMImLDn1uPuHBpNJ6OBJPDokV75w/uczlZondSmNYZKy0sAxHbRI1wbnjJICbsS6/lIo2p5NEKbe7Lr09SKZmha6RyM2TAdfhd5hj1lsmZr/Q+gJPGMrLL7884YUXXvic2/MZB5+AAO7/ezZ19m5Hd3QeJRREOyTCVfnarkVUZdLTm31voeW5KbT08DZ6pvsUMe7tw9Rl9J/EK8WxL+/4ThDRJFYsv9i/WnhZnu95HS3j4zHhAro0fs/dTn8Xp9M9ceNJIZUK0hsZ1p3uih0tJnGABQdL8fFuV9LA4C60ga3Hz/evpJs6DhOWGiKnEQ1dyKT71p6faCxbnP2DOtOBqkJhUULp/YkJEIpxNCvIP2T/JbxCTydNphC1T71nazocrsqa1atX3/HYY49hsm748M+ONVsZ2pq7EpDwSzN36NDBGhUVNUij0fi15GwJZ4ozp5Nzg7PND7Q/nU53+K233vpvenp6ISeBMVrbYzYKv+FdEyVyqX0IAXLczA1WECjJLzKYlBomuNMoCzbmHgWXTlKJJ01UBdJl0SE0JiqEhocEUF+ZD0UUsUVcY6JyD7bI4IZ0nNco+N4KJlVtVDBVZxWQmJqMhRvuAcWD/7Mf1yDPJ2ziWKq0WWwLK9a1OnclIMnIyKgZNWpUkK+vbz+ub/LmKH/HwM8JQmivCRazFVWZdKIrAH3UCPOPZmsoyT9KTJ3lq9CIvvcIbYAYwxbv2154W8oM1bSr7BCNadeTlDKFmJFkSsxg8pAqKUCtpW5+0WJG//7BnUWgWKWpjjAd2H1dxoshQDqrQYyPw5Ah9OWPj+glZjNCN8Sk9v05L/Y+d3QfBHn4kp9KQ5OjB/E7RfdInTgOVhu6PfoHdRHPgGfBtW/vNILzhGEHZ1A2DJaPdPDgwe8feOCBb1iRqOSkNkVwwCnbkwsDfkqfn3766alevXr9x2g0Nss6cuPUcFhxJia3D6+66qrXOKmKN5ew4oCYF6+8QQJLDpMiNxOw3hRqlXBPysU6XKeuV9irNElpTI0fDRsYQgqNTAxErw+pXELVBQZatquAkv2qyYp4Ese+k4IPgKu0aNM+0pVWk8JXQzJvNUk9lXw9qRDup4LdkqMcq848MfvVX1qjJYcHQCRH+LZt23709/dPaunxck0FrC+MbYU1GORhD1RpKuAxwawl6MfDWLdY73BBcGdKSi0JKKqVlZV5bMU9/sQTT/zKSTCX2xzJtUVLDkANsnHjyBk+fHhscHBwTEuNmXMD8lMCH/6mcePGPcc/QXCtMxD9JPAbGseWnMRhyXFVaeIGglNpPUWACYgE0ZK8RwASGd8boxYly+auVi+K6qgVl2oIoTQYbHSouJaOyPV2kmvkOMCZLK4jlZK2fRBhDs663KPHzrFbdI681Mt//Q2HcO4rCZbchozWugoBZ5Yfz2jc369fv4kslFtsJYLmAMFZWJkAMxk19+44HufDIsSg7pYYutMSQAQol6tx7969s+65556vOQndDfYO4TaGtkpygK28vFzn5eVVFBsb21+r1fqdqznwLiZAgNbV1RXdcsstd5aVleVzEpZ5cCntz3tY50SJzDHjCaRQUzYmOE9vLXXxiaQhFT40ThtMY0NDaLhPIPWz+VL7o0qy1tioQmEWfWz1SUptlpKu2kKmTBOpPGWk8pCJmU8gr00GK+UfrKWUbSV0SKqjarWVLDDE6p2Pr/gdVqWgS6r9aIJvCF0aEkLDvAKop8GLIiRBVCdlxaOgQAShQIxiwLggOwAXaLjxPv6olFipNZMcYNm1a1dlUlJSVXR09Ej+3TpYwoWBegGSy8vL+/2KK654iZOqeXMpRbU5aNMkx5t169atxTU1Nam9e/ce5uHh4dUa+udcFeikrqqqyn3iiSduS05OTuMkNA6X0xx8h3RKlEqdJMfV5DSbjZUj3+BAGqXqQNfGhVNSf3/yCVKRh5ec1BoZeQUoKJKttO6RvuSdz8Kjro7qVHYCbVejpBu9Imj8qHCKivMiuUJKxfl6Ki3UU2WJXa6ERnlSfA8/6hsVQN6HJXRQX0t6lX06L/5HcrYE+1Z70/XxUZTQx5+8A5Wk1srE5hOsotg4b+oTEUnmSgVl5eeR0WCwkyQLMwg0wQoNnkmkWW2VEjIxyWW2ZpJDgzUvW7bsUExMzNG4uLjR7q6Hs0dubu6KUaNGPcJfS3nDZA5tVjC2ZZIDRAPZs2dPaUlJyc4BAwaMVSqVpw+Fc+MEwH/Pllv2e++99+Avv/ySzEnOfjiXkzheA9iSk8smW5nkGsj+4ze4I5mrAjqGk8ZTSz2t3hSb4IvYjxOA4zFVlwVzUJZWU6WnWURQ+unllBTgS17+SrKYbcKC8/JVkG+ginyZKD2ZKAHRT8f/Cgp0lGaqJqPSKs5HIIrKIKFecl/qFOvVqB3Dh4nAymqjnIoClFSRf5Tz4SA6PgEBDOIT13Ns9t+SSkuddWHVllZNcgAUKeOKFSuyO3fuXBYbGzvCnuxGcwEL7vDhwytHjx6NiGgEjMET43KKanPQ1sbJNQZ0xlUsXrx46+WM4uLiPRjf5UbTgRUdDh06tPHxxx+f+vXXX//NSSA4l4mmPBEYV2Y95Qa3n1wmp6DOESLQxCKx0D/Gctq25ijVVPCjM29g4LfY+LvJaKUDKZW0Lq2ISrUmYX0JNjyTEnIyEZ8vZfFjUFhpW3U5bd9UQjWVJnG/+veuLjNRyuYSSqkoJVuwmqLH9eE8q8lUXkOmilpBeFaT+fhntOCTL37mQ0nPJ1CK6DMqfuihh+Z9+eWX9+l0unIoXm40HZB7mzZten/MmDGP8k90NWBF/zZNcEBbt+ScwIs0VFZWVv/+++/re/Xq5REWFtbdvsuNkwFan42xa9eubydMmPAca4AHOBlhxi5pwTnhPaBTolQmnWxjIjtGKPU2uDHV3hryjQolqVJGPnoZXWsJp6tHRlFUnJaMBisdTq+h3P01VHi4jkoKDSRTSKk97+vdzZ+6VXtRUYmOShVG0prkFO/hRYHhHsJ1iJUEGt1gilmJjuTVUrq5WhAbStibLcHr+d5XjW5PkWzJ6WosdCi1mvIya8W9q8qMwkrsnORLAzoEUuABOWXaakkdF0ymSh3pCsr4kfBcTIx8f76LgP3TVsmqiitYcgA/gah3xo0bNx7itpySkJDQ1dfXN8Td135qQBkwGAxVCxYseIIVVQSZOAkOZdrm4azzFwtA6hreAu67774R06ZNe8HPzy+qJZfWbytA/1t1dXXh7Nmzn/7000//5KRy3tqEayPs4dE3yFWKhVYDZGYDcLPXBHqTd4R9/UgQRLBeSdf5tafYPj7C5XgqoM+tJEtHizNzaJ+qWvhKAuoU5GlA2PjJ4WyIFRozVSMck4HjAw1KukEbSXGD/USQyqmgUEpp57oS+taURzVqM99aQpUZeVS8PYtkXmqSa9Uk1ShJopCTRAwzoBzSmyfmfbymNQ4hOBXEECHeQr744otpl1xyyXT+rnL3tx8PKDUguP37969+7rnnXk1OTs7g5Are2tyA71PhYnBX1gcENIIlCj755JPlPXr0uJq1wnncOIywWtywA4J95cqV7/bs2XMiE9wKToLv3iWDTBoFngKuxPqbmDrLSt6h/uQbyQQHgYnNYd01GzjFcW6ph5FyfXWUd4oN+7FVY9S4857OrTkAW2JwOFySvPnERVDo4HjCZNTGihoyV+nEdxF0g+d2TcBVDqUr584773x38uTJV+Tn529zt+F/AXKrqakpeOutt+4ZO3bs/UxwuzkZ81JCo7+otIGLsVagZQv/Pm8Hbr755lcSExNHHzhwAMKcLtaGIlxZvLHWZ/n444//99RTT33Kyam8oZwwSNRlJeIJwAruok+q3sbEEBDdjjQhfqI/rj7J8F4ysxUlJrGHeDjFhpmVcJxwEaLI6l3nTDYxb6kZfYT8u8G9Gm44RszsVO98uGQxli5saDcxx6K5tPYY0VkNJrLpDa7qzcHbgMvtyO7du/9+7bXXXvj555+3VFVViTaMunwxAuRmNBqrf/zxx9d69eo1gZX5pZycw5uzm+Giw8VZE44HolC8eAsMCAgIZwE/rXv37leqVCqPi2EAOQQCZoTJyMgQa/H5+PgQlwNptVorP/93Op3ujUmTJmGFgTaDsLuGj7XJaIlEJlXDWpOrlRQcH00ypaLRFoEps7yNctLWnT5gCRGNBqWVKjxNLFFOM0VXE6Hle3vzvZGPUwH3rtSYqFYB+X88EKRi1hmoYGMq6StrSe6lIolKnsnMOKZo/j+HHIe5FKZNm6a4+uqrb5DL5TO5HodVVlZScXGxmFM1Li6O2rVrJ8jOrnC0bXh4eODZc5YsWTJ75syZK7jtop+1jLc2PTygKXCTnB0oB/TXaXnzY4Q++OCDoydOnHhXcHBw+7NZl661AuRWXl5Oe/fuxeBu8vX1FRsiKZ2zvkNAICKLSbDAbDbPyM7O/nL69Okuz/xh04YF2qQ0RyqXXYWpvbDkjrXGxNaNgS0fWHawgnBkGxKOsNSVMpJ5qpncZCRRyNjMs80pmr/5HscRLoM//vgjkuvvTBbsk/mnyjndF8gM32tra6m0tBQrZFBoaCjFx8cLC6etkR3aMD+T9eDBg5tmzZr12S+//LKLk+GSRL8bhNaJ2s5FCDfJnQhIeMyZ58tbQDjjzTffvKVnz55XOsfYuWIHt9N9A6stLS2N8vPzxZL3IDa22oif7ZSuWkeDghDZzMLjflYA0KBcVmoE3TWoB4v8r9jCSbRieRs8CYQgiqltyUI7xOu3u6RJLn6sKwwfOZpeesklKvPs2bM9Y2JiHmIF7FnevFAXT0ZaSIc1B5KD+xLKHNISEhKIm7PLWnfIN9oht0FbTU3NkUWLFn3yzjvvbOLfTqvNOcVeW6zBZwy75HOjMaBsEMWFaEw/bP6Ml156aWKfPn0m8tdItnoUII3WSHpY5VjBFlmtQU9Z+Ycp91AOmat1pPJQkw+ITaM5wWprKtDQ+DwzW4DfsSB57fLLL0937HIpxFwz2qfG2zCXn/waFw7CaDqkeMc2M/+9fDT6r9fopdbtxlqxYoWGyWgiK2BvyOXyDs0dKgAiw4ZuB51OJwivqrJS9HP6hARQdPsoigwOA/WT2QLncusDPCloo9XV1XWFhYU7v/322++++OILrN+IPjYQGz6d8066ya0RuEmuaYCJgw4ZWHLevKEPTzt27NgubNEMTExMHBgSEtLNy8tLDtem031yPiHnhoBlQMrrqmjn4Qzakr2bknPS6UhVCakUShE9GOEVSFMSh1P38FhuDSfXhJsDlUoFrbmSye5X/vy/cePGwcJzKUTcOiDcKJU8xMUxVSqXBUD0IxjFpUWGs2XLIMLZcjFbD9ik1g+oVvVl8Q/rEbDRKrF8+XIVK1FTFArF/UxuA1FHm0tujQFKn9Fsoj/S/qYVB7ZSrcUg+jjhmk4I7UB9ouJpYMfuFBvSXrQlI5Pe+VZeoWjCowJiO3r0aGleXt72LVu2/M3EtjU7OxurLmNxTJAa3p9zxYBWrai0BrhJrvlAmcH8gZUHtyYIz5M3jbe3d0CPHj1CBw4cGNOrV68e7du3T/Dz8+vAlVbmJBTxyVtT5ee/L4i/2f+J7yaLifYX5tDu3P20+8gByq08KtaZMkosJPdQkVKjJqlKSTKFTAQdQGhbdCbSV9WSwmCjIe0SBOHJpWe+FlVDoN+DtWYdP+NG/nyBlYB/HLtcBlG3DVObJLVBepPUSy6TuO7UOEbWa2Qyg4RkVVGaupKUOSmtti/1q6++0oSHhz/EQn46t5UopLUEsQEgDih+C3aspLTKXG6l3DawyKzS/mqtiLI1WciMIRa1OhFxqpGqyFelpbjgKEqK6EzdIjpRhH8wmi3D0Vrqf28CjrVjzo/4jk/eWDmsLSoqSsvMzNzFhLYvOTk5Ly0trZAVZbgeQWogNIxPhbUG7dlNas3EsbJ344yA8nOWIYiPTSZS8QaLz7k5fytkWg+v4LGJNwRHh18X6h1AQRpfUkhl5KnyIJUcp6LuS6jWoCO90UA6k4EqdNWUX1UqvrMyCl+hGMiLDdGAEiYxKX9KQWb4bl/xWTSiE94ut0hBdkYzWWr1ZKqqo0hVAN3S81KK9msnDjib1cLrA3mAW9NoNGYz4b3Mmugv9913HzrEcQNnuTm/N0T9NOf3hsc3/HQCv1FSOLZNro/l6pgxY4a0b9++0Wy1PCCTye5h5cgDVlNLeBYADJWw2Cy0+dBeWpy6nmrlZlL5aEnGyp9oJ5hdpiFwayifbNlh2AXmNbVgKjS0FQQmod+W00VQEucV+UX7DdL6UYDGh+8pIa1aQzJuz05Ucts18zk1Rh0V15RTcV0lmcwmm66g/IvCZTu/txgMIDCQFzZEQWLDd/SrQSlB3RU5482NM0Qjb9uNFgIELcoXG2q+0+VpDRmTFBx4SfwMuUZ1E7cWObRJAUdVtpOU+OKYn5BPhdsJ35k40LdS/5gzAjdWK2vL1joj6SprSGWU0Ij2PWhUp14U4OlDJsxreBaAwILbFp3/6LdEfg0GQ11ZWdkS1lqXL168eHdeXh4aOZQAZ1nVL7OGafg82f766ShjaL47ecMAdjdaAZYtWxalVqvHMalN5c++6CdrKWsNwOwuIJiDZfn0W8bftL0kU6ygrvBiq03NCqR9kdjmQ7RJ/g//QMQgQQfR2T8dv/kAu5cGxzP4XtxK7Z9ybv4Siclq0H9euTf/5ZxvNqIvDblBw3du9ou40eI4k9fuRguh/9ypISar/H2pTHIdBidfMPC9Yd2Zaw1UV1lNwTIvGto+icZ26S9WMbaKEcbNAwgOQxOOHj2KBVaxAjFITmjAsPBAejU1NVUlJSWpu3fvRp/DQcepgrD4GDlr+jJsKhXbufzp6ekpx3fW/OUsKLEpsCHNw8ODkxWY2inr66+/nsHXgFbsxgXCqlWrMO3WrfweJ8vl8r78bjxBbC3dz4X6WVpXRb+kbqSUwv2kk1vJwxdWG1ZIZ32nMavtfAG3lki4+VgXMtE+su22j7GsjRvnGW6SawUY+Mk9wQa5ZZ5UIpvg7LO7IMCtWbu26Jnw6tgCq9JRkFxLV3W9hPpGxAliaqo7EyQHC45J6Jhgw/nY8IwgOnziN747gd9O1P9+OuBYtgzWDBs2bCx/bzkTwY3Tgt+jZNGiRYGM2/n7vWythTOxKfHeW5rU7LwhIb3JSCsPbKU12dupVmohlbcnyTUqkirlDnfkBRRtjnrL5PaLl8rz9vV3vA83vRsXCBewJrjREElMdjKp9U227G6FYxLukQsCkB3+M7GFZzCxhacnXWUtRXj408QuA6hbSAx5e2jJjOmxTkF6TpcUiO5cgq0E3OddFqhPjhgx4qKcuuh8Yvny5RGsmPRgIrudt/G8CSvtXAGRkTJWhAqrymjz4T20MmsbGRU2Unp5kNwTAVaKf4ntQnIb58HGTcZmtcy3qDSP73KTW6uAm+RaIRLfuNFP7qt5TqqUPcBNRnXBLDsnLI7+O6OT8OooQK6hIe270ZDo7hTmHSjCswUx1gM0blhzIEKERrc0cH3HPW4eM2bMN45kN1oIbJ0p/fz8ujOhDeF3OITLerBGoxFL24DUTqXgnC2cxHagOJc2HdpNW/JTycDEpvbSMrHBYkMAiRSVwHHGhYMjH7WsEH5gNZj+t+vR+W5ya0Vwk1wrRtSM29QBoeo7JRLbuyQlZQMOuTBAR7ujD89SZyB9dS2pLTJKCupA42MHUHu/0OP68EBC6ItzEh1+tzQwWJYFbyXfA+tkpZnN5tVMfCsmTpzo7Odz4xRgMpNptdoklUp1Gb8frLodzZ8h/FsDdyNcz+eS0JwAsSEqcsuhvbQmazsd0ZWSVSUllZfGERkpZUJBEIfjhAsNzofNatPZJNJHDX5l81Kv/QFRkW60MrhJzkXQ/cPpw2UK6+dSuSxGuDFbA+FxHtCHJ8KtdUYy1+jJqjeSRqKkMZ36CivPS+Uhot4MRgOZ+dhzRXT1ges778Hkh5JCH10Bb5tYWG+sq6vbzJZIXk1NjT4rK0v3kotMbXUmWLduHaJN1UePHvXw9/fvxFbZMCau4QqFYgCXBeZq5SSpxEli54PMAEQeSvkdmaxmKqwuozUHkmnLkVSyKCQkY0sN1ppMrRCRiSKiuJVIKlGv+J/VYjtAZLpl+z3zXG4s6MWGVlJ13Ggqes6dGi+xSWZKpfLL2GQ6Nsj8QkNkg/+zsdaPMUVYysVQqyNznZG6+IXTkKgk6hwQQb4KDSnVqhNcm+cbLNiFBYgN35n4YAli5fM0JgEsLpnFBFnG+yt0Ol25Wq0uk8vlla2hzw9uRCYsP7ZWA9jawhyrvpzXEM5fDOc9ngVxLG9xnp6eClhicC/iE9uFAsgBkZAWzsOhsgLaVXCANhzeTSXGavLQakihUZJUzZsCEZFssYlYpNYjnuCStEnIbDWaf7aS7Mld9852yZUbLka4Sc5FMeizO710FtltEhu9xtad9wUdgtAYmMPEuCK28lgwkEmQXi0pzVK6NWE0DYpJanKk5oUCyK/hBqCfkTcjC24xKwWTo5huiX/jO16Enr9jP6IxTjuUgclHxcdivKCCz/fg71Be8Ikp5DB3KmbV0WK4BIJs6hMXHye+47M1AYJFIZOTwWKiPQUHKTkvjTLL86lQV04KTzUptfbxa4iGxAQGGPvZGgFys1gtJfxWn5G1kyxMuXwO3rUbLgQ3ybUB9Hjv9s4SteItJrsr0GdmN6vOH2CVwf10SsDK47xhQVKZyUaTgnrQqPY9yXwGY/DcaF1gMhZKDf6r1NfQ34f20T9MasX6CjJI2O7xUAhis7sf7SH+rckFeQIcLklW0r6VmuVPJd8/K9exxw0XRGutZm6cIXp9Om0aN8/nmPDai5kYziHhgdxw9YmdB1KAhzetOphMR6qKhZDA1EonA86S26Q00juOxof2IOtpaqHTSlHK2Yrh78KCEXd243wCM+/ImZwQWFRj0Ikp5zKKc2lj9i7KqToq1quTeyiFhSZDWD//xoDs1hDefzpgNiFYk1aj5SBXzed2TJ/7nWOXGy6OVlzt3DgbDJv3sG+1ruZBksnukSnl7eAybEmAbJQyGd3T5wq6vcc4OlheQL5qDfkz2a3O2k6LUtcKbR4uq8YAipLyf6OY6MYGd2dhKDvB5Qbr0EJW+nLPCvozawd5ShTUyTeCYgMjKNovlCJ9gynYy1/MG2iyWDBAyXGmG2cDWGZQUtCHhjlTcyuK6FB5IWWW5FFW+RHKqykluVJBSrbOsKq6VCUXEx7/GyTSdEJDPcLhnf0jKVTrR38e2inue74Adym3jXySWD8w15pmu8P/2x7cJHcRoPus6eEym+0hkksekEolnmfbfwcyUiuU9NKIO2l0h170S/pf9Pqmr6naUEchWn96b9wD1D2kI323dy29vP4r8lSgu6lxmG0WGqnpQhPCerGlxgLHQXQQsuWmWvquYAvtrc4Vlh8mzhWT56KPT28kE1byNllIK1ORr9KLAjXeFB8YRZ2DIinSL4TUbPkh0AHXdFt+JwLRjSA0Kf9V6NkqO5pLaUXZlFNZRBXGOqrkzUBmUnqoSMFkJhfWmZPMHC7HM+hLQ/0BkU3oPICmJAzj+qGmSO8gkfZH5lZ6ZvVcMUbuXEEEkVistTar9R2bwvrpjru+wNATN9oo3CR3kQGzqijl5pdtNunNLKSwKCWkjmNv06Bm0pp/xdPUga2paoOOPJVqsfTPhsN7BKENjUoSM6+D4H7P/IfJRinIBoBgbQhYYJd4dqKJ7XqTSqYQxxQaKuirgr8oV89Wg6QRzR5Z5nwL16UgPyYzEeRiEmP4rCa2XDlNyreV8Oav1lLngEiKCQinDv5h5O/pI1xviK7E9Zn87ZcVRcGUiGJxEWIUOQdhiT/7d8S/oMzR52m1WtgiM1J+VTHtL86lA2yRwTrDMqFWGT8lnl0hE9aYHCSGVS3EShf2GfsFmeHK9iJqFAopFBQx3YcjxQ4oGFBYVKxwALUmPWkVHvTwgMk0peswenbNXFrCSpKGie7+flcKr8C2/HR65I+PSGc0HAv2OSugbFAmFks115YvpBLvV1Omv1Pi2OtGG8cpqq0bbR29Z0/zYWH4LEuSm6RyWTiI4lSEB4EVovWjbyc/T14qT/pw6080N2WZEK2w4EZEd6d2XoGUWZpPGaU59MzQm6hPWBeqZosAgm3VwRT631/fUbm+StzGyMQId6ZYGoWs1FMVQTdGDKY8QzktKtlG5cZaFoo6JiN5o+R4ApB1CdjJPj+m6JNkq1WsGQYiRBQiE6FzKRUzE6HFjKVULCTjc7D6QoAaFqGPWEYFROjjoWUSVwmixqK0Ks4v+gaxNBIENwYw22/9LyU63a7Oz6ZABG/U/xQb/8//DExQWMTTxHk1WIwiYhFpdSaD6BsrraukMl21WDethL8X1JSRno+DC1imsK8sjdB8LDODNCzJBGtGLNnE1pOzP0rcGzduADwHxrPJWBloaGHBnXlT0hh6oP9V9Gf2Dnp1/QJxndjASJF/zIpzbcIIMphNFKz1FZMp375kJg0I70r/HXYLbT2STq9s+Ir2l+ZSt6AOtOiaF8U99hUfoufXfE5Z5fkndXmfCsLS5OdmZecQ14Ov1WG+/9t85VvuVSkuQjRSpd24GNHj/TuCJErp1RKJ9F6pUt5duDRBEg1gYatAxqQTwiRQUFN6TMg7AYGI8XDfTXlB/E4p2E+fbf+N8qtL6INxD7FlYabrf3iZBrdPpFdG3EmL09ZTVtkRFqJWWn0wmXr6RtPHV/+Hayb62cyiX+/Nv76l4tpyvm8L9dWIx3KQoJMMYRHyJ55b/IZlyGkgSCvG/uE3wvbxm8vA/mklpg2xJiAsUGc/liBupPOnvYGdWI522PfyHQVxIS8GrEjN1hDmBdVxGspACmuKSQmh9lK+vhSkxWSF3zJhbfE7YGIQawmCsEBeeC/8T3xyWYp05MNBok2F3mykSZ0HMoldTb9kbKIFu1YKwjIy6eFdK+RykcdRHXoLK2xfcTZ9/M8SmtZnEt3Zc7ywyp5f+wUdqiigMR370ofjH6LDFYV016//RxFeQfTc0Jupk3+4uNdRfsfPrPlMlOenEx+jRfvW0f9tXiTKoilKjt19yq/QZE7mZ50llch+Spk+Bytpu3ERo3k13o2LAmzhKcwSa6zMKnmStfKbWDAiKsSx99SA4JsUO4heHHE7/ZC6nl7bsIDiAtvTpSzgroq/hL7ft5Z+Sd9Mi6+ZISyjRfv+FFp8iMafxnbqSx39sXgrUamuiuYkLxXXwK2PE3L8FVbCeYPz0Z1lAELEp+O3+BCbw5rDp/NY576TAY/hfB7x3fFksETw6UgTXwVhiW+OT/vXloZ4Ckee4X4MZ+t85uhplBgSQ/f+9q5wK8b6R/D7k9MBVlBe3fA17Sg4wFbYDIoNiKT/rv2M1mXvpCcGX0dXxw9li/9n+mrXCkFW4zv2p9dH30U7Cw/Qf1Z+SnlVJdQtOJqu6TqckkJjBGF2DYwSy+a8wlZhXlWxUBwahaMsWDFhFpTOVVtM7xlk8oNMbK12FXQ3zj/OQRNxo60h6a2bNXKt+kaJTHI/y7yuUoVcISw9pyBvAKT2DO1MT7KQC/cOIgVzpM5ipJf/nC9mufjksoepZ1gsfcTCb07KryLwAMINmv9D/Sez9ZZKU5e+JVyGD/S7SvTd1Br1wmXn56Gl9Yd2iWuV6qtEX463ypNqTAaqM+qEZQnXmnC9cUbQp9MWKjkIQs6k4qX0ZGPFPh1WlaFWfG9Ov5W9n46vxcSBvkhYZIhORblBkRjZoRfd0+dyivYNFcfDnfgqKyrdmYCeGnwjaZUedPX3z1NGSS4Nj+5OH1/2KO0uzKJn1s4V58PdCDfqXUv/R5X6Wnpp+B10SVSSCCZZkbWN7yvla3hy3rFerv3NgFQRlQvvwKHKo6Tjdw04XbfHwL9htVoxG7iUdvHr/cBbafxh/R3z7Se44UYjcJOcG81G34/uC7XJzbewtXIVS62+UrlUjqm8GgLCC/NVwhqAUIUQHMFC9IlB14k+l4f/+IjUbM1hf3ufEPr88idIq/KgyYteoCpdHf2HSfKKLoPpjY3f0Ld714CzKIqPW3bjG8JyuI+tihsTR7NlcRUZzFh93M67P6dvFNdUy1WUkp9O/mpv4a7bWZApLAgvlYb81FoqrqtksrAI9xgA+wxkgougXwjuxwvdRNAP2oWto2eH3kyJwR04zxUiqAflBVvvR7Z0393yg3B3wnq08BbBlheIH892uLKQjGYmMn4e9JdO6zORLus0gMnNIvoZ0af2f5u/o4V71tC8K56igZEJdP9v79Hq7O0UpvWjCO9gSi0+LPoCZzGhDY3qTu/8/YOwzNBHB6Xkth6Xijx8s3s1jYrpRW+Ons7W+ib677p5TF5eTKxmzrNeuJubVZp8MNyyVowPIdtf/Ep/Mmtk3+6+9dOjjiPccOO0cJOcG2eHGTOkAyOLIw1W4wiJVXKLRCkfytJWLoJYGgH6myB8oaUrpfaAAvT7gKju7DGOZiUvpS93/kE+TET/YTKc1GUQzWBhib47WBvTe00SQQ5YLBPk9+rIqTQgoisT5oe0+mAKk6qZBrCg/owJs8pQR++yQN5TlEWvj5pGCcHRVFxbISYCbu8dwtZJR0ES77CA9ub7wVKJDYgQpFehrxFEPGvbLyKYY1D7bhTuFcSkmSHINCkkhkpqq2hz3j4mFn4e/gOxwrKC9erFFg/6LMt0VUzw9udE3jwUKopiK6nOpKfcqhI+HgZK480QBIf7fHnl0yIAA5GIu9hqgpsX1tew6B4i4AQh/7CapveZRNN6T+TrFtPGnN3CpdgvPF5Yvq9uXEABnt7C9bizMFO4kKfED2OloyftLjpIT62aLZSPkUxSbzHpgbCQq/Gd+/M1J9F7WxYLt/K3k18QhHnTT69RdnkBxfiF0fhO/YTbEe8EpAlCRH8kIi6bCwTH8GMbbSbLOqnNukAvo/V7joTnUxueRNuNcws3ybnR4hg2b4a6Wnc0gaTmx1n4X861TANLioWX3dRqBBDoIEBYTxD6sErwiX66+/peScEaX5iGgnw+Sf5FjMG7nK28l0fcIYT2M6vnUDnvAxFe23UYPTXkRvpix+8iAhTX/f2m/5GPmolz1SxalZlM1yWMoJf43C15qfTftZ8LwYxoSgSUlOurRRAF3HawcD7etoSeveQmuqzzAEovyWFLZhFblKGib8pHpaUJC58kvclEzw+9RZAEXLK5lUfpirjBguAeZYv1aF05fTzhETF278fUjSJKdRyTw8acPfT4yk8EOTaGq+Mv4XvfTH/l7hVEBHJ0BvvAUka5IRBkFFvIr42ayvctpoeY8EuYzBEFelv3scLlOzvlV1qStpE+uuwRtmy96N7f3hEE+fSQm2gkE91TXH5rWEl4f9yDTOgJrHjYLUOQ8k9pG+iDf34SRBrIRCmCYswG4foEkAe8q2YJExzPJ9j4ZH6OGonVtthCsvd91PoMt/vRjZaEm+TcOC8Y8vkdQTqj/GrmqatZuHVl0guXKOQShPKfjPicsHOj/RhnAAqIC+67cUw869iC2F5wQFhSfizAXx5xpwhdf47JC5baILbs0HeEPqzxXz/JQtpKjw28RhDZm5u+pb9z99GCq58Vgvr7fevYsskSU5WN6diHXt/4Nf2a8Td9NOFhERb/Bv9ekr5JuP7gvkMk6fiFT1G3wGh669J7adn+v+mFdV+Ia6HrCP2IcB0+MmCKCLXHzDD51cWCqGJ8w0R4/0zOAwimYYAFnidU40eLrn2RrFYbvbR+Pi0/sEVYciA4XHNqzwn0c/oGtlgX08zR08WzfrR1Ca3I2kpBnr6CnIP5Gs9zWew5mk3/x3nsFdZZ9IHmV5fS7qMHxXCQPCbl+TtXULGuUrwPQVycB/T32d22Zw4oOBhzh3dts1pz+Gp7JTbbD+Rp+HXbbQtKHYe54cY5gZvk3Lhg6Pf+XREmlW24lKRDWaYOkqrkcUwOMhHGj8CWMwDIEP1zEM4gAwjrcO9A6hYUTZVMcpuZ0Pw8vOgOJrgR0T3pCbaOjtaW0dxJT1CUbwillRwWA6fhzgM5od8vJX8/Lbn+VdGn9NyauWxV7RP73x13v5ipY+DnD4jPbyY/J6wjuPZS0efYfzL1bteFPk1eSuWc/r8x99Da7B1iXBgiE6f3nsQNUCJctBjrBmJsCAQOhnoF0IvDbqP+EV2pwlBDFboavl+wOP5nts5wPwyyxun92sXTkKhu5O/hQ3VGPW3NT6ONh/fwM+kFiSLQBH10UB0QyCJcxnxeM+2wkwJh/BiHx2RmthpN+8km2cBJ6602zfrt97yHNf3ccOO8wk1ybrQqdP3oPq1MaguWy8zdWFxezUbXJJlC6i/GrsGmO7XR1yTgEiAPWEMQ/BDwsGzg3sNvuOIw7g2uSAR0gCAQ8ILZQ4ow0JpJFPvigpgIlZ5ivkX0MyKQo294FxoYkUC+HloRgbj24HYxeTEs0GBPPxHYgVB8OVtHIKBNTECVhrpjFurJgOsjMhF9lQj4QB4wyB55bzhAG8Ruf0r7wqTnBOKyfHeZBEv9FEpskt84G79YLbbUgGpd4aonvq4Vx7nhxgWGm+TccA3YSDLsxRmyurCCvkYyj5NJ5aMlVlsXFuWeUplUzaabvdOPN7uMx38XBiBPO8ecaB/9u09QhD2xNQH5AjE6NraobWyV6fhrLesZ6VKyrZRIFCvq/IJ3pV77ktFxlhtutFq0wlbmhhvNx8TZ0zwLyZZgsVAiW4LdrCRWx45gsyZSopT7SeVSiZjRBBah+LwIg/VAuqwLOD9FMJDZihlCyjgth8k3l5WDAzaJZJ/Eat0tkYWnpUx/yb1IqBsuDTfJuXFR4JpFi2RplZsC1ZKaIKtBFsTyPcQmlUSRRFiDHSQ2SaxNaguVq5RSYQQyCR6zCHk79r01QfCVnbSOIzD+MOsNzOLSfM7zAT7yIO/IIKn1sNQmKTJJFCWeZmuxsiitbP1L61t2DSY33Ghl4ObghhtuNICk9+xpGOSlkHmq5Gz1Kai6RmGSqb0UEluYTWLztUoloWS2BUhkNn+ySsP4WB+rzdaOpOTLJqOSmUYwoo2kPlIib3w/CUChlUy2VXwwXK58osRANmmZlGyFvL9SIpPkW2y2KrZCC9kgLZaRpMxglRQpLLJqsklMEmuFKT802BRSUWtOmT7HHlXihhtuMIj+H2LuckH0vty7AAAAAElFTkSuQmCC"/>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20iVBORw0KGgoAAAANSUhEUgAAAbkAAAFmCAYAAAGHO9REAAAAAXNSR0IArs4c6QAAAARnQU1BAACxjwv8YQUAAAAJcEhZcwAADsMAAA7DAcdvqGQAAP+lSURBVHhe7F0HQFRHE55r9F6UYgUFsQP2XqNGE3uJvQBii5qmMX+ipptYYmKhaDTGbjTRWGPvDRAboIAoCor03q78M3vv4IA7uIMDMfHD573d9+7d252dnZnd2Vn4t4PHfVYrHjx4IONOS8DV1bXaf5/PfVYL3P28j6srHIGuefh5JXDJaoHOa7DdJl+ZTCJl5zt7fcg+K8L4c6u4M4DgmQE6fSedUdDT30dGh6JwnuaN2KcmEIq5E4TiOVyyyqhybbXbNAsLJeFSxdjd+2OQyuSFNRMZQVxOMsy/tgnecmgLkRnP4YNWQ8FYqM+u6wtEMPL09+y8NKpK0Sp9WV1NdxE1hLldR3EpzeBzcR1kSfK5lBxNrRwhLCkW7ryoJ4Dly+W1pSUE3KdW6Lh+hpvd0PaJXLII/7N/G951aAdulvXB3NwcZDJ5+adf/AXa2TSBj25uhQ62TeF/ITvgSVYiyyPw+XzwEDrCW9atwM3IAa5nRLP8lNxM+H34EujWwGzp4zZ6g54fDtnELmgBrSnovsF7El/A23bwva9h6K7/sQcYggi+dCmm2OzZsyeFh4efxl4ynssqFygubExNTTseOnToCJcFCx/sBAFP/noFkkIwEhmAWCpJxyZrwTI1hFYFxCZphF/IvuHjj+fewOfxYaXLe9xVgA8//PCjkJCQoi6xPBGhDGV5aGFhMfjPP/88TOeFMgl8GrmX5UuxNfCxwDKebHuIT+AklqkBtC2gTF+oBzmFeVi7JQv3zjvvLMvKylrOJRUQYiELuXOVwMJRT166IkRnz54t4M7ho4e7uDO8EQsa4huo8XtrLCaocNe8NsCsdu+WKJxUKud9LNw37KQkxFSAiIiIf7h0Ea5cubKNo5wqKhf27t2bJxQKWWKVy3j2Obplb9ZUtREjGtWEZ+DMOGwjDu+17Au77p2G7xqOApG+iBWub9++ZZ6BBRrbrFmzPVySIS4uTpaZmRmN+S6Y1LhHvHjxokwsFkN8Xiqsjj0OVMmdNs0GnlAAQTM2Vvj+mhUQa+zA2K9gxJ7PQSqWwurmE1g+1TI74aCK53jEN1xvqgDmPcI8Jy7JQNTE7ycLBAKLJk2alOjdsbmyB3z4cCfjxU+6jINVV/dqJCMrvKH9ltkyM74BxGcmseahaJpYOJLSRXyiaYeiKfT19aFRo0aK9xNiIRkvEz9KsOUIULQQKipkhTwoLRDDqcmrWOG8TTqzvEuXLm3Hj6LCYc9py53qDPn5JYS++OrVq0zVqSewYL1pB0c3dqEilFvAthtnvE2f+8PPs7Srg1y//Pzzz1k3jbz2kihnbGz8ktJyEhZXKDVNyqMc+lSQWJ4n/1OkVUG5VSxZsuRT+lzgPIg1+58GziW5CB5+3k/ZDWpQbgEFfMERIU8A+8MuYJXKNeL79++fYicI/KESlJuAVsGJuGAokIrh3PN78N65lfAFai2bHp5k10afWcEKNR7zl9/aDevC5XKdimkiNIBV9w5CbPZLGHv2R5ZPUC7ks2fPDtKnTCqDr85vYwXFox67qAYVNtECmRgeJj+DVa0ns/TcuXPfYicqMKR+e3AxqwebH56C3vaodpnXgy513KC1ZWN2bXjDzvhCqKvWaQYTm/SCt+u1Y9/bEX0BciUF8GHLoXD+eRj83vMDll8akyZNGk6fvzSfDMeirpfpvFShuD2pgLK8Uepcir4TGxtrlZubm8wli36QalYObKJK7yDPll+je4vvK4nS15Q1HUWPSp0N8eGNuPByOxq1FGy3YXpLMnfe7ziSywHIycnhzuRQFG7oqW/hUkIYPM9NhSkXf4YRp79j1z8P3gFf3NoJi4O3QR5SaNL5n8Av4jicjA+FmVc2gKFAj91LTTOtIBty0Jq4m/oYojKfs+Z8/Nkt9hwFDAwMPuZOWYXHpidAoUQMHhu9LnPZZaC25B5+XjccTG3b/9B/JozdtQx+bj0FtmzZ8va2bduOcbcU8UdM5kvQEwhQKZaAg5El6+VEfCGzGIyRt2wMTFmHUIjNPSUvC8z0jFiBiFIk8U3QLlR0R9niPFZwGwMzyEaVkO7FirV0d3dPo986c+aMjKh79WUE/JV+G/o5e8I/j0PUCn21FBQa6rd/lBoPc4/9DG0FdiwPC3eGnXBQNKPGpnWgoXEdLBgww5VecMyZH8DJtC5kFuawIQkqkBEWNuDhP2AqMoS6hhawJ+YS7Hl0kRWG8uyxcu6kPIGZlzeAHlYQFY6gKByhT58+1vS56/k1kGAL+6DzaJCJyxrcCqgtIPVUhiJ9tMkyoIGeFZcLJRRnFxcXKqEzFZSo42BkBduxgxDjDwd0ncteoL6JLWzsMgss9Y0ZxZa2Hcu+SxSe7fY2fISWPcEArXoJUnmAY1vY2n0++y4BNRv2qYRU+q+wQC6Gb8Q9YJ/qoL4XxZcOQrNofMt+kIZU4KDUZciBHcAjKih1//TSFlgQgoW+vPaFqJibIyUEKG4IZGIRqGZoyEKRTzn0cBq+oGeQEUyKOqptpZseewc+NReEtaEp+1QHtQWU5hU+aRcwE/bcPwNXM+UW9qhRo9SOJJVjGWgNelbTpk1VPq9///516FMPVTmCrZEF8ATq6aS+ifKlc7lTkJnosc9hw4adYCdqQDVOL6d8cJdUQtX1ir4zb968QPoU6IlYevS+ZWgASNRqM+U+TCEHqYfb1esjllcaFb0QAVW6JORT1jkogM0aO1tehRRXp8Qrj6XmZkmswz7cnMIlS6DCAoqx69/b9xMuRzU0KWRloK5wCow6vQLFk7BcQV9hATUdnS6vkK33zVX5opLs/Ev3pwZ255IlUFHhFCBKVkqTIWztOq/8PlgDuAVMlxWm5oDiKHiRUXQuLZB0a3J0nry3qCRmuKlVjRnKLaCeSM+VO4WQ5Eeoaq1mn8tCdsGSoO0wDdUyBe7cuXOXOy0BaUFhiWO2WQuQ5OYXpQXRmTSEUQLh4eFFtubp53dQQxLD9qhzkJSfCRPOr0GFobhO+tZtxZ2pRrlNVNFMSPWioQICyTtKKwSxAmgTQr169co8r+mq94qammudBtAvwxz8km6BxEQ+oMQvKGz94NM/SlTO48ePZaUM3nJRHnuUS0EFClHDuJPyGLZGnkFbrxAV50JIzc/irsqBlsVp7rQEaESADr5YBqmiAkjPLgQLt3pQ8DKd5SMRyyAtLS2WPknZ/+72H3AvNRZ2RV+E/4VsB+9L6+HPJ9dgxZ0D7N6KUC4F9+3bt6J169bld6EcsBZLjNEo0OiLdxkFh5i3ght2mbDaszV8GHwHmqQbweUXYcDL47WO+eFg6eZtgq0nkzsvFz///PM769evZwPFqlAuBUePHr2IOy0XIhETumUKR5DkFICtUz14y9Me6qUImY7Ly5fA2/Z1IftePBQWlmwJHLIUinxFKK9whAqbKFKmwrkAJycntW8jyckHWaEEEl/mQaxBNiy8HASCPCnkYV7DQZ5QmIkJFeAU+XKB7yZXeMuBZtWEmlFUVFSeRCKR9wwcNp7cA0NbyMWYVCoN69u3bwuWUILtxE5N+EJBJJcsg4Stl8u8w8WLF9PFYrEZnd+Ij4Bh7fqwfAWwA8pG1qHrFQ4ga1rAIngG+EhkYhmfJ5B/laizqsVEdh4XFwfTp08fUVBQQDVLPPkru6AhTpw4UUdPT69ozv7D8B1FirRMQsMYAMGzNJ+XIGhdQEK7Tb4FMolUru1ysH0uhU96jC8xllJ65FsdTp8+/RDNo6ZcEv73TyDkNTLhUhzQPAr29tf6fStVQEK7Dd79ZALeSS4pB/aXK12LZ5yUQRMpXGeEHUsh0HxDaay9uBee1lVhnUt5ocGz/N25lFaodAEVUFgcZBy7rZ8CBiI9fCgPxMnZMLpue+ju1Jbdpwr044fuX4JT2REgspAbyluHfQpT/5IPWhE0mX8oD1UuIMFj0/TePInwzFDXrnAi+iYbLOJTMUt39Zw2xJhJCUK+gM0a0ZBFaz8vMBTqkTg5GzIrsGTvUgnopIAKePrPbYbiMJzGXrDmwW3dZFjacyoWOBdmeAyGraHHYWzL3rDg+HrIyM+BbvVbwvhWfeD7S7vgdEwIe4ZMJl0T4rtJ9chvJaDTAiqjnZ+XDwgF/tT7lQt6A5lse/BMzael34BDtVFPgfv373+PvWcZdQ/l5HutWrXazSWrBRpZEZVBhwCvxmRmqSoYAQX5rsiHD2Vt/b3bc1k6h04p13bjzMkCvuw3On/b3h0mulbc8S26vgWe5srHiLC33IS9pTdL6AA6KZyHn/ddFAEtuSSDpmM3BOURMQJPJJAETd9YQs+tDKrcLEmoly6YMkQoz2gIfuL51Wy2aWP4McgoyGEjAOqAuqyAnuux3rv8wZUKUGnKtdvsK5OJVSvtKxqNgvqNGnKpivE07hksiizhXQL5kkIInbkJOm6eBcE+ldNaKvUlhQqmDMpYpeTd5ODgwJ3JqfdFyC6Y13wI5IrzIBdfnGaXFIiPL3Zb+/DhrqKXomk10mQIlVHLtP4CFYzcNG75BkLngNmQLxPDGtcJbHSbwDn/NMKe8jHL0ABomNqdPXv2BZdkTfaDBzvZOT1158j/wYT9X2tdQK1upoLpCUWQX1jAdEixTAI/ucrtvHPnzsHy5ctpDo1NXSEaalJALBiRkHlgIEwuXLiQiUYzSyj8z/LFBXB71mboEIhNVIsCatyhcB0HXJn+CyuYQMorKhgBC0ZqvqJghCdYYD/uXCXWrl07Dz8UBSNk9ejRg+ft7f0OJWj6mYYdybGPClYoFatkCXXQqBawq2+FBbqzpPsE+PbijhIUQ0O1MX4MwMOfZZRF48jIyEcKRzwC2XvOzs7k0hEnz1EJR2yqz+hEQcGejdrC+cehNDkaFuIbWGbIozQ0ohwVbLBLJ/jq/O8srVQwR/ygpldUsLCwsM6ocvXgkoQYbGZ/m5iYQEZGxlvYDHlYMKrU8gpGiMPns7k9hcfGSTStrI3M6H2as4wKUCHlyOUf2wZrijSoquQa0gY/7rAE4iGqUmTyaAJ6lvK9qIoZ5ufnDzU1Nd2dmZn5a7NmzWZwlwhNkIJsAIooSK3nUdoL2H33dIX8VyHlyN3/itc6VrC+enJfac4tpKhg2Ow0Lhih9L2oROdigXdnZWVRwacrhv45RCHl2TiFMYjgmwvb4Z2mndiFilBu4ZDX2IDsr7fk3h+DGsl13MGDB5eoMWV+0hWioqKKCtivXz82ILPcZRSjuqmBfIjCM2BmuTVabuHwQaJz09ZCYPBhGKQvnyg6cuTIMnaCoBpWrmXlXyqtXtE15euKyRj6n+6kQ/keEgfU1LkknDx5knpWsARDeGfnp7DpnY/w5qLLKlFhszQRGbDPvg092OfKlSuZTzXN3rAMDjRINPbMD7Dl4RnIKMwBr0vr4OKLMDZNRd5K5HVEx7hzK5k7MznZEcad/RG8L6+H7Y/Ow7QLa5n+qQA1X6y8bDr/9ttv19HnZy7D2G+tu/kXJaHhlinyF1QBtYXDJvloatuB4OFfbIFQk1AA+YQ7k4M0lKENO8E0lz6wL+YyzG/+LriYO7AZpa89J8I79TswJ7phDTox2eViJlfP3m3QAT5vO5Y52g2u3w66120Op+Jvs2sciobVDQ0NuTNU9d6azQpvKzbI5bLKoGTbUYKysOzBbwTvNulMPSRN/hdN0JdifAbKYE0Mf7i4MrDoeIGS8k92Bx5lXZQJypWIuITiQzE1bYE9Z+qy8D8gU1DIVrNEpcSp7TXLbZaNLOQuV0ObdmGfiKKCoTxjZs7XoftY01p17y+YfP4nEPEEbKZ2zf1DEJQUBe+e/AbewcNc3xgKkIr04hHpz2DE6RXMj/PAk6vYRFfB9aSHcP7FfZh11Y+ZSAuvbwZDbNJ8Pr8b+0HkECoYnSxzGwXTrbuAt8cQdkEdVJaYQJT7svc0+OLsFpVuj+TxTl13Qm4a095FAiFq/Khz0h/eJUXKCLHuyJGV4GxmB1EZL8Ba3xRSC7KgrqE5XuVDUl4G80CixVZERfI/Ix+zLLQeHI3k7l4k+NkJKilYwHN0QjJvQJP2cCLqZuUo53t4DXdWFo6OjuyB5PzmaGwNMy7+wgrw99MbWPN6kFWQC1uiTsMFpMZF7CQmnlsDt5IfYUfzC8y7GsBmVMkCD015jIWwhuT8TJh9xQ8+QIoFIRUVBSuF87t374a8vDyW6FK/ZZkpb2WoLDGBKEcT9OQroopyCkRHR0vEYjGfjEvyBSO/TAO+HnEZoyT5fRVit052GfWSdB9RyFikzxzrSGSQ9x9xXiZWCIFGnymPoEQ1BqQcY1KinIWBCfuNKzPWaU+5EW4qXUxKAPVEAb6sLRWMYCRAPsEXpoKQGKE0OcuRYxzxEp2TMxw51pFbpD5fxJoyDcXTNTq4gt0pXbDSyMwv6UBbGuUW7vDDq9xZ+UBdMKmiF9EC1+hZeJDuWi5GNe/JnalGuYXTFtxLaewkp5jmUkIifke+aEID7Ll/FvIK1buBqP1xZTn3e7f5IOAWLykjJSXFrnPnzhWubC4tD9EKgMaNG1dI6eDgYE80lYK4ZBEeJ8fDkrvFq8TU9ZblFM4bq4SnV9H4I/JbKjZLlV1bVfDo0SMZTVyWB+ptedhhBamZiS239iIiItjQQkUor/m13Oaznm+oN5tLlsCd0ap7uUOHDhnhM5lOWR5iM17C4pDfGyLlmBNPaZT75qrUK3VQV0ByiuNO5VDoYRzCfX4t8z1d/C5Bow4lNT8brryMYIL614enmBYfmaHREtkixzc63i1oCOnXokrkVQRa80DuU1+G7kGxIYR1YUeYDNUEakvt6elps3PnTrbSOSYrARqb1GWqFMkgkmGlNQN1NahwhqPR6Y/rekJCfj5sTb4DAn15BxX54a6qUo663LIeBQi1lMOeqmidAFHuVPwdNrQmRqs7EfVBMmW2PFTp+1YCCkc4m8YO8OJlLjyUZIOtk2NRfnmgCpx7JYAtB/CPOAHf3t4HNxOj4G7KE+4OBrX6l1rKEXTR9skJzqKeHegZG8BP7dvA+0GhYJIvgAdXboG+vTk8/vJQVSmntgzl8tymTZvmcKflAn9A7YIBcoCbnNsQ3ku2Awk2zYn5DjAspw683QKNVrymCvi8Ek7j6jBp0qRyJwDLLdyPP/64AeVYuW3n9GnWNFW66BHqujQEc3t9sMCDHN+2ix+Dqa0eWMvQcrij1vs+5fx5+SJIdUDLIOnGjRtnuaRKlNssldAem8oN7pyBh51KRFg4mJrLiabKYiDUndpVbROTAm9V4tZLZdYGKDT/xJeJ0LZtmzJ9I1KWPHlKjEWogqaFU0DgsX6GmJZSK+D4kg8Lu8nX/YSGhsLChQspQYM2tGpDqxgPly5dKtJKlp3eAln1i8d+aKFTyJzNWr2vtoVjKD0ZIckrhDXcKkwF1FFSFRSUUuCDu78DnxMVClQ0uqwKlSocoXQBCbkJ6bC+uy+XKglalk3DCTSAq86hex52+/o2ZfumyhSMUGmTh35QKpMVrVmQyCRgWNecnX8UsRPmHv6pRM1RgXJzc8sUbObfq+CjBzuZZU0FOztFaWhDyK90wQiV/qIyaFhbhgLXGC1vWsv+0T8b4XLsPTbSVQSiM6dXSvFPefnaiUk/goWBKfTf9hHsHvU5DNqxqEqFUkAnhVOg3eZZKDgkoC8UsXLQGAcNntIq5G4NWkJ0SjwLe0BrWY9jgQzwvmG7PoOsgjxWEeQxG+Tlp7N30mnhlOGx0ScDiVP+akAC8mGwt+4KpIxqK9yrQFhY2AdmZmarsrPLmoK0yiUrK2sMGtb7uKzXHq898WJiYmSl52U0gUgkkjo5OZVZSPw64bUhnoef9z6BnnCUtFDuqbKvzyJmZVYV1LdPOC93r6M+G03rR8G+Ac4so5ajVhLPfaNXNF/Ad1I3ZqKN36MmoEqg+TR1QFWlMMQ3UL6OuxahVhCvrb/39wLgabQEbnfvj4ocBxQgD8G/Y2/CAEd3NtZjhVpSekEOm12iqbKMQppJkrGYEk+zkqCBiU2ZZzzJSIBPQygCkgaQQRpypyWXemWotJFQVXj6eR0kK4oOTQknlcrKVDqBBuYG1vNg6modQ3NYH3YULj6/z+JtxOekwKdBv7PJW+QgqGdsrfIZjc3lM+YagQcWofFR7N3bb56tpn+oftQo5/VcOsUgy0FfrbNFaVCowy/qvA3WlvKZFzJ969VTHdGJAmL+2n0eXEoIh051XCFHnAehyTHQra4bRKTHsVFRU6EBOJvZq5x8JsLTakEFrqQ9hH0JN9mQtDr4eL4DQ1w6wScn/SEiKZYiUEy6NWezhuxbddQI8dw3eI/jC3jFs2xqQE3Y26wzNLNTHf6EKlgoFIptbW3LziBWEeHh4c8tLCzsiTtVYf+Lm3A1I4pLlQQFQ0vOzYQYNGK33z2J/RnvUbC3f7UrPdVKPNQQ38IKZ3Famts2gsXdxuNnQ2gfOJNpeT83m1Tkv6IMIhL5vpCb1MyZM9+Nioq6iNmKOQ0+51nBJasO5GiJm5sbTbQoKEfugq2vXbt2hcaDSuOPFzfgGhfKVgGakTo1aRV8cW4rXI69w4ZXZDxeRIiPv2Zx/CqBaiOeYlTw4HvfwMi9S2GQc3vYH36RubwQaKxpdbOJTA4pg/wDunXrNh1Pt+Khmg0QX3311SdjxoxZwSUrjWnTpg2+cuXKUS6pDo779+8/Z2VlJXe05UBRA+c/2F6iEq1R5n7QZTQsOR2I+fIrYp7Q/bbPhlCW0CF0TjwPf5+X+FAW7vDv976F2Ud/YnLjcZp8xQQPlY6VbhPKEE2B3r17k7NuGf8GNRB4enq+s3Pnzj+5tEYgzm7fvn3v9PR0motR20DUwPXcuXMRyu9PXLaQEbG4Oqe5D4Jtt/+BqzPWsUUFuh73I+j0YQpua1XHCbYMWwRt/LyYGk+gbmU1rZtRKjSNjAwYMIAtQFi3bt0fc+fOpYB+Meyi9iDNws7Y2Njt008/HTho0KDJRkZG1tj9Ptu3b99vP/zwA03GReBBc+XaEkwVbC9duvRS2d+EAqsteLCDSwF0cGwGT9MTITFH7vpI0MVotAK6eZBMxvMMmMlUOJJrpHkdCL9QNKw+2rANdKxfvBaCWn6vXr0oqK9aQj148OAK3tdZFYfS91FOFTkAVbTuAeWjV4sWLTbTOT6XQpsYK+6nZ+E5+bdVNqytw/nz5+OUvfhXRB+GREkmM0mCfQLAM8AbTPQMIKeQG8bjSb2CfTax96kKdEI84rj1by+AL8//Bnam1symuvRUHu9mZdP3SvzKwYMHv/vpp58+w1OVta2NT0B1gCMmlyoJvJbj4uIiX/tQErzx48dP9/b2LpqTJU5bHCWP6E5d6O3n0fB5z0kwfM/nLE8mlW4PmbWpSsvoq0S8pUuX8g87PGf9wZUZ6+FuwiPw+vtHuW2E5S8dnwPlGS2BUuuk9KoJpymQuH8i14/gksqoe1ZpOSTJQAoBTtgx8jNwtW4AbTbOAKFAwK5JZdJZt3w3lbtgrzxUiXgKGbdjxGfgZOUAw3Z/DglZKcwI/klJk6TWjN0khYApMVcTERFhw+fzX+LBo25HXYuvjcB3PY8E7MUllWFw4cKFXMVST2rIC5XkIEGbUOflQf3wQQVov3UOq2madXW1aQAh8Q8Z4QgVES4sLGwhcRleS8T7eFRQZcJRq5xy4Sc4/iwYhp36lq0nInuQ1hRRcG5a1BGSHA2T8Z7PQ3aw9UXMERX/6HMURTeOC4Fj+H363o93/2QHbSRD36UgbMobyNBijyNPg/DaSuaI/h5+0rOmXljLrtMzg5NLGuj47j2pDCp6i7wePXoYUrkJ1JDJnlWAguoEz/RnnwQFA1QGlSKe66bpptJ8uZZ1ZspqaL5+Csw5Ki/ox7b9SxACCUdKRQmOQ1tuNXeqFrR0gdZKkUe/o7EV86R8gVqbmZ4hdjcAHW1dIFdc7EzRx6E1zLj0C5cCGEHrqPD7FAG6cx1XFnz8dPxtNljtbt24yN5UYEQjuas5VfnIxl1g0gW5I8bIM98zQq66e5AiwrO80lBFQCx30cA1NaD+ZnJb3d3PG3bePQX3E4vXbnv4e93nTrVCpVi2XeBMWU5BPgvM7OX+NuRgJe68cwr4hVL4oYV8ewnCjRs3Ni9atMiLS5ZARfItKS+ThdymWQLiLCMkIn2B5vAk2DiMhHrwEq/pYYVa6puwNSgUIZ5AZkkdA7knDS1ipcqnKPW0noWWgdCyD/qurQGLxsZ+g87pN20N5SG7s7FMVDmkMSvGQhX3q4Iqh8rNmzf/4uTkVBQdeGHEDtZdutk2gNsvoqF3Y3fmCEOoTPdZKeIpWJ05KeM/RRfxleNQMDSWLwLkuku1vr2o3kcjh7I9QOTflv9Pz6TKVnxyv8JQnM9+tgjy+0pD/j119yqeqnimAsW/UZyv/HzFNQUojfJ6opubW0nBJgcfFRi58ENQIxeDlK0dircWQ1RyHByNvMauoRycEjpr0zaW0BCqSl0u3P28/oet8Ss6N8EujFTiPHEBCx+5qpl8mxxCVFTUJVSdVa6Sio2NlSmPGX53Zz9cexkBVnqm0NXODdLys+BGYiQz8G04Dvqk9Qj4IngHbO4+Dz6+uRWi0p+zVWDkjJ6M9x/qvwSG/PM1/NZjPtgbWYHPpQ3wIjcVumCXOc2lH9xMigS/8ONgZ2iBDQulBU8GC5sPhSXB8qAAxI0U9eCLtuPwe2ngauYI99OewC9hR5DjzGG22yBoYm7Pyrs0ZBf0sW8N7zQojk6kInx0o88///z3Pn36KBZGFuED1EDp3fPQwO9Qzw2uPwsDgaEe3Ji8Tit6aE08T39v7EN4POoySUMkGUIQ5Yjhu7bFgnn+/PlOd+7cUWmEo5b5KxZ0GpcsAeJY2hGE4tqvCzsKs5u/jYR9AF3rNoPMwlzYFnmWGb8FWNE0qWoqNAQnUzv4J+4Wm9OjMC1rww7DguZD4EZSFNRDQu5/fBWmNO0D26POw4QmPcFCzwiVmRBsAPFghV3ze049UKH5Cz5pNVzezeI7rL53EOXkMLYekqaZqOtsb9MEuuB7qAJ+xwAJWNpVU6Cnpzf3n3/++UmhBywM2w4Czpd3ZPOeML5lXxi59wtGCW1j4mitsPD1RewH3m7aEf4e/y2MdJNHqehoQOE5ioGEU7lCh4Aq9nSSEbSeqzSI2yLSnoFIIGLLfGkyddPDf+DLW3tgzhV/6FDHBfo6toaPUAF5iJV/KPY6EucKBCFnHXkWxLgtCLmWCPA8J5Xt1HArJYYNHJx7cZcpQIQH6XEsYHRwUjRrwXfwHur9Z1xah5yfzYiWnJ8Bv4QfRo1ayLTNA7HyLq40kDD7VBCOICkoKFj34sULSEyU79VXkCtf1EqIy0jERiFhDYbrobWCVpQm0BZRtBzkwrSfmbZnjQKe9iMYCE2gn0txN6KNo7QCFSkxtQ1ItAfYEFWzYjF4KPeKxs5m3wgAIwu5uyfJSxo+o/ojaKu0aM15ijiyPba8DwN+/7johyPzyiykLLP2syIQN+bn59c6zy1yYKd3K31oQLgyEIiKTRRyvyaYo7ZcGWhNPEluAQvLVxph4pLEW7x4cW/uVCu0bt36kXIFoVy9TOGPSoPyqGusbhgYGAC320il8PXXX5eIuahnWBxX/9jEH1iwg7T8TBJHXK7mqNRLqRwVwBzSNkkwW1pagpGRPHKDMqiyMa8gJyfHyd3dvaJwTRoBn8dDs6N4SF8DYIMYiKo9m+HHLk1oZ2fnZ2xsPIMUMGoUWVlZi5GpNJ7oRfneGb9/WSwWl6lPKjN5BaSnp7OBhwURql1cUE/9Jsg34H9cUiNUinhkpJNpoACN1e3r+wnTArUFVtg9rMjyt3bQAkjICUiA7eQmQY2Hujw8f4KmSXsPD48yO/xWFuHh4en4bPVWuxrQ7DsNzSnGNhWoOSM9cMbbIBUcIWLt6f0xE7xVBWplAa1atZIL0FqM+/fv38HGUeXGRgPWRRshYm8U7Buo9d4tlSIeodXG6bI/+mjkbqkxaA8yFdt0lQu3Ld4FPJlMe4FBwC4tbJrmgfspxJlitkBXGHvmRwidtalSdNBaYVHgQD+2FWgJ0BsoYttUBHIZKA2qmMOHDw/mkhpBllcgokFyVYcx2oqtXJygID5F5XVpXgG4/jJeIy66ceOGnyrCzbqyEXZGX2Dxfqj8ZMyTEzCBddvYQGh8lMZkVfVQB9+WT85WBpUinrW1tSkJ99KgYSpa4k9BIuZc9Wfxt26nPIZfI0/D0pCdaGQHsKGlhxnxMP6c6okF5Lxyd1UpDUUYgtKHha01rG7vAXOtbKFeM1fIjnyp8j7Ve8eUBSo1Krv0gK5z2Baq1BivJT4En8sbWKwjEv/LQ3czPYA85SiilfKYqAJcJKpK0aFSX0pOTi7ThGgKhUby76U9ZXNuk5v0hjGNu8FP9w/Bufi7sKDFu7Cw5TsQm5UIJ+NuwZ4+H7NNNUsDlYvyozKVgjQfiVDqsKnvAPVSi0dvhmWZQb2uzSEz5DFtcljiXk2Xh5HiowwaFaEIIjQTIZ+5AKhvbAM967YAeXA4gC89JqBsEzDOe5adzD5LT0VxqBQdyjYFzcB7+vSptPT2sboA2nb2+FHkSlARGn85orghYWnqNG3AJdB0adMC+AIevH/rLghk8qI+2nMRTNrgPdxWl9jRtY75oswGU2WwdOnSEePHj9/PJRlo4pb2gyWOomkqGnqjEDHUXZKJQL1OK8sGrLOke2lQu3TXWRk5r0ClKI6Q1a9f30zXRvL169epL9WYcAQpbUaHhyQ7H7YNHwQrW7eABQYNoV5ScQufmGsHkkIxI+aBb3xBLzYbxGk57HuQpRnnLV++/EBaWlo4l2RQRKEhGUfcR9v4ksyjaIb02ZIjnOLe0oSj+kPCqY0CWhEqSzxCpouLix52c2rjkmgD5Di3yZMna73wToxEw5oBWxfiJnleoxZm8MQwG+ZdDYY5l4JgmyQWrDMFTA4RFnbuC9bOjpCfkAGF2RoKPUTHjh2bt2vXrijwZlWQkpLyAOuPWpiqAW2NoCvWMTt9+vTJevXqdeDSGuPUqVPQvLncpzMxMdFizJgx6SyhIerO6CGTpGL70WqMRQ6+kR683HlN4zo4evRoT0NDw3PULd67d48chrkrmuPy5ctbp0+fTjHXNF4tpQ667ffkoCC6TXr06NH+q5XfbbIxtUQxLd/G8lDoefg9+DiI6pqByMwIxDn58KXbGDAzKLmzHSkH2EXZDR06tPRot/L7luyDqglEMCMjI0YwZUQnx8G6uNMg0BdBYVo2SF5mgm+3kdC7WTtmgFPX+SwlAebPmPVeREQEBfmhlSmas7kGqA7ilQFFfKfA6GqB9ZL1NBEC+s8vGmJTCH1VqMx0k6Y4fvx4G+SuUFWmEGHO2XVg6GBdbs3Rewf5aL+xnbaoEeIp4LHR+xqPz+vIJVUDaZefnAnjHbpAh/puqnZ+LwINIufn5y9AQm/t37+/xt3tgQMHrM3MzObq6+svozFQdaDK2X/vHJzLjgI9S1WO0qVQyd0IK4saJZ4y1HGjs5UjuFrXL3LM+dDhLbA3sWaqdkJmClgbm1VLf0ncEpvyHD4/uxUsG9uBwFjzoUaegO8R5OV3i0vWGF4Z8RQgl/mjDRMlUlTlHUxtIC4zkS3IWDNgNjxNfwm7752Bd41bQpx5AZyJUaofpKAMv1OYlQe5qLCIs/PAw64ptLRrzHbxNzcsnuBMzc1khL+fEANBLyLByNwEDCxNQYQEYrHhsBaoQVBlkMpfx9gS1g1eAM4W9oyoUcnPYPjeL1iI7CIUQvfguQGXuNQrwSsnXmm4+/nMw96H7UBuqm/EwmBvHvoJtKnrDEN2fgrT3d+G4OcPYFqbQbDj7kkITYgGUz1DuPsyhslJhWMsFYzsKsWQFM1aN7a0h6/7TIc/wi6CvakVjG1RPF9My9FuevvBsnNb4fyTUMjFBkTjkgrgsy+F+Krelv5VodYRTxXc/b39sSJ9VPWXBkI9WNBxJFx8ehcSs9JgExKagr8/TnuOxHKAf6JvwpLT8sU7K/rPhG8vbIeE7FSmGBmJVHeNqCk+0s9KbXntwz+qrM5XJ14L4pWHJmvnmVkY5HVAWnyKXWAfssSZWl+K0BRQG/tAkBRKHvKA/x3wpCeQk55zl9/gDWoOrz3XKYCcxkNDOEokEjmVnnOjAAUFBQUhzZo18+SyXnv8KwgXHR0tK89OU4amGzbUdrzWBQgNDZ1haGioVUhnBdCgb9+6dWtNI03UOqgfrqjF8AiYOWbW+3PvtbVxepfL0hpCodAntZfdMlEfZ4GLZ6urT87f1l0UnhrAa8FxXTZNN82XCJ+icWxOWqO5wBA2dle58YnWGHv6h6LhNhlPJkWtc0Swj/9BllGLUasJ5xHg84wnAwo2UAK6jKspQDNh7Fn5NorKoODxBbmSxrdn+Wu8j3JNotYRrvM23zqF+bIEZcddZXg16Qd96lW4TZdWWHZjJzzMUW3WkQ0oLZTNDZkdsJ7LqhWoNYTrFDijiZgniix3aghBTrw096dLkJv5mDM/cCn1QO7/LMg34Fsu+UpRFRcH3WDpUr5n4ExZoVRQIdFy8nJVEo223jz6NJjtVkmg9ePUJmlRJ+2ISQPJtOljVmEurLpXVnyR0w/tA1ARZDz4hjZPcN80vXiT/VeEV0o4j41eZzwpuI6abrE0PC1KLsxUgNZAjHPqDv8L3gEHY6+znXP3PLrAfCNpAPplXjo8TI+Db+/sLzGIrAwLnob+Pagc8SXCOPeAma9UC31lXaVngE9pB6kKMc6hM7zrUr5PD7kVTL24FjZ3Y3tMs5AdW7q9z1wNysO313bBvTwNd4VDDp7Vfij8cf88xOdmuN2bGVDWqbSaUeOEc9/oPZPP52kVgolG9CleS0M7R7CxseFydYvYx08gpjAZ/OLOVlgpF6f9DH7Bh6B7g9bge3g1SKWy2FuzAhtyl2sENUq4doEzE1Fb1KjmiT+aCmzA16l/0VtSqMOGDcvWD611ID9Iii9N36TNjinyAnWd72EX2sqqEYsUkS8thK51VC9MjYyMZDuYEChOy6KHeyAX71eHrcM/hX+ibsBvt08wr2ahSARBMzbWWH3WmIxrRzsiaUi0VkI7WOXyHvg6FxONoGq7GGUsvL4JMgpyoJVlI1gfdoQpHcHJ0eyTIjI8SHvG3VkWil2oCeR2/lWTUbDGdQJWkGpaTP3zO3C3d4Hbvpvhy17T0GQQs12fuMvVjhppIe1+nSWTcbuJkHygFqoKBjIhfO0yCt9K9WtR/BVnZ90vOyd3hefPn8ukUqnKH6aN52dHbMPPsu/dzKYhBMVHQMjMQOiyeQ4zLYbE2wuWL1+uW5ulFKqd49gqWI5oq96aBT0atmEcYMjTAwo8SH0iybBF1m/B166jyxCNKvXJkycvevfu3entt9+mIS+da3P5+fnJPXv2NMLfaBMXF3eNflMZ1AWvRe4bauvB5RQjIukJ9HdqBxdj7yDR5NWpCENZnVDdtHUEZU47OWkl9N32ATSzbQj1TW3haux9+NK5bLhJqrTU1FSwsLCAW7duXf3ggw8o0HckHorKcHmA4M51AldXVxbmWJ5ijbnBmjVrvmnbtm1xOCYOJE/nhG9jQ2XKqGNiAb8MfJ/thz/1L3k0QF2GEy6NauM4tssfEu381LWQW5gPb23/mHUnDxJj4XRMCORIKKBa2XLRIPK5c+cKsPW7I9HIUYdUbeUWHIVKSiZ3XmUQh+GHsh1AXdzjhQsXTsJ3cM3JyXkpz5aDIu+tcR3Puk9lvMxKg7rGVmhTyqCBeV2WV5UwihWhWlqEp//MaCSB08AmHeC9Fr3BxaYBdPl1rtwfhMNs8+7gVLfsjiKffPLJ3zdv3qTofiUqrBSsoqKikqu6LJhbEkVRaMpb4CKqW7du1z179pxVfn9C4NOz8CC35EKkfHEhXJ6xDvr8tpCl+SIB3Jyue21T5xznGTjzbSIanTtZ2sNfD66wtQLKhf7UdoBKolE3iUSjZVnlEY2QghXupCpclaYgdwZ8Bg1dVbQqqTAhIeFcr169GmBDKbGA0Lt+b+hjUXKPChE2BiIalZdkN23x5unno5OVT8rQfVcplR2hD3KfszYyh896TISOgbPYJcIS24FF+/iUBlbOAvy4Kk9ViJjGjRs7YmVqraxkZGTEOTk51cFTbTy9nvbr188mODi4RMCft+u0hX6WxVHmFRrz3jHL2PgnE4U8MPbY4KX98p9yoFPCtd88i7FVAb7wpem/wP6wC9TPs2uE+Za9wcqy5A5ju3bt+g5bZxIqJCS3/sFDm3Vl8c2bNzdF5aIX7WdcEVDdl+C9Hdu3b0+DnpWJnZL70Ucfzdi0aVOJTZUH2raBVkYlpw3j0hMZ95HMI/AE/OPsREfQWd/b1s9nu4AHLBTt9hFL4N7LGPjxyl58cbkcGqjXDPo1cmfnCvzwww+zjh07FoindBOFWaTWXFn7h5Z/OXfo0MF92bJlXg0bNuyASkxBdHT0ZbSptt25c4eWQj3Co9ILDpXAa9269ZC1a9ce4tIMXzzcDzncSisi17mpPzHO6LmVOhIED2TBPgE6YRadEU6hQU1s3R8WdBoFbVmIePnSX1OpHixtNpKdK7Bt27b/bdmy5Ts8VRCKov3QfEwJ3Lt3zwo5shfKJBHKyjMuLi4qOeX+/fsThULhBhMTE1MaGkNtcDNyIyk5VMZiAas78IYOHfreggULSkSgVYQKJhybsALWXt8PZx6HQAHnhSaTSHuEzN50kSWqAJ0Qrv2WWTJpgTx6Otou5DrORukJJKDXNCu5RcyNGzeOL1q0aAieqlQLUUU3worPVrd+jbTBvLy8Fi1btgwLDw9/HwkqjxyuAsqL6SMiIhpj+pHyc0lxEovFjd3c3CrjosBbunTpCpTNtMUNA4WOWvBAHvtrWa+pLLJtA7M64PN38ZajurDvdEI4Bbddnr6OhdDv+9uHkJ4vV6S+qTcc9I2K57qSk5NzR40aZYGnKldvYuVGonZZYhcrdaBIecpjjOUBn3kDG4/a5dBI0CzONKB4XyfMzMxoWzdSZB4iYYdTI2E3loUQu/tn+C5y4w0RnhUPm+Np7yeA8a36wt775+Atp3ZwJOoaVjj2l1Lp7pBZm0ru5KElqtzf0pAWjT/SGB0R7cqz+0VEcwWbEkQjINEo/oVKomGFPdKUaARNiUYoj2gE1E5NIiMjZRREFbnwLYqel5mZSQR3wV76Pu0hdOXKFVXqsHjQoEGuxLkKuJk4FM2o/37nJGQX5MKXfaaDkVBeFzw+fxw7qQKqRLieW6YYkFMPqcDXvDbAxqBD8P5RtloKhYoMfFzfYucKDB48uC1+JMlTZYGFVz3FXUNQ1zUTqKu3trZOjomJUbXNZXrPnj1LzBdtaCEPaU0i489xX7Mgr+YGxWv40LbjorhVDlUiXA7PmC1HIvW//7aP4PCDyyyfMMOkUwm5htpdJMqtO1yyDLCL1On4Y3WhoKBA3S5gDxMTE69z5ywGijVPHrRgzL7l0MjCHtYPng96isWSPPhIflI5VIlwFIaJ0NC8Loxq0RM61mvB0qSQNHdggycMJCu8vLxoTbha7c7Q0NCFO631wC69pIosh2zMmDEljOwlTYexT/Jz0UMlqb6ZLdvjQIG2P0+rtJ9hpQnn4edzkj6Jqz7uOg6GuHSGQxzHTTQpuShm9+7di/EjVZ4qBsqNHx8/fiwj2aKNvHrVQGP/jydPnqjy9Eo/ePBg0TARiYuGAvmAw8PkZ2wXSQryppB/QmP9Sm8HWmmtUrEgn5b+np68CrpsmsPCBtLLKu8QSdyG6jL1GSVWeZKwV+5KlaHIpVZF53TQiyo+6VcEeJV+S3Gv8nXlPDooLhfZVvR7dNA7KYPuJ65g1/Fc+VkE5XNl4P2JzZo1o6EzZRhcvHgxV7F6iGYRaF9XwvsdR0CvRu7sd9heBojKmgaV5jiFD+SR8d8xGZePfTqhqdSKvZgC58+fJw/gEkQjDlO+pzQmn/8JTsWHwtyrAcyPcvQZeahl2tlq16MLcO75XZh0fjVbOjz5/BoWcvePmCvwS9hh1qLnXwtku2/RLlu0m1ZY2lMYhfeQm95vUWdg7rUAyOM20riZGAV7Hl2E/wVvZ5EC6b7T8Xfg8+AdTFM+8OQajFfhok7ABmCLslm+EU8x8q5du7acO2eTsDyJvKwBwYfZunQKWkCTyQQPP+/32YmWqBThPAN82F7jVPnTD/4AL7PTigzumS7FmiS1bDRQl3BJhtDQ0MblaW8KBEb8A4lY0VR5yhjv1AP8Io4z7s7nuhzCH4+vsI0sCIm56bD54Sm2cdM4vP+r0D3gYuYIdQ0s2A4iKXmZYIxEV6C7XXP4xnMSbIs6y9IBD04UlWc3NhTahYs2ZFIFLKNcsCvh448/LkHpb5uNYZ+0XQ5xdqdN2GVy78oXCtQOHpSHShEOX5bZIe0dm7G4JMP3yAOBF2L3gDYKOyfEx8dTMJkSw1goHzRyYzs+cBl8124y89iiSlQQhZxc/+q7BAbX94T47GSWR9jX5xO4+EJuIzcxd4C/+/8PWls2gh3R5+HPvp9CZAYaxZEn4adOXrCusw8joAL6fCEkIzEbmch7PQp5TPdTw6SRkEOxN8D70jp2TRWw2y/tlp6F2qd8Az+EHq846l94cixM8xhUFIqjIu9tdahU/0ojJaOa92T7rtE2LYqHtAdHGOsi3w6GMH/+fI87d+6UCeZS0U4hO6IvsE8i2HtO3eBBejzseHQepjftCw2xcv0iToC5nhHjPgrJWyAtZHvz/Pn4Goxs3Jnt0aOQS/0c27A9gMY6dYUWFg3g14en8ZoMvFz6s0/az+5yQjjbCGlYg47YlZ5lgVX3xlwGG31T6GHXgnEHPXNSk17sO6WBBI5EWVdCK27SpEnzwMDAon3oPri7je1VkFOYB8OadYfo1HiITpF7S9RcJHUk3FWv9TDpwLfw67BF0ONXeTf9Q8NRRRspUDeJSgnNtZQZJcEWmomFVbtlRhLbO86c+UFSPaUVZrOItbQmwBxlhJ5AD9ILstlePBSGmDiDNk9Ky8tie82l4DVLPbmPJKnf1GXSd2mzJfIZYSo5vh8FEiX5TIoLycak/EwmUy3wuxn5OfgscyYXCdSIrNTv8uHr6uoq3/axGHrnzp3Lp3cjPEAODnwhHwZrYuXIoiqdiLrB0ljIi8EzA4tbvAbQmnDuft77sJ8exSWLQK+32lW++QQhLS0tf/jw4Wod8pHrSGFReZ2eQYSv6FNxrzLk+Yo8xb3yc4Lydwl0pyKl6lksD29Q5R+jABJN5cWTJ0/mCIVCmm5iXKvYeGLtoLkw/a8fmEZO4IkEEKSle4PWMg4LwCKcUxFLdBuF8o0eFMAustzlSFgpaolKQ2hUUYoKVswql0lz97D7FZ/4J78id2WVf4fdKf/DtCKHoHyu/BzFs9g5e5b8j6B8TrMP6hASEkLbdjOQFvlp43fgqyYjITEsFr7qPR0+7CxXWqASck5rwvFFAtaCDo37BraP+AysDOU7PjUCGvAvBmqTatcHxMTEII3lRL6IyocYTQnSIKkhrL1/mK1VG376O0gryGLqvO+VDexeUhQ2hh8DA6GIVQRFZ6fqoy5s96NLTE7NvurHglzT90leKUAb6U5C04ECvE1AU+LHe39id5uDJoU+zESFx1Cgj11sFvxw5wAsvbWLeaHRdyZfWAMzLv0MWeJctskvmRH0O9/clu8xTg5LYWFhNEWljF6nT5+WdejQoUSIeGuRCRjy9WD547/gj/DzKO/kmqq6RZzlQWvCycRy++OdXUtg9pGfICVX7ik3xIrGj+WQt3JIYwkVKB2t3ARlFQ2TJeSkgQV2H6Mbd2HKxszLG5lsIyJ5X5YvCLVBGUb35csKwURoAPufXGVEH9moM5NX1CAWXNsEjkbWzPil/enobWhjwlG0SS4SzwqVDpJ1tCPk06yXTGOlfeseZyawkP0020H7u7azbQLD0RQgZGMl0/ij16VfGPGU1+mZmJj8zZ0qcLFv376TlWcMFKDQ+OSy/nVvLzCqgrOTnN+1gGLu7cve0+CDExuYUxD131/WG8o2VSIQ4VAxoT5EZR+grFVmifPYro7kr0gcRi1f7qbOY4oHbaabgp/EKfaGFow4GfgdMyQ2bciXhkqEnZEF41bq0p5mJ7Fz2vSWlBAaNaFzegYZ7ET0ung/bZZL3aAhacX4W7niQlSGCtgneSSz/QUwnxSbZFRsKE3PI66vZ2zNNi+si+9DUJ6sVYIJEs4XOa9oFoC6V9rKkyDGcqwZOAc++mejvFsWFzQImrP1KbuoAbTmOAJZ/99e3AHW2E0qDEljw+LwvZy/o0b8T1xDFU2tnjTJiPSneMQh8QCuJkRAVMZztgfAybhQSEVtkXZk3IPd4pPsRFapWyJPM5uIKoW2pz4RF4IEtmSh5o8/C2X7q1Jlkz0X+OAf2IeGeljaM7YYhEwJY2wARNTIzHi07W5BY9M67Lmn40PZYkhjbEhEKPpNukZbadP7KohGUCPnsqRS6f7Q0OLhyJTMNMYpdPR18gRny3pgayx/jhhEduxEQ2hFuJ5nlzJLklpgfGYydidKA8NK7a0iwmGB1E5pHEXD+MzzO0yuDW3UkVUy4QZ2MdTiJzr3worOgGdZSbDw+q+wpM0otscqySO693DsTWY8R6LtF5T0EDZEHGPc+37zITDHjfZzjYDVd/+Eu6lP2LAacTdtktvLriX8jYY24evQvWjL9UEb7yVyHU3RSOD9FkNg5d2/2PXSKCwsJN8ZVYih7lIxUmRuItcHCGdjbmH9oUztJ3cYQ6bTav8+rQiXGhTNfOCo2/Cwb8qmcxhKkSg1NbVch1Y3N7dVWBiV+64VoPyIz05BedQV5l7xZ9wy/eIvbOfjT25sZYoMdc/EoSvaT0ZFYxVbA7e3zyK2pYqFngmzvUhBMUDOoXVyBCIAgZYWj3fuye4lWUddMO1ZPveqPzPq6bfa2zRFpeQnJt/GnV3J1pLTzv+LW6uazWG7HpcY1lMGdqGxQUFBtLCElUUBsh3DE5+Cq019eVogs2YnGkKJTypGp8AZVoVSARtnIoNUiF0EuVyjRgCrlByCnj9/HjV+/PimLFEBIiIifkRb5yOOS5kiQuOC1B2RwUyKADUU2vHYGLtV4h66ToQjeWeC3TaNnNBPkzzTR4KR/CLCFWJLl6IcJINa0bZogb9i0yfyexTxhOzZJP+y8HvM+MY0yVAiGHXD9F2qKIUxrwzkNuuWLVsWDW+VxpEjR66h7GfxqanOFj4odgob27I3zO84ii3PQvwWPDNgKrugAbTiOKmBERvVdbNtyFoKaZSKUW5loFDX+LnNmjX7mAQ7Ep0NXJPMpJZPFUjVRUQj0CgJEY1Acosqn4hG0OOLWAXTzv9UOWb4ffqeKV43VyIagZ5LlU8HEY1AzyZukP8mMKIRFOOJitatTDSSa/Hx8aLyiFYRBjftBLHp8rUHPJlUq4UsWhEuS/8FE2phiU8g8N2PmQFJFcXAcRsBOajI40lTIAHHq1KfaxNIy6QD37MlNbbevXsXT0+oARK4aL6udKgPKyNzcDSTX5by+VoFPtWqpsLG7GMGGLXArpvngl/QIVaQ4jYph6WlJjHgy4I2paXFGLUN2BsspGEtlGXswPcsGjyuCPr6+kUOUKUJZ2dsWVxzUplWkfx008Tp15X6o6pwjpOTEz1tirxB1A5gb/ATd6o1yPdTAVK8lEEuDArnIamMr84JSSV01jdl5RQvrOfsmkrXPLbubdSy8XSkIhJCaZiYVG4/bm2B2m877rQyoL3SuVOA8JRi+5qIRg2cwvcTCqztnrATDaF15arb/MHXqDM0qVfscoj9PzUKZb1A53j48GEMdmOq/BzLBXKzGL9Hk3595DllQY3v6dOnpliOqqxtK7Gb/+LraM5YltRKSROn3kXbOTmtCdd+y2wZ29qyFBzSRfBB+1GsFdnZ2bGXoZdSBucy/hdy1HAuq8p48OABeY+VHOEuB7Qcq1GjRkXljoqK6oumyAHMZ3vn5ebmhuHnO/iOtLJHI6BJcwG/3730GCzVBTkNoXnE6mPhra1qdxWpdsJ5+M+8hSQpHlHmYF6oBxv7y8MwaQIsSBx2h2WXpVYCd+/ebYO2UqjCs0odsNsLQ+O/BZesMiIjI/PxmRqPFE8+swrEKoQTX08IN6dt0IoW2ss4nqSMV9KqDtO0IhoBudGRvL24ZJXQqlWr287OzjyUhzb43Chq6dTC6eC01GmkFeqKaEuXLhXSQLk2RCNs6/MhzHUru2GzNL9QK/lG0JrjCIoZAsKv3ecVGcmVBVUqd1rrcejQISN83/JDHFWAaDS6P79VPIKCArfPbd/A4slDDVAlrXJSYxrzqxrRCOQcy53WelSVaARncztwVwrhqC3RCJVq6e5+3oVSqUy4t2/Rer4qA7u4TLSXaFWqVhi9d7TgfrZFitBEX+PvFmbniwU8Sed7U37Vyuh98uSJTl3lx59dxShQGS+vSnGcQCpx39FLHsdDV0B5RHMeWhfgfpY5TXubiTPzQNODh41OKuHfbObv3ZN7TIUYMmSIka7XN/zUaQY1WI1HYZRRadlSkW9kZYBaYXyLFi3KRD1Xh2b+02ghpNo1dTSOWphXwCKaqwI574Z5bdKoDlDlz8XfUuvgVFm47vQRwfLzFY55lkalOO7PP/98mzstARqxV0yZVAZoC2kV61hgIGwsk0hA3dGqpQtkhDxifjKqrstUzGyoA2qqZYh2K/kRfHRjC5teoglZmoIi25X2DidQmqaKyDWB7lOFjXbjKmUSVYpwTZo0oRAXZfC/kB0QnvYUlgRvZ4tAFt38jTnuPEiPgx/uHoDgpGjmx0955GtSGoo5OU1BIzjqDjMzUxiWpAcdh/eD/PhUlffQoSmIIKqwuPUoWBv2NwshnFqQxZxq14UdY7PoP979E448DYKZl9fj91X/Vtu2bWkJmtaoFOFMTU1VcsbjrJfwN77o2MbdqKTYD/MgV1IAz3NSQIB/NDpO0eWoBaqpB60gFasmBnHYxBxHcHA2hvfr2oEkKQtkecgNKu7VBLNmzSpepakEDxtnqGtoDotaj4BtPRbCruiLYIfpxZimBSk97VrAeOcesLHLLFjT0Zv7VklgXVZqPXilZBz5RZYe3qElSr3sW3IpejCPtT5rzm07E7sMmtisCKhuq/UOKw3XDVNk0twyHu5g08gRvm7QBB7eSwfnFmbwxfNH8PR4CBg1KbmUjSfgw8MFOyqsgxUrVrQbNmzYTS6pU1R2d63KaZXy0f8ikC3X16E1m/6nGfEPrv8KN5MikcMkzGfy96hzrLs4+/wuPEyPZ13ll7f2wCVudU0paPxOqjiINsDFK2BgKoSWHa3ACD+lUinYtmoEkoycMvdrgi+//LKM2xz5qOyNucT1KKlsbQIpQykFmRCfk8w8x5LyMtm+BzRDT64W8djzlEZaWloUd6oVKkU4tGdYoDUF8vDliTjko3EpIRyWuY+DZuaOrH9fF3YEXM3rwYhGXaCBiS1zOO2DRP641TDM11iBVInSRJBh12njVI+dnzkUB2cOx8PZv+OBVygFAxszyH6YgIQlxaT4O5ogOzu7TI03t2wAoxt3ZW4UJAoW39wG48+vYsRqZFqXlZ16GCovOTQdf3YLFgf9VuR+oUBoaGil5voq1VUOHDiw9dq1ayk2lk5BnKzCsVQtnH8YK5Oi7FLA2NIUjG3la66bpBjArD7OcOdaCvxmIPcKoLHLZ1fugcgGTUaUsdRVPvrsD01+jx8dHS1RHsQm7zACeTcTMcacWQm7e3/IRAQ51NLeB4Fd57L76B6C8rkCKBpo4EDrwKmV4rjjx48/oIFcXeOff/75hDvVCDKsSMUhLSyElry6YJGJdEBOMhcLUN0HsLDQY2k62j0zAnFyNpBcVHxPQ0gTEhKucOcMRAAFEch9nohGIO808sMkohGUCVWaaFy8zRIxMDVFZWs/Pyoqah93rjPMnj17I3eqEVi3xx2ODRvBnD5N4X9dm7N11xPeagwiPT7UdzVh8bSG59SBsYMawe4Pp0L+4+Si72mKLl26vMOd6gw//fTTFPzQzgbiUGm2GTRo0Axdct2BAwc+wA+tZpsp+io78sTQMt0YHodnwp3LyWCVxXVjBXIZRrJMkA2QmpgPIReSwLpVQxBn5AEFjtMCqffu3fudO68yaEIXxc0eLqk1KiXjlOD24MEDdcHJNAYa3gXNmzcnu6GkN00FqP/xQBkFyXFwd4E5+s7g3FY+zrzpTCTcMSpeei6Q8WBdr3ZQmC8n5PyrIRCz5wIYN3eEZz/9o00dGEZGRuaQllpVoGyjtfCx8pT2qCrLhHfv3r0/d14pUCXcvXuXYgJqRTSCNKcADM2MUFZJIOJ5OrPb6EiR5oNAIis68Efg/s1U+fX76cDDdJOxPaAwVWt3ktyQkJC7pORUBUg0iuBTaaIRqspxCrTDlnhT25YYGxvL1spxy7Nye/fuXbzkRwPYe/VYJM7M+17GhabSFkIb4+wXmy5q7C527tw51ENkPIqq5+joqLWnGac10yhFpWYElKErIRXUtGlT+0uXLm3VRO7Rfm8Tv/uAOdMo1tQhDLFiZEePHtV4Xu35pgsr+CZ6MoGFIWh7CK2NQFOiHTp0qMHZsxS9HvtchKmpKaSkpsKQpT6gL6x4IlkoFMKePXu+RaLR3kJVJhpBVxynAD3PzszMrPXWrVvnuTRzHUyjCWjqQlJmGny87ydIExWAiaMNs6GyoxPAb7A81LsyMJ3ap08fVbEhFe9Ln1UXNBrgzJkzEuwaS7RG6ipnHl0DJs51UcERQ1ZcEtQXWcD3I+aDsYEhcgOPjcteCb769zyvOWvy8/Mp+lBlgnerha4Jpwye09KJthZ19RPoZ1jgGhW/lhOfCpv6vM9WpCpAswS0IDAmJubI+vXraT6EPH7oIHWRKnEzHtWK06dPn8EeocyaNRJvcy/7gb6NOZejBGyA8vXc7HPTrbm/qh5Z1gGqk3AMnv4+1D2U29okeQXQUeoI49r2Y2mSlSQPSnMiAfPykRt1PqHJgYcES0CC2XLpEvjh/A54YSVVOzFbBJ50d7BP1UL3VgRdyTi1CJ4ZkGRSKCxeiqkCAgM9CDJMBN/T8uiyJPsokrkqIDfO4E51hlOnTs25du2ajLyOVREtMz8HZp9bDy/t+RUSDdvaZ9VNNEK1c5wy2MZ4KrhIGWRQZ0Y/h1+HLmazC+pAcgaJ+FgsFr8zYMCA0hHsygUSqC1+9xhydbnrrmkoa+aRVWDmZA88YcVtXMqXNL/lvTmcS1YrapRwhHabZ8kUITfKgyS/EL50HgmmRpqv2CJOJQ2OPhW2FnW31PXSALGm5grd540EM3eyA76ogm6RQ2U8taqCGiccwcPP6wgqair9VoJ8/KHVhuksojppZrTdJeFoxFUY1rIHFNDS5WoAqfXrL/8Bt/LiwKCOGdN6CbSqRsRtfKEKMj5PHOLtX+OL+l4J4QjkD/kozVJM0ysK9GrcFh6lxsOBMV+xqOGEuXZ9wMncHj54sION6mcmpIK9zBiWD/Bm0ymqFBhNQByZV1gAX/yzCdL0C8GkjgXw9Gm9t9zlgp7bs1FbcLGpDxtu/Fm0jk0ZEpC9HToz8BiXrFG8MsIp4O7nfRgJwBzqVw+YDQuOr4MV/XwhJi2ehVVMzMmAVZi/5FRgiUlImQS7wLx8KEjPhey0DGhoZAMt6zpBY0t7sDAyLVq/TWEGM/Jy4MHLJ3AnMQaSCjPAyNIMRGZoiOuj8cyXP7O5TUMIS3oCfRp7wEi3HvDLjQPwIisFBjRpDx93GVfUkAgo77KCZviVq3BVN1454RRQXo9wcvJK2HPvDPi2G8oq7I8xy+Das3D44fJu9sIK+aUS7Cn4n+Jp7Fb8D/+RslGC+HhQysHUGma4D4YrT+/BieibLMYWBSd4v8MIaFmnMYzb/xXb9IGHRDZuYic633t55cbYdIjiUtQStNvsK5GJpUzANLWuBx72LnD6UTA8zXgJe0cvYzLO0tCUxVi5nRAN0w6uADtjK4jPSmJDaRQDhfxeKHoDyUhFcAGSnd9f2gk7kIuPjf8eum+dD30aeUBkylMWXoOoSFrstuFL4OsLv2OXXbyWnpZB8TIK6t+Yv0n9ftQ1jFpHOAU8/LyjeXy+k8J8aGbTAIKfPwRLAxO4MmM9ZBbkQEDw3xD6Iho2vfMxXI27D1+e+w3sTW0wLwomte4P/yD3UPBRcgfcMnQRI7InNoTLyFneHoPhzONbMLJZD3C2coB5x34pwY0ElHM5Ib6BlQpEUN2otYRToE2AVwt9kd49SalVsLRhbn3zOmBlZAbudk1hcuu3WEAz4qBdo74A70MrWUiPUXuXskLWNbYEL8/B8M2F7YwrKbC1KvCFApCKJWNQvdf5DL8uUesJVxoe/t5BqFR4StHO0wUYoQoLH6MA64nEqtIcWU3itSNcaaBS0wx40vdQvH0kEAiNmHlQ2kTALpD1gqhcSAvEv/Jl0nVBCfVvQzXvjl+deO0J92/H3r17BS1atOgiEAg8sVH2Qo26DX5a4aceflKk72Q+nx8skUguFhYWBrdp06Y4Lv8b1Eq8YbraBR5tGCkSifpTr6+tN4gyaGYMvy9GZvzZzc1N7vf5BrUCb5juFSM0NNTF0NCQJoSqfYYU8fjw4cPNP/zwwxJbVb1BzeIN070i3L17d5mBgcHSqkizyoImLzMzMwe1bdv2OJf1BjWIN0xXTfD09xTJoN1skEnfExiIOoIU1cVCCXSzbQbzWr7DBsNfNSi08ZzLGyGxIJNNIvOEAnLieoky95CMz/O/5RWgVUyYN9AMb5iuimi9wbeOkCf5DButPFZd6dE3DmhcAcX4oe33ahvCUmJhWejuor1AyoC1Eh5IJdIYGR8mhsY7XHudRw9fNd4wnRZosnaevpl+/l6+iP+OTCIjVxXuSvmQisXwR/9P2U6vtRU0cPPe2VXA55w7NAFNOUvyC5+hDJ9/y3fzAS77DSrAG6YrBx3Xz3IrFEqP8HiyxkWOLVoityAP9iPD0dR8bQdtsudzaR3b26ayIOdUSUHBwhDfTZUOJ/9vxxumU8bSpXyPunHX+Qaidtos+FcHiVQCy9qOAzerBlxO+SjaTQWhS5uPfGzI860ikJ/pX9FXYM/TEoEnKg/8XZSCOXwxvBc0O/AQl/ufx3+e6Tz9fbphqzyPrVLnosiKZwgBtCxQUrGHJkWTWnBtc9GeTKs7Tof+x5fCDJe+2HB5cPDJdfBtNgjWhh1iAZvaWDZmW8t+3GoEPMlKgPMJYfClx3ts+1c38/ossNPyW7vZzqMU2HBBi3c0YjyK/DXo8FIwNNT9IjcarJGKJdtCfAMpgsh/FrVf56kGtPP37tkuYKaM862+WB0MRysU2lk10YjhFKDd7uJykiE2OxEi0+UbkPawa8nW8tI+ln88vsyCTtGS2PnXN4GFvjG4WzvBn7HXoY6BGZNU5iJjuIQMaG9kCa2tGqkLg6cWhTIxtDDXyWYRZUDRaJDxJ8ekPpe19feWefj5XOcu/afwn5F0bTfObC4QQQjqbao3UdEhxCAFK6kBzGryFrRp4MrlVg0UMYBsrdIBwwhyRpTqTCUNDDkCx9PusTjOumwgTawcYfeoL9iKm7VX90OIbwDMO/oLhKc+QTtQ9kvILP8yu5X8G/GvZzqPjV5neAJBb01HGrUFhQuxBiMYb9YO6lnWAT19PcxBm0wiYZPQ9vb28hs1ABGDBjNoO1FNQMG8FVuS6gq0WioqKgrVS/mWpCQ9Jfi39/kNuJX5GAqxdJVRC2hp3Gc9JsOS0wFgiCr0Va/10CHQF1b084HNt45CRBIX71Umkwn4Bg1u+PxSaxbh6Br/SqajSB48Pv+pTIriRsegSIs99ZzhLZvWYGxa/nofijDVrFkzNhyvCUiyTDy/BrZ0f58NfnxwYzMsbjUSlqFtNq/5EGhqZg/TLv4Mbzm6s0C2mx/8A195jIe9MZcZs4xq1AU+vPErbOwyG6ZfXAuTm/aGVpaNwMFIVUgg1aBl9nfv3qVdVbmcstDH97yXFQfb4i9BjrRA60ZE0lrAE0DIzABo6+fFVtxtGLwQuv86j62Io5FeFlOhULouyDdAu025XgP8q5gO7YR+Qj7/pDwOkG4gwZ69Id8cJlt1BmsrKybFNEVycjK0bNmSMYQmoMGU/wXvYDuT0zb0vs0GwNeh+2BSk96soR5E242Y8fM2Y+Cjm1uRCR3wnoGwIfwoSshs+J/7WDaQQlvS73p0AYKSouBLjwlA29prCuooXrx4Aeo2Q1UFkobX06Pgj4SbrL40bVRk905s/RaciLwBi7tPYGuIt4QeYxtyv6+0shHtwEe3fAOdWeJfgH8F07lv9J4p0BP6qQq2YmtkDmsHzYMP/9kIzzOTudzyQdLsbQM36GffBgQUtkEL1ZTuTUtLg0uXLgXu2rXr2MSJEz19fX0/o6AstR20o2LTpk0HomqcPXXq1K4jR46cY25uXp9UZU1BHUxqYRasjDkKeTLNyky1m4cdzaZ3PgFDPX0YtecLODNlDcw//gs8TX8pvwmBz04K8vFXGdvrdcJrzXTt/L1HgkDwR+n9Bmi/BOol/9d9Mng4NIERu7+Aje98AFHJz2DNtT/g/YZvgbNhHdZDE8jpWCwRs+XMAinm8fEKfp9ULYLik0B2mgJ0D30X1bGgDz744AtsnHGYTVECaJ0bLbGl9mRy9OjRTc7OzmPxvNaCyhIYGDj5xx9/pLjSinXZNEtOIo8MU9uff/55XuvWrUfguVDTjog24Pgu5m+mhmqCd126QF9nTxaRgwaItg5bBCP3LoXkHKpSOWQ8WWyITyCFUn4t8VoyXYcAr8YygfAR7aNEoAhQ+eICNjwf7OMPPbbOhyltBsKAJu1g/rF14O0xBJae+5XZCgQa/PBy6AHNTTQfGqdGdurUKXBzc6NdtJ9+++23C2NiYihAbDwetGNneeLAbOPGjUv69OmziEvXKlBHsnz58tHbtm07jMnyNkSk9kJ2sp2+vr7zunXrPnJ1dR2giSQU4FfDs+Nh49MzIFDqxFSB5hNPTV4Fhx5cgaltB0Dv3xaCm3UDuBoXVsKBANXToJCZge255GuD14rpsG/ltd80K0smkbDhPRoFozhB1JuGz/kNPjnpD3YmlvBB5zHs/hF7PodYJfVEAfKBHGvUFjrXa6FRDeTn51OjDL169eoKTF7EIwEPbfVFw27dunX97bffTtYyVTMXGacdfj7EQ9sXIw6gALv1P/zww7FDhw5dohkD8uGbRwchSVx+7PpcVDnvzd4KG2/+BT+i5LuJHeqg7YuI2bg7kHw04V4gXhgy+/VxO3ttmM7Dz8cPO7mZSvXNIrMRUYg4Pba8j4XhwdUZ66HDJl82OlYG2IN+bN0P6tqU3ICuPKA0S5g+ffo3eEprz6LxqMpkGDVShw0bNnzUv3//+a9iLZ0CtLL8008/nbpv3z7a0ixJnlslUFsiVbThnDlzRiOWVqSCkgmwK/4q3Mh8xGinCjT3SHN7918+hi/PbwUhqpyqQMyXli0yiJr/Sz6XVWtR65mu57rZJtn60kyZUgMln8Yz036C3XdPw6x2Q8H38GpIzEmDrPxcSM4t3tZFAbLTPrUbCBaWFkxcagqUbEFLlixZi6dn8CBbTYtvlwtqOY5ffPHFZGToL0mS1hREIpH4448/nrZ//34q0ws8qoPzFRLQaffu3Zvs7OzalseAxHxnku/DwcRbJdRHVSAmXNh5NAsfRlhz/Q/YcfskOyfIZNJDIb6bhnLJWolazXTugd7r+DLeHOWmbqxnwKRYfGYSSrktsPb6fshEFfNv1P/LFEYqgyV1BoKVVcXzVGFhYRdbtmzZnaQPDZygDbYTG8x+vHQeD82GPbUHtTDsCcB5y5Ytc1H9nIS/r1OaUFnwmVJ/f//PV69eTVKNpDXZoLrqQCoCzVc08PHxGTVp0qTvy1OtSdrtf3EdLmdEsfPSoBcO8vGD9ixmrDwIcPDMABi44xNIyi4eaOGJBJBjkqQfNmafZqM3NYxay3Se/t5Yx8WvR+FHaf6mjokFbA45BmsGzoEWto1g4PZPyiy+pJClM8w6QUuH8qd2aEunrVu3Lt6FwGTcqVOn7AwNDZ+hffLztWvXqIFexYMMj5pooFRYUs/shEKh3eLFiwe88847k+3t7RuQJNREFSWVkXa2i4yMDEW1cQd2HNRhkFFLBw2Q1BSjqQJ1MLZ9+vTp/eWXX+5StzMFgTrVlY8OQ1xhGpdTDHJ3G9asG5tQ//zMZhjg3B7CkmJZJ1wayJajgmYGUsdZq1DrmK7NxpmOIiHvmbI6SerHDW8/mHDga7iXEAO7Rn3OdHyK90tD3cpowrMCH+f+JYb5S4OM/YCAgIV7EZgsrWLRNlk0sEDOuLUhgA+povRONHhEvQv5Z9FBEoRGLUh00HvSQZu20if18MRgr5LJ1IEIZoXM12fZsmV7Kxp4WRixo8xoJw2kfNlrOvPh/HnQ+8xxYOWVPXA34RF3RzFkUtnVkFmBXbhkrUCtYjrPjV6TQSj4jdRCBYxFBnBkwvfQfcv7bNnLntFL4b39X7E5NWVQOIRlDu+AhbmK3ao4kDpy+PDhn1HN+gGTZKNV2p55+PDhJ/i8acjcLihd+KV3JCGmJ8lD+XjE4LWDmF7s4uKi0oALCgoyMjMzO6Gnp9eNvlNRY6SJbHxmAd67u1mzZuUulbl3754J3j8LT9/FwwLfmxiYJF8Cdlp78J0C8PNVMGgdtGnHTpky5Wd1kpzUTLL3jiSX3QW9Qz03uPb0PgsFTTG7v7u0HfaH0eByacjyg2cGVteGXFqj1jCduz/ab4D2mxJoa243mwYQnRoPu1G61TW2gm6/ziujTpJ0m+n8FttiQB1iYmKikMCD8PQxHlqP2UdERHyODPFleWqRNsCGn4yM0AKZhhr8u9QhVBX4nBvIQB3pHN/3CKqpb2syhK8AdRJYvovZ2dl927VrVz3b6pQFEdNxx44dvzk6OvZSVw80d/dRxE7gc7vw0GCaT7t34K+ISzCn/TC48OQOrHxrFrUjNpVkKNKH9LziKQka3Qzy8qsV7b1WvIS7n/cJVCHZcBRVOqmMpLO72zcBv6BD0LNhW+jeoBWsuEymVzHoXh/TzuDq0JjLKQuyh3x9fQc8fvyYlkNrvanxgwcPyELXeBfYfwuwbvNRghpg+dcgPeah5BZUxMDYKZGdnIlS6303N7etXLamIJW5xdmzZ0mtV2kbUGP9PuoQJEppHKgYZO/P7TAcvDwGw7bb/8Dlp3chIz8bHiY/Y5KyCNiugn38X3mbf+Uv4LnR+xAabe/QOe29QpPcxyKvw/HoG5Camwm+nu/ClWf3Ydfd0yXsN6lECl/VHwrGavaIpnujoqIivLy8BmKS1o1opUqGhYUtRknxnS4k0H8VtDwoPT29W6tWrS5zWRWBCGz/+++//1qvXr0B8qyyuJ4aBXsTb5ZovCT5Ls1YB/cTH8Oys1ughW1jOPM4pCTTIWgLTyOZreH5acvL87ypVrxSpvP09/4GX2EJl2QgviL1QIw6vt+QhWBrZAGDdy4ucuEi6En4sLzxcBAZqN/Xe9++fZ9u2LBhPZ5mynM0B/buHyHT/viG4XQDrEsJqr3qd2QsC6Np06aNnTFjxq/q1Pmnucmw+snxEoMspILSciFykp7813dwcNw30GvrAjYQpwyKYmb0+L7o/PLzr8Q16JUxXTt/73GoSJbQF7s3aM28S34Z9D5sDDoI7R3dYPbh1WzFtAKGYj4scx3F7A9VIHVy4MCBnnhK++hWap4mPj5eRktc3kB3oKmMRo0aadPeiEmbnjt37j52fiq/R6OWiyL3lmAq2kTtj7FfwocnNkBUShx82Xs69GjYGjptms3UUAXQ/pcFefurVGOrG6+E6cjLJEtPkomGA5dDSjwP+jl7wqXYe2wuxqfdEFhz9Y8SHgrmEj343HUE3qz6tYlR3n333WZ4GoWHxiMIz58/N05OTjZFm4S85x3w8zrN4b2BboESbxVKvI+4pCYg4jc8c+bMI2XTQhlZ4jz4LHJfia2N2zs0g9iMBHiRmcLMDHVAWoeH+AY255I1hlfCdJ5+3lLl2iDW2/LuJzB87xdswWXHes0h9EVkCZXSUCKAL5uMZN4GqoBMkz9q1CiaDSev/3L1wvDw8E1GRkYz8vJemVr/n4aBgQFpJAHIgMXbEasHtRPbEydORGBnqHI5+/O8VFgRcwSEKrSfAkkhtLVrAh92GQuNzO2g59b5xaPf2ARlIPksxGfTt/KMmkGNM52Hn/cJ5De54xyHhhZ12bKcmNTnsLz3NPg15CgkZKdyV5GDJFL4pv4IMDCRx+0ojbS0tLzhw4fTECZ5/6tluIiIiCf425oFoSwFMsjHnVuFUpjWRnM/gR+fthkFHtZOEPjgFBx5dhP29P4I9PgiyCjMgRkX18Fst0HQ16E1fHR9KzzOfslGXInoqzpMh3rGVrA4aBvEZL6Eg/2WQP/jX7B5yT29Pmb2yZr7h+DqywjY32cRDDn1DQuToOxh72HtDJ+1GQ3/PLsFfg9OYI585Hd4g04wsUkvpjFswvc6ER/CfpfmDt93Gwxd65bs3K8nPoQf7/7JdXIUA4WH3+8N7zZoz7xDBv/zJVgZmMFv3d8HWha1+OY2eJadBLuwrKSy0fdGnfmeeQId7P9ZCTVOAxS4urpWFCyK2mmdU6dORaJZoXKb8ODUR7Dj5bUSquaoFj3hYMRlODlpJfx8/QDsuHsSzPSMmVqqANl3+bnSundm+5VdjlJNqFGd1mODV3ckfAmGG9eqD9gYmrONifs6ecK5x6ElGI4mTT+x6a+W4bKysgAZjlpRuQz34MGDwsoynAJCbFwmQgM48tYX8GffJeBp0wS+Ct3DfpTUYLkqXEx0ShOz7oy+CE9zEqFH3Rbg13UWrOwwFfKlhVj58u/Qc+X3C5jGTfEsybGXGpBCvaZ7XMwdkDk/gwN9P2XHp61HoQ1cAAEP/wF7IwtYggz4R+9F0LluM8gszIXEvAw49TwUXM0c4Pv2U2Br9/ngYGxdotERFO+xpuN02Nv7E8Y4e2MuwawrG7GDkF8jW3s0vhcPzStKK96LQkxMv/gz2BlaskWndK4oj4bQi46OlqH2MYFLqwJV8ct+/fq1lCfLwtPSCVrpO3ApOf64fx7sjC1hwoFvoI+TB9ydtQU+6ToO9JTCV0gLxFhGMRcVqWagVe1UFXxDvQvU4ypgJNKHBR1HwbW4cLY6mOr2Uuxd+UUOb4maQl1b1UtxiCGXL1/eFU9pz2K1DHf//v0e2ENqM3qmFtTT3015AqHJj1hgVmp0j7ISULXhM2lSupcnxnm7vgf80skHprv0hXPP77EgsB9f38IYrzRIKk5r2g/Gn1sJEWklA2KRs8DznBR4wR3EPLT3wM+dvGFj59ns+lehe+HToN/hVPxtJjV/6ugF37SbDI9Rmi4N2cWk1L3U8rd4Jq2DgiTRJzEkgYIevdugI4w+uwIScuU+kcR439zex2K6NDSpAy0tGzDn85X3DrLrmoI8cFB13I6MRwNg6kD0jVu8eHEn5dX7ypjeqDftrcCl5KD1lAlZKbDj9j8w5a/vmI8mhYZQBo/H16NYqFyy2lFjTOfp5+Ur43Z7p4b406A5TIX67MwmODdlDZyf+hM8S08s6kEJRgUCGNhI9cJgUqNOnz79dVBQUDAmy9VnkEjP1BFKGxDV89BG+Dx4O3yLje1KQhhKJBnUN7KG95y6Yw8qZNG66PC6tI6Vs5d9KxY+Yu61AFQ3f4EjT29CBjZMB1Qtya2NnqnoLRSfg+p5wOqOM+AlSirla7FZiTDvagDMv7aJHVMvrkWVU8RU1BFnvoWNEcfgXtoTZHwxdEFpR+rowuubYQxKqB3R51gkaOokSC0tDXr+xze2wgRUoUeiqpgnQQnadQ4LdEvXSK0d79wDlnu8B+moOlPeeexAQrDz+QEl9+LWI9g1X7eBcAVV4otaBrklxkMtaB2XVAfJ9evXb+HxBdG/NOgdaWSbQm8oQPd1a9AKXG0bwMr+vjCnw3A2JVUaUuCd4k6rHTVm06EtR+odi62xd8xycLa0h5TcDDYRfv7JbQh+HlniZUhivG/VC5zqqA6pEB8f/2zChAlueKqRlwnac18jUT9TlrTagho9vWRdAwtG4GzsMbNQjauDacp/iRLAVGSEdoMhY6yMwmxUu6wgtSCLGfS2qEYTkyTmprNG3dC0DkqsNJRQhdDItC5EZ7wAM30jsNEzg4S8VKY6EhqhFInJTAA9oQis9IqdAUh1JfuQ7CtiYGt9U5Q6BZCcnwHmaLsQgyUh45IdYy7Cd8J3pahhNgbmYKzU8HLwXejdbdFuY6okpjNY/E1jsNI3gUf4XjQUbykygficZMaI1JjrGdmwOjEU6oE+Sn32LHEek8D0zpWo6RNo35EzQ0UwPnLkyF0jI6MyrkjU0f3+5ALcyiupJbR3bMbcxVrWaQxZ+TnQfev8Eh08FgikheLpt+Zs3sLlVBtqhOk8/GaM5/GFO8hgoUbv6egKIfEUHQB7J0yTxCMjX/llrAr0YEmLkSrfkO799NNPu1y5coVchjT2NEH1xRQlXoY659qKQGpUaRCRSc2khkgdhWIvAmJKYhpS04gxCmUSKCzVAxvi94j5qPxGaCtmY4MlRlGoqPQ9xTOJwUtXBY300iAGNW5SmZQbOfXmdD89m35DGcRwyveS/UjS2ACZR0EFsuEIxe8lZMxEV+nd5e+sX/xdLAvlFWAHQkxY2hOkIpD3SkZGhn3Lli1p1UdF4NerV6/57t2776qaPCcJP/POZuaWpgwHUxv4svc0Npo5et8yNnCnDHz9xBDfAM3DClQS2tVMJYFSLgIJpXF8cXLpWWT9FtipseViY2Ojp0yZ0hpPaSmL1njw4MEGZNxZlWW+N9AtiIldXFy0bYuGf//9d5CJiYnKebaAqJPwQJpIjIS9MttDgWkRl6b9AnvDzqGm5QBfn98OTzNo/E0OvkgAkgJxkxDfQFroW22oEaZrv3W2TJpf3MtPat0fbIwsYFizrmCMqlj7QF8m8YqQK4YfWk1gEq006L4+ffoQA0dSkmVqCJR0l/CZNPBSArThxgW0QZa6j4UhJ79BW2Y2LECbaXuvhXAZ7ZNbSTEglokhNDkGDvRdDDPQXkvLz4advT6A2Vf9ob9DG3i3QQeYeXkDjGjUGQY6eqC99TNs7T6PBUEiafhZ8A6ISH8Goxt1hbFO3VgjGHn6e/i5kxc4GlvD+LOrWGFo8GN9Zx8Ye3YlDKnfDk7H30GJJ2RTEAf7fYp223F4kvkSVnaYBr9HnWWTwz6uxW6Kp57fBv/wf9i7LQr6DXIKC2BLj3n4+9uZ1KUphpX3/kIV0wzGO/WAcfg7h9/6H0orMdp+P8D6LjOZmhqXkwIfoD1I70m2WmZhHqy7fxgKUGKTdJvb/G3YEHaM1dHnWDYK8U5IRlWaaNSxTlO4lxILH7QcCs5mdrD81h4mxaMzXzBpSmHWt/dcyKSkAqhaqmuPNLFGI8/d9uzZs7Zu3bpF83Ul2k05IMn7yYOdsGv0UrA3tYaIpCcw8+9VZdQkfN5GZLrZXLJaUO0DKW0DZo4qvdebs5UjTGjdDz455S/PUK44PH3bpIVKhiMkJbEVwhRfUiuGi4qKOq+K4QhEuLspj2EEMoGIBTSSYcPi3hmv0XwXHY7GVjDr8kaWTWmaG/O0doIjT4PgKdpVpH6FpsTAFyE72XU5qQHeRwYe6OjOhuOnNOnN8qZcWAtL2oyEBdiwJVIZC3BLQ+3EzGRT0ffnuGHDRiYwozWF/f8Ht5DpbyVFsx15fkOGo0EcYgplUFloB58vb+2CNLTfpCCBo09DQA/LFZedDCee3WJMQ6OS1EmQGizi0VD/L/CV53jwuigfyyCG29nrQ6amrkVmo8EZ8nO0NTBlth+VzBrPl4fsgpdoQ9IzqQyWemiTov3Xy64VUzUPPLkKa+4dQuYqgO/aTYL3GncHV3MH2NxtbgmGI2CnGM6dlgYRg5ZkHRs7duxUNC1+oYExTRmOaPpZ5F54p3l32Hr7OFv288uNv8C3wzBm65XCe9xntaHamY4vlY1QDnOeh3ZOXycPSM/LZgT98cpubBjF12n5SCtL1XFESQ1B1ZDmFrRyJbl3756egYFBDy5ZBrRhx1v13GF/n8XQ0MSWNeRVHWfAJzd+g5Nxt2F+iyFsHoomnWlYfn7zIVAPpRMNUkxt2hcCsQFtDD8GLubYmTj1ZKHO5QMJ9AewFp8VlvYUPrqxBYKTo+HA46vwFkrHdjZN2XD/17f3sCH3Hb0/hP19F7HBmCZm9uzbIr6IPYveaXvUOfBHKUx70kWlP2eNnJj9fyjFAh78wwYGLPRMYGB9D6xbA/xdL2QQCzgTHwpfuI+DX1CCnsRzY4E+9LBrDhu7+LJ33hZ1BiY4d2dh2r9vPxm+ub0X9mEHsRQZ187QAha0HMKeS2W20DNGxjLGdzRkEt4E3/WnDjPY+zc2tWNS0hLvDcFyOpnaw8IW78K4xt2gAdYrMYkF1nU9Yxt5xZcC2mDNQkND1cVzp6qkHvfE1atXN3fr1m1WYmJihbFrhNjEP4zYwaJNX316Dz7rPpHl/zRwDjS3bcjsZmXmFeiLLLpsmq5yAl5XqHb10tPPOw65pWjWkqTB+alrwRT16wJxISw+FQCXsTIUyMvOgZ9bTwW+GofmNWvWtD906BBNExTXlAaIiIjIQaZVOcNO70TMRIMFJGVoJxxaZkQNi/KpcROosmhggyaxxdj5krRgjIVEUwyK0CheHvbwdC9NpBNoRI+YR48GRlAiEHNkinPZJ0kIE6GhPI3PE2DHQoMSpE6aiYzx6VI2iELPIhWQpAcNnpDKSgf9Nt2vgKIsZMfQfcSspNZRHt1LZaR3pnehUUuCGTIOjVaSJKPVHWZYbppcp/wsfC96BpUvH5+tz013YhYbPCKJTN+TS1wZG52lzlGAf/RdejeSaJgFxlgGxfspBpyUQU7s+F0LZ2fn4ihDqkHVS5zb1d3dfcjPP/88g6YcSoPK+0H4DhAIS7alLvVbwOQ2A9DEMYMnaS/hhyu7ICFL7pDBw7JICgqb35qzWZ3UrTKqXdIJjORuAtRYD733DQT7BIAJ2nHU4EjMW6AqooyGAiu1KwhICiLDxeCpVgxHyMrKMlc3V0cNkRoBNU5qcGRzEMMRaMRy3NkfISEnHXxRHaMVD5Mu/AS3kx/D/sdXUI3bDceeBYM/qpom+B1DtFWW3NzGJHo82kVj0E6iaQG6Z1HQNjaxThPkq+4ehL+f3IRvQ/exvJmXNrDh/Gmo5n0evJNNjK8LO4LP3wNbHp5m319xdz+TNH+ipDz6NBg+xd/xvrSe2VPkxUI2G1VMZEY8TDr/E4TjM0gNHHnqe6Zy0u/+EnYY1ocdRZU4GOKzUyGJQhbSl7AZ0zvQppRTUfWlzmf46e8YnaguiJGmYrlvJkZBYMQJWBL8O0rsK+yZ1CFMv/Az/r6I2aLBidEw+8pGuIMqO9UpdWLEcARFXasCDWxpwHAEeuNEPI7eunVrC7YJhdlRBHoWtTnlWDsK0Crz2IxE2H7nNKy/+SdjPAXY/QIBTUVVG6qV6QaunaevUC1JjL+76zOYcegHdq7Ao7SSw7aOQvUxTtLS0qhr1oQoZUDhB5CgPGRcf2pAmiK9MBtczBxRfbLBnl0KNxIfst66cx0X6G3fCp5kF0/okwQhz0zyeCeGI0lAgyCuFo7gjKoXNU5PG/nENEmpWFQNPTDd1roR1DU0g2fY4GUoOeajOrfq3l/sHpKMg+t7oqpmB8FJUazxK2NT97kw/dIvjOEI9NnWyok1uLZWjVmjJzFDjEnvo4C9oRXbeovUQnrv2MxEpta2RtW+sWld7DTk9hap/vRHz6Ny9bRrAf0c20JyXiZY6JswVzOC4r1I8nWu68rKRaqvpuD2w9N2uJ7aww2kbRqaHXD06FH2HiT16JPeV6xiSoE6zl13TsK5x7fgSXoC7BuzjPmNKoDkbMWdVgs0b32VgKe/jzlfT5hG/m0KWGPjOjHpR9gccgRmeAyGRSf94XRMiPwi8md/njMMdOlAp2WQkJDwdNy4cWTwqbqsFR4+fNgc1Y+9FKekvLgn1OAeZ71EW8UM0vKzmF3zNDuZ9d407yZEwoqQSjQpTaoXdSikBtK0hwAZgNTDOgbmzOWLVDg6JwYglZEm0V/mprOJ7OT8TGSsuqyh0rbHNOlM0oEKSoM69FxSX+sZWUNqfjaQ+1d2YT7YGVmitEpnKm0DY7Sb2DcAnuD3yT5lDMXO6zCVlVRECkFE+dRZEGOTDUbfogl4mnxPxY6GnkWdAM3pUSMhBiPGNEebjKnRQj2mcpJdS5KQNrNsgO/9FL9jgt+hiXjaF0/RGZQHpEGek5OTaufaisFHZgtGe7BtTk4OW7enmJ+jsvneDAAjs7LRBchLxQhpGJfxEpb0mAQT93/D6oSA7aJaRzCrlek6Bc6wkgj1kxVMR3p/fydPOBZ1A277bmb2DDFfQPDf8p4Srw/kNYX+rsh0zEYoBl1/+vTp3UmTJrXBZMmLOgL+Jv/evXuNTU1No5SjLit+TFFZlFY+JyhXZOnrFZ0ro6LnKaC4j0DXSt+jnFa+VxWU71P3DELpZ6q6Vt49pUEj1FjndVxcXEhVrCx4R44cuWpkZMQCMimDOhWf635gbFF2XIS2UBvdojeEvoiCG3HhTJIr4bfgmQFTuXOdo1rVy0KpIA+5hUsBeNg3BTfbhvB2044o1l9Al82zYWa7d7Daiu+hIQBivtIgJsQerC6XrBYgY0tbtWoVTSucsUEURb+ht1NuPKXPldOE8u5VoPR3FKD80tdU3au4T3GtvO8o36vqUED5nFBeWt21cu9BOuNRiLQcRnNyTZs25VWR4RjwmSp3vaROXqlplQBNt2QX5MEYZLx+KAiaWjlyVxA8Ka3JrDaoeSUdQSbjddg2VyrJK1bfSOc30TeCHCxwGSCvtS60hikt32K9ZGmkpKTIRo4cSQahqss6R3h4uCuqKxG6Crv3bwc2/hfIULfoFI8HeFzDvD+RsVTG+tQReP/88w+FMyyzwJU66nm3fgUDE9V7uJMktDQ0hWcZicwFTgGpVDbv1qzAipyvK43qHb3k8WTi3JJxD2gYWyXDEZBUcfnqx0nMzc15zZs3V78Zto7h5ub2AG0NHjKdqVQqrbFFjq8jsNGTK5c9SrC38RiExwI8dlczwxH0LSwsVLYJmppQtZqcQFKQliHRUp/1gxcUD+6haBTIJJpGL6sUqn3KABUKbpREMzwVp6qNbkxTCd27d6/PJWsMLVu2zEIGrEsqER3IgBuxB5eq85r5r4EYjjonLlmjmD17dj118WzY3CO+myrQ6hBCc9vGsPzc1iKbji/kg5Qv0MTputKo9laDIl6rDRxEhvqQlJbCpUoCGzp4enpOo1N5zqsBMuBs7MEFZJMQE9I5MmADZMbRWN6tnIpVQJ0E5udj/m3M24F5I7CBNOAY90v2sBqGLjsKGiUUi8U9XhXDETp37jxInfp/8imSQUUQKxpZ9nJ/G6yMTKGBuS38PuIz8H/nQ/lFbGMhvoEl57F0jGqvrLYbpzYV6Rs+lJbyv1QLiRT60bRBs05cRjGwodLWw+Dg4DDN0NDQE9OdsBGRBUzeCVSWBMx7jsxJS36u4rVz2MDJT7PW4tGjR+nYaKo9gjQFA8rJyWmMHQb5MEJ0dHRdZJhtRkZGb1GdUt1WBBqOz8/PT8J7F+BzqBOpFty9e9dNKBR2Rzp2xM6qHX7WxU9r/CRbPgHPY/D8GpbnRlpaGoVxFGKafVcBmi6Yf2MzCMwMtWvlMtmJYN9ATdb0VRrVznQED3/vFFQzNbbFxElZsLrjdNBDItva2iqGlrmrlQOpQBTyOzc3t4e7u3sol11rEBERsQ8l4yhNGr82IC8cLHc7ZBJyndMIWNdk4FDbkHANvdpw79698fiOm/EwqChse0UgxqOJ8ZcvXzI3viVhe0BooFq9VAW2lbJYMgQlHW2TVm2oGabbOGMjTyDwrWjMkTwmyDl2vHPPEt4T1QHs4WnR5OctWrT4msuqNQgLCxuMHc06lOaNtA0TSBINO5aH2IAnY9lI4tc63L9/fx++5yhV/pK6BDkrfHvrD7iZXDKco3rwIHhm9e91UCNMR/AMmCnDLpRLlQT1pVt6zGcxRl4FsGdPadasGamo1dqrVxX4nvxz586x1vPw4UOej4+PdNmyZbLly5frVjxWAw4cOGDdpk2bpOpmNFUg/9OYzBew6OY25pytDlKZ7I9bvoGjuWS1ocaYzsPP5zJK/xKb8+WLC2Fj11lQx1C9v2VNAlW7KFTDmnLJN9ARUHUWo+qneuy+BkHMd/HFffgl7EhZ5sPGWVM7+uhuKKsC6GUb9yOdWYG6eubwZ/9Paw3DEVClaxITEyO7cuVKBy7rDaqAkJCQ+ZGRkbLawHAE8q3sZtectTtRqaYvk0r/4E6rHTUm6QiKXXredvCASS69a7Uul5ycPKVLly7buGS1wXXLlEZCgX4MW41RQxVCsUBkhZLV96cFcuPkusfdu3f/0tPTG8olax1I6s27uBGSJNnAEwqgsWmScN+YfVUbydEQNcp0hHl/rJS933oocwer7Xj06FH/QYMGVVs8xOZbZ3wqk8C3VWM2xZe1J6WMD1kR0zfrepU0786dOzv09fWrPexBVUFjCFPPrIEsSe7g4Fmbj3LZ1Y4aZbrFixdbz507Nyk7u+ROmrUVNFVBE+BcUudwC5wuo30aKgPaFNOzjRvcuXwHcjKyQWRnziSYNiB1Xwy85pHeulslvXPnTveOHTuGaDpgQhJHAcXSmqqCnqnpsyQSiax58+Y1ZmYRapTpbt68ud3MzKy8mPVFSMnPAt/LG8HOyIKtNKboV+SgKsBXpjADFFuRFh7S8iDKp8WatEaNztkaLjSMKXYjrQej9W0UcoHOV9w5wOKa0Ho4TYAdxJ8eHh4juKRO0WKrl0ySo9qFqTzIxDJwaeNKkooR8EVQNCQ8jgODhtbA1xdpTFU2L1VQ0PrBvJ0lY9lXAffu3XsgEolcuGS5uJX8iG2QUt/EFlpaNIB9MZfZAtOw1Fj4rO0Y2Bp5ii2S/bbdJNgWKY989kmr4eB1aT24WzdmEcooJosRtoVcSSFYiowhuSATzr24B3t7f4zVUHFF0NxeVFTUe2+//fZuLqvaUZMcLqxbt65GDEegCutW140Fylnu/h4bdaKgPrOu+rGFnn/H3kSCPYCgpCi2iQeFuAtOimahxqkiJ55bDctu7QKfyxtg0oU18FvkGXiRl87CBWjaKAkGBgZ9uVOdQ1YoRQbS7pDmS+AtfWf41N4OFlnXhUU2deHDxm3Apq0TZIfHQWFajsrvqTt0DGMLCwuNGI5ANCb6HYkNYsGaaGOPuW5vU3/JFvvGZiUjvURssW5sdiLbQ4HC2lvqm8DznFTWwdLCX9p1iALMNjG3h9vJMWCI39EU5HRRr169z7hkjUCL5lc1oAi3OnLkSLI659TSIIJQD6YAVTaBpBj1fgdjr7M4Iu+3eAcaGtvQKjxWgT/cPQB1DS3gcWYC6y0pCjJ5m9NkO0k6CrxDwX00VWQojECDBg2oc9KN7qOEZn5TZdJczSWdSE8E5vXrQusnejBlYGMQI9PSyHfU7QzYYPQCBGIexPx5GQwa2YDI3Ai71PLJy0aTC/NaP/jwD51IuhUrVniMHTs2WHkBcGWhoD+tBqB4LcogmhLDUfwaXRCFvHacnZ1pkrhGBlJqTNLFxcXR0DGXUg1SESnIK4Xx3hBxFO6nPYVND/5hS/+PPguGlyipfg47zHrCZ9nJLFQBhQr4CfPSCrKYWtHOtgkL4eeIjEjEolALgQ//YUT8Peo8PvcYqin54B9xgj2vInAeIdUy5E32nKaHgbExmNnbgsNLPkzq3wjEnJSiQU/n1mbwXrI1iHlSaDSsM+Q+fAEFL9JphFLls5SPym0QrRrR0dE5ZAdXBOpA6aBdgdSBbDIyFygqGXWmyqDv0jVd9YJIYxpkqDFeqLEfSk9Pz8nKQn2hHBBjUO9FUbUoRb3ZsbhbbPMNCspzB1WHznVcYc5Vf2hj1QhGNurCok4taPEuzLrix6Jg0QaNtJliV1RNafeYj2/8Bn0d2jDV5NyLu+Dt2p89h+I+vn8tkKmi5QFtOvmmC9UAmRiZoqIDGcfCzhaMLU2ZMzhPEUNU0eLwk05p6ICu0+E0pjtIUnMgPzYZpHko1VU9lzt0yHMQEBAQg/VVrs5Ko9Yf3fgV1ocfhUsvw+Gb0L3w1+NrLNL0uvDDbBOV4ae+g3PP78KXeG0v2nmpBdkw49IvqN3cYFHQvC+tY3FfKDI3Bcn968k1FqGbAgGfjAtl36Fdk64lPmBRzypS5xISEmhvr3LfW5eo6H10CcHatWunDRo0KLB0z1VbQUtzzp07N8fLy4tCUetc9Wi6+j1UL9WvSieby9alPovFqAyqvXqpInAvMIWX/AK4YZ2pUpVMvPkQclMzQd/RUj7AUgqkXkoKpK1jvtCNeonQw/ra4+DgMEwdjUldVESW1kc1sblFA5jbfBDbN+89px5sGP+b0H2oWhrA1Ka9me02oJ4H/HwfGTLzBazuMI1FKCMbPqDrLFh19y8ITXkMH7Ycymz+86jtTGnSh4X/u5XyiAUIHtJA9XZrBFo5gWpx140bN17FZI00zJpkOoJxaGhoJNpJ9ly6VgPtz/RWrVo1wlP5Log6hvP3o2UkiVQCyV/XrVGZuI3UKiZmOYB7N2t5BkKcKYXPw8OgUK9sm8l7mQ4vbjwE/XqWIDBEG1mJ4sR0snxJ65ivD+ps9BJhEx4e/hzVzEo70pLNprDhVYGu04i0LqYYnj9/fqJXr17D8VS+qrUGUNNMR122Q0RExNOK1LpXDW41NAWprFRwW03g9NUIlUxHHhKz67SHrm/VRbsLmapAClvPPIJ7NtlgVMiHaXr1ITunEMxsDCA7vQCMDIVw42UqXLdKZ87jtpkiWODeFIwsRSgleXDlRDx8e/oAGNWzBqGpAf6AvO7ZQIq0AJnumC6ZTmhvb9/mwoULQbpepqRrFBYWJrds2ZI2M9A8QKcOUGM2HQeiQnyzZs1cazPT0bshwzXBU1rwWS0MR6CFvaUPQzMTsGtYD5o1MwdJoYyC5IBAnw/NzUxR6knAJlsITT0toHVXG2jkagItOliBU2szaGJijPeinYY2XWOJIRhbiUAqkeEzpNDM1QqaDe0OeTGJUPAyg9l57PcKJFCoez8FMUqPO5MnT+5Jy4xqK/Lz89OR4driaY0yHKGmmY5AjBfp4uLiiMSpVeu9iNnQqL6B70ah4GmPsmrtqikeqLRQfkgKCsHC0RaM61jCTMPGYGGvDwIhHwQi+TaN3XrYQctME0gWFUDc/SyIj8gucTzLymFWpzUy5aRBTsiAaJPid4VCHpg76sEUsSM0GtUVChOzIP9FOjJeAUi5KM7VgMKrV69ebtiwIa0HrHCTj5oEja5ev359Q+vWrUmLKbldaw3hVYsb2qGlFdoAl7EyXkUHUARiOCREF2wktzFZqc0mtUW9DwfI9+2TycChTVM2GEJidZ5RU3B2LxnBQYgM5HcsAu4bZnI5qmGdrwdfDmoDBfkl+4v7l1MgAB6xxZwvr0ZATkoG6JHrGE/c+tn6C7pUL0vDokOHDj137Njx16tWN3Nzc9Patm3bDU9pb0NdDtxqhdqi41miHdDi1KlTfwuFQgsur0ZAk/Vnz56Fxo0bg6mpKS33D+rXr5/64S4dws6nRzRPJnMyq2MLNEmuGDSRoGEm5ZfVaoVSlHoaKLuFfHxOKcrypRRajsvE7i0vPRtVLLQHBXqGT347r93ydA1x/PhxK1QxY5DZzNLT02mfeMC65a7WDKgzTU5Ofti5c+exmCRme+WOv7WF6RSgCbpGU6ZM6b9o0aIVIpHIQNe9I/X0EokYziCjGRsbg52dXZm9qQkkeFHqzRwwYEAAl1UtqOPVPZ8nlelVn+WoBlg+tPjeern58kkuR2c4ffr0IYFA8I6qaQOUNvDs2TPm6dO5YyfmO6trkIdJdnZ22rBhw6Y/evSI4uFQcKpXJtlKo7YxnTJoPyU7Oj766KO3xowZ41WnTp0G2rgYUeFEQhGExz+CTZf+gpCX0WBia4nSQgYGWVJYOWAWmzeqCDSSib/7cd++fVdyWbqFj6fINle4Arvl93nCUpup6RJSGQ3GXBXx+LPjf7ui0+BMJ0+e3GViYjKO8+ApF4WSQlj4z0bgWxmiLSuBgpRM6NawFczpPQasTMxBrEWAIpJkxMAPHz4M2b59++9btmw5j9m0kTgNkNQaRlNGbWY6ZdB7UmMkkUR2oLmho5VN/ck9LskKxAKFNOTzBSxYKF9PxCaDhQZC9klD8DR0XgLIbGRPZT1PgZktBkHHBs1LbyKhEvRb2Fv/s3///olIYIX7EB30A6XP6Z0VeXROBlmtGlioLI4ePepsZGR0AqWZfO+vCkCRlvfePgMnX94BwzoWwBeVdTwn9ZqcwCWo9kpz5YNLdNAyJqZ64/1EY4G+EMRpOYFR609QUCmiAdng1BtTD1rTOoPWKFXs1w+e/j42SIlENlxXWaAEKMzMBXFiJiztPhnqmFpxF0qC1og9f/6c2SYEUktpWFwikcTq6+sXokQUYp4I1Rs6sJ0J+HhQIFoRSsppI0aMoBiNryVQkpljUc5jOdto6rROzet+QjSsDfoLjOwsQWhsIO9+qgKZ7M9g38BqWWpVU3jtmU6Btpun2Qpl+s9kEmlZA00boGpTkJ7LPDk+6TIOmtVpWEICknpLjKapKxs2VDoade3a9QmXVetBAyDYgUzHfuNHKqemZSXQRow3n4bBzzf/AlMHaxCaGAJPULVmxtb9iWU/h/j6z+eyXmv8a5iuCDIZz8PfJxl1/SpvNEJxSyQoAfMSM6CnfUsY794fc3mQm5fLGE9TEONhw0UNSZqCH6uTkpJWoo36Su0NfA/esWPHTFFyLUFJ7IvvaE7Mpe3AFdlU9L21l/ZCWHYcGNpagNAIzfEKlhVpBHy2VCp795ZvwN9czr8C/z6mU4Knn9d6tOdmyyQ6UPOpQZLRn54F+cmZMKppdxjQvDN3sWqgkVLFCCrai+R2dgsb/x1UW59go36K6lwMMkd6//79aZMHVYXhofpnVVhYaIHSqRFKKdpXoQkyQxt8truJiYkDqcakFhKDVAW0EoTmLfbfOQeHoq+BWV1rEJmhNKPxHx21JpRsObw8vvPNuRuqdSOPV4V/NdMp4PS9j7mlhewl9pxaq57USClGYplRTkzbgSksaja0zLA3NUxdOOO+ajAphtI+Mukp/HJ1PxSgANO3MEGV0UCnTEYgFRR/6/Ngn4BaF3Fb1/hPMJ0yPDZMHSAwNDquvA+6OhAzXZ6+Dr6/tBO61m8BLtb1Yfiez4v3MkPY8o3hs6bDWQwWwq30x7A57ATkpmaBmUwf2tk3hbdcOoCjeR22Yr028iJ1EvpCEdyOj4Sz0bcgJCEKeEYiMCAGM9ZDBlMd4oKKood1sXrgHPjx8m6ITdduCz+5aio9HjwzcBCX9Z/Af47plOGxwWsIirE/sRLKLEMhyRYyMwDG/fElfNvXCxpb2MOf4Rch+MVDyMzPhUuxd9FskVefIYjgW5cx8HfiLTiTGsbyioAtExsWWxtHjsbi3HwQZ+eDJK8AjHn60L1xa+jYoAWYGhiBiZ4hGIr02W/THzk7V0ZiUmOmdyNHAPp+Tn4eZNMGiBlJcPXJPbj5LAJkIj5b6kP2lxA/efoiNt3CmoRSq6BBpKW9psD3F3ey5TZG+H4bBy+EwJDD0LuRO4QlPoa/Ii6zulp1dS/sunua+6Zq8NC+lRQU3rg1e1OZPcL/K/hPM50yOgR4NRZLeUHYYIvmC6jBKaQaqZnB2LD23j8LHvYubL/qmLTnMLBJBxYePizpMaTnZYF/0GGIzUBNln1LCyCDEZPR6CkLpUBMyq3ulmIezVUp5qsUmi7jeTxo7opG+Ph00JwkHnxs3DxkIsqnRbBsnlKDwQ2KoHbT2x/e3rEIBjXtCPdexrBN8T/vMQneP74efhowG3ptXQA7R34O556EwulHIdDWrgky3iUI9d0Ebf28SmgCBHoPaaH0kxDfgB+5rP80tG4b/xW09ff+CCXFt9j3ixSDDxTUqJ+zB8ShxChERvgJ1aohOz8ljqSNBKHFhmkQPuc3+Oz0Jujj5AHPM5Mh5PlDaFu3CSTnZcLhh1cgOScDaFNCfaFeCabWFUiyOZrawKJu4yEjLxtWXN4FWSjlqAyK3yNJaG5gDH0be0B8VjKcibkFN7w2wsEHV2BAk3Ywaf83cGziD9Bm4wzYOmwxbLx5EKZ7DIZ7CY/gRXYKSrwCOBZ5HRuPvPnIpbEihbytJ6SVE1dyeZJ3wrw3q97h8z+MN0ynGXjt/XwGSHlwlLWtUhqfub4xkC9xUnYaXMPGe+jhZRjm0g2+OPcrzOkwDGYf+Qmeor1zZ9av0GPL+/DjW7PgUUo8kyLjW/XFxn4Z+iADWBmawRFkTAfTOtDEyh5a1nGCvzH9zYXtsBK/08bOGX6/8w/8fvsk/D5iCZNAU/76DhKziwMsDUbpNACl79yjFIqQz1yu3Gwawm/DP4Vuv86Dze9+AgciLsKTtAT2zBxxHiw5Fcjypx1aAZ8is24LPYHv1Q/W3TwAdxNiWHxRYlS1wGsojfeJZaKZd2dvTOVy30AN3jBd5cFz3+j9LdpBc1F9MyE1UBVyC/OZnUbH/I4jYenZLXDVaz102TwXfuzvC8eibqDEnAvdt8zD9CzYH3YefDyHwLobf8Gj1Hg4MuF7WHDsF1T1OsEHJ9ZDtwYtoQseTpaOcCMuHJ+fBwfCLxXZlxQ78sqMdTDn6E9gLDKE5b2nQssN0+G61wYm8exNraHPbwuZjUqMvv7mn6gei8FAqEGsSPwJgT5K6Lz8CzypdEnwrM3VuiH+vxVvmE6XkAHPw9/bjieDb1DyTeIJeEImAhVGWDmgwRPGN3irImo1UUehtNF1A1RJc5DJFCopMVge2mCqNjykZ9B3FcyoDcj+o5l8fO/nPKFwdlq26ETU/F+qHszyDRi0p8gbVBqdVi00LDRJHyCTCd5Cda0r2j6tKZ+Fw6NBlOoGMiANatBgizgnP4kn419FxfCCGPhHQ2f5lxp2fYM3eIM3+BfgjZSr5QgKCmpgaGjYCU878/l88jmj2C11uEENcpF6jFrgZYlEclUgEFxt3rz5v2LZ0L8VbxiuFuL27duuenp6K/AYTEuDaEVDRb6SxIDkfJ2Tk5OFyV1JSUkfduvWrfxAKm9Q43jDcLUIYWFh/VGK7UNGMy8srFp0LnKaRkaNT0tL69apUydynH6DWoA3DFcLEBwc3MTExOQWnprIc3QHknyoboa9ePGia+/evaslMvUbaI6qrtl9gyri/v376y0tLSkilc6ZjUCqKErN5s7Ozqn37t3z4bLf4BXhjYR7deCFh4fHCwQCu4rsM12BFs2iqnrezc2tF5f1BjWMNxLuFWDd3nUmEREREpQ8NcZsBFQtSdr1RFsxDjxB8y1J30BneCPhagCeS32MZA1kraAQhsmkMq99Az61kWi40X11IU2cCz5X1oNAAkdlwNvM50FQ8MyAWO7yG1QT3jBcNcHdz6czjwe+aEW9K9DXs5AViiEvvwB29vmQ7blWGxCZFsf2cKMwmuSBgsJWJi0UX+bxeTtM4uw3nV++/NX2Cv9CvGE4HcJjo9cY4PG+5/F4jXhCPk95g3zywF/caji429ImP7UD5G+5M/I8HHx2s0RDIJ9KWl8nKZDQqOYxU9f86ed7/1YtIdX/a3jDcFVAz6VLhZmOCT1AKtnG4/MdmQeyGpOstXlDWOIxmjkj1ybo8YXgc2EdpIjLCdsv92pB8Sf5QWCo/8PNKevfeLNUEm8YrhJou3FmUwFP9rnAQDRJkl/xBDWt7N7ffzEUSDUP/12TSMvPAt/LfsDXYKU4W9Utlj6V8qSLQn02vbbBcF8V3jCcFkBGe4/Pk67i64nsySbTCCjQfFzegl6OrbiM2omvgnZBeJY8CrVGQKmHqqdMJpH8GRzvMBqWL69CuOz/Dt4wXMXgtfXz/oAPsu/4AoFI26U04sJC2Nf/U+S72qVKlkaBVAyTzq1hYQO1BcVSkYrFETli/W4R896om+XhDcOVAw8/n4+F+sIfJBqE3FOHMQ26wHCnLrWe4Wgx60eXA+FZQeW9v8jUw1JGSoQFg0OnbyXvmTcohTcMpwLufl7LBXp6n6PaWKX6yS8sgK093gdTfdooqPbjQeozWBa6Cxmnav4QFE1MWii+xTPkDQue8mZuTxlvPE2U4O7nM9YzYGYuny/4oqrMRrAVmYKNkWabwtKPUXgFOlSFTqgsBNwIoyZws6wPuXlVj6hAq9h5PJ47TyJ44unvfYXLfgPEG4ZDtPh1an0Pf+9MPp+3G2Qy2kqHu1I1dLR1gQKJZupoTNZL+Ob2H3DkaRBcfBEGOeJ8SCvIhvSCHGq8kJSXwWJJUsySzMJceJErV/3I9qL76KB5tRe5qfI4KfiXiN9ZHrIXCjUcHSX7zdWc1rfqBrJC+l1e53aBvjIP/5lfYL3+5zUq3QZKfN2wdCnfY7zLLj2e3mY0Pqq2LVYpUDzKcU7doY6xZhKOGObosyBIyc8CK30TCEt7Ck+yE2HNvYPQxqoxHHp6Ew7F3gRXi3pw/eUDeJT5Asz1jGHuVX9wNLaGzQ9PQ3BSFDQ0rQPfhu6DhNx0KJRJ4ERcCAxr2EkenKgCEKMmZ6fDg6znXI6OwDoA6G0ffOQL2yEexxMOh9AWwv9J/GclnLvfjHc8HZ9LUBKMpXkyXYN2tXG20E5avNugI/zU0QvGOHVjkqxLHVfQEwhRymUxadnRtimIUaKdfXGP7WMgxV7CSt8UBjq6MwZ/lp0EKXmZMKFJT4jNfgl9HVpDI2RAbeBkbsecnKsDPJDxREL+NY+N3ie4rP8c/pMM5+HnFSwQCg9V58ChALUnG0MzLlUxSAXcEXUORp9dAe9fC2QeIJQrRDWvg60r+EcchydZiWAkNEAVUQzPc1IhEaVYH/tW8B2qovrImF95ToDAB/9AfHYKfNRqOEw6vwYMtPTbdEKVsroYjvB5t0nQqUHztzwDZ0o7BPhSrJb/FP5TOrX71lmtBRLpbZm4+ofo+QVS+OPtzyBPXPU9GlPyM+Hjm1uRefRgfeeZXK6cSRcF/cYYb07zweBh7cRdqTxoM/wxJ7/XanNKTUHxNS9N/wXa+HmxhudoZgsJmSl7g30Dxsrv+PfjP8NwqMb8yhcJplWH+qgMmm8TozrYSmoLX73lDYUaDppUBBFKPLZnALdtlgJ8/KPBDpJ6ugAxxeBDX4DQUF8ju09T0EYoB9/7BiwMTGDC/q+hRZ2GsLzXdOi+5X0QiASZMrG05X9hedC/nuGaLx2tp+9g8YTP49lVpwpJjGbFM4K3jZpDS5tGUFBYCK7NXLXe7vdVg4/MG/MwGjJFYjifEg7nUyN0sglJz4ZtYFH38TDpwDewZ/QysNA3Zjv3JGSnMklNc3fYGY4P9vH/V/tn/qtHKdttmOUkNNdPRHJWS7wQGrQQyvjQXd8JJlt3ggGO7mBnZg0CbDy0DbCNjQ2TSpqCpBQxrmbzcDzIEudxtp7uQPZbcmoKmBkYQ3MTBxho0xqaGNpBRHY85EkL2BSFtqDRzz6N3WHVlb3wMisVHEysITo1Dk5EB8HR8d+zDUt4VE083kj7Ie6ezw+H/GuZ7l8r4dz9facLBLC5OlRICbKaBc8A+hi6QCdrF9Azoqm7koyVkZEBLVu2ZKOVmuLqywdgKjKElpYNWMMOS33KRivbWDWCO6mPIaMgB7rUcYPY7ES2vm579DlY0mY0XEoIg6513eBx1ks2f9fA2BbupT6Bhia2UM/Yhnu6ZsjLy4O4uDgwNDTkcuSghpIrKYBtzy/DvaxnlWZ0Wnx7Ee241hunQ5CPP8w4+AM8SosHE5ERpOZxYTT5vKe55ilNwsbsq7oBXMvwr5Rwnn7eAXwhf7mumY2kjzkYwkSzdjDSviM0tnJgK6VVgRjN2NiYBe7RFM+yk1mDrGNoDol56XAq/jYbMKlraMmkxMm4UGhh1RCWoQBobd0IIjOew76YyzC5aR/4LGQHpOZngbHIAEKTH0F6YQ6bCCem00aTTktLY1JO1XuTatne3An6W7dk+8ZF5b7U2s4j+3Zf2Fn4qPNYOB0TDCcfBcPh8d9BdmEuBMU/YLYqVbOowOgjywEd1yYevfmvYrp/3bSAx0bvWzw+31uXzEYNli/jwXTjjvC581Boae/MNiIsT10UiUSQlUVBkCsH8iYxFhpAL/tWbHPFg7HXwEzPiJ1b6puAq5kD6wCyUaJlF+bBxy2HMWnYvW5zGNO4G1joGcOG8GPIENr1qTk5OeV2EsT4xGQj6raH1a4ToK1JA6ZaawqSlOl52fDbnRMww2MwnJmymjEabWl8f/ZW+U0EqczQUF+S2W7TdFcu51+BfxXDefp7P+XxeW11GQmL5tNGGrWGb5xGQgtHZxZ6QJPnU6MlaaENjIX6sC3qDHx0YwsIkVGSUbr5RRyHBiY2kJyXxdS4HEk+qpXN8L6z4GBkBT92mArf39kPSfkZYKNvyp5Dmy6ef3GP2ZQ0Ua4paMCEVGH6rAjMfkXGm+jQFVa7vAf2euZlRlDLw4vMFLalMW3Uv+HmQbiMauZnZzbD+WlruTsQbCmUXoTnxpn/mrB+/wobbvTe0YLoDOtHPIm0AZdVEkQ3LUtaiNKivcgRxth1An1jQ60GP8j+ovsfP34s7tGjh1AbO+5VQoq4ePFiYqtWreqSLacNBFjBsXnJsP7paSiQaV5e2tr52ITvwefwKsgrzIeTk1fBhcd34KsLv6FNJ9cQeCKUuAUFI4N8Nx9gGa8xXnuGI2Z7lGaZiExlyWUVgVSub/p4Qb5EDF+c3Sy3DzSAOc8Apll2hno2dlyOZiBGo403kNHC9u7d63f69On7oaGh+w0NDTVzqHzFSExMvN+tW7fp7u7uTlOmTBnerl27MdrucSBCyXw86Q4cTgzVeDErzVW62jSAvaOXwph9y6FAXAhr354HQ3d9VjQlIV/yI5sd4uu3kWW8pnjtGc7TzycXS1HGLYK22Z3uPgj+uH8B1g6aCz9c3oVG+i3QQy2a1nuRvUMMyf5HaaSQX/30XWBgPXe1gyGqQIyG6qPk+vXr23744YfdEonkGWYn4pH/119//dC8efOZulRzqwOkAv/444/D/P39j2OS6tMaD7vJkyd3nzhx4lIDAwNDTV2+qFHlo6357aODkCXVbLkPfcfGyBwKJIVwesoaNjn+JD2B2adFAzPIwDwpTA6a6fe7POP1w2vNcJ4BPgnIKSW8c6XISLQkhpjg7qxfmScDeU+cnLQSOm2eDcY8Pfi66WjGcMRlNDFNjr/Uq/LQZpBgJn1X+SCbhhiGPpXtGzpPSEjIPHnypF9gYOCfmEVu9kl45OJBrZNubvDgwYNH+Fmr6xrV3pwWLVo44yntOUeg96UVFFZ4OPbq1avNwoUL/2dra9uIpLgmIEb5M+EmnE4J00i7oAGZYB9/GPPHckbHj7qMZc+Y+ffqImnJghjli98Jmb3pMMt4zaDdEFYtgmfgzGjkjXpckoEY54e3ZsGXvaaxYea/H1yB1QPngF/QQUhDe+BRSjykY76DniVYi0zk0g2bFcVhFAqFIBAJ2eginbM09vr0qWA0GgSh63Sempoq2b179/f/+9//Pg4JCTmDPx+NRwoeNIytEGf0KR08eHBTS0vL5vKs2olNmzZ5X716NRhPlQ0w6jQofl4iqsmPsbx/v3jx4nbbtm3b6+vrm1QktUlvaGbsAO3MnOByamSFXQ51bmuu7YNfh34CDiY2eDsPPByawh/hF4pd5LBTFBiIxtv3b3n6+dHQ184V7LWUcB5+3reQOG1ZAktAgX2IWAs6jmSe8gfDL7HJ1b6/fQB70C4YtXcpZBeg5on3EGh+arXLBK1G1e7du0cbYUDDhg3h+PHjP6JE24fZFOaKJFp5XT51ak0ePXoUUdU936oLOTk5L9Bu88RTktDlcRGJKXM8HIYMGdIdJd4a7Hw0WkdIdf5d9N+QKC5/j0j68QHO7aF7w1bQybE5XHsWBp+f/ZWZCM8zi+MT0WixVCxxCPEN1PHiverFayfhPP289yDj9OWS8FmPiczgDn0RBe+4dgVDVB+PR98Ad/umcC0uHPyDDrG5KwWzEYiodfXMoK4+tZ2KQWrnpUuXIDk5Ofjjjz+eiBLtH8wmNZHG/SsakqOfyzMxMXnm6ek5uLb5VtKqgHnz5o3EDoE21q+oB6KXp+HLlIcPHz7etm3bAVdXVx52Qh4VSzuA7paubMoiJi+JMaAqUG5UShy0rNMY/gg7DzfiH8CxCStQteTB5dj7SEf5fajjE00/cBnZcsWTg7dfj2FghOpS11K4r/daJNATfE8Sjf6sDMzgeVYyeHsOgbEtekO/bR+iZPsZLA1M4U7CI5jy13fFBjcHIrwVGMAC+/5gbFqxiyWpj3v37s3ZsWPHBlQpSapRwyQ1q/wWVhJUz3anTp3a1aBBg561ZQCF1OXTp0+v8fHx+QaTlQlvp4+HHT6nEaqbG+rWrdu8oikQqog7mU9hU9y5cu06sudmtx8Ko5r3hKG7PwN7E2tY0GkkzD36M3cHBz4/M9jLzxwfXDsqtQK8Ngznuc6nG89QcJEC1BBondlVrw2QlJMGkw58CzPbvQtDXbtAhwBfsDQyhxxUIUWCsgR15lmDT8PeINDTbGFmfHx8xoQJE4jKf+NxG4/KRtmhH2yMqukNtAM1E63VjJcvX4Z07959GJ5SyIPKil5qQxSWzBEl5dgxY8Ysr5jpePCyIB2+ffR3uVMHMjYAJoEmVo5syuCjf/zg8tO73NVioB3+IMQnoBmXrNV4LRjOdcV0U1Nb/Qx5UBo5SMIt6zmFqZHrb/wJ/sGH4YNOo7DyeSxdGnR/G4E9TGrUk+n/moAkwNSpUzdGR6PxAXARj8r7aslBHsGtwsPDr6Lk1OwlqglZWVkvUMUl1ZziR+rCuKTerY65uXlzlHa7DA0NbSqS5GKZGBY/3IutUH0zpKhnxyeugIHbP8HONZ3LLQupTLrhlu+mOVyy1uKVEl1TGJsLXigzGw3pd67XHK48DYM2G2fAhNb94eTkH+FJxkuVzEbe/T30nGFS414aMxvhzp07kchsQXhKamQOy6waaLogokuXLj1RCpSze0b1gWzZ9PT0J8hsgzBJdqiuRnJIrD3HZ98YNGhQX5TkB2hEtzwIeUL40fU95FT1NCENpq2/dwlmy5cUsAnxfKXV9Hwef3bbwJn9uWStRa2XcB5+Xid4PP5bXJKhBRrU8zoMh8YWdhCbkQhj9y2HUS16wvHI61Tx3F1ySLCX7aPXBN5t1IFNAWgKapi9evX6GE8v40Eb3utquyZ6C3J6bHbz5s39KBHq1ZRNRxI7Kirq4oABA2ZhMgYPXXQiqkAjl/VGjRo1cMGCBesKCwvLrXnSPj6L3AcFGowaW6B9vmvk52BrbA4Z+TnQ+7cFTEUl8AQ8KNDLNrkzefsr6cw0Qa2WcG38fYbxBcISzEaNc6RbD/j5+n64n/SYjXYdmfA9HHl4tQyzUTPuoddYa2Yj7Nq1iyZWn+JB82tVj45aDHqtDDzut2/fftC1a9d+rwntkpgtICDgM2Q2L0xG4VFdzEYg0fP4jz/+2D958uQhEomk3B6FGOabpqOZP2Z5oE7w1OSVsPzCVmi5YRrMOrIGfhk0n7UJggx/RpRn9IAlailqLcM1WTtPXyTi/ylTGkYn74O6Jlaw/NxWaGhuBzkF+dAIP0fu+aLMiBf1mh2F9WF4o04VMltiYmI+9sJFE0S5ubkSf3//k3gagUcqHtUhgqgXfogNclmfPn2G4W+mElPoGvTMpKSkBy4uLv1WrFjxG2aRGqnLDkQdiHAvHz16dKVfv36daa5PeWqmNIjpVriMk6/8VgOicXjiE7gSe595D4klYrA0NGHtoggycHT396ZR11qJWstwZvr5d2SFxRVJdPii5xRYP3gBXJ6xDkITothk9vj9X7HYjcqge53BCkY17ELdojxTBagBxMXFpY4ZM6bH/fv3+1OaGujq1as34WVSuZ7gUZ1zPCQJnjx9+vRi27Zt+6xcufJjGszQRcQsWvyKHUmEj4/PxK5du45EKXMDs2mivibnrIgUNFd5b/Dgwf2R8cPLYzoCSTqaN1UF8rN0s23IwjWY6hmx+boFx9aBoFTMFYFAsKRDgFdjLlmrUCsZrl3gjIlIFxcuyWCqZwhd67eEd3Z+ylSJv9/7FvaEnWVBaErDRmYAPo36Ar+cARIi/JMnT15OnDiRRurCFy5ceF0qlcY+e/Ys4dSpUzcpDw+SetUh3ZRBrYtcwu5v3Ljxd09PzwHTp0+fcvv27b+Q+aUVDTwoQOXR19cnb5jCc+fObe7WrdswPEaePn2anJFJUtdEWdSBpHkU2nTDsX5ptFctaM3f4kZD1IaIpzV0XbAd1DOvwwZO+ju3Y4yoDFp8LJbyHnLJWoUKlK1XA8+AmagRFreNfKzQK9PXsfVR5FE+BJmOpBst1y9dAKGUD0vrvwOGxkZcTllQ44yJiYmbNm3aYEySPcOM7CtXrjiOGzduTmxsLKmTJBFq2vim4pC4phl58ta3bNiwoWOXLl0aou3VwcnJyd3MzMwWJaAl2i28vLy85LS0tPiIiIjgQ4cOXQsJCYlPSEggKUYMTAeNitakRKsINFHe8Pfffw+sX79+D3WDRaRehqTHwO8vrqj0SKE52L/GfQ3xmUlwIy6c+V2uvLq3zL1SkAXemhnowyVrBWodw3ls9Anj8cGNS7IueWrbgdC7cVsYu3c59GjUBja8vYCYsmwFo723xGYg2NhQW1UNTrK9mDJlCg3GELPR6KMy5fvgQb0jTQa/KomgDJq7o4llaqw0+kc9iULnJGYitZQYiwZBqIOgNOXXhndXBcZ0u3bt+t3BwaFDea5uO+MuQ0h2Wf9kcmS+4rUeRu39gq13dLWuD503z0HToqQ2QCsLeHy+/c1pGxQrIF45ahXDtfX3HiQUCI4qxyMxQVXS2sgMVvSbyVQIimtI0Z0MhES3YtDc3BTjDuBe36Vo1EoVUKVJmTRpEi3ZJ2ajhloaJGHo0HgaICwsrCWqfo5oJykWmtKkUbyrq+t9ZPCKx7qVEBkZ2QKfMwVPhxgaGjZDtZLRiEYy09PTc7CBXsPrf6M9tLV3795kH5HerL7V1k5Qx9Fg//79h6ysrIo619KgDvWryL8gVVp2QJV8ZQPf+YjFQ/E+9CNzgDgSeZVJxxLg82KCvf2rHpJaR6hVDOfp70ONvIiTiHFmtR8KF5/cgVsvImFgk47g024IjNv3JXdHMTwEDjDBqWe5I5IpKSmSkSNHUjz7Kk1k3717101PT+8XPHU3MjKyEovFTLoqGJ2kKDEIDcBkZ2eT7XQP08tcXFzI6VklHj58OA2fsQbVRfOK1pvR82lgJScn5xEy37QWLVpc4C6pRHh4eG/8/Ql42h7fkcQANXjqFIIwvdrNze1VDKXTOzgfP378CtqealfEEzkXhG8vE9iIRiY7OLqBEXa83/bzxhwZSrm5ZXxnkeGAJxG/G+S7mbyFXjlqDcN5bvReiJWzmksyUOVRUBnS2QfvWMz2R6MejBqcMoylIvjCaWi5/pGZmZmANluf5ORk8hwpf42IGiBTvINM8RcSn1+eKqQKxIDIHMSR/sig81u2bMncJPCZ+visBHymubbPJNBz8XvxyMyNsF6KRg+QkfgPHjzYhnnvKd5X0SEooOgY8H3oh9ehRP4Q82rS5jPETqkFMt11ekcurwye5ibDqtjjLGiRAg0t7GDvqKXMF7Pbr/PYyvATE3+EQds/KdM+SLUMmuFHX37larbaQtYkmu8drcfXF5ZgNlIRzQ1M4N1dSyAg+G82FdCpfosylUkNaV6d8p2R6Z7Vq1dPRGYLxaTW/pAoIRwiIiJysMEewt/XmtkI9B38LsHX2Ng4H5+5BG1JB2zweZhXKWYjcN9ziI2NLcB37EYJfLbro0ePxPhckmp8ZHSVajbl0TW8D7U33vsxMTGF+AyyYWsKecjsEZ9++unb5Y3GNjC0gc4mzsgtxWUw0TOAwTsXwZO0BGhoXpctWr2dEMXWONLSHuXyyrA/8fDzWcUlXylqhYTz8PP+EwlOXusMVFkjmveAOe2Hg6m+IZyIugHLztGcrYwt21DGIL1m0K+xh8oGRaAe/O+///555cqVNBlKcUZU36gGKIGGoMrzt7ZRrCoClhdQLWVBh3QFUmELCwsp/sjyyj6X3gnL+h2qmUu4LAgNDa2D9uQirOMB+N7NTU1NeVTfVIaMjIx0PA/G8z+aNWtWmQA/1AYtfX19JyLW4vvLc0tBD+33D8J3gLjUzLipvhEs6T4BzseEQljSU2wz70JmQR6suLSz5AYn+K7BPv6vvL3XCobzDJxJnMTOqRcrxF73zqzN0PTniWCkpw+3fTeD2/opLKqwMkxIlWwyvNyAP9jbh86ePZuYmdy0tBIjqJINx573gLpGUBvBqZhcqnLg1ExfZKRDeH4TOxxHqgN1nRqBvkMHSswbTZs27YIMqM1gEWladgEBAetRNR6m7ncoJufnUfsZoyuDduTZPmIJWBmaw3v7v2LzchRSI7ewZKcjk8j+CJkdOJpLvhK8cpXSfaPXUQWz0Wpt2sKIRqciEmNh45CF0LqOE4vUW9p1i/at9rXtWS6zJSUlSZDZJuIpLcPXqhVGRkY2wQb0WjEboarMRqBnoE3lhxIzHhu3I21MUh6zEeg7NHiE93WIjo4Wo2agjXsVvXSCj4/PIvwt8jNVCWOBAXQxa8KlikHTAbRWrt+2D2Bhp1HMKWKoa1fuajH4+oJR3OkrwytluE6rFhoK9UW0TIRhTIve0MDclq3aHrbnf5Cckw7TPQbDADSES7tvdRM1AjtrWy5VFtRAvvrqK5Js5J7FBii0ATLbfV003tcVVH8VMZk6kF2IWIJMRwNUmoK+FOvl5TWIPGZUgbSf0fYdmZOyMl5mp7JV/uem/gQXY+/Cisu7YM+9s9zVYpAt5+nnvYVLvhK8UoYrMM76Raq0zm3zraOof+cyP7k/x30FmzC98MS6MuG6hcgHwxzacSnVuHDhwq937ty5iqdae4tERET8jI2Ghq3foJLgGNYT1XJtmC4vNjY2/PTp09+QeqoKFGlter3u8jCHSniY/Ax+vXUMrj27Dw/Rlts45APGoKXBN9CbOnDtPNUcXQN4ZTacp7+PSKAvKpDkF6tsRCQygjPys6Fr/Vbwy9vvl1npS5U4xrANdGrQUm0PnJCQkD5u3Lg2eKq13UbAnhkfXbne/Q3KAtXSr9E2+5xLVgTiNIfDhw9fNjY2Vhm6nvZdWB65H1KlJf0W3mvZF0a4dYcHyU+Zj+1f4RfhaQaNk5WCTLo42HfTCi5Vo3iFEk42V5nZCGNb9oGtwxazT1rR3Wrj9DLL6vXEfPC0c1XLbKQGbtiwYRqevqQky9QC9+7d60CjfW+gO6C0+h/SS9O2RjRLnDZt2ni0I+U5pUBD/wsbD0Jal2wDF2PvQMjzSLbaYEqbAaAvFLE53NJxU3gi0ffcaY3jlTEcX1Ry3o0qZl6HEfDz9QPg2+5d8HRwBXsTCvpbDOKx6ZadQShSzxD379+/hOokrdJW5bZVIZDZer1uAyW1HWTToWrpxyU1QX5iYmL4o0eP1G7eYSTQBwehGZeS43HaC3A0t4X0/CxogX1uqzrOcNVrPcxwH1yig6ZAVKhhFU1D1SReCcN12DizjbLtRiA/yfuJMbB6wGyY+tf30MC8LsQpBf4kmEpE0KSu6g1yCNnZ2fD+++/PxNPKhHxToAP3+Qa6xVjuU1OkT506dbE6KUeY23hAiVFZakNzj/wEhkJ9uDf7V+hYrxkM2/0/2HDzrzJTCShHlTajqzm8EoaT8CVHuFMGssta1GkEK6/sgbZ+XvBZ94kwdPcSNk2gABnJYy09WVhyVaAKPXny5Fd4ShtpaDwHRKpOWFiYNdpt9VCdtMO0I3fpDXQIU1PTkuKoYhAN4/fs2TO3DLNwMML20cSg5Eg1zcHFZSZBO/+ZsOhkAJtSIkYsDZ6Ib95l08fyDfVqEK9k0KRd4EwZBXNVwEhkAIfHfwvPs1LYUovfb59kMeaVl98Yi4XwpesokAlUv3JycrJs1KhR5BVO6zkqtN0iIiIGInOtMDExaU0qJDeUXaLHfAPdAm05Gdb1zObNmwdyWRWBiG2PHWkkqvoqFzimoPq47NGfZaaNSoMmwSksgzLzYhs8EDIrcCSXrBHUuIRz9/P6UVmfJrSwbQQ77p6G0XuWQs+t8+FOQnQJZiN3roGmzUln4HLK4uLFizQKVuFAyd27d+ujPZGCBDyGDaA1bbFLDEeM9obZqhdYvzys9wDs7DLJsYDLLg/UUFJPnz69SN1AVl1Dc2ggKrM1IAN9mQZQ5nccCTd9/KGNXcmf5An4I7jTGkONMxxPxpvAaoIDnQ5q2hFmtXsXTk9ZzRxRzz6mqHTF0JfyoX0d9evcULplr1279lc8LXegJDw8/F0jIyOSgJYKiaYN6NcVB0G5U1DOV6B0mjoOyivRy3KfhPK+T+elDwXoPdiz8Si9Hox+S/67shLvq4zSz9W2XARVearA3pHHM8HOLhLpoYl0yfv+++/3YMdIm6aUAXkcjbDrUGZerq6xJRwd/x2E+m5iZoiRSB9EpexByvcMrNntjFVToJrg4edtL9AXxUsLSk5kN7NpAA+SnkJztOM+7TYBJuz/qkSj7MirB2NceqhkOLrv1KlTP3z99dfLMal2jRv2qB54b3BlGI0Ql50MH9z4FRuW/B2oYTsaWcGajjNYevTZH6BznWbwYcuhLD3z8gZ4mp0EpwZ+BcFJUbD81h78Jq0Y4EMXWxf4qNUISCvIgikX1sJ4555ggCrRb1Hn4HP3sdDKQj4wNPz0dzDJuTdYG5jChvCjRb9NoKHx7T0+wO+JYNYVf0jNz2RXyd90feeZbL/wrMJc8MH3ICde+l17Qwv4uZNPiefo4+9OPr8WMgpzWD6Vy0bfDFZ2nAaGAj0IeHACTsXfhpUdpkMDYxsowGeNO7sS5roNhj4Ordgzfgk7DBcTwmGCcw8Y1qCj0tPLB+sMpNJxzZo128NlqYPBsmXL5vfp0+d7VfQToY32SdhOyOcXMx0928HUGno3cofxrftBn60LmUqp6JwUkEmlf4XM2jScS1Y7alTC8fk8H2Vmo4JvHvoJ83+76eMHi7u+B4tP+bPKUoDceAbatlYr3dLT08XIbBT7v6JpgKuVZTYF+NgY+9i3hmlN+8KoRl3geW4q/B59jr0vrd1TlgyUFvAEqAXz4evbe6GhiQ184T4OBji2hauJD+DIM3LAkH+PDmIIWu/17a19zG+UGr/imfRUOsY27s5+m44ZTfsjs4hg9b2DkI6Mu6Dlu/ABHvnifFh08zcWjGfONX/GeItajwRv17fgZV46rLhzoKQEw2ql36EBqulN+8HIRp0hFZ/ndXEds4vo12mi+fPgHcjc8kEsek/FM6ixX098yPL+iLmicoBCHYimIpFo97179ypSL/OQ4bYh/VS66JGU62bhgg/kMhBkHnyC7WkBhb+XyuDe7C0QhGol7UGh3OEIjfRrdHqgRhlOKpUt5k4ZKFR167pO8N2lnTB63zKmFsSmJ3BX/8/edQBGVTThuZZL740QAoEkEAih946AdFFBFBVROgr2XlB/e1d6V7AiWECQ3jskoSYktEB67/XaP9/eHSTx0iAX2n34zN27V3d35puZnd3Vw0tnQw7Ola99wZWF5WfRO25aIhnsMzzOf244VQsV1dE9gEb4dabhfp2EwrCRVZ8lxM1TNOLc0kKa1mIIfdppgriOKaAdf3j8d9HQywL3GsjCintju69xF9HIJVADfNKF3GRq4+ZPH3d6gtlzlGBANt+pGFG7wgwa4BNKH3V4nB4L6COErCKgHIb4dqCH/HsKxlXp1HQm89p8IqVaFS2M2vSf5zqUGi1Yb1TjroJJL+XDja45kPBsbW2NCZuqQw6boIsMn/+DYQ3ag60M3/QM9+a2JdTvh+dp1cmtFJ+bSgWlxXQ04Wy5lqIpUVPbBVPrbbHMehO4NiuecJZZycuNr8F8Jb+e3imGV3w5aLqYu0RdNnDBLWOEY6jhy3+BLPaPPvoIAwurnC6BNemkugiIYGbnz0/9SQ9s+5ie2P0N2bP59pB/D6GpKwPeZ1ar4VTEyuVbNr1G7/iEPj2xVphtFQEHv41rEzqWfo6FBJNuXQOYY+Le72jUto/Edu+m2bxPLq4Nllkfd4Se2vMdvX50ldD4ENDvuk0WbeunC7vpkZ1f0rsRv4pnLqvhTaG1i58QrDiD24Sjmzs1FKwMM9gIMN/Pl/aStdSKHmnaS8yitiDqX9HYawmX6Ojohw2fK0PRK6+8Mr+yfjm8r7OYb+kackoKaOcTX7PL0ohGr36Xui2bIeZAKfd8fJ6ENG8avpkd9SZwshKrzmU7u8Fm/+v/FP177rBIx1kR8a9YqbRseLdEpSJ/N9PdYii0xMTE8wUFBeh3q7oFEelXS71BoFIf5ob1vw6PChbJVxXTxH1zrppRpWKZJn1l4oHAP0i29Xfwpl/7vUJvtR1DndwDKYf9pU9Oriln2hnxIl8XibsfHP9NmIVGoLw+6TieFnafJrYfej/HAqqmfHURze02jf22aYJ1lXI5vXLke/EUEPalPZ+hz5j14G9BoPFbxdmtKiKXfT8AgqSHjt5uO5b/r6P/HV99NVUKfl9sborwAz87+Sc5W9kJpq1C/5iEwdT/WHypAvn5+YmZmZkYtW8Sj/mVH5KDCWJbz3+K/jzLSoFN5j1PfifSvSpCppCPM3w0O+rRpNR9YfggGAHrcbfxakaPskNrZ2VNf3ChlKjLp1SFKhqIyXJMAdfYsGEDRiWD3aqsYm7ANXcsqoSOfTEPCmUW6tugtQgqZBbnsTDob3+FGQG+kEIi5/35zCY2woycun8eLYneTB3dAujtdg+JY7NLC0wKHC71DjfuLNbOZYH39bZ1pYZ27obNTSidiXvn0IwDC0VAY2LQAGrp5CuuW6JR0xS+71thq6ilsx/NDB4m9mfz85iawx974BMiS2Nt7AGxr6vXtbl4wWazWg6n1CJ9bivu/cflg+KcQmbv8IwL/LdE3OPXi1XOaWQSdnZ2Tdg9qMrsRyEXbty48b3KWM7P1oNKSssPOvW0d6E5g2fR72PepYd+f0/M3l1uanRG2T5hc6PeBE4ik+lDWoyfH3yLFFxRE9d/LlhhL2ueX0e/IzSwESiUTnb+lWaWwJxcs2YNarZ8yNME2Jws389wnUBg48tTf9Ho7Z8Is66E/Zr72HdBWxjg04bSinOEufnQzs9IJ9HRA026imyIJvaetCUhgh7d/aU4T8P+1fiA/oKBjFWNv8bPEOhAJ5+r3wFo6yn75op7G7e04lx6t/0jwl97kE3Vcbu+4oZ/iTp6BAjBv5+fLZ79t9E7PqWHd30h/LL7GncWfl1Z4D4Qlge3f0yjtn5IZ3PiaVijTiyY+oZtfI57+B29bVzEd7D335ePiIDLmntepdX9X6a/B74pAiub4sNrFTwBUJ8KhaLyAY56aBYvXry/MoGDRdDc2tvwTQ+MlYNS/PLAb7Tu4Q8MVkgFsDLruGjqDMM3s6KONH81mD1b6uOQNxsfMYnnyz0eoblH/hROLDK8Fx1bT2uj9pbL6kZn9KMNu5PMRIcntGtMTMxWZjhMdFJtpvHMmTP50tKRhq/XBZhT8GsC2ZfBFsRbf59QEciA9m/p0ohcrexFY/SydqKhjToKIUSD7OIZRA4KWyplheLPwvdoQF9qzUIlYaGE0AU7N2KfzoEcmREhbEAAm6FKqYJCXP3IRWlPduz+Gu9t3Fq7NCYfZr0m9l5iekA7buz9fdrSQ027c+NTiGfE77iHu7UDDfPtRPf6tmdhuFbOUGfFbFk0c/TWX9fRR0Qq+3q3FvWhYmH24Pdp7dpYKEF/vpeD3IbNZC9ysrKlwY3ak4+NqzB5oTBh0jbge7ZwbshsV3N9DjOaTcu5DMy1WRW0AwcObGNvb9/c8P0qUEfWEgUdL7wi6gqA4Ddz9aE2DQJowt+fsvuCOX4l5ZS7gE4XkPRP+FzDN7PBNH3UMTosmDqRpDoskEFytvcPTZwn9h+MO0PbL4XT/iunKK3CMBwPlQ29Gnwf18R/HxEC99NPPz26ZMkS9N/UKNZ/o2Pc4C8hkAE/BWYUkFKULUxANL5L+SnCXIDZh/sk828Qtkb27hSblyJ8U09rZxHRS+XfwARoyFcKUlmgHEQDySzJZZPVU1zzMu8Hizgr7YRAg808rR3LNWIlXyOuIE3cz4uZB4KUUpgt7oFnupzP1+CyEqzE10Q3BorTT9xDXxYiOMLXgFXlaeMoGm26MJP1wpXOz4T+PDwXGmk8m804x42fBaZkkbqYBU+/VjpqCtFYmNpeNpVONWkSmLyIBc4rICCgujCnbNasWaMeeuihNaZGdWBNghfO/kjWimvRY4xEeaXnOHokpJ/ocpmy/kuD4JWBTlcQNm1J9Yu+3yBqroJuAFqJ9jnDRxrbsi99dXA1DfrxZfrtzE4a0LQ9rR/3sWA+I1DprawbVLpaKUYFsLBhkYoaCRvAZuVkaNHrBYTcllnGWqYUwoIN35HBgCcGA6HhwayBQCIaiM9YpxqC5mXtIgQQwoPzELjANe2YLRS8T8HPZsuf0ZjRaO35M46DP4jwf8V7Y0MDB5tC2NABjmvDB0PnN8oQjd6T74tGBmHEpKm4Bv9UDuIc8ZuV6OaAIsD7YE0HJZ+LewPZqsKrz4V7ubLyseHPWDoYXQLYcJ6nTe2XMIfA1UDYAM133323vaSkxGTY2Z7rw1NWPicZyu50ygUatPIlavrtOPp68NNXFY4REoUc08mbHfUicNyIGhs+0t/R++n3yN2UWZhL+5jZZmz4hjovmV5uAXyNRksdncrPLVgW6enpWJe6VvPWtWjRYikL3SY08usBmAWNEv4X/B1s+I7wPp5SNNgyETA0bjR8CBD8KTRenKNvlEphjgH4LASCBcueP4NZwBAuzGzG3+C/4bdiTenVexfwBoDlwGLG/RA8J4WtuC8ECIKH/fDbcD0wNPYZgc8YW1Z2ZAYUBY6VMh1CMeAz/ERb8Vwwb5VC4GCuObCA4Xywr3hn3nDv2iIvLw8LYNYUpUVFRVgR6D+A2R5o42X4pgfqbs/lkzQssBvFzFwlgnP/aVlM8e0WTjR7bmW9CJxUJrmqcvJLi8qxGQoDDaYsrDRsstiZ1pIQmMuXL//OH2s9SrR58+ZDWIh/rmqMVWUQgsMNDo1Kv4EN9I0dwGcrFhojrNmHQgNFxUJxQBBwjvF8mIs4E+eh4aIvTVzPcB/BVuI3PSvis/58/WbHmxFgyGu/K6+avBAmMFTZ33CfisCz4RgjUMb4js5w47Vl/GT6fYa/BlPfhpUMvuM98Rf3qC0waRCX0UzD15qglF2ESleObe/sTxr2W8sCLOdl70I9lj9D4//8qFy8AECnOddIudV2zQGzC1zr+U8151Zp+FYz2OhkZGVjuuLQgf3OO+9g8GC10UlTYD/hJd6uazR4eXbk6inzHZ8r+37tc9nz9RC/lf189Vjjb9c+688vu+lx7Zxr+wBxdiW/lcW1Y/QQR2Of8W+ZTfwufjMeX35/bYFzmK1WBgcHxxp21QSaF1544RfD5/8AwSSdRiP6QGExIPCDSGU7n0A6PGkB+Ti407bHv2BSq8hzknaGD2aD2QWOzZNBFac1M5qKJk1G3tVK6YOaMOwoDzY94LchDcPEyVXjwoULnVibYv20cikJ1xqP/rP+37Xvxr8V9wGmPpfdZwT2Vdxf9pvp36/9M6Kyz0bU5FhTn/H/8vv134179J+v7an42fjX+M/4veLfa//0QBtgphph+FpToO6z1cgLMwFk2rwZcB+97X8ffRDwIH0W+DB9FzyeZGod+X/zMD3ZdjCb/0ph3peDhK52XZkL9WFSlkvew4jcQ5PmU4iXP4VNXUwPtezHpVdGdvjYULtGpoWRkZ2djWmYaj3veFRUlANf80jFOoI59ejuryhPVSQii2+EraLVsftowdlNwn8avvUD4X+hj+v3S/vpTPYVenjXl0JzXsxLoQe2fyw0ZXpxLj3G14HJ9tzhpRSRgRWL9TiXmyj6yZ7c+y0VsR+G5rbuyhGadWipMCc3oY+Or4n+u03xEfTzxb30T9xRGrntQ3p899c0dtcX9OOFXcK0RKY+7gWzcRzvr2iOo79tSfQWUeT4fCTtnPDhHtr5ufgd7zlq28f8/DpaeX6n6LwG5kRtpNeOrRQmo4yv+cHx32nMjk/p5WM/CLMf74ZrYFvPz/YIX3sun4N3wTPh+R4R7/C56Pe7kJvE7/udKI/H93xNe1LO0P3bP+HrfM1l8SkdTL0WJWSBQ2pXVQsnInrYt2PHjl/t3btXt2vXLmzZfN5/+4wYaE8eSidyUbAfLLMWZjXWIHh993K69Nyv1NTVR8xdaTS9jZBbW9mMWT3GrF1l9SFwzQx/BbzsXGnhsXX0/X2vUc/ls2hsaxa4MsKFvh5vO9MDCmF+JCQkwJSo9cSuCoXiMJuShm9lIRGBEAQkirlh4v7650FDRtXpfQEtaeho+nnRgCW8Fw3zh3PbxRyaJzP11hA05rKYreIsoxJBg3sn7Gda3e9lGu3fg7ayQOE90NizSvQJzTCTBzRsS7/xMT+c3y7ujLSx7UPeFwL5VZen6MnAAfQ7KwIEW1bwfeHr6Z+xPPAu+1OjWIjDxLtAIFed3yWCJcv5PDwX9r0X8bP+KfldESRBEjI6vFEOy2K2U7FWRVv5/ugPTChMF0pncY/ptLzXM2IIDhTOkbQY2pp4nMsGZUZiuNLKPs/SD7xBsRSqi4XiwLF+dh60g6+HMt0y+F3q4d1C/8AMvD8/R1WTDCGbKPbYsWPHN2zYIGZ4LdtmqgN80SVpe8WKqZjC4++z++jeZp2osZOn4Qg9sC7h+VRHs64NbnaB00lI35NrQFphNs3s8gCdz4ynN3qNo19PcQPjBmCEVq0hW9vKlwvev3//Ov5T4+4AgE1JPxa4Shf+A3M8c3Cx0PCoRmwVJ5+FgCUWZtIxFjpE/9AwT7CgTW0+SAyRAdC/tSXhuBAWI5BiBQcdbDnSrzM90KS7GFuHzuIeXi2E8EButjLLjdnxGXVwDxCCghIpUJWIZ0E/Ep5qIwvri63vowMpZ4V/YgpgW3RMIwvE09pJvBue6SU+b3fSKdGZDsWQxGx+KU8fhT+QFi2CML28WtLa2IOCuft4t6LFZzfT8YxYsUHw3wz7UQz9wbQGaPAQ4j9iD13tc0M/34uHl9Nbx34U923FvtTKc7tEgeK5ClgAgUJ+r4pBDa4fCVsh5dpKGeBgTFd/HINRWemWH1JSDY6yYijRqWntQ+/TJwOmcNlKaM6RP2jJyFeEIjECAieRSiqfpaoOYHaBkykV5XpA0XARKXp07UdipuXfIneLAjBCotKR0sp0Sh3MwYsXL9Z6KWBmtgeqWk0GNv+KXrPou26oDNbULAwnsy5TBjcsPBtMD5hVzRy8KI8ZyVVpT9sTT/BfB/rlwl6hwRF2RyN8MWSUMNuMAHsg0wODUb849Rctit5Mn536Q4TZI7PjaV9KpKiEXtzAwXCvtn5AsEVFQAhySgvouzP/kIu1PQvPGbE/qTBLKAKjAKJzuptXc30HNAsRchzRNzWHz8N7Hk0/J+79deeJzGhxQpB+vbBbdC9AACFw/Rq0otWX9tGIRp3Jw9pBrMuHc94IfYjeafuwGDmN7728g9m8zRFdAYAnC9777R6l10JHizJBXU8I7P9fX8kEULdsIlYVJYTWuchb1OOPP/45H1+jNoDo6trMcFYAUqG4Mopy6d/zR8QEsVp+BzyjESKnUl7eIqtrmFXgOq+a6VhRNka36ktrxrxHXw1+WmgcSYXW5WdVfi7KskClsBasLvXnP2BBCKzMBAGbBDg2EJ9R+L527nRPw1AK5H3vhP9Mb7QZI8xCpE/d59eVhvl1YtPJjfYzy7zbbqwYAoNxZOuuHKZGfG5njyARJUPHN4CGubjH0/QtN3gM0ZnCjIjw+bJeM2kOC3ioSxMh2GisuD+ex8PGUcyVDyBZGqF2mHxgU5zzOjfoPSmnKcjJR4y2/u7MejEUBWjGz93No4V4hqZsDl7IS6bnWo0UygTKAAKIVDL08/XybCUSrFE033SZRIvYZGzJv4GZkJr2VviP5G7tSA/6d+PyaEjzz26g7yLX047E06x8GlAXj+YUYrgP2NSalctXZ/6ir8/8LfogkVY22Lc9H+sthB81gJETRnO7IriOhhk+mgJOgmkZySbohXfeeWdedd07UJYH08+yw68SQu9obUf3Ne/O7e49WnHfq7TpwjGyKZORAki0kk6Gj2bBNWoxAzosmtJCIpdFYeJNANp3DQvZQ7/Ppld7jhNDJpBHiQRTAS7SHuRH95tY+QTIzs6m+++/HxHGWgVNYmJiMHHRS4av5QBzNpY1eyM7N9bK+uAH8g4TmTkcrfTZ/k2QJsXHiOwL9m0A9E/hXAhWWnGeyLrAsJsGNi50mdkMDRB9X0A8m5DGWYDBjkidwj1gdiFQg85kNAg3Zkwgk4UHmhBpXVfy08jb1kWwE3w+nAeTFedieAyyRNAS3fkaYGGwFI7JKMkT7Ap/DYLswIKFEQhga4xUgG+GdDSklYE5cQ4aKN4bigODVp0VtnyPYnJlRs3gZzb2seG9UpkpoBhEAIfNVASf8thkhDIBYNbmqgr4XEd+/3QuF1dxDNLNoERMiRwL0sng4GBMUV8VIGWNeOvz+uuvP3Xvvff2rkyZ4iYvRbPLb6AVpH252zoxy+XQu30mCGF7b/f3Ynk0I/ha+8OnLRELW5oDZmU40mrcytpHMF/mHllLx6YuphFB3ahvk7aUUG7udx01UFTe4Z2bm4u1uWvlvwFciGGVdZLi+SAEEDb8c7SyFQ4D/BIXK3shDKhQmHEY94WGi2PcubFBiGDKOSttRcNHQAPBAnc+Fj6bEU78u6fSiXxt3blBKqmhnT7fEv1DYBA0RDRarH8GXwcN20ahb7ho7DCHkGmC6+N+yP6AMOKZPPj8sjmWbjYOIjMF86DgeOQ84vo4D6uG4l3d+Zh8TbG4NwQQqWcwezGAtIEdhFstAiCYvhDH413wV9xTZMBYCwGFIENJQDGh8brxMfgdm0LGz8z7oWSQmI26R/mK8hRP+l9wHVdve+rrH107Jz7++OPf4+PjK13eag8zcdkWjs7v9MJs2vXENyJxfln4Blo0/EVBBGVQmR9ZJzCrwGkl5GocawRNiwo8lhhDPZfNpIErX+LtxXIpXWhsqKzKkJ+ff5L/lPe2a4DmzZv/ilw9U8DTQYhgNhpTmhBGRiMF7LlxLYvZJiJ9RqHam3yGPjnxB6UX5Yk0qnWXj3LjQ16ktfDlVp3fzefLaU3sAcE0K6K30/yof2le1EaRlLwwajM54j355j+c2yHmArHjBnsi4xL9mxDGz6OkBVGbRBLyxdwU+pR9vgNsUjryvZDBsvjsFiGcq87tFAGZDXFhwo9DGX8fs4NWxGwXwYpfLu6l4xkXKSY3SYTHf4jRL+G0InoHLYveRkt5K2QGMyqSvy8fpsVRW4RwpPNz702OFPtRHnjvrQnH6dvT6wUrQynMjdzI++3Y342lA8lRtIePx7vBr4XwIuULFgDMVpQPgOtVAUxRXxPAzDjP25lVq1adNRl95rI9mgOXrzxQ33i/X87sEKvswlooa+ZJpFKzTgRsVoGTSuWeRobztnelHU98JdbwOjBxrliz+8jkhSJiZQTCw7bKyiukoKAAnVv6C9YSxcXF+lBiLQANjggkKqgRs9PHJ9ewgOxk/y2KfZwO9HrYSjHebGOcfkIgAGYe/C00/ghu7NlsxvVu0Ip2JJ2ktm5NyN3KkfamnBHvOmHvd+wD+fEL6ejFwysols2tVSwoMH0QlAE+ObmWxjXtI7obEAgBE+9OPiWW9dqVdJp2JZ7hBn9JmJtgzT7eLUVfJ7ouurGPFZ2TKAIrSMHanXxamKa7kk6JYTr3+rYTvhVMyZeOfC+UhZ+9O03dv4DPyRSTAxnkhIVrAx1NO0cDfdvSi0eWiUglrofqgEkelRNPpzJj2fx1FsI5bf98wZ41BSwY3n4yfK0OaANwWs/I5fLIzZs3I+AifjCiuLhIMGtF4Jme/PtTCnRtKEzJCX9+XO5cmdJk116dwawCx+x2tU8D00+3WTiRWs2fQE2+eZga8zby1zeFH2eEVsMCV8GJNQIVwj5cbdJ/yoFZbhRXTq3yLxFpG+Pfk/66fEh0EI9p0kN0C0wPHkLt3PzpngahzEqxVxulKaCPqr1bU3GtVs5+wrwE4JvBVMSgztH+3SmGBQNmXZCzD71y9Ach5DB1MD7umYOLqLGdhzBxywJlsvDsv1c1NFphW9emwszEkByMYQMwAvuB7Z9cPQ6s+MqRFfT8oaVsBjqK7xCwp4OH0gONu9Gv/V4U1oYREEhMg/dEYD8R5MFQHQitKSBAgu4P+LXw+2oKOzs7jIGszUBhPGCmq6truEKhoGPHri1Dh+Ca0tqavNmPFkdVACyth1v3pz5N2ojZvDxYSRgBi8ycnd9mFTh+/KvzI6DS0AG58dFPKfa5X+kyb3OHzOJGdc1sx1CWsiZmWUB7M0shumKiCGuGvLw8l8pm8DUFNHowCyJ4H3ccL0woXzs3IXR4HzALhqKgbeo9QB2bTLYiMgnAf8GsWqYAfwhmYSH7Ughm2LLPBtOutXNjfd8dCyMYLaU4m9YPfIvy1cV0KT/ZcLYeeIYxTXvQcUPHu2nohBCt7P0cf9IDLPfXgDdow6B3RN8YhEsuk7HQJ4hgyWO7vuGnhnga30orTH2MJgdzI1CCAasAsliMQRwAR6NvCyakMQhUE3Dd/BkSElLbhAZNo0aNrgQGBlJcXBxlZuonXoL1AGUEZWKquVzKTKR3d35P45ndkIRRdh4d4GKWi9nkwqwCx+9cbkISaOzGTt5M6Z/QkJ9eEUJURpFyQekqFTiAbfVrU0ZdB9q2bVtga2trz/fNRoVUBzzvuGa96d3wn5l1VtB9TTrTs61GiOkSkNrU2M6LengFC//rqb1zxISqCOtjSgV0YiNQEeSk73IQphvfE68L/wdshbkiJ+6dS28cW0Wfd3pSnAul9GHHx4RP6WrlwL6Xkh7d9ZWIgPrZ6TMjcD6CJPA3H2Rhgp9ZNvsdZWgsR4z8hhkF5SGGzvBrw+TD8yL1KjI7Ttz3045PiFm90Pn/SugoIVjo+3tyzxyatG8efctKZ0t8BAvjV6LLoaN7IJu6vcXzw/Sc1HwgKfkd57FSwhwrL7a+/2pEtzpgtICTkxOmMqw1ZDJZvq+vLxmFDv2tRn8dPrUpQMkMD+xGH/SbSNM73leO4VBBOcVKs8lF9a3uBtBhEdZTlkwwfBXZBUtGvkRv71hO/z72qRim02HxFBF1AwrzC+nbVo+TQvnfAAfs7N9///2euXPnwvP/r9qqJaKjo9+zsbF5p6io6oEDGPEMcxAaHJobmh7BEkQqERBp6uAlOrXRmPFQiMLBXIRAwa/CiG+w1ZWCNNF/p/+czkLpIXw2nKdiU1qfjYKuBnQ5yMV94TfiGGhqTE/nY+eqPz8/XTAtAiW+fE1cGyak0WcSExTxP0QP9ZMV8WeFjTiuEZumeF5EPQGkpqGLA+8CBYNjYQY7ym2ZYQtE8AeNBMIEExFBD7xXU2Y4+G6ObJ4VMJMjKlrATKdnRH2aG6Ky+m+VA/XKjPQym/xXJ5mqBSSvvfZa5+HDhx9ihoRCFllKRmWKGcQWJO0Qmr8soGDGtupPl3NT2MS3E27N+mj9xElShYxkWda2h178+rpGlFQHszIco1wEBI1q4rrPRGgWOW2dl06/KmwC0PDc6EwBbMiolQ9WFbiCZ7M5wo8kxRi5KGhFUx2pLlZ2wjRC/xKihBpmYTR8sAQCBJggFfuRdSJMKH5OCBt+hy9lbG84BiYggMgmGjcaNYTJ29ZJNHrRPcD3EZ20CjsxTwn6xDBPCKKB+jF0kqsDTHFN9H058/0giEbor6NnOKShwVc0XhNPAOFzYGHEhvsCUCjeNs7imfEeyCZx4t/xXuirg3JEHyPSudCdAHMZ98dvOAfVgyguFA5GoSMqWp2wASxs/16nsAE6FjIVBAyzu8EPLGu5iEiziUfAZFAZxTnUuWELejikP/X3b3/1WfEehR5pZpMLcwtcOUBLNnX2oZd6jKXwqUsogjeYOjUF+3B1JnAAV46WTZFNLVq0aOnv7y8JCAiQcAPYZ/hZACYeNphxCHEjg8LYuBH2hskGtjNCsInhuzjWYOoJgTE0BvyO46Bd9WAh4s8QNvTHOfKxEFgIGBQQ7iG+G+6LY3EtXAeMg9/KlqO4jkGRodFBEDBpLI4D8CwYYY7NCFzL2DYhfNiMUysAeCbjPRDmx/XhhwL4DJMZZYTzcJ1r72YaBuW2hoVtqNhxnWCFaUKk9CgrfOWho36N21F8Thq9s3MFPffvHKHA6gNmFTidRHJ1ckWEutc/8qFYsGNkUA8asPJFWhy2XqzlXVOwBjPdmVaHKCgoGA6foizKVoWpaqm4r7pjjJ8r7qu4AWU/G1HVb4Cp48seW/E7UPazEZX9bvxccV9lx1cEly/WiXuShW2MYZdZUFphnlMjIFw/ntpGb/V+nP5++APBdEZARm3Timvd11tTmJfhdLqrAgfKdrVxpL/P7hcRseT8DDHFuautfk4QIzBBrClAW/Fm2guuQ3Ts2DGnsLBw5vVMw2BB1TAosr/YhLcNDg6ukyV/uZ4qrSjjvC8Vgba4ZMRLYj2LKeu/oG8GzzS6LAwJ5TaSmG6EdQDzCpxEdE4KIItjYdg62vfUd8I0QirQQ6360Tp2Vo3aEJO+otPWFFAgXGGmO+nqGC1btpzLvkE509KC2sGgIMXGAGO8fOnSJQdmtfvZfK/1AOJKIHFwcLBFN4ApoMviauMqAzBcTEY89WgUQh8PmEKHE6KuHcd/Pc60NBvDmXicukO7hVPeYhnCuttX4ai0FesuoyIgRIYKESgpLKL/NRtNziaWg8ZxmzdvHvPxxx+v5a+V2u11iejo6NN831bXtJ8FlQFEw0pqM3/UsV+Vr1arD3O57WDlFa4/wiyQfP7554O7dOmyERHKitiTdIbW5Z5A4zHsuQYE6xAVhoJHP6LR55VayenohHnsPkvMUunmZTit7rLh01XklhReFbKywibA31WVMBzA2qz8EF0zg7VxCFfkJot5WT1YwEq4vAbzNiQwMHAMm4xfmFnYBGxsbOwqY7g8VeWLKm19/Ava/eS3dHDSfNr/5JyrJqWYWt9MwgaYN2gio/T/CFUVQESuqMJiDGXh7Ox8zbutJ3DDGcJCN6E2GSp3I7iedxg+1id0Tk5OfqYsEJiN8flYbst0++u0ZBq1nPcE9Vw+k/48y96DoZ1qikprPX1HbWBWgZPqCCnshm/VQyqTimETlYG1GQSu3u071to/sJlkwxV7xcJ2/wXKJCgoaLjha73C1ta2UiUs1tgz0fyQgBExdTEdnDifVo95l5q5IhtI36z4//+xyuoSZhU4mUqXVdnqN6YANsT8gaYALaZUKrF+Us0vWIeAo9+iRYvGxcXFrfjr2cqW0bobwRbAQq47swUaqoCE6+E/i3oYkaW6GrMrB/Rhtpj7BN336xv05o6lNLNcP5zkuhPkawKzCpzWShpPho7fmgDCmVxaflGPsrC3t0f6u1mfuTqEhIREMuMFZ2Zm+vLXT9jULITw1dR0xrF3knnKzB/N5THd8LXewVZPF8PHCtCRRGHaGhnQtCNdeu4X+n7U6zSj433UyeeazHJzrZOlzSqDWRtv2NTFhWXXXa4eErpUmFYphaFXoEOHDmZf4aQmaNeuXQI3tNebNWtml5aW5syOO6YGeIP/wpdJgpkFweLvqczOu3h7h7c2LHAOWVlZVvXUw/Ef1Manrg78PqcCAwPr3a8uAy5Oa5MFCQOxssVg0gqzqOvSGTR53RfU0NGDPr7n2pSYGq3GrIEes5tn7RdNTmG6rnF0sTQ9j+Z0n1Kpo/bpp5822rRpE5YZvq1x7ty5biyQB7AQYX2BBeRpFrhj/PcAKwRZZdG96oDxZ/zcX7CJ/bJh103B4MGDPd58881UjH+rCCScv3T6R8waZ9hTObg8hCKCgGrU2u4R0xbrZ8c1A+pD4A7zq3Q2fK0WJTkF9EXo48ashP8gPT395datW0N19eRCCuXCwjRf1vwXBnsGb6f48yH+eyg4OHgPH1PvQZaa4uzZs9O58c431WDqGhC0oKCgqzNS8b1nsMy9Z2Vl5c5+qWFv5UCDZPONCgsL/+LrPMTf6zSv1YiNGzcqGzVqNJCfqyMrBNQxGBR1LOd6zcLG+8L574EzZ86kuLm5rcazVcSptIu0Iu0ASeU1D3KhD05WrPE9NH0RpmI0C8wucB0XTfmeW/wThq/VQlNYSrOb3IcuAPEdWph9N7FBs7LPIIZhVAeYc/CX8vLyzvM1vmnZsqV+FchbDDExMeP4nX6qyTtdL1iwYgICAkwGF7jRNubGPRxdH7a2th25IV/tk0JZM5MVq1Sqv3nfMlZgu8whaMeOHVPwvT/g5xzPf70xpq0m5YH2AGUFKyE3NxeLgohnBr6P2kanJan8EjVv4jJrBR15Yp5ZZcL8DLdg0qOsZX6s6cLl2lINPWnfmVo3CSIXFxehVW8UqARuMFqunF9Pnz49/qGHHjJf674OYMZhbmxiMQJjY68LQPNzwz3KglJjC4Mh4WcQtMDnm5V6161bZ8s+4H4WnLZQrHXx7jk5OVRYUEhvHl1FxY78GrVo4Xz7lPBpi8svEl7HMHvET2ar3ITQT02hlmhJ66ighg0b1omwAYbKlHKjHtepUyc1a/VZhp9uCbBAxLKZJmHh+K0ugikQNIMlMLWWwgboIGjmFLadO3fKuQ6+b9WqVQE/Z1uwWV0pGicnJ/LlthPg4Xt1qosaQ0qmJ2qpQ5id4YAOi6bUqDSxKPyc7lPFoElzAg2StySu9OajRo2q+Uw39QA2MZXc+L5ic3gGTCUoi5oCQsbmoY5Nq6+SkpJe69evn/mdw1ri0KFDHdzd3Y/VxGS8EaCOL+Ym0evMdEYzs0qwJGg1ko8ipi9607DHLKgXgWu/aHI6N3E3w1eTCHZqRO92eFhkAdQXMMqbfbxhoaGhGw27bhmw0EnOnz/fkhvmi9xgJvAGU68cExgUh9jHftZv/D4fsq9mdi19vWBzfjb7aO+aWgzffNDRjP2LKLuSTnAj9BHK0u4R05abLUIJ1JfA/ctNY7DhazlgbFJP9xb0TMgI8bm+geAKO9xPtWvXboVh1y0JCODvv/8u9fDwkPTt25d27dpFaWlpujFjxmhZ6Oq/4GoJtiYWskKYWhvGritgONjzB5dSkpj0zTSQdHFs8iKzy0O9CFynhVPu0Upom+HrVUDAeng0p5khI+vMhr8esG8HpnuIhQ5rh1tQx2Bh+44VW23W8K5zYNq+mQeWUGqJ6Uwmbn6Z4dMWV2mF1QXMHjQBjk5bjEXgDN+uobmDLz0XMuqmChsAf4Kd7dX79+8368opdyNOnDjxpkKhuKnCBmDGaiRU2Eoriw9ozT6UCKgXgQMqypsVyejDTo/VPpJkJsCvYHPtMH+sF9a/G7B9+/ZWDg4OH9xshWoEsk++6z5VTHFeETqSfmL4aFbUm8BpNdqrc/vDjv+q60QxddutBPhJUVFR+pUOLbhh+Pr6Hq/fAEn1wFJbz7QYUt6qYjaIgBVWD6g3bd5u3sRQqUJ+AsZye2d/eqntA4Zfbi3An0tNTX2ge/fufxp2mR0hy6cO1cm1H5JUGipTKsyiBDGNvLZQlaqT0NLIiz5v03vvmTV6wabkd9bW1jfdlDQFTJL71K5vqNAwzSkLX2n4tCX1kk1ebwLXcvUYK7tCj5Li/CL6fcCrIpx9qwIpQ02bNkW2hdlDasE/TF4nlcpGGBetNDu42CUyaaG1k84jbOTiyucguAHMnz/fZejQoZlVLfN8s4FFKKftm4/lqbiSNW9FTF32oeEns6LeTMrIh34v1RSrzt7n17lmHZE3ETCD9uzZM9bw1WxosWzyOxIdjdCp2LSGiVMfm1ZHOpXGtjhdW6uF6WuDXr16rbqVhQ3AjNKeVo6i/00tkfxg2G121GvLT85K/XR0QE+ud674WxwNGjRYxX/MSsNSqe49nVorlki6/o3P15jaX/XG/9k3XzzhXsOj1CUkVlZWVa3VfUsAARR0R2nUajo1ZWm9DfeqV4Fb3G5yjJPNLTF+tCaQffLJJ2ZbDTNwwfjOop+fW/51bRotSVjQtAWlYCzTx1S18flSks3WP02dQXLw4MGZt7K7UBYt3RqRurD4S8PXekG9Cpyvt++U+hxweSNAJHXw4MEY0mOW1iPTSn21bEoKhrqOzVquoE5tW1JRXAapc4uY5UwfV+UmIx/D49QVdC4uLs/X1IKRlPl3M4Blked3mhpl+FovqFeBUygUDxs+VgssCoHZmrHVZYVg8s+agk0jzJdRs9ZTW0i1SsE0Zf2rGm5atYaaBvhRiUZDLs4OpErLIV2JyuSxVW0Sna7OWzr75zValB71OvXAfHrxyHKxwitYEQtFFqlLxCQ/+u9q/l4qFk/JVRVxm5CK37C+G9Y/B7D0FMxDQKPTUHxBBv16cW+N2gyUqr29/WjD13pBvQnciy++6MkvV6PQKwr4zbBVYq1pVEqeulCsAIPVWVCQKHSsq4Y+FQCfUYEAjsFSTcifw8qW+A5gBRocM+PAInF+TWBra+tl+Fj3QFDShBDUZHNydKASfoV8tYoa92hNpWl5pMouFCxn6vgqtzrEH3/80RMR3poCTNi3QQgN8W0vlgPDYo8fnVhDZ7LjaMb+hbQ4ejO9dHQ5bU6IoCv5qTTtwEKxfvp3Z/6hKfvmUZGmlOtzMc06tEQI4IQ939HK8ztrtSKTq6uryRxfc6HeBK5Ro0betekExRJR4wP70YTAe8jNyoEG/vs2PcsFuykhnCtiixh2ce+m98Ta2D9d2C1W88RSvQ/v/IKmsKCey02kiXvnsNDOF4sNTj+wgD44sVoIZ02BBrFw4cL2hq91DA2bdaYDGlVuLFSNrd1pZDw30Cw78jujIZ8ewVSamkOawpLaBVDqWOC48XapzXQRWOq4m0cL6uLRXLAU1jd/KmgA5ZQUiO/Ph9wnLB18PpsdL4RqT3IkvcD7mzh4UUZxLvnbe1In90DKLM6nHl4tub30u8p4NQGYdOLEiZjCoV5QXwIn8fPza16bMVAwFZo7+VALp4bCpnOzdqRPO02g2LwU2p10WmSquFrbiwUCD6ScFdpuT/Jp+qDDo3SfXydhnmDOeFQqtCLWaXs9dEytKgPP27Rp0w6Gr3ULPAY3+lptLEyubq70uJMHBbdzoYaB9vTIPQ0pRMquWKmWVBkFtQqgQDjrEjY2NmLkdk2hlCnYkvmRXjn6vRAeeHV4Ig0XTmN7D5q8d66wVC7kJomFObCy0kP+PVl5LqS4/DTytHGmyJw42s31jrXqjqTGCIY0LjJZE4AEAgMDzWfJVEC9MZydnV2A4WONwC49LTy7ieZF/UsX81KFQEEIsW50H+8QevnICipQldDBtLPU36cN5ZQWUi/WcG9xBa6/clQsRIgFEW3kCuru2UJo8/cifiVVLXI3cY5cLkdgoc59Hb1FqWeZmm78P7KX25KHvw1/1l+HVTT58Ts2HNSWWS6P1PnFeparcK6pra679dl/q/nsbMxWC7pPoyU9n6bvez8rFnn8sMNjYgnnexqEimOaOjagEOfG9HTwMJrAzIfjYvNTqI2rvzAb4SKs6v0creT9qO8VfWbRvO7TaXST7lw8NVMmUBC8YfWYOq9jU6iXmzAkO3funOPj4/O04Xu1QAEaVxot1qiENoSWw0qbcyM3iqWAdyadovlcaTgWBXyJBXNP8hk6kHqW3m8/Tqw7DW2HdcJQOWI5Y25oEN6aIjk5eU6fPn2e44912jwDv374EfZGfzZ8rRYwJd39fYUJ9LyiITUIsMOrMAMQzdtxkS75qill12mxNLCyoQtJFezTVle7cvmVmJkrMblunSA8PPwwK9baTulgEvC5FWyVFHHdQ9EaAR8evjsijFhzvS6wbt26fi+//PJu/lgzKb0B1JtJyajRvbB4/I7EU6JAISjYYAaKtb4YiFpNbj6IujJrze8xTfyGYwp5PxaWH+LbgT7t+IRYiherrhoX5YNGRQSsNsIG1PS5aw2mOJN+VSWbjb2tyIoYl+5Gtq5WdHR7Kp3cn0ExJ3JofOtGZJ1P5N1HH0BRZxcJzW3qOmU3/p/hYeoEEO86KyusnY66KytsAD+52F9XwmZAfclB/d0oNzcXS5lUiYu5yYK9unk1p+cPLWVTMpkFsIC2J50Uv/8Re5D+vnyYskry6VXY/fx3e+JJ2hgXJhhsQ9xR+vPyIUoozKC97FzD/v/5wh46lXWZStQqOsw2/rbE47Q5PoJWX6p+vUWwSXGxcC7MA1BUTTY1m5JebkKI3D2tydFFQR37e1JoDzcKCHUiezcFYfI69K15dg4iVXoe6Qpr2E1Qh1Cr1dXODwNBgcWCDcJTHRAIMyeQZshts06ltyrUl8DpsrOzq12V5Ej6OZoYNFCEiGEqXmABRP/LsbRzdCU/XQggTEtXpT5YklqYLSrQwcqajqafp99ZIAPY7r/MDvX357fTVhYsH1sXWhq9lXLUBfQPC2QPz2DaxU62i5WDYL2qgMrIy8tLM3ytW2hqGKVkU9Le3Yk/s6avSkAMAuTQxIt0xSoqzcon5GiavGaZrQ4hYYHDRLxVAiH8ZVwfi9g/z+O6RRJxSlG2sFSwOKJRIPP5N5iPzx1eKpRpSnG28NvSWf9BEYq/fL1kPpffRFw7lfeBGflncc2q1oczAnVcyDB8NTvqjeFOnToVg5erCiEujZnBDokCHb/nW7FKZaGqWDCWs9KWunsF0wUWukvsOMPkRH8aBrAiEonKQMgf/pyb0kFUEn5HZTzWrK/wCQKdGgrWG9iwLVdgFp3JumK4s2lgqM7p06dBr3XaMgUQNYEQVbNhTRobJ3v+zI+AzZRfhn0QOAiRWkM+/VqTKiWPNHlsTpu4ZrmtDpGVlRVZXR0jzF8C855NeydWms9AAGO2Cktkwt7vKCY3kb46/RfNjviF8tTFXG8yVqT7aV9KFD2260u6UpBGkVxvbxz7UVgu2xNP0NR98ymxMJPWsNXywuEVFJWdIPruVsTsEG2pKqDf8NixY9UqirpCvQlcdHR0anWdoqGujVkY2tGP53fR3G5TqI93KwrPuETjWGAcFLaUVZwnQsFN7L3owSbdmKXsyUPpJGb6aufqLwTJi3/3sHGkQXyde3zaUEZxPmu9UsGarV38hEDipSF47d2a6m9cCdB4Zs+ejdVU6lzg9FHKajZ0AzRpwHLB/phh556LabTzn0TaUWbbvi6Biu30x2CTO9iS0smWSjPzSVPCLFfxuoZNCHDdQXfu3LnjUFLV4YWQkfRy6/uF8PnZuXM9BFBf7xBRR8BAn3Yi4pzPDIV6OpJ2nkb5daFARx9q59ZMuBUd3JvRMbZqoFj7+YTSobRoclTYUU8+z9fWVXQJ4fcC/lsVUMe7d++GFVOnhVEZ6kvgdOvWrYuvLo8STNXM0ZsebdbnaoRyXLNe1NUjSCjxYX6daEyT7nyclgawMCEKCX+vPxc4zEMM/fHhwkbw5P7GXUXXwmj/7qJDFKZoOxYwlGrfBq1pXNPe1ZYwm5PZ/Mc840yQFWJkrUo2pa2NGK8lHtSwhfsU0mafbCqwYYa3ltBhlzza2DRbH0I1Hsfn+vQPJVUGC1xOETtXLN4Vro2tbmMmpHvuued2C8VQBRytbGjSvrk0ed88usTWisgSEplBEv7NlutZIhhta8IJUY+ISE5tcS9N279AZBuB8Ur5wUdwW3iE28nWhOMUxoI1pklP2p8aSftTIgWrRWRcZAG0Fd0NVSE+Pv4o/zGvo1gGVfNt3cJqz549f3l5eQ0xfL/lkZmZebBbt279+WP1q13UEk3fffARnVRXebcAC6Rni8aI3Bh2GMCC8ozUj5q1d2Lm05G6WEffHDhHSa4V/X4d5Z1PpszzCaT0cWHh/K91IVNIr5x/fU2ddQsw7M6cOXNeLpdXOl24ghnJCLVWw66AlP03AzOzMB1JixE+XE92H+DXyfl4NStTnIfcykv5qfTpibW0tNcz4nzkxuJ8KGF8hi5BTiWO5718TOVaBYIZFhb2ziOPPPIxf60Xoas3k5KhOXLkyE+1ybW7mYCpMWfOnHf4o5kiWGAdsNx/N51GQw5eriwzYKLyv9kUS4SwadR6hlJYSymEfSFMoVD+WB05BLA5mldK6ixkoHB7Kvc77sN/6xaqmJiYtVX5TRAa48ZvIDKCICz6z2phKvYwCBsAYQPwG9DMwYuW95ophA0wnm/8DGHTf1ZXKWwAptJ/8cUXV/NH/Un1gHoVuJdeemlTSQk7FbcB2G/S/vzzz5hQqM5bJYA0pXJDZcpsMKtcbZ2oY7IDtUyz1T8BLDXeiuVaSr2EVWLEZfh4HV3KLSx3DOQ0IMOGOiXYUbPebak0LZc0BcizLH9PM8xyrbr//vu/Mny+LsCtqNj3Vhb4vbrock2RlpZ2IZHBH1Fy9YL6FDig+MKFCybX87rVcPTo0W/4D2YNNU9lQKcil/E/m5aCPPzotYAgGjfMnyYPCaAZbEKKMD43toHprpSVWUJnjmTRpchcOnkwk/q7eJBcdLvp+LI6ejjPm54eHEiP8Pn/69JeJDvDn9OWckMtey/YX3ULXDArOzs7Rv/11gVm3P7jjz8+4I/1OhdEfQtc0fDhw99k8qjzmq5L2Nra0lNPPbWQP9a573YVFdjGuCmUSuor8SQ7NzlpWShgOgZ2cKYGmQr+XUetmjlTQBsnCunmRkFtnSm0uys17+JMiiK+Jv9uUyChjt3dSaNipuDv1s5yGtWvJ5VmI4BSTFoxpYNh42ubAfmzZs16Cg36VkZpaWnhBx98sJk/1lunN1DfAgdbIfPw4cNz9F9vPYB9N27c+BFXSDJ/rXObywiWNxH2L7uBgZwbe1GipohksmtWQGmhlgrkOIEFxCAjGpWWVKUsNPguNvzGfpBMS3lp19qQVEaUmF9Iri0aU2lmAWmLSoWgGe9pBqgPHToUFRsbu9Pw/ZYD6vi11157lD9isQGzFEJlqG+BAwqeeOKJ75jlbsm5FljQsqZOnTqfP1a93MqNoiLDsSnp1NCDWF7IT2dLh7ekUGZKCSXFFlLY7lTqWOzM0s8/mrLGsY/ZDP5N6xx7ij6dTVdi8ikrtYSObEmjJnw9jxZ+pM0vInUOpmMw3BtSX/dAA8695557nrtVA2Tp6ekn/v77byxLXa/mJHAzBA61nDh9+vSRWBL4VgI6bSdOnIjp8ZB5YDZ2E0CjZyEzbpAZW1cncilUUM+hXtTpHk/y8LWhRgH21HmQF/UM8SCpWkIXYnMp8WxBue3KyTxSoc+Ym3pPD3fqNMCTmrZ0JPeGNtTxHg/qPbwBKYsl1Ojejvq+ORFA4derxVClWgJRjdgffvjh+VvNtGQ/VztgwAAsgY06rld2A26GwAFFu3btOsZa5uNbpUJgZqxZs+YtNnfD+KvZNZ/epNQLm1alIddmvpgOXvxmsA6F2ahmn+vqPmaxtQ6J9En22XLb54UxVCoDa7GZiCbE0ovzcD72Gc9XONqQ0smOVFlsWiIDxTwmpRF577333uro6OhNhu83HVgP8P3333+4sLDwAn+tV9/NiJslcEAWO9cLTp48+Ud1+XfmBoTt4MGDy9iux4SgyC4xa0vUwyAgvFnZKkluxYrHKGmgu4obwL9JWf5gdlbcqjwXG/q6WKAb9G5FKvblNPn66RjMCFw8dejQoc+yCRet33XzAOtl8eLFr/7888+7+Kt53YUqcDNbOppJ0v333//a2bNn/61JDp45AGGPiYmB0D311VdfwcbCc5kdulJmUQiBSk3uQX5XBSZXpqKo8GyKOZVTbou+lEM6rLtoFKxKtrNpuf8598yRTFIhC5p/x8KDrsG+pM4tJG1xCZ9kVqhXrFjRiMu3OQudUGw3A1g3fd26dZ9+/PHHyOy5KaakETenBMoDnrXfwoULXxgyZMiM4mLzReIrAsJ27NgxMa+Fj48PwafMz88fNHjw4K2GQ8wG78m9O0kVsiMKhRVZcYPQlULW9e0AkcaKQGe4XFN9deEQLWiwLPiyCu013SqxUVBWTALJHKwPpny/r7thd51j8+bN79na2r5TVFREly9fJj8/P/L392e5r7/2jjr97LPPZs2bNw+LsyTxZjbHtSa4FQQOgCPXcPjw4f2//PLL5fpd5gW07ZYtW8jNzY08PT2F8AHwKbmBfD1o0KAXxA4zosHkPjpNsYq0Rewywryrr3Yol5Lc3pobvmZ4yg8HNxj21im2bdsWoVAork4qBKWWlJSEQapYe6BehI7vWTxs2LAHWNix2CJGBNSL9VIVbhWBA2BTYsnXoF27ds1p3Lhx2+pGF1wPFDI5xV65jPF5xPcgBweHq8JmBISRG0pOQkKC3+OPP262Ed+ek3q8JdFJ/2eGjI+qgVqXUF7Ksn2YPKdOsWHDhiA7O7toUwKFWdCysrIoLi5OCJ2riyupzTCi22C5rHnkkUc+46/neasnv7x63EoCZwQWH/Dt1q1bOzYF3mEzpEVdmJlKhZKOXDxFH/26gB5pO5DaBrRkU66y5Wf1QFSrsLDwiYEDB6407KpzeIzv+qdULh9Vn0Knk0iKrPLUbvFrDiE/pc6wdevWr21sbJ6rav5RCGIJ1+f6ozspJi+ZXh89mfzdG4rJj24USEY+c+bMvunTp/8vNjYWgoY8yfrzUWqAW1HgAFCOM28N+vXrFzpp0qQHWABHwzypzdyWmIsSbPX9vvX079kDlCtXk9LBjoqycumxwL7Ut2l7VntVN3QEc9gMOrd79+6Q9957zyyd9V6Pde6vJel3EitZK3NWiU6lLpDoJJ+kxll9Qrt31xm1bNy4MZRZbQcLk1t1pqKYZyZiC+3KjCQrO1tRF75KF3qgTX8a0ba3YDx04NcUcAG4forZX1zB7sg/bD4i5A9fDfOr3BKsVha3qsAZATMTjOfOmwezXUPWXt07du40xLtBg2AMWtT/Q8nq+6AwnONU/AXaGnmIwuLOUolMQ1ZOtmTlYEtSpQI1Tlgiqjg9l4LlnjSrx+gaVTDMlJKSkpr4dtWV6S3XCG4E27dvP8i+WteaKELU19tbl1KmrYaUrnYoVELGi7ZIRSW5haTJKyZrnYz6N+9EvQPbUaCXnyj3inVcrC6lsNhI7Znth9/5/fffTxky/uGjIQKJ+Uluuq9WGW51gTMCz4lopi1vDrzZNJk6cDYL0jis74VaAJNhGjmZQk5SKwXJbHhjk1Gq4Arj/XwAn3YN6P9SZReQHevBjwZOMlRp1TAGANj5H/rYY49t4Y8YTmx0APHXuOFixs9QGviLwNBF3u4IbNmy5Tlmta9r4mejMApVJfTS1gUk93AguQNGsleoD6ghtYawohACSWIrVYmkAFHuoo5RlxKSK600V1Zsb1+QkI2Z4PJ5g2kMxr7llVn1rezWBBqwtv3cp1aRTPKY0GdCoFhs9H8M36sBV6K6oIQKEjPopU5jqIV3E95lus6wv6CgQIS3MckTps/bsWPHp7t27TrNP2PBgooChgcw7sN2grcjvN3WYD9tCvtK89lPq1HHKUzIvZeO0/IzW8jR14Nk1uw316BqIDqiLkR1QOD4j16pqqWlRd5HZ67K1B91e6Emr35Lo/3CyX8yu40yfL0uaEtUVJiWTaE2vjSzxxgxONQUsrOz6cqVK0Lg4DsYckGhYeNtbW3ZslLY8CZnM0jGf6V8DLuRUnzXDh06FMx824KVywv8Hu9zWdsZmb46KNj/fXfb95QozSVrdyeSKGoko5WDBU6Rp3Y79OIyCNttidte4IAOi6asZhNljDFv8HoAv06VV0TqtHz6oP9T5G7n9B/fDtHS60y47tSvX79jhs+3DdatW2fLZuP7MpnsRXyvLiBiBCaAikm7Qp8c/IVsvV3ZhLTWT4Z0A4DBIrVROh15fI75JuatB9wRAgcw082XyqTTb0ToAE1RKRWmZlMnJ3+a0gXR+mvaHJodja42aWh8fGz//v39DV9vC2zevLk3v+PHrFy6VxXiNwWE97/a+ytd1uWQ0t2R/egbT05nv61ErrP1OTT569uW2Yy4YwQOaL9o6jsSie69G7XskeQLtitKyaLJbYZRtyatr5qZtWE5Qwf67+z7PT9ixIgEw+5bEuvXrw9hs3i2lZXVffxVgYyQ2sCKTew1J3bS3xcPkX0DV1LY28CBM/x6/WCfraA0K9/r5Ms/3rSE47rEHSVwQMf5kx/UKaRrbrgjmU/XlqqoOCOXlPk6eveeJ8nZ1kEwHELgNWU5CB2ORZoRfw5j4Xtm2LBhJ/lzzRwhM2H16tUyFxeXfvxsn/PXVnBAaytkAN7vcmYSfbr/V5I4K0np4nDjvpoBEp0ufViSj9d77713U8uqLnHHCRzQfv6kDlIr+TExyPJGwYKrZjOzJCOPPLQ29FLvcWQrUZAcfXrXCfQtASy4q0pLS1dxW4/JyMiIf+ihh8ySWLtz504536cR3zeUtwl8v1FQHDUNfpgCAiKxmcn06e6fSeMgJ6WrPUlrGoGsBugy4LLZFzFtaS/DrjsGd6TAAZ0XT/LVSuUXWeiuXzLKAB20GEOWn55NzW286NluY0TqV10AEU9ci9kPnbbHWRDQhYCZr2JZUBKYhS7z77n9+vUzmabEAmXN5zqzSdiQG2oTZp0mfE4QC1VH/tuaTWAF+suuh8EqArMkR6bE0g8R/1KapIhs3NhPs+FyqAPzEUCfqVat+TJ82pKXDLvuKNyxAmdE+0WTT0lIEmL4esNANFNdWEIN1Xb0areHaxy5ux7AFAUbYoPphs0U8AxGxsJWk6yP2gKzIh+IPUW/nt5BBVYasnF1Irlt3QkagEiminQ9T0xetN+w647DHS9wQLsFEz+TKRQvX4+JiRA3Jh41rnVgBDJc3m18PznZIfPsGlCg5hPB+gVyUYtKi+nHiG10OOksyZ2UZOVkTzJMm16HgmYotGKVTaH7yfF3RnCkMtwVAge0XTS5u0wi2csVW+MOIayg+ufD74tFAZ/Z8C3llpRvCw1kjvRqwEixZJYRFzMTqbCkiNo0DBSSZ5yy+3YBhi/llRRSeFw0rT6zk4rkWlI625PczookVvL/sCyUS4m6lKzl12deS+RsQqrUf4VPW3q/YdcdjbtG4AR0JOmwePI2iUTavyamYIhXU1ow7Hmauv5LWnn/6/TEnx/RmbRr60qqSUsvNhhEjRw8xHelVEHPha+gvOwcKsrOoxbOjahXk1Dq26w9C57GHFOL1wlgLhapSmlr9GE6nHiWLhemk72LIykcrEXCt8hFNQEkETd0cKOfRr9Ng1a+zKRXu+YkVcgw0XT/8EkLbtk5LOsadRO/vV3wHlHSP+ErfYd3PqGTSuCAGX74L7Qsnf8++imFJ0bT8uP/UluvAGri7E27LyOeoQfy2CPzE6i/W0uh6fdknaUzpclkZW9DNs4OYn6SiNTztObkTtp57hjFZaaSr5Mn2Slt+Ez9v/pG2ftGpcTSqrBN9POp7fTXxQN0SZtFaicF2Xk6s7DZkBSMVsF0FCXG5YbFNE7NWE6R6VdoeEBXOpt5ha7kpIpjqgVfUqvTnQ6b5N0gqcMXlwx77wrUf43fQmi3aEq4TC5th0BIRUxoO5iGBnal307vpBe6jyaVRkOjV8+moUFd6Y/IPZRfqh+7iSEjT3v2oyZO3jTr7Cqx4GM5aPkI3tCnhwx4dWExaQpLxedWHv7Uw781NXXzITuFDdmzICJAgpQyEQS5DnNUiBMzDdgGG9Y2L2Q/LK+0kI4nnqMDsacpoSCD5NZWJLNVksKW//Jn9J2J9KsKLaKZiw+19vKnP8/u42up6dHWA2hQQEea+e93dOCpudRq/pPMcu60ftxHSLGr1rRkgcUKkcPCpy3BaIu7Dne1wAHtF07ux41tA6vsqyv3ocG/0fsx+ubg78JsQqNFv1P41CX0OJuVS0a8RD2WPUNdfFvS7tjjZCtX0msdxojsis8P/EZF6iqmtYQwsR2lU7GJWcpGaQkLYVEplZaUUGlxKblZ21MDOzfysHMmbzbXnKztyFZhzZuSbKyUQqDKAs9arCqmQjYJ4XulF2ZTekEOpRRk0ZXcVFKxKStXWpGVjVIIllQpJxmYSw4B42tVMAOx6KG9lTWlFWIdEyJ3W2chcGGJMbTukQ9p0bH1dG9AJzrGzN/GO4ByivPF8+EvzO0fT5qWI7CltkS9NmzqojF8z+rt+TsUd73AGcGC97ZULnvfGMkEw5QNEAwP7EbDmnejBvYsDLaONHDVS7Tnye9E7uC+uNPUr0lbGvHLG5San1X7QAmE0CiIzLb4KxbdwPgwZlb9d4wL0wiK4EMFxOOx0IiuA3QhYIMgYQwg+2VSOTMW+18YQ4axZDWp7YHNOtKTzO6T2W99JKQ/zT3yJx2cOI8GrXqZtoz/nJ7Z+C1Fp8fRfma3lvOfoIf5GHzvw+8v53ssDFv3H6XASCmVaDuemrI03vD9roVF4MqATSIFM8YemUzatWIStJe9K6247xX6i02rf88fpjbs0w0J6EzTNnxNoZ5NafGIF+m3MzvpePIF6ujTnL47vFb4ORA+jAm77oIu9xiQNsNH4OpFDR+M3/kYFlFx36pgVCr4a8MM6sqK5HxGAkU+/T0djIsklVZFFzITmbFLqa13M1rLpvS0TvfR6N/eod8fepde2DxP+LXfDXmW5rFgrji+SZixAri1RqeTaKjnsaeXHNDvtOC628GdjLbfzvSQKos2yJRWncSaagbAPxnZvDv9yn5d+NTF9AA3vCs5KbRo+Au0/VK4WMB9aocR9Pr2JfTDqNcpaM5jtP6Rj+gPFtLI1FhKzM+gpLx0sRyumG8F/yqYdDcK+H2PhQ6i3o1DRSf1Dn4uCB6EH4KFsD8+d/AJonbegeyj7qCefqH0dOdRdCkrmXbEhtOENvfSy1sXsTldwmbkR9Rq3pN0csYyCpzzOG1kX238n5+IqKuRyXDPq8INAdZqVfzbi2HTFt+yqyTdLFgErgow4/lx41kjUyo6Yah/WaCxHks6S2o2+cJY+DounkqLmOV+YC1/JOGs8Pfu/fEV2vzYZ8wE80XQYtHwFykhJ43yVIWUmJtBubzvgz0rRbpUSw9/4RfhM/xGhOrRkK0MQRh0KRiDIQCEBseUBY6fM/RZ4cutiPiXfhszmx5e8z4l5mXQXN5vx77ZK1sW0f3BPcmZfUP4XKFezciT/cXP9/9GMRlXSMlK5f4WPWlA04702B8f0ukZK/g9XqYejUJow7lDIosFJux/wI8lkUq1bPo+Ez5tyQLDXgsqoGqb4y4HC9KV8OlLO6vyij3ZTGPn5Jp+ikg+RzKJTAjEo2s/EH//iNpLH/SfRG/1flwImJPSlvKZ9XZeihBRyK0Xj9GgH1+iFu6NxfweQwO7kIuNAx1gHynE059OTl8mhGj/xLm0iQV1H/tJYMJGjp60dfwX9PcjH/Bj6KibbyvaPv4r+nTAlHIWJlgGgvHh3h/pQlYihS6YyEIVS0tHvkRfH/qdnmcTcPVDs+ntncvJl6/Z0y+EOjQIon/PHaav753Bz9BU+Gsrjv9LLtb2pOR36rn8GcosyqV/Yg4KhvyPsHGR8H6tRKcbeGzSQrlF2KqGReBqgOPPrkhj8+i+sCmLJMwi87mJFRk7g8E6l7KxdiMJwRr1y1u0LvoA9f3+eercMJj+OLNbNMqObMKdTLlADZ08RMYKIpkwUdHhvOn8UXok5B5xDQiYncKa+qx4jpLZBPVm3/HPh/9HjzLbrIjYRO29g5jFZrE5+zb5uzSgYHc/cR6AiCXgrNSnm3nbOzOT2bPwOFBqQRYl5KaJFLUBTTuQh60zrT6zS7Db39H7aHXkLnqoVR/qvuxpoRzQBYJnQbbNf4Ig/M4iyVirvcAqpykLmezY1CXb+Jey8m+BCVgErpaImLb06bCpS2wlam0fVuwHRF5hGRRrSul06iXRRH88tY2+YmaBt5ZWkE3hieeorVcgs08Sedm5iuMRjGjp0ZjG//WR+A4TFQKJxg62yyrC9IpEGYU5bHKepZwSTKFCgh13xkaIgIYR4p4nttLsvhOoGQvjb6PfpaEBXeizA7/ShnGf0I4nvqGl4RvoYNwZZqwDwkxts3Ai/9XRqhNb6N1dPwgBE9cqw+ZGoCuBaTSXtJqPmc0kEdOXBhyZMveu6ri+Ufy3VC2oFdjPs+X2OkIi1X0kk8maIpxfGWAOYt1t+F+ICiLCF5MRR1M6DGcGyqYRzbvTzI3f0k8PvEXDfn6dtrEZCaZBZ/MjvDmyiXo/M9vL3R9mM9ODGvP5fb5/llnyWr+fMWjSvVEr+ufcQdoQfZDNQBlXNJuDhuBJddHLsoDcoVNcXayep5XpFpyYsvSM4ScLrgMWgatDDN44U5lypWQYF+q33MAbstklqckcKxBEiU4iuhDAbMaAiDH6B1NRKZMjyi72YVPKrPTTg5uoQViW6BaoOMKhRjAwGyKNfJmVVjLtm4cnL0POlsVcrANYBM6M6Dj/yaZaqexDNs+6SmSyJihtU2lkNxPINpEoWJhLSnMlOjqnJcm8iGmLVxh+tqCOYRG4ekTH+dNCtFLtEG7kvZhBesltlM7IIBHZLYaAhzkhhIv9MGHalmpOMP3u1+hkW0rdMv+NfOh3s6ybYEF5WATuJmL27NnSde7p3hJFgbdOomjLBmAvnU7SXaqQBgkDziCE4k91AilqkgUKfw1moUalKeKP+3jHfrlUulejK0osUtnFRz4zXx95saDeYVvaHOkAAMU+SURBVBE4CyyoW0h27typdHJyctBqtTa2trbWarVailnRNBpN2UyFUplMpuHfgGJHR8f8bdu2FU6dOvWmLPZvgQV3KiwkZ4EFtURSUpJddnZ2GyantnK5PJh3BUskkhBra2svTMCGDDjjfE74CyBRpyyMXZ34iwSesnNGFRYWqvjci3wO1oqJ4mtEFhcXH2vfvv05cZIFFlhQY1hIzgILqkFkZOQgJqFJTDbt+G9DpVJpAwIrS2LmBAgQM5jiXiUlJVm8K5Y/byktLV3Yrl27WP1RFlhggSlYSM4CC8oAfTZjx47twh+xKF4/LPaH/fVBZrWB0QPEczHZZrNXuZBJb06HDh2wDrMFFlhggIXkLLjrsXPnTnsPD48HFQrFSzY2NiFYnqxiePF2ADw+gMnud5VK9VWbNm0OiR0WWHAXw0JyFty1iIiIGKRUKt9hYuvGnpD0VvPWbgRM2FiisJS9vOX5+fmfd+7c+aLhJwssuKtgITkL7iqsXr3aqnnz5k9bW1v/Ty6X2zG5GX65M4GwJvrzSkpKogoLC6d16NBhj+EnCyy4K2AhOQvuWLScPcbKys/bSaXKcfTQuXrP7jTmST9nr4mY4OV2DEfeKEQfnkab+fO5Xb/8fmHfUWsrZXSJqjTNWmWdQzGUE7Z4sWX4ggV3HCwkZ8FtCzFlvVTTmLTSlqSTBEhJ10Kro2CSSVvIreTuOEajUtOQBm3psYC+Yn5RjIK/24E5cOLy02le5D8Uk59MSisrMR0iiF9dqkkitTaav0WyGxilk8nO6UpLzwZ45sX//tDvdb/GtQUWmBkWkrPglkenFTO8tUXqXjqJrie32PbcbBtKJJIGUqXMWoduNI1GLM9XFqVqFbV0bkQzWg4lXzs3UosDLTAC8/5iRv3dSadpydnNVKLDzIr/VQcgP+OSgpoSVSGXchIflqDTasNlOulOnUxyIGzq4nTD4RZYcMvBQnIW3BKAV6aUqa1VankPLenGcssczLzkJpFK5LxJ9NFF/l81jhi8EUyKO7pJDxrTtIcgN4v3Vjng1eWUFtD8yI10JP28WGqmRhCawzCllRalrlPx/1K5uP/lS/6iti06cvJCsxJ67707u9PTglseFpKzoN7R+duZjiplSRBryF4SnfZxqVzaDku4YjnYG+EjTFntJLOhWSEjqa17U1JpLfq1pgC5LY/cShsTjpEOE5zeqGrg07Fcr1at0Wk1uv1yCf2s08oO2Wml53Zb5nG0oB5hITkLzIquX462Udm69dRJtPfy114klXaQWcllOhVCjHUXQkS4sqGNC83u8Ag5WdkR/DcLagcQ3a6EU8Kr07BmMBG9vCGI0CeIr1RVyi53GNske7RS+je/2PrQ+WfnXFu1xgIL6hAWkrOgThH6+Yt2MvvcxyQy3ZMSkraQSGVOcM8EoZmJd0BwDayc6MOuT5Ct3MpCbzcALOp0NDmaPjv5J8kw2Ys5NQSIFP19DJ1Gm8WkF8X++BKrQoffDr34dZH4wQILbhAWkrPg+jF7trSjV2oTrVT9KH97mi11Lz3D8P/qiWkwgLuRtSu91eFhsQgzQpYW3BgQqgxLPUcfH19DCqvyawGbHUIj8RNIJQhfx7HHN0ep1q4++MzyK/yDxX6xoNawkJwFtULHpdNCNFr1MAnJJsgUshY6LIZXgyVhzQGkO1hppfQ2E1ywayNSaS0Z7nUBkJxap6F1Fw/RyvM7yUZpbfjl5gDeHtbI1hSXnpaQbgV//efolKUxhp8tsKBKWEjOgirRZsUTzrISxQxuKo9IFfLmEgkptKpbgEyYV0tKS2hq8GAa2qSTWEfdgroDsi4zi/No4emNdCTzAikV9ezRVQGplQyGVYlWpY1if2+VwsVhwaGxlvCmBaZhITkLKkAnCZ0/sa1EKvtATtRfIpNai+ijPof/lkGJqpTaOfnT9NZDydPOmTCLSV1ALpXRpbwU+j5mO10pSCcFfwdAov6OXvRy6/vJSgqFry8PeD1imXVD+UCg0K+FfdjDPghpDCFUfMY0W9gvku7FJ/01sB/AHhxhvB7Grunvoc8eNQL79en/hbT47GayllvRpKCBInnEeO6NQilT0P7ESPr25N+kkuvEe91qEOXG/zHpFehIslmupbePTF8UafjZAgvQPCy429F96csORbqc0RKN9k2ZQt5Mq761+7VAEBJ+xicC76FRAd2pSF13iXkgtXO5SfT16XXU3SuYhvq2F0IC2rCSysnJypZWMAHuSj5NXjbOdDk/lTysneilkFHkaetM/8aH0dqLB8jByoaa2HvS8cxL9EHHx0RI9/uYHZSrLqQ8VRG1d29GTwT0F2T10/ndtCk+nFq7+lGpTsPvU0qvhz5IBfxeC87+S3H5aeSgsKUx/j2pv09rSinMormRG+gyk3Bjew/KLi2gZg7eNCN4KBNT3ZEcSK1AVUyLTm2kPamRZK1UGn65hcGVhaELmlJ1JJfDB9r84nUnX/6xwPCrBXchyi7Hb8FdhND5j3n6jOj8fMMRnb7XWak/Y1foPvYYXG9W/1ptoNaoqYmtB43w70IOSts6U+qACNOV5NOxtPOUz2QEAgHpnedNw95cEwc9ccUWpNFrTEQPNO5Of14+RLYKJRWxd7ksZhu9yN7e8yEjKaEwk87mxFP/BqHkYeMo5o60kVkJxozIuERdPZvTv3FhFJZxgb7pOplGNe5KkdlXKK0olzp5BNGHJ1YLr7Ffg9bCY1kbe5D8HbxoTewB9rclNK/bVOriHiiuBXLuwufI+R51VRrwNB2Z1DMLc+h0Zqx+/Bw8p1scaMP8nB4yieRBuaPtG95D2j3mPbyDrefQ4HMpG05aCO8uw60Xf7DAbGizYGrDtgsnzWm3aHK60tohRSqV/Y9Vgr+2RK13VW4TqNUa8lY6UVPnBmbri4OCt1fYkCd7adg8lI6kYi8rq7RQKHqQIWZTQYKGvvAk5GnjRA5yG/on7ij9enEfbUs4IUKVBepi4RnuTj5DjzTrTY2ZKEu1KhG+bOvWhNJLctmb20U/XthFYekXRMjUTq6kYKdGVKwpFR4jpiZ7uGkv6uDWlInOW4RUf7m4l/5ggj2ZFXs1rFrXQPminL2Uzmxc3F79nqgVbYmKXK3tA1xs7T5RWNmltF84Ob3toslfhs6f5qk/yoI7HZZw5R2ONl8/4Sy1tprCIj9bKpfB7TH8cnsCoUqpSkuj/LrS+JABIrRX1xDKkclJ9JmVKS4Ii5jkWaLvMwPRASAyOe9PKsoSXl+AozcppXL6+cIeOske0JddniJHJkwxxRhCrQZvCKFKTJQcV5BBzZ18qEhTQivObRf3eLblCBEaBcloSEsSnX4lcJyJPjrcE/9Ejx2ux8+J69U1RMiypIg+D1tDJ3Ivk/J2CFkaoGKPv1fjNvTFoGlUolHRjH++osi0K2JxWdSvRqvOY2/vTXZUv49+dXme4TQL7jDUvVRYcNPR+uPpLnJX9f2si9+TKuS+SPO/UwBvQs6O5+MBfWlUUE9WXnVPctcLkFOBuogu5CazB6YiZ6UtBTk2vJp4YgpS/pfP50Rlxwk+9bNzpwa2rlWeU58QJMp/Pzz0Cx3OOke2Nrb6H25xlKhVNLnDcJrecSRlFOXSA6vfocLSYkHaMqmE3ur1OAV7NKF3di6n87mJpCvVXeI3fbNII1sfaZl27I6CheTuILSfP6k/K8rPZdaK9mym3rTxa3UF+FJQ9jakID+ZMzVVuJGPwoncZPbk79uYPL08xWBwC8wLhUxBYTGnKDYvmVIkhRRdkExxJRlcO5gMW8aepOHAWwDwsJFh+nL3sfRgyz6081IEudk6UoinP4UlnaPdscepe6MQ3lrR1wd/p59ObbvqXRtmX9Fp1Zq9Ui29dOzpJUfFRS24rWEhudscmEZL4ZD3IRuo00kqtdIxud1uMFIxGqNCJ6VmCndqqfAWM5k42zqQvbWtCNVBmyL5o6CggJycnMjHx8esJCe8GH6oukxsMQKhRVzWOIzgVsfFixdJw160vZ391bBoiVbNXmgxxRQm0QH28hJLskkrwRvhnfQeYH0CoV1ve1d6p/cT1N2vFX2+/1f65fR2YSjBg+vu15rmDZlFpexlw4P7J+YQedg5i8zVpHw9aRuBeTaZ7AqJNN9JOnZ5J6zjVMuCsrcpLCR3O0Knk7RdMOUeqVS3SCKTNWUtbPjh9oDo7eJHtpXIyV1iRyHWDSjExpecbexJaWNNsioyBKFoCwsLyd7envz8/MR3cwDDBXYlnabF0ZtFtmSoS+PySpAlR8HHQJXDE0ACCsgQ35E4YiQCzMKC/h98w36ENPH55aPfiz69N9uOIQWXAxJH4E3gHjgH1xT7xNF6QFkbk14AXNfcs7zgfqWlpXT58mXx3da28nAlnhWvnasqokPZ5+lEfhylq/KoSFsqygOh2fqA8MxgFKGRGb538W1J84c9R/G5qfTm9mUUkXyOXuv5KD0c0o/OZyTSS1vn829pbEQxIfK5xjIWwLU02tP8etPDpi7ez3tuL4G7y3FNgiy45YHZRxQlymdZWz7HX51vF68Nyh/E5im1p8YyF2ph400BNl7CQ5MpFWKeQiiimgDH5eXlkVwup8DAwBqfV1uA5JANuSR6C70Qch+1LkNyMlbYmxOOiwxKa5lCeAYjGnemUX5daFN8BG3mLcDJm05lXRYZkk+3HErxBWkiwzK1OFcs5no5P4WaOHjTS3xtkKkYFsD/QIRjmnSnfg1C6Zsz6yki4yK5KO3EOLhgJ18xPg/JNvCgbOVKejp4KAU5NRSEZw5A4WdnZ1NiYqJIOqlN4glIz4rfJ1ddRNEFSRRZkEhn85Mog4kPBoLREDA3MKj9ibaDqaGDG31+4Ddq5dmE3u/3JO+3oje2L6Xdl4+LZ703oBO92mMc/X12Hy0OW08lGnW5Z5QqxEwr6Rq1+guNbfHck+Mt4+9uB1jGyd0GQOp/wxEdfpWRYgkTQj8WNGujlXqrAhmB1iSnjgpfGmwXTPe7d6R7PFpRqFsTaujoTkprpRi0W1szC54FQpQqlYqsra3FZg6igyV/OT+NwjMuUDfPFiKNHwD5nciKpR/P7xKzjGBogZrf9kRGLDWx9yJfO1dKLM4UA9ThYGOweHevFvTThd1kxcr2i85P0mDf9nQoNVq8SzOHBvTF6T/J2cqOfO3dKV9VTHuYXHHPC3nJYpze550m0ICGbcRQhH0pZymPScPBypaaOngx+TYRWZjmag0gufT0dMrPzycbGxt92LgWgPeJzFMvpRO1tm9EA91a0T28Bds1FFWfUpIrhmaYk/DwDMeSYmjbxTA2SNQ0Krgn9WgUQh/u+ZE2njtIIR5NadnIl+n+Fr1FeHPesb/4maU0sR0bJ/n87qVFggRFH7dOZyuVyQZI1fLXvIe1bd94QPudCZsiLGR3C8NCcrcw2i6a3L3h8E57Wa++zzqA3RZImuHHWwhGD0euk5E/e2rDbVvSSJe2NMSrLYUwqXk4uJCVlRU6osRxNwqQA0KWSAVH35y5SC42L5WOpZ+nQk0pXWTCOZEZy39ThFeFsW3JhZnU2rUJ/15MndwDqZVLI1oQ9S/ZsIc1tmkvPv4SpRfn0Ui/zsLj2xB/lC7npdH+lCg6kx1H7taOdI9PKHt5mZSlyqdWzn5iNpR+3q2ps2cQHUqLYZLLp2GNOoln2ovz2Dvs6BEosjAPpkSz5yendm6IWNe9J4dyLikpobS0NPEdBgX23Qjg0aN/zFlhayC9EBrkHkLNbRtQJpdBDhM4SAkMCGKpK+BKuC+e/0hCFK2I2EQ5Jfn0bt8n6ZUeD9PZ9Cv0yNr3KSrtMr3T9wn6ZMAUatOgGbXzCiRfJw86n5FAhWyAiPfXtzf+KG2hVcpfajCk3aMNhrQ5krTxeAJ+sODWQt21IgvqDO0WThwhkcjmSWXSRrdqSFLfr6YjD4kdtVE2pM72/uRi70gKZf2s5wbPAh5d48aNRT+RuYgO4cOyQnKtzwxZhzIxoBsoNfS94RzjwGwNH4TQZqlWLUK2uBY8BJHIYtCVWL0cyhznwJvBWxj78fQhPb42ex/YjzuB1HBNANcRzyJ+rXvAiIAXFxcXR46OjnpDxcyA15etKqB92TEUkXuZUkpzBLGU6yOrQ2AsnaO1HTkp7eidPuOpc8NgCkuMpg/3/sSEF0te9q60ctRrpGSv/dVti+kY/ybq0VDHRojFYDXa8xINPRs2fdFGw24LbgHopcWCm44+s2fLcz3jH5dYyT6SymTeWDm7JkBHOSxfrKWWW1og1B0UqTkApYp/gXJ3aqf0pZYOvuSIbDuF3CwkYwSUHK4PUkOiSWpqataVK1eO79u3L/rhhx/u1LVr1w44zpzPcLcBfZ7ZjBUrVvwUGRkZd8899wQ1a9asjbu7e1s7OzsZwsXmSvoxQsGEV6JVib68PZlnKbowyWB01K3aQqsBiTZz8aFCdYnw5gJcG9LzXUfTgKYd6EJWohhq0NSlAd3fohetjdpDi8P+oSJViTBMykJqJUdWZrxEpX1jWIrPT++9997t0XF+B8NCcrcAOiycNI0k0i8kMqldTTw3CCUqDgK/cPgL1NY7QOwHfj+zm747spYKSotEeMaIsuq/NpUuzuP/BcncqadtM2rq5E02tjYie81cpAJSgwItLi6mrKys3Pj4+AP79+/fyco29sKFC6l8SBZvmJVZZ21t7b579+6Fnp6eIcgCtODGgfJXM7i8l40ePfoT3oX0eTlvNrzZslfnHhQU5Nm9e/cWPXr0GIGylzLQHszVJkBCmDEmviiTNmWcEMQHgqlrwitRl9LgwC70du/xdDb9Mv1vzyq6lJVEHrbO9EL3h2hEUDfadimMPmZPD4PMjdmyFYEhCCzLuRIdvXxs2uLFht0W3ARYSO4mouOiaQ9rtZrFLBAOrB0Me6sGpieCdQkhdLVxoA3nDtFrWxeJMNaEdkPo2S4PUExGHL2weT4l5KULogux8aFhzq2pkK1iWKqF2lIxJ2K+poSZQk1FfM0SHTa1YdOQiv86Saypp7U/NbVnYrOzFcrPiMo+1xbGc0FqmZmZhRkZGUlRUVGbV69evS0pKSmdf8LsE9jQuY8NTAalC2sAMSOHKVOm9HjmmWeW2traeprbu7gbgDpJTk7e0bt370n8FR1yhbyhgaKyQHbYsJIqxhM48ObIm93999/fasiQIcMbNWrUQalUOllZWcmZK81CfIhWXChIpX/Sj9PFolTxcHWVvCKeFoTNf7ztXejNXo9TD78QOp50nklvJZ1IuUBDA7vShDaD6VxWHP0QsZkS8zP+E8IEhDGo1aaRVjsjbPrSNYbdFtQj6qZVWFArdJw3cYROIZsnkckaVTflFvoM7JW21NKjsUiFxlgeWJaedq60eMSL5OfsSQuPrqOFx9aJfpyBzTrR7D7jRV/P+D8/prSCbNF/1tmpGY317sKsgDFoppXOVauY/+CTqaPKWusIH+Jz2QHZxs8gGyhLY7KCkcyMf3Ece2lFV65ciTh58uTuf/75Z3daWhpIrZi3XN5AaFgI00ho125SHugoch01alTH//3vfz+xcnU0lzdxNwD9cHFxcdv79ev3DH9N5g11UVnZozIRLoB2Rz3Y8WZv2Gw6d+4cOHbs2HubNWvW093dvRHXixSkV5dAe0K/aHhOLO3OOksXmPBAgMZ2dqPA7Cn3tehJB+POUIhnE5reaZQgs7/O7qN/zx0WIc7/3fMU/RN9UGRryvl4U3fWhzG157Qa7fSIaYu3G3ZbUA+om5ZgQY3Qcd7kTqSU/ExSWUDFPjeo5bKVgf4vPydP+mLQdPJ19BAC5WxtT72btBEE9r9dK2nrpTAmtCdoGFuV2y+G09s7l1ORqphkLIRIVkBihJG4kBjRxakpPeDZUcxwL5IfzAAoFySFXLp0SRAcsh8dHByE8iwqKiImtaMHDx78Nyws7GR0dPQlPgVkhslx4a0hBAktCKVamweEgnVjT6LTu+++u8TGxsbTQnS1B8bAsRf916RJk95NSEjA6G/USW1ZCaSHDSvLGj09O65/j5EjR7bq379/7xYtWtzLXrdTXYeXkbRSrC0VA9G3ZJymXE1xnfRPYyaVhg7u9OW9T1Ohqohe27aYvUYZfT5oGvk4uJGbjSP9E3OQZu9aIfrIEVqtjGQl6L9Wac5IVbKxR5+Zf8aw2wIzwkJy9YBOcx530yps1nLr78PsYtirB7yqDg2a08s9HqY5h9fSjkvHSSlXiL6BVQ+8QaGezWjS+s8oPPEcHy0Rs4J8ycTX0ac5Df/5NUrMy2RBc6XMonz2+lRVMgPGI4XaNxIenaPcps6JDoKdmppKBw4cEArTzc0NCQx58fHx/65fv/6vc+fOQXFm85bDGxQoPDWwfW1JrSLQjqFUXbp169bqk08++aBx48bdkP5uQfVAvSkUCtq6deuXU6ZMWca7EnlD/dRF7Bd1U9bTQ2jTkUnPbdy4ce2Y+CZwO2kJI6hsROBGgPfBTdNL8uj35CN0rihFrBxxI/13eqNJQoFuDWlm1weph28rYUguOLqOfjy1RSySO63DSHoopB8tCdtAS8L/EeRYaQgVEyCotdsd3BSjdj9kmRDanLj+WregWrRcPcbKJtPpM/bcnmEpKRewF2E+3iAEtgprMWEsZrJ4tPUA+jt6H62PPkg9G7emLwZOJyyEufLkFtoTe4I6NQymSe2H0d4rJ+mD3auujd2pAdBxb69T0GCnEOrm1UJct65oDoOEz58/T4cOHcKMJMlxcXHb9u/fj1RqEBuSRUBuxj41ozarS5ZFIaCMndhLaLR06dKnO3bsOAnPZemnqxwYFsD1lfbrr7++/9FHH63jXZm8oQ+ubhinPFBH2NCnh6lT4OW54O+QIUNCxo4d+0iDBg062NvbOyF7s668ccgYsjO3sneHcXim+s5qCnQJeNq6iEzL2NwU6uXXmmZ2eYCUUgUdS4yhsKRo6urbkg1PdzE/JqYPq5RcBRnrSlkPfO0Q5PPW7n7v1W0s1wKBmmlHC2qNjvMmPqazVnzLBqRrxYxJjG0K9WoqCO2vs3spqzhfCA4EYnqn++iRkHsovTCb5h75k/6M2iv62To1bEE2Ciu6kp1CWy+GUXxOmpjjsTpATUBZ+EqcaKB9Cwpy8SVrG2veX3f8gnTzXbt2pa1cuTKMvbVjvOssb9G8XeENXhuIrS4JrSqgUOAxuLBX0nvSpEkfuLu7N4bStOAaQP7cLnTR0dHr2KP6hIkulnfDEBFZqzimHgD9g/oC4aHOMK2MPRsnzSdMmPBAy5YtB1lbWzvVhUcOOkES1oXCZPo7NZwuFaXdENlh2M69LJfDgrrR6jM7ae/lk6L/3MXGniZ3GEHjWIaj0i/TxHWfV0vWErlITknVqnQzImYsWWvYbUEdwUJydYzQ7yb5K6ykK6RWsj7aSsa6wYNzsral13s+SoNYUICN5w7TWzuWsfBoyEZuRVM73kePMQlivbRvD6+l1ad3CVIrOyygOkC4Wso8hefm4+JBEgULdR2qLyhKKKB169YdnTt37g7ehT42ENx53jJ4q0+FWRZo1wiPQWk2+Pzzz8ewp/Aiey3K6hTO3QDUW0ZGxsX333//9Y0bN4bzLiT8oF/0Zru8aNwIOxsJz7VTp05BEydOHBsYGDiUjSl5XYQ00WeG+TT/SjlGEXlXSMet5XoUIQxF9MEpZHLh0c3q8iA1cfamM6mX6BuW2TD27CoNV5oA5FNTqtmhKtaMO/3cshTDbgtuEBaSqyvMni1t3yDxGYlM+i2zS6WqXd8Phtkv5Oy9ObOH1lyENp5oe68Qvh9PbaNfT+8Qnl5kaiw1dW1Ih+LO6Kc6qgFwfWRQdlL4Uj+nFuTu4iYmQK5rQFEWFBSo/vjjj21Lly7dyrvieQO5xfEG7w2hl5vNKFCaGNvlzvqx4YoVKyaxl/AYk52irrP8bgfA487Pz09lg+TdJUuWYDZ9KFJ4b/XpadcUqDsYKsjUREjTdcCAAS0nT548y9PTM1Qmk0lvNAwN7w7y8mfKUTqUe0GE82tDSmXR1TeYGjp60h9Re5j40Bdn2hgFMUIF4DaV9xHyMRqaET5jyQLDDgtuABaSqwN0XjC1pVqq3SCRSJuIFmwC8CDQdzY8qJuYScHJGrJL9Hf0floe/q8Y2zY0sAvN6DRKZFUeio+k93f/IAac1sR7wxRSVjoZ9VT6U0+XIHJxctJLkhmA98jNzS2aP3/+r5s2bcLCkpiz7wJvxoSFW4HgygJ9QPAOXB0cHBq8++679w8aNOhJR0dHNww4v5MBYwRJHYmJiWcWLFjwzU8//XSYd8PLBrnh5VFPtxrBlQUaMbarfXj29vaes2bNGt6tW7fHXVxcGtzoWDxBdlwEO9JP07asM1SsVQuDs66A1ewVbGC09mwqhgJhzbuckgI6lXKRjiacFYX/H3JFYopWF6OTakZFTF4WZdhrwXXAQnI3iHYLJn8olUtf4ZaKua0Me8sDAmglV9C0jvfR/S160vOb5ookk88HTqOs4jxu+E0orTCbNp0/wpbgXhHLt5Pr11WrDrAMpVopk1sT6uMSrCc3CMgNCH1VAMFlZGTkv/322wsiIyNBbOh3gwcHrwAJC7eyi4ROGKS1IxTmMW7cuI5PPvnkU82aNevEXoG0rrL7bgWA2EoYR44c+Y3J7Q/+iz5SEJvRc7sdXxb6CnWIgeioQ6e+ffuGjB8/fkJgYOAg1OGNtHsYk4iY7MqIpC0Zp8SkCNfr2QHGbonZfZ+kvo3bUDYTG4YChSfGiP51TN6AmVSQQLbx3CGRVV0W+iWoqFSn1r0XPmPxR4bdFtQSFpK7TrRfOLkZt/9VErm8W1UDutHQ8Q8FHerdTIy3ScrNpM8GTaXvDv9B62MO0Pt9nxIN+ueT2yg6Pa5GDhhEWaLVUTerJtTPpQW5OruAgfQ/Xieg5KEkoCBNAeGu6OjoK2+++eaKlJQUhCWRrIB+OGRPmisjzxyA9WD0DFydnJwaTJkypduDDz440dXVtSmI/HYjPDwzNvZq1BcuXNjx9ddfr9y+fTvGnaC/DdOgIbMV2TfmsX7qH6hDsAJCIq7W1tY+zz///JD+/fs/o1Qq7W4klAlig9z+nRJG+7NjSHudYoW+uj8eel8ssfTe7u9pZ+xxkewCLxFyZqNQ0s8Pvi3WI3xx83y6nJNiMhkG69hpS1XbWElMDJu6GEalBbWAheSuAx0WTx2v02oXS6RSJUwtU0BcvqGjhxj/1putuMi0WFp5fDM39Ahq5ORF7/WdQCGe/uLYsKQY9u7mUYFKv25VVQBh4p4hMm8a6hJKXq7uN0RuUIxQCExa+YcPH/7h22+//XnNmjWvenh4jCyr6DGOir2BE5988sna1NRUDAswEpxxlpLbUXmi4KBV0G+H8Vvo+3EaM2ZM66eeeurhBg0atHFwcHCSSqWSukxprwsgDIk6KS4u1uTm5iacOXNm52efffZnVFQUQseYpQTEhtAxvLabnVBiTpStQ9F399hjj/UePXr0c+7u7v43GsrU8r81SUfocO4FIWfVyWdZYBWJX8a8LQapz9z4nVjOB/WGmYsgd41YP7zVezydy4ijj/b+9B9Prhz4eNY5JRKdbmzY9KV/G/ZaUANcv3a8C9Fy7gx7a4VqnlSpGK8rqTwqhwxJDAT9YdTrFJebRr+d2UndfFvSqOa9mOA86GJWIn3PhLfh3EHKL9Wv8FyT0CQ6xv0kTjTSKVQkpMDCu15AyKC4k5KSMnbt2jVn+fLl//Bu9NVgnFTuzp07P2WP7hUj0e3YsWMvxlGx0oASBbmB6K5OlMzb7Q6jsjSmszsZ/06fPr1Dr169Ojds2DDEy8urmb29vTVm66ivYQlQjBjPhjrLysrK4Do7e+7cuZNsjBzYvXs3wpDGqdCwYYC9MZHkTqiX2sDooSOU6fzAAw90YYNlpq+vb3sYctdLdvDssHjtz4kHKbIwUUz1VRPgfhgDi/XqRjTvbthL9PzmebTzUoSYmQiTPkBXIHyJyZ6rg/DqVLol9olRM3a/t/vuy566DlhIroboOG9CI61Uvk8ql/mJFYJNAANFHZR2NLXDCBrdso8QhtSCLLHk/pbzR4XGwTia+4N7QwJEJhZIrrq4P0InDmRFI+xDqI2bP1lZswNp+K22gKJEskVycnLin3/++cnff/+9l3fDG0NfjXEGEgioZO/evTOZ1L5dv3795q+//hokiH439MMZMyjvpPBXRUBhQpshww/9eCA89AXZeXt7u7dt29anWbNmXm3atAn09/cP5n3N2etzgVFgDPsCZRVr2c+oByPwuewG7yMnJ+dKfHx85IULF6IiIiIuM6mlnjx5MoHrzkhkCD8iRGwkNVgjd2pd1BYoXJCd8M47dOjQYtasWU9zfQ28EcMEYcbo/CT6LfkQpanzhIdWEyCqg4pxUNqKIQfW7LHZKWwoIT9djJV9sdtDItHs8/2/0vnMBBHmrBJSCWk12mi5srTv0Sd/wPyiFlQBC8nVAO3mT35YIpMsZ/1jU5UaQShxZFAPerBlb5q9e4Xoe5vWcQQ9GNyH7KysKTY7WTTkfVdOkVxWs3Wx0O/WycqPhriFkoMTZPb6AOUJAU9ISEj8/fffP9iwYQNSyI39NSZDWiC60NDQ9qdOnerFX+G5IcHEGA7D8XeLUjVWFIgPmg1xJSjRshvCZSBEfGbHy8pKqVSyMyyToRx5n5Q/8h9xLR17FjquEy3+8gYwt6lL+S+0MDwzeMj4a/yMDfUE691Y9hZSqxooa+MwBHc2SIJfeeWVF/z8/HpxOZczOmoKXBAzBW1MOUFbs05zRdRsujDcC0bw5wOn04BmHcSMRU1dfOhiZqKY83IKG8YDm3agZ/79js6kxlbrLaIPX6vRZeo0NDni6cV/GHZbYALV185djnYLJ82TSqTTRUuuRCaQkaWQKuj5bg8yyXVnQrPhRnyKloT9QydSzrP1phNLdgxq1pEOxkXSpWz94o9VASEMzFIy2rk9NXL3rjQZpDqA3CDQTG5pW7du/WrVqlWYagvLp8BzM4Yaq5N2T97ceDMOEbgrvQZWVFL2rNy5PBuwweAml8sduXy9mJyU7L1JsPFvMv5elJ+fn1NUVFSQl5eXw+dk7N+/P3Xjxo0wKIwkCcI0lj3KE8SFv8bPAD4DOEaQo/hmQW2BskOZC89u6NCh7caPH/+yj49Px7Jed21RqCmh5XG76TxWPqiBfCLBpGujVvRK94fpIHtu4UkxNIL1RX//diLb+vczO8W8l8i0hlFcLXmybPPD83/aD8OnLX3LsNeCCrCQXCVo8/UTzjIb5VKplezBqlbpxhRdY1r2pVd7Pkw/ndxGn+z9WSzJ8UjrAWLcGzKo9rDV9vGenyi1MKvahssiR1ZaKd1r3YK6egaRrZ3ddQshBDg9Pb0QE+8uXboU0wWVJbfKX8o0oJTx8LU97z+YPXu29KGHHmrGxN2ev7ZmomjM7+jNn935s5i5nr9b8+eKPfGYlQOeDf7CC0X/4RUmnNP8rqfWrl0bXlcrMcfHx7sxUQ3g5xjKz9GGnzXAxsZGZO2hXPEXW2Xgc0RfmnFDZmppaamGt0T+DbPP7+Ptn+bNm58QJ9Qx+LklFy9e9MTAdyZbeJeO8OT5PbKZhNNCQkLu1kmB4dmhv9WFia73mDFj3nF0dGyEOr0eIIR5IucK/ZR0gIVKXaMhB1jTccmIl6iVRxNaFrGBNsQcFqv639+8Fw0N6iomgpix4Rs6lnBWtKPqgGV8NCWqZdY5mucPvLocsmFBGVhIzgQwNZfMSvqD3EreS6uqvG8XC5iiUxlL4iNx5MUtC+jAldPiM/rRQGgNHdxEjP1ydkq1DRbem7/UhUY5tyU/twYkkbN1eJ0El5OTQxERET99+umn84uLizEbCZJKQBA3TFK1AStbWXR09CB+9+f4c1v+66RQMPMzoFiw8X5x7PUCJAJPF3/5XXGxPL5PLF/3D1bsy1u3bo0+xGrBpNCmpKTkSz63J6KNRjIzB9AWQHwG0szg7R9+/veZ9C4aDqkRLl261ISf+Qk+9wG+RmPeZc2fES2VoFyNZYu/uCdg/MuEix+L+LxC3ocBxwh7/diiRQsYEHcyUABog0hQ8Xr22WeHDh8+/B1ul9bX0xYxvi5fVUxrkw/T0bxLYshAVTDWRStPf5raYTi1axBINnKlWIwVk0N427mI8bS/ndlFy8I3iASV6oCEFDbGt5ZqpI+dnLEQQ3osMMBCchXQbsn0YIlWs0UqlfhWlmBiBEhJrVVTT79QmtpxBLV0byLSgA8lRNLy8I0itg4irA7oy5OyIdndyp+GeIaSjb292FdbQHCQVHLu3Lkj33777f/Onz8fybtBbkhSqJdMrNWrV1uxl9CeSedV3kZBoEEWNwsoE2xMJiWs/BfxtoTLKIafEf1bmAnEgz22D/jjZBx+PUqursDPJv7ysy7mP58w2SCLtRxOnz7tyuT4CH+czX89ULZ1+cwoKzwHe3vwkj/nbekdTHoocPSlunp4eDSePXv21NDQ0Meut80qJDKx2sFfqWGkYlvS1ExFmMT5s4HT6N6ATnQpO1kknCDy8+PJrbQ2cg/Zsv2Haf4Ws6dnb2VNj679gFIKsrlecK5GeI6VZmLzQTqt9rK8RNfzyLNLYdhawLCQXBl0mz+tXYlUvV8ikaLhmwT632B1DWrWgYYEdBWLJibmpXNjjaI1UbvISWlPj4UOIndbJ5p/9E+6mFV1/xsEykmnpLHOHSjQ3ZdkCsV1KS0op6SkpLQNGzZ89uOPPyITEqFJhC7qJQOSvbXOrBjes7GxGcjek+xmEltVgPfEZaXlZ9zG5azg7735WZEcYjji1gB7YkgUusjP+nRgYOAmLt82/IwLrK2tu2H4Qn09L9cnniORSe9j/rzMz88P2ZzV4vLlyy4FBQX+/Py+bOy4cxnDa0I4Wugcfn5EFZDAJELPvDuJ73OZjY+bkS2ILA+EyV1Hjx7dddy4ce96eno25+cRP9YGIKGM0jxaHr+b4kuzTBKdWqehUjUWNZaTncKaJrM392TbwaLrA+FOXGPbpXD6Yv+vlJyXKdaQbObakD7o9xRt5/3zjv7F56uEzJsCl22uTibvGjF5gWU6MIaF5AxoP39af5JpNrLdL0JppgDPDetIzR36LCXnZ9HcI39QVlGeyJJ6sftYcrK2E9mTv5/ZJbKj9BZX5UWMdOKWUk96wL09ubkir+P6kJeXp2ULf/3777//KXspGKSN9H4oEbMyDQuTlJXvOFZiX8GrgPK1oG7BXhUXs07LZYyEFsPe+gffHh6mip/l819++eXtsn2fp06dCubfJ/LWh782VSgU8DbFUAgYO9j4PP3BFQCvEcoaf3EPfGZyLOK/8byd4PN+z8zMXN+9e/cakesNAv11IGNPlqXHe/To8TS/h931GGx4jz8Tj9Ke7GiSyirxvAxQ8/WlrCYclXZiQgg3Gyd6uPU91L9JW/Jz8qJU9uTe3fU9HRdJbBoxFyauXxmMmZcyUt9/dNryPYbddy0sJMdot3DKCG4Xq7jlOLE0GvYyQ7DX5mXvSsXqUsorKaQStp6QHbVkxItinslP9v0sSA5nBLn50pqH3hNrS83mBgkLrSpo1RoaatOSeni1IBtbGJG1B4QvISEhY9WqVc9t3br1EO9CWMk4QbJZcfbs2f4saGtZMTmbq9/KglsPhlBmOtf7d0xAj3EbCMK+qojsRmAkQQPBHuX7vPHbb7/trasEIxMAIwmvjr3WwG+//Xaum5tbi+tp4+iTj8yLp2Xs1QkWq0LbFqlKaHzbe+m5rqPFeZjjclnERjHsqINPkPDi7K1sSCm3Et0g/9uzkuJyU8WxpiBhYtVptIlcZk+GT1uyxbD7rsRdT3LtFk58TCKVfSeVSFzK9sEVqUtE1uSbvR6j5RH/0u+Ru2lwQCcxU0Ezl4b0eu9x1MD+mveFRJPfI3exJ/cLk15lTU8f7nTUKel+h1Bq49VMn1xyHSgqKqIzZ8788/rrr7/PSgfxd+N4N7N6b0yqtmxpr2HlM8RCbhbUN0B48PhKS0s3MeG91KpVK2Sq1jUgvghhwqvz/vTTT5/q1KnTcyDc2hI5Qo8pxTm0NG4XJatzqu664H9ixQKZQizB9WDLPjTAv70gwMs5qeTv7C1ClT+e3CLKoXIto4ee6DRpfNSkY1OXYNX3uxJ3Ncm1XzDpfjYVl0hlUreKq3cjNBnAZDaz6wNiQUTE1uHR/XBiE/0RuZcuZCaIsSzuds5UqlFTJnt0mJOuqhRiXLMBOdBol/bUzMNX3whrKTQ4PjU1NXfDhg2z2YPbwLvQ91Yv3lt0dHQw33+dQqEIuJmhMwssANBfWFJScpoJbzyTXYRhd10CXh36592HDx/ederUqR+7urr61zYsD6LLUxfRrwkH6XjBlSqzL5GY8libgfRsl9G0gw3qLw/8RldyUgTxof8fy/TAu8svLRQ6qTpI4GUz0bFx/dCJ6ct2GXbfVbhrSa79/Em9mOBWS+VS74oEVxYYpDmj40jq3ihELGaKWHk77wDRGJMLsmjz+SP006mtlFtSWKVlhXBOYzYMH/XsIhYyZVPM8EvNAMsN12CiCV+5cuU7Bw8eDOPdxr63uo8TVUBMTExL/vMLE1yope/NglsJ3CYRQt2n0WiGBgcH1/U4MQgq+uocmzVrFvD222/PDgoKupfJVfxYU+h1g04QHRZohTdaGdBNgsnd0cf/UrexYrXx48nnxZg6ZHI/1XYIbbsURm9sXyoItDrAmNao1UlyKQ08OmWpOTzfWxp3JcnpFznVbWAPrkllBIfwI7KfRrXoScOCutJb25dRYm66aHgYzIn+OUzDgxDG7tjjYqhAZSSnY3JqKfOgMR5dyckF3X614yQQXGFhIR0/fvzPN954YzbvSuKt3lbfPn36tL2VldVStpzH4jkssOBWA0iDSS5FLpePYDLCQr51DYQvsTST29dff/1cmzZtpvA9FTA8awMrqZz+SjpKOzKjSCer3CzGL4+2GUAT2gwW429T8jPpq0EzaCuTG7pJhgR2pvd2/SByAxACFeNy+WKVXVGsTafVXNSWKntFzJyHmYvuGtx1JNdy7hPe1nKr3UxwQZWNg0NYsaGjO318zxTKKy2kBcf+pu6+rWlGp5GGI4i9t2301cHVgmJAQpUB/VYd5L400rM9OTlfH8Glp6cX7du378tvvvlmKe/CjCUIT9Zbh9jZs2fHMpn/is+1fX4LLKgvIKOT5S2V2+i05s2b/2nYXZcwJqW4zJgxY/ioUaM+USqVjrUlOsx9uSs1kv5IC6sy8xLX7ezbkt7pM16EKoHkgkwKS4yhtVF7xBy4Dexcqb1Pc+rTOJS2XjxKB+OiKu8y4f1scEcW5Gi6Rt9FM6PcVSTXYdEUBVs8W1hh92Vtbdj7X6Cjd2SLHvR+3ycpIvkc+Ts3IDdbJ3p/zw+089Jx+m7wTErIS6P3d68U/XGVNSqMhemrbEoDPULJ0cmx1gSB45OSkgrXrFkz5c8//0QqMAZ2I5W63piGvUc7a2vrL+3s7KZavDgLbnUw6SAp5SiT3ePBwcFYhqiuAWHHMCO37t27t3nrrbeW29raetXaeOV/4dmX6IeEvYKcTWliXBOTS3Rr1EoI/ObzR8UadA8E96IejUIo0M1XeHHhrKPWRx+g8KRzwuODV1cpQHQazbbw6UsHGvbc8birSK7dwknfMME9WxVF4CedTisaoYu1g1jNO6MwR0yqvGj4ixTs0VhkWL6z63vR+VtZTByDNQcqg+ge71Cytav9EAF4gHFxcQnI7GJP6jTvAsGhM6x20nSDOH36tLdCoVjCRDccs6lYYMGtDkNCyouBgYFfGXbVNaA3kT3i3LRp06DPPvvsGy8vrw61TcbCRY7nXKbl8btIoUC3338hyJOJ6bkuo+nxNgOpUFUshhdgyq/43FSRDIdDarIepRF8vEZH2q8jpi192bDrjsZdQ3LtF06exK87hznJuiqa6NOkDX3Uf7KwoJDOezghijadP0yR6VfE/JNY5LDKFXwZ8OB6KBrTsAbtyUFM0VVzGBNMYmJiDs2ZM+f1MwzeXedrt/H1lawIMBuFLxN/B94VwvcO5L+wShEbMUoN+iLsqwrJWmDBrQTMFsPeXBi32Y+ZeA6wR5fMn+tMdgyAQCB7xDEkJKT5G2+88a6/v/+g2hqCiAIdzbpIqxL2kVwBUTMNJKPAQ8M8ljWRRAxHqKp/TqvR5em0uuciZixZbth9x+Ku0FydFj7VTSeVryGp1KeqRBN7pTX9NfYD+uvsPloUtp4aOXlSW68A6uTTXAwCx2wDE9d9RrFMdpV5cJhfro2sAY327kROjo61JjhYblFRUbuXLFnyTkRExCnejf632s8vVAEY31ZYWDiQCRRz8w22s7Ozx7RFsD6FtWiBBXcYIE8gPG7jWLNvM7fz7/Pz8//o2LHjDctTGYDoHJoxZs+e/U5QUNBIjGGtKaCAMRRge+pp+istTB+6rCUgvTDIsZQPdFYX32DysXcTg8krg0TO+kuju6DWaccfn7rkgGH3HYk7nuRazp1hbyNX/yO1kvXRVrFkDsaurLr/DfJ19KDckgL68eQ2Wh+9nzKKc4VFhEHcsKHkVSxmCBIMIDd61LsbOTtjHGnNYSS4yMjIfezBvXL27FnMO3fD49+io6N78XUXsMfWkj02SW1DKhZYcKfAQCA69vKOsby90KJFCyx3VBcA0WFh1kYrV678gPnuvtoOs8Eq438mHqHtmZFVenQASA26xkFhQ/2atqNBzTqJbhRna/3E7sYVy7GiwRvblojlvkwBS/Roi1XrbXTyJ/bNWIDJJO5I3PEk12HhpI8kCvnrwoOrxGEBuWDSVPzsau1AQwI6i2EDmBTVWmYlCOjNHctE2LKyEABCjO5aG3rKsyd5u3nWqmSNBMeEFPbmm29Oz8jIwArcyH66bkZikhzMf1azYDugf68+UagppR2JJyvtAFeyodDQ1pUa2XmQk5Xt1fcHIrOu0Lm8FBGeaWzvQe3dmoqixK8o+xKtivanRFFuaRHpJDrq5B5Aje08Rf0h9JNZkk/R2fEUk5tEBeoSUkrl5Mj3CHZuSP4O3mQnV4rnwjVR4/uToyijJE904Ld0akjNnX3pXG4iRWTEivt52zrxPQLLee6wvI+ln6fL+Wlif2vXxtSMrx1fkEGH02KqHbuE+/vy+7d18yeFmAGD35//JRdm0+msyxRXkE7F/J72/KwuSgcKcfEjXzs3kX5etkzxvsVsveM5TnO5pRfncDmyW8HKz9PGiTq4N+XytRPPayxfU8DzJhVm0vHMWCriuivbxnGWgn9vaIf6cidnpT0rUf1SUgAyBSMyLtH53GRxHz9+zvZuzcT7XIOE9qacYYMxj99XTu3c/fn93cq9CxDP7x3O18Kz2sitRN172TgLA7OuwQYfZLaA295U9r5+5l2VF1DNYCQ6n9WrVy/08fHpXdsJnlGuy2J3UUTh5UqNaZQZVi1YMPwF9t7UdDz5Av1xdi+XmZZmdX2Qmjh5067Lx8UcumkFSMSWiHZSGUB06sLSFyOeXmqu/subjlqo4tsPbRY+NUxGspVSmcwVY9VMAePb7mnanl7t8Qh5s4sfnX6FjiWeFZlKFzITKYe9Omv28uDRVaYnsF+pltAEl64U4NWI+H6GX2oGCPXFixfPffbZZ0/FxMRgeRzMzn5dBHfs2DEne3v73xQKxb03w2uDgoSyeu3YKlZOenKFYJZVehiiAWWnZsFsYOtMzwQPE4ocE9Uuj9lOWxLDxYzsvbxb0vQWQ0T54xoQ1uzSAnqDr53OChMK+flWI2lIow50KS+ZPj6xlpKL9AYplK+Llb24Ds7BuWq+RidWwDNbDScHuY3Y/+mptUyKCWK2mgebdKdxzXrTmtgDtDR6q/6+/NwgsDfajGaC1K/WrOV/cyI30J7kM4J4HvLvSaObdKMdSafou8h/xD4ARG2qyeD9u3gE0TMth5G9wprCmDC/OfMPE1apeE87trzxfBiPmacqEuQBjPHvTg/wfaToLmXJXRazjTbFh/E3GAkkyBzPnMmkreEduL8Lk9KM4CHUkYlapTXdHvC8+1PO8vW2UlZpvlC2qBsA18BnLCOD58D3EX6d6ZGmvUQdwjiYH7WRnyNclCHeF+T0QshIvUfB5Q4Zez/iN4rJSSBbJu4JgffQgIZtRDkAKNO0khx67ehKNkyKxfdSfta2rv40jevfm4kORow5ALJjIzCTyW5s8+bNtxl2Xy8g+A5OTk5Nf/jhhxUuLi6hMH5rCrx3CbeBORc3U4ImRzxbZUD5hHo2pQltB9OAph3EJM6/nN4u5rV0VtqRk429mOjZRq4QY+tOMhmammkF/XMatS6Hbz0kYtrig4bddxSqNjlvY3RYNMWPCe5FmZWiUoJDDLtvk7b0bp8JtCZyt1i7CTFtK6lCNJ6/H/lQrDiAqXHUlc2KwspEp1LT/Q5tqIm7T60JDkIQFxeX8vnnn09hgjvLu67bgzt16lQjFrC/bWxsbgrBVQQUIpYlejX0Adpy77u0bsCbtH7AW/TXgDdooG87liuixIJM2pJwnJWrnoiuB1DKP1/YS6nF2cJg6ObZgjYMfIdW9H6WVvZ5nlbxBo8Ix0VkXqTfLu4TZFATgEAuspfy0uEVwlupau5BI6C8Axwb0Ipes/g53hbvXXbbOOgdeqvtWEFwWGzzpwt7hHIDMc1gpb6Oy2hZr5n0c7+X6LMuEwShSVkZ/RF7kAnxgnj2k5mXaFfSSXE/eDufdn6C/rjnNVrS8xn6Y8DrNKpxF3EeiHzNpQN0hb09YxirOqDO5nefKupqAz8rynJOtynUzNFb1NE/cUfpf8dXC+KpWGP4Di/3jWM/UlJRdrX3hGJX6dT09el1oizgVeL9QKARGRdp3ZXDlM/Ed71tozpA/phMXGUy2daoqKhVO3furDpWWDXAxHk5OTmXn3nmmcl5eXmXEKWoKWAIKmVWNMGvN9no5NyWTescHIeIBHRXC3c/kRwHwxwTOAe6NaRODVvQIyH9aXL7ofQE67EXuo4Rw6CMRkVZYKywzErmxJ9ms850N+y+o1A7jXwboeGI9o/KbKye1pZWruxh5bdma6gfN5bL2WmUXZJPPf1a01eHfhdhgDYNAuiLA7+xdXRJzH5iCujw7acMEJY5Updri5SUlOLFixc/Gh4eDo2F+MJ1sRMrdzkL1/u2trYP1abju64BpZWrKqRtiSeFVQ+ii8lJpK2JJ4S1vykhnP66fIjOZscLpd6KPbjHAvqwte7Cx+pE6OtCXpL4jHAlQoUgFlwLCgPhue187UJ1qVCy3TybC0KBR3g4NYZK2MKNL0wXxPEn3+efuGPCU+rn05pmBQ+n8YH9qZ2bv1CsJRo17U+NEmE0Ea50biRCj5HZcRTOChYKF+FrFd8HoU8ca8NKqKWzHx1IPXs1XIl3wLmX8lNFuBLXgge2K+k0/c1Ket2VI+W2tUxWwc6+5GHtKM53trLjZz8n3u9Yxnn6lZ/9r8uH6V8uryt8zbHsKc7kZx/H5dTA1kW0WxBbQkEWxRWmCY9vW8IJ+vXSXtrA77spPoJJ3U54TDPZW7yHvSaEPk37lfpwJUKkIBV4k7D44UXD64L3h3AhwsoeNo6iXOBFlGpV/PxOFOjkQ4fSotkA0K+b6MaeI+oAYeOD7B0iLI1QK7xchIVBXm3Z02vKhIk6xr2+O7OejjNpo+20Ye/t1dAH6WxOHMtjAZ3j6zorbampQwOzER0gQqQ2NqHW1tZdZs2atXnOnDnXOygUhazKzc0tjo+PP9arV68HmURrZlEZgIiBj9KZwnO4TLhuuFjKAeWEsjsSH0X74k4Zkk1aUjfeejduQ1bsvf0ZtY8+PfCLWA4Mc+1iUotKhxkIolMEaFWqyKQNEScMe+8Y3JEkF7p4kr9EJ/meW65DJXItOm6HB3UTEyyjv21X7HExHq4tE9u0DiNFvxxWHthy/thVBVsRILgAiSsNdG9NbteRaMKkRDt27Hhh7dq1O3kX4mzXPUzg4YcfbsfXfIuF1aU2IZK6RnmSEyXH74ry1or+NIQYoSTxGSVaqCkhb1aETZjQoMSOlyE5Xzt36ugewIqxepKzV9gI76Urf+dThXLGNfJKi9ijyKLTmVcEwWxKCCM3JpcAVpogh6pIDs/Xy7sVTQwaSGFMPvnqIrEfngXORVgWIbyKJAfSgAcDZQWlLuPPZTcd0013z2BBoFCujR086UH/btTcyVdMLoD3QogQRld8YQYdSztPv8fup6NM1kFMKm58HtDNqwWN9OtCjvzuKE+UEUgqvTSPLrDXuSfljPBa04pzKNS1ydVyrAhTJNevQWu+7rXxnSh7zOO6NyVShB+Ryg6ixnYoVU9yUKJDG3USIdUj6TEi9LifjQF4J+ivzCjNF89gJDmUzVr2MuHJo67Qf/hsqxEi3GYjU7K3GsvPq6MTWbHUgu/jxYaQOYHoh729fUBJSYnbpEmTti9cuPB6szBRzKrLly/nOTs7XwgODr42VVIN4WblQMWqUrpYlFpp2BJlZs8GADxfrE7w8b6faP6xv5ng9opJnBEpKFCVCKOoqtAngHaok1KXJiPbrYhfH3HzrGQz4I4jOcxqwsrpVZlCPriy4QJiuRtrO3bp76FejVvT9kthlF6EoWg6MdBy4bF1YjLUE8nnhfVriuDQKGw1Mhrh1IaaeTQknYljKgOuh+yro0ePfsUW488ajQYrCWDGV1M6qEaYOXMmJlCewde+qatclyU59MnBG5jWYjA9GzKChvh2YKXcmUb796DO7KHtZiWMwawHmRgaMck1sfek6Nx4tuLjhQDrkyeaCYUHZYdyg/e1/spRfeiFi7wnexzWbLkuidkqvBgkbgxp1J7GB/SjkY060yMBvej+xl0FmV7MSxYeWWpRNgU6+pADK4E9rLQrIzmQLkJ0fbxDaEDDthTLJJZUmMUEkiQSNUAOQEWSQy2iH+/Ntg+JfrR7fdvxu7e/ug1nIoD3hnfEvZZEbxFebg5b2+gTHOvfSxD2o+y5gWziizLEfeEJIcSO/su/uQwQvtyaEEGuSgfRB4b3RtmOa9qH2rr70+7kSFFuIDx4Yng3UyGrmpAc+tt2JZ+mE0w8IGAQ0r0N24k6wjsbSS6Yy2GATxvq4hkk+uDQd3qG6yRHVSDaBkLGILmWLo1EP+DPF3eLZa3gseDeG+KPifc6knZOJBahDvDvaPo56szXLPtM5gCITqlUwmA8PXfuXEzCcL2A8lEdPnw4tU2bNvn+/v69a9OFgLJsZOtG0VyGOVrT4VrsgxEXlXaZBgd2pmUjXxahST/27I6nXKB3+jxBr/Z8REwFdjr1kmjjVYHrwEGr1cmS/gnfath1R+COI7lGwzq2YJn4iTWIYc81IJW2kC0bNI57AzrRU+2Gium6Hg0dSI+2HsD7OlMbrwCyVijE0jli0mUTjQtA5tQA6+bUyTuImFANe6sHrgdPKyYmZsvPP//8bXx8/CXefUMEB0ybNs2Drz1MLpfXei69ukRZktN7cvpsy3M5SYI4EI48wMrtX/aoRDIP/+5kZcMKsz0rTGfR1wBPDYo3hcnoVOZl4TmBiMIzLtCqCzspi5U9vB14cPc0aEP+7AntY7JCyCuZz0H4LJFJAcubxOal0I6kk8LbKDZ4d61Y2d/LZAOlui+lck9OT3INRAgNZI2+PmRkIpOxbOjnv56c3mNCyA7H4rnKbhG8RWXHCwIFQf2bEM4EnMLnpwjlnlNaQOn8jjG5CbSZSewMlwGMLTw7nruVsx9/0wkyAPHhOPTVoU8L73+Crw+vFe8Fgw4hzoE+bcnT2kl8r4iKJAfvFF4YQson+d6H+J1+u7hHZLXCK0DIdkJQfxGixzOBgIwkh3IIZo8UZNTdK1i8B95LbxDo09s7egSKdrKcDROQN38Uxs/jAf3Fc2IDUQ7mNpHKxmcCe7N4bhgwvdmzhgdoTmCoAcu37Omnn942b968G/Fq0AxKMjMzU5s3b97Iw8MjqKZEhxOR2e2ldKKjmefQKWtSF6HfDnptYrshlFPCRtKaD0T/7qcDptKK8I3kzvqttVdTCk+OoezifFG3VYFNyfaNhnX/M2HDERjedwRMa/DbGOzJ/cit4VERszIAAtLKowktHvEinWALZ9r6r0guY0XEx0CRSVnBQXBaejSm/v5IiJCIvjj8bqphIaQUSK70oGdH8nH1qlUp4nqJiYnJ27Zte3758uX/8C5MkXDDWSJXrlyxKS4u/tbGxmbyzZxjEmWHMN6bYbAz9ArVSHZlgeNQ9lBaY5v2ZK/KVhyP8ilgZf0jk9m+5CiuOwT39LM9QEChLK1kcurn3Vr0VcGLw2+4HrzAVed205WCVFHnyNbEnWV8TZyHMN/j7OF1cWflzP9y2XP6/PRfdC47UXgvo5p0oUea9qa1sQfo+5jtQiEP9G1LjzXrKzIQ8R64N4hn1bldoh3gHUaztwZvEX1w86I2Xj22OnzTdZIgHhAHSBp9dciMxPvokzrw3CgnKTV3bkgTAu6hJkzo8Magqoq0Kvrlwh7akxQpQsB4Z/wzlhOGT/T0asnP30fM0oPrmoLIrkyN4nfeIQgW51d8fiTgIPw1jL3QwUy0V0mLZWfh2c20hcsE17m/SVd6sHG3q2ejvFad30Ub48JEyNpWbkX3cVkhEWY3e4a4bhevIJocNEhcv+wzomyROPPJibWi/xNo49qE3mg7xqRHWlcAyZWWliIJbEhwcHCsfu91A46EzTPPPDNoyJAhXzo5OTWp6dAC1D+iIZuSj9PGjBNkbWVt+OW/wExMM7s8IAx3hJJVapUwVHbHnqDl4f/SRW7jaAO4ZrXQan8Mm770ccO32x53FMl1WT41kNvPSQnpyrUGTLj81eCnxaDJzeeO0M7LEZSclynSblPZkixSlQorFIKLv1U1BAihUiWhoQ6tqKdPKzHOpKbhQSjw/Px8pPl/8e67737Cu5BJed39cBVx9uzZFjKZbKWVlVWnmznPJPrD0JdkLBeUazljgXdDiaMsoZjRd+Vt60wKiVwINfpv0PcGJQeigSLFNXCssa8N5yMEhwQMpNSjvwxeAZQzalDOCtcKma46iVCIIAEReubbu1s7itR6KF301xVr2LvnXzDkwJV/y2IPDP1YeGSE5dzY20KbwL98VZHwMBFKM7YTV74Wzs3l35DhKY7kk/VEYBo4xsfWVRwj7leSI54B74IkJ/Rd4T1BgHh+vDv2ebNXBq8S+xAyRd8k7oUhE8gKBinivcT7ivLVkJ3CRqThI1RoqqHhfLxXOnvWCEXireCN4v0BnIP7wQhBlWIMm/HZ8R4oK5AjroNyRVkA+A39ivDmcFFcDvsQ4oRRmcD1jPrCuzW0dRcEWBaofzwTiE7/XcrHYbyg6b7FuoJCocDclxFMdvcFBgbGGXZfL/DaSDyxnTt37vNMmm/xdaU1jbag/V8pSKOf4vZRgjZXGOemgPpBViXWuQxPihHr0TVx8qJWnv5iBpS23oE089/v6GDcGdGOKoNhyq8UmVR7z52y9pyhGd8ZaL9wyjKWi6cMXwWgFDs0aE6fD5xGKQWZdDA+kpq7NaJg9uzcbPQd+EAKMtVyUmlDzCH68+xeoVhNQc0WUojEm8b59iA7R/taERy2qKiofbNnz56WkpJykXfX+YKnsbGxWLn4LxbUm7a4KQgotQhD/fSesjMrPVtDvxqARoeMRShHKGLsdWEygfJGaBIeFvbCM0Dqv/CMWBHiTFwbJAPgPBAMfocyVPExoBWQHzxD4zn8CKLvIkdV5rr8TFDSUMAgBDwTEjgw1iyXPUkoZ9QXwqcgOvxeyM+Wzc9WETgPA7ALmHBAWDgYHgySB6oiOjwLQkvpfA4+Y9A13hdhKuOz4ygMr4BVDtiyQeDMz4jMQyTxwHNDn6WRiPWloh9cbiR9tFG8g4OVjcn2ivOKmOhBJvCcQbReyPw0ygAuy0D4Ff1nuALGzcFYgFGYxc9SwCSJ8kI5YMN9kWGax2VpOF0A90L92LHXht9R1wCOFxcuCz5R/056oI1geIO5gSzpwsLChWq1+uWQkBDMOnSjwEtYOzg4+H7//feLfXx8+tbGCIVHDm/u79Rw0TWCcjYFrHH5Qf+JdF+LHqK75WjiWbHYakFpMfX3b8/7csXyYMYuG5PAbq4HiVa38Nj0JdP1O29vVPKmtx86zn+quVYu38WV5112nTiEvrDY4JDALjTujw8oKvWyeGtkV6KzGwrFzkophM7bwZXistMorZCtcRONANaXvVpOo5zbUju2jKQKfcizJsD10tLSsg4dOvTOl19++T3vQqzfbDGXmJiYFfxsT/DHeq9j9FvlY0YS/oybw3Isq+yFR8absezghYAEIXjoEypmaxS/wGIH8ZV9AZyTxwof5AhpxO9K9mCEkjQAn+HNgBCFx8h8oQ9c6gEPz05mLQgC2WfGgc8YOGvN14IXCQLB04MQ4bkgmxIGE/bBI8JdMLgcQHYbNpAljsMx8Kjw3mWVdFnAkzGlaPBM+mdHuJVLkm9x7dn174tnwpnX3khfpgjPYmiEMBywGX7Ds8BLgndmCrhWKd8Lfac4D98ROqxI0HgmlBeujPey5fJCmBdKE8MGAJQDZrTRlyuaN5cDXwfvAALFtVGeUNx4PniiKDcA5WH05vAOqAd9PetnyUFfoLkh47ahUqmyWdZHtmrVaq9hd10AhW/z7rvvjunWrdunTKQeNZ2JCB5sLhsgP1zZQzElKaTgcq8KRs8f9YfNx9GNZnZ+kAY160gf7f2J/ojCql2VA/NaatXaaEkJjQqbtRhh29sa/5Wy2xTtFkz+kGXkFXa39dJTBkLc+b/KLKCaQqNSU6DElZ5q1I9sHO2uKumaAHF4Jp5tzzzzzGP8FamcN5xsUh0OHz7s5uTk9DML7iC8e31N74WXgqDVBDKpPkRnBITTqNig9Coq2orXxu9GstCfqycsPcrXN77h+LLtQN9vp7+fsf8L98e1AFzb+DwAzgXJQeEb69/4nGXPqw4g9rIECEK41p7KPzcgQpninPJAOPNaMyr/K15TquPy4TKuDhWfHZGMimehnFBeRuCdUWYoi7J1Vra88B1lCuKuWM5G6N9d/9n4W3XtwBwwptmznMxo0aLFAvGlbgE31OGXX35Z4OXlNRr3q6kOgSH3b1I4bUo/RRq5vh2aAq4X6t2UVtz3mviMCEZGYS6dSDlPP5/aRmfT4/TGVyXnC/BvOq1Wxf9/O2za0k8Ne29bVN/6bwPMnj1buq5B4gGZlbyLropJmG8EaDBWbNyPce4gBoljEtWaNlA0qOTk5Ky//vprwq+//rqLd6GToX4Yh4GklMLCwlf44+tMeMqbmX1pgQW3IpBswnKRpVarZwYHB/9k2F3XAIvajhs3ruuECRN+VSqVbjWVRRA9hpjMv7iZkrR5VU4UDyCM7GnrIrLIMezkn5iDYiHo0cF9xPRfP5/cLo6pDFKlnDQlmvXFid6jI9977+b0e9QRzG8e1QP+8U4ezG2gMZt/hj11D4y585LYU5CjT60IDsAMJBkZGfuZ4A7xV3hw9UZw0dHRbZjgdrLV+K6F4CywwDQgz+zBbTcjwQEQvpKff/75ZGpq6ia+X42VCLxad6UDtbLzFbpITDwut6EGSmcKsPWiEHtf6urUjPq5BtMQt1B6vGFPWjn4ZQpyayS6DrDCyqWsZHppy0J6utMoejx0oEhSqQw6NRKQtK1tfOO7G3bdtrgjPLl2Cyd+I5Mrnq1s8DeAbLvxbQaJF14S/g/19Aul/k3aUkTyedp+KVxkYFbqwoPQSjU0wr41dW/YiqyUSAyouReXkpJS+ueff46pTy/u4sWLzUtLSzcoFIpm1Y3NQdisWFtKmcV5ZCW1ElNCGcNQGHcFgUL6PQZSY8JqzC6C5AGch76rtKIckbCBfUheQD8oLE8kUaAfRcOyjTFbSLJAPSDTD0BoEUkLuIaHjZPoD0NIC/sx/guCjXFkIvGE/xkHQ7sjO89E/xLuiT49JEgggcXT2pkc5NZiv7G2jM+MRBX0b2FQNn4HcC724xgcj+QRez4fyQ4IFCKDM7M4n1yxpAkfgIzCisBzItHGmHyBPjoko1jzNdwNM5wA6N9D2BXJHXi/yoBnxXhCPDnKF+WMm2fwNXFthE4xcwrqCGEmvDvKH7OG4NmNyC7lMuH9GIto7A/Dd7wDVhZAH5zx2YzPjPdGvZdt6/oyVon7YDJnvCcSbIx9aaU6NaUWIhpfHrgCElUAlDHgaIV2ZEdYzhQJQEhqQVjSgd8RST4Y+F9RItH2MIE1roE+RiTciFAx/0OyE45HhicSWpBMUzYkjGfQJ/fYi1lYjOFTI9izouLi4p0ss483b948wbC7toDjgE0yevRo+bRp0zAvpgd/92YD04XL0oeNzgZMcK2cnJzQjVArRwP6BG1R/+SG5+c/Zd9EzW3rj/jD5NzQk6Z2GEkH4k+Tj4MbdWvUSpQZhht8c3gt/Xpqe6XTFQJiKZ5S9ethUxcjE/y2RSVa/fZBp7lPeGsUVr/IFIq+WpVpZQ5l8tODb7GisaL3dn1PY1vdQ8OCutDuy8epkaMn5ZUU0vOb51M2K+KyfQVGYIJnmxIJzfIZSF6enuWEvjogw/HChQtbZsyYMYm/pmIXbzW/wHUgMjLyAxasV1kg5DV5ViTfYOaMeWf/pTYu/jSr1XCRtYgBwpP3zRUDfF8IuY92Jp0SA5D7NgilqS0GCeWMfZ+cXEsDfdrRtBb30tyoDWKCXvTdYLaSD9o/Smv4HAzihheJhIvve88SwvZvfBgtit4sCAsDu18LfVAoVWQFvh3+E5NnrhiMjfkXAxy9acr++SIjb2bL4WLGFH1iAxqxhBILM+m947/y74XUwsmXn00hpgdDmjpm4R/q21EINDIzvzr9t5hJAv0+WAHhHp9QrhCdmCtyecw2MY8m5lsE6V3KSxFk/1yrEWJA+y8X94hpvpB1iUHSIJyY3ESh/JvYe4m+LIxN69cgRBDFa8dWirFvGCaBMXj3Ne4i7oVZTjbHR4g5IvF8ZfuxymJr4nFxLH5u7uwj5rBExuJnp/4QBAXimxQ0SLwDpsfC84PQQOAfdHiM/B28xP0X8zUwl6Qtk9nrXM4tnBuK8Wt/Xz4sxgE+FtBXTNsF8sAz4xoglHH8zFh1AHNVoj4+O/0HXc5L5frwEcYQjsdAcBgj77Z7RKS7Y7JlPBcGuxtJBu93T8NQ0Ue08Owm8R11irot1WjoU34fGDFodz08g8XSPGhDeH4YSigznIOZUhBN+fjEGkHSaGNor0i1f2rfHGrAdYdVIVAnmPczk40oDLVAffk7eolywSBzzBqj788sD0Nm5QZuq5NbtmyZZNhdE0BxwKrA3GONePPnzWPs2LFdx48f/4C9vX29RFFg0P6UsJ/Ci65QgEtDeqPXoyLTEoZ8ZPpl8dmaZRBGACa7qGpgPUhOU6L+W6tQTj4+cc5tOzi8VlbErQitTN6CxahJZSsNQDCcWXHCAk7Nz6JJ7YcLglt5YjO9uX0ZZbFlDuHWJyyY5nwte4ih1r5kb4u09JrzE6wupAozya3lr3U6Jq4yREVFfSyXy9+sKcGVBSzi2PwUmhf5D316cg0tZcUI5VER1VtGEpF1F8vKcOX5nRSRcUGUr7FjH8brqazLtDRmq1Bo/Zk0Y/PTBOGpDPWIZ7dliz2xMIPeDFtFYRkXRXmaAvoWPj/1pxjrNaX5YPofE+vrbUbTd10n08rez9MQJjgcg4y/ny7sFsQ1tFFHse7ZAib2M1lXyihjrZg4uQuTaBeP5oKcsA9j4IyARzqMz3+n7Vh6uuVQ4Z3iuCcC+7Oif5jfp7VQ0F8ymcIrwgB0eEV/XD4oZmPBFFm1AlcjsgvPZieKeRz/unJQkLlxmAuMDcyggiWCUOOP8f2QzPMFlwmGGpRNV4FB8cHx1bTm4sH/1C2yHL88/ZdQfrgGkh3W8jMfST8nhil8E7lOlB0I8dOOjwsCxDRiz2Dy6KZ9RPuB4YBqwt/80mJBRNjgmTV3bHjVa4aXfC43mSIyY+nvuMOCVJFNawSOwjVQfjgfxg1IKZCNHtQHSM/eylrMgvLy0e8prjD96jnwGCdwXczmuujj3Urcs5G9O73dZiw923IENXdqaJLgAHQtMCENUygUz+/cubPy0df/BRouxkPAkEVGYgRv0b/99tv2KVOmfHry5MmzGH9nLuAdS1WltDx+N50ojhfDRZq6+tAr2xbT2qjdNKvLg7Tu4Q9p5/ivaO3Y/9GRyQvpq3ufFisXoDxNQUTGJLqWUm2Rn2HXbYnbn+Qkkhbc3pnkTCt0VH4uW9RP/f0Z7bgUQSdTLtADv71DG88dpl/GvEM5xQX01o5lIgxnFMBy4MvCQwyy9iRr69qtMgDLLS8vL4mFBes01fmYuIpgghvJRDKlNllbZYHG7m3jSveLddX6ijkWoTQAXA0eHzwwhC0lOn1ZmboLlNU9Pq0pn4/74/IhOsmKGTObILQE5YTFPb9hax9KOjo3gc5kX+HrSpjILtDqS3uFkoT35GPrRi+3foCCWCm9G/4LpRXqB0z/B/wQIAG8MsaT4d0RlsLqB39dOSxIFkoNa69hZhHcNyL9Al1mSx+ZZl+e+ZtSivVj70B2RazkU9hDQUf/+ID+tKjH09TXO4TLp/oyxflQ4EuYsLH4KtTxtsQTIoQET2X1xX1i7kt9uFV/PZxj/GcKKAvMhdnZPYCWR2+j8PSL7MEEsNeiHwiP8YaYpQVTmGF8HaZFg5eLge5zo/4R5+PaCH2C/GFUgHA3cnnosyj1z7yIPawLecki9LcDz8zXgKf228W9FMdGCNa4w7EIPWP4hHHy6PVxRwQB7k0+I8oIbQaDxWEAgFRmsec9iz1hGAIoQvyOeUq7eQbRqnM76VBKDLVnjwwrFhiKRE9WSkd6lMkTawbiOliGCJNY4zfUZ0snP3qj7UOiLN869lOlxFVbFBQUYCjBy56enm0Mu2oDGLKIx2KmFKwsciohIeH0zJkz5y1cuHA1X7uQr8276w7QWwXFRfRDwj6KKkkmBRtR7/Z9il7qNlassIKQJdbG7Pv9c9Rm4STqumwGjV3zvuivw1I9lZUbHAepVBZIatltTXJ1W9o3Ab7DOzwus7HqolNXUlG8QZENaNaBxrUeQIMDOlNzDz86EHeKrmSn0vLjmwQJVpaiDKJy1iipl2sLcna4Nni8OsDrwLCB2NjYNVu2bNnEZAdPzrTJVEeYNWvWU2yFDigpQW5LzQFFdz4viQ6mRrPidKWBDduImUQQ5sVyNVA2nVipYtXsaKyanXlBkBeUH+ZaxNRUmIgYU09tSzwu1ojr7B7ESstFzKnYwrmRCMvBY0JfzikmPfQpPdy0l/CGBvu2E0vhHOVrYc5IPA88BtSJftqvXkKRgzQQTsbkv2JlaYNGxN8eXi3oNJPlnqTT9MulffQbb5gxHx4Arg1iQZjMz96DPb1x4poPNukm7oH5NLFMDyaJPsJKG+/6VNA9FOrSmBrauQlyB1HgubF6Nmb0x6reUOjo98GUVfAUe3oFUwNW1L/zvf++ckTMtP9Vl6fEZMsI+WEMGZb+gXeCLY5J4hJ7uyAobL9yeWJldISH0VeF98Jz702Oou78fgjVHeA6AhBmxVye6MsS805mXqT7/LrQ621H00i/Tny/Trw/gw7xe6UxUaE9nmPSH+rbQXihWInhaHqMGB/XwaOZWE0ddYqw8VddJtLIxp3FMyOchYmvMSB9SvBg4Z2J1Q34HTEfKCathqeF58WkzpgJBvdEqBZTfYFIEZbGNWCAwMPYmxwpwowgaswdivec0WKomPwZ9YU6ulyQRqlc5wdSo8SkzbgG5uOMyo4Tc4ViCjWESBGmfZC9yeicOCbiDBFiBXni/UDIp7PixGoG8O5A7sY2Ux2QbanRaEqeffbZ7XPmzKkte+ImOAeGLeQenbda9ubSNm/efDo0NNTPy8urTpZUQPvNLsqnn5IO0JnSJOGdw8hzsranzg2DaX3MAdp84ahYGHpiu6HUz78dvdLjYZF44oS+d263RxLOir5uU5ESmVLOb6KOnNxhxN7du3fXrPBuMZg2HW8TdJw3oZFWrlgmUygGmuqPgxLCfG3zhz1HjiyE/9uzkoYFdSUXbvBLw/9hd30GxeWm0Ts7l1Nqfrao8IpQ83XbShrQKN9O5OLoVEMR0ZMcQh9bt2598quvvvqDd2HmBLORXExMjJIb99d2dnbTYYnWBlAGCCdlsiKDIjbOBoKBxUmF2cJLwj54aBiIjXh+ekkuC4ZaKDeQHBIXQE5IkkBiAvpkUFiZpfnCgrdXKEWSidGrgDzhmsaZUFCu4lytimykCiplLwJl6MrXR3gPyRRQtHhaeITW8NzE0+sh3oEJBwoXChafoQTRx4P+mHxViZg4Gue5KZ34aH3jh3eDZ4SHgeMQlsTqBEhIKQvcCwoY3h3eDRuUCbwK9PPBo3K3sWevQi6Sb9BvhjLBdcT78vkYbI3+MSgijJPDoHd4TcYXQSmAUPHMxim4CjXFlFFUwORgLfqmYCRgv5eNk7gWrHCUE7xw3MuevS0j8LzZqgIRdoQHjDKB8YLvSHyBZ4n6cGJigKwY392J68VYPgV8Du4JzxjGjop1N8oY74iyQHvB86IeMaEC2kwGK12cXDGagHdAaDW9GP191nxO+fdBvWEmHNSDcSkl8aMB+Ij6Q9ljdQOExDELCspK/66FovzxPPrQp0TsR72jDeP5yz9R5YC3pVarD0ql0sFBQUH6TJnaw1iMGB9Xtq/ObcKECX3GjBkzkuUVcsu7ag/IaHpRLv2adJCiS1Ouhp9xNXh3SDQZ27KfmAosuyiPLmYl0enUWEpkYyAlP5OwxlypWk12XC8mo1gMTHjBunW9SiObdHLGQoRibzuYfrPbBO3nTG7PrfpnqULaHCmvFSFIjgXhmyHPUIinP606uZX6+IXSucwEOsrWy3NdH6S9V07RlwdWsxItEl5COXBrKSkuplF2odTLrzVZWdVuxoWkpKTMv/766/7Vq1dj6EB99Me9zJ7cZ4W1nKAZKhjKHv08UEKYEsuYXQnigTWPPk2QGrIWoVSgaFBeIEcodHToI9MOik/FRIVsQliHIAG8NKajKuV74LuTwk4oX9zXKFyC6Li+oKRg7UPh4TfcB1l2uK9eY0j4d1t9NqEB2I/7glyhdHE+jsM5CK1CmUJ555QWiQQKkAL+Acb+CBhBWlaqSIwA0UAJ48rXnk8fCgXZ4jdkLmIfzgdZ6J/VTjw/9mFpGcwCUrbfC4SGMC/eyTg7CggHz2uE8bmMMNYLsgFBVPAccRSIAOViJEb0o2GeyrJtGGWN++P6yFxE37M+ZKxfMdzYHGGEoP7QL1bCpIn6BfArpsfWP7OdKLv/t3cdgFEVW/ts32Q3vZOEhAAhIST0jnSkCDawd1Gw12d/il18/vaCgIqIoiIqIqJ0KSJCQicFEgJJSCG9bt/9zze7iyEESCBANuwXLrs7t82dO3O+c86cmUF5wj2I+oCiwZqKYtYSm4mv4yEURShB8J4gyvT4p7FHsArS4edGZCnqD54HJIkywf2wD+8SZYr74H72nAISkQ8E3Yh6yXUOeUI54V4Q/KgfSke5Yx/eG45tqLicCg6S26VQKIZ17NjxxHDR5gMVFpN6hvAWzVtEUFBQh2eeeWZK3759u/C9OKnpQF0orquir49spGxbOV/8JJ4oblOoj3BHPzbwWromYbgoI3hp0J7RFt766ztakr5JvM+G9U8iw+wnFsxhecX2e+Zm2VNdCw3roEuh56fTRvET/CiTSnwa9snh5dZHfFAUXd9tBHUNihZCAdrMvJ2/05a8VFEIDV8uAKFrqtXT3UFDKSmiE+b6bRKEZm21UnZ29rpvvvnmgbVr1+7nZLgvjs9UCyM1NbUbN86vsB5Wc12WEJaYlaIxoGyc/XxoMBCkx4Q/p0GYOonDrn3bhAATT8uH4Rjsdx4Li895LhocWhemWcPhzplABDk6zhNEhE/0EfDxEMIiHWfwP+QFY37wG9drqKxgP66NOgEiQC+U/XlABHZLCH8A7olMO0kXf7gm8izOd1hOeD6cgQ0CQ8z5KGZvsc/OgboCAgBwrv0Y+7Mj/3ATov/MPvtEPVLh69jzYweI0cTXcf7mnfYD8Z8j37gfnh3lhO/YnBNZQ7iL8uH7Od8dPp3PjO/Ik8gz/znrACJRUabIM/bhN54B+cM1kB/cE3/2UgDB2D9xDXFt3ifuxWm4HwStvQwdZ4pntb9vPA+uZH8Grh8SPveE+igR+UBpOS1Y+/viPXifjuNxviMr4n7O58VzNBVwV5pMpt+YfK5vofkrAWSgvlUXw2014dZbb508ZcqUOAxhcD7PqYBHq2Lrft6hdZRNFYKQTwUoOLcmXUoPDZhCty2Zyefb6N2xD9D1P75C13YdTtd0HUYPLH+f9pdhNpTjoy1Rbvweaqw26ZCd9852yVXDHVXBNdFrzl3XypXK7y2Gf7UgNMpQjT89Pug6UdGFtuLYV8qmfX1BDu13ReZWymTLzil468NisZKfUU43hwyijiGRzSI5CwumPXv2fPzOO++8lpOTU8TJDVvsOUF6evqVXOlnsxAPbq522FygOCDwVubvoC/3rxMCGxaG3Uog0e+Fvjosk/JZxirRPwcrBq4kuB6hWd8RO0r0lcxNX0m/5m6jwSHxIlDBLvJY2PD10V/41p4lbCHo6N3+d4r10XBNBFXsryig/+t/B311YB3l1hazQIP2rhMWDCIacR2E6MO6+Djtd7GS9cw+t4qgDITbo/8I47Xgzqow1AkrDVGSCDP/JG256FNCw38y6WoaFNRFhPQjOnFcRG+6K3YM7ak4TB/uWybqD1yFsFJgQd7VZQxfo6cQrKhn3x7cSN8d3CT6+tB3h+VjsCRR/+Au9ETiVcL1iD7D5OIsern3jdQrIEZY0hiD+OS2L8X17fN6GkWkIyxujIXD0Ia1BXtoYdZGupvviX5GAJGW32RuoP5BnenRblfQe/uW0uaj6cJFjPcEgLTQD4m8RmuChYKC/CaXZtIcfh+wpuH6E9GRbEGib/H6DpfQzrKDXAY/UN+gTvRYtyvFOweZACCsIhHwslysy4d15ZzvG1Grd3W5lBL9osTwhUXZf4lhJ7gu8HXWn/RT9hYaHtaNpnE6hnpsLd4vXJLgBzw78ohFaBEQZLfwTk8KZwIMJTAajfexFfcpt+eWvonTqgvjdpo4cuTI23v06IFlfYjvJw44FdkhYtvKjW/+oT8pw1wsJqc4FfBuNEo1zRw1jQa370ZvbPxGxCb0DOtMhTVlwpLDEIPGZCAgUyvIqrcOT54+a70jyaXQdNWmFUJqk7RnFc7xyw7ohfA1L83YRGsOptCmnD3CJYktr/Iov9RSsRVUl4rZuU8FK2vDATItaVQezVYHUElramoOM8Gh4/m8IS4ubgkT7NW8FZ1OwztbgMzhcsusLGThXktRmkARKILwbawp1sWnnej4f2/vr0JYzeh1HS0c/hjNH/oIfT7kATEe7fVdi8WiphjDCAHrtBCPh91CargPqXYrxUwz+95KXw17lMnoKuEmRJAGgj6+HvYY9Q2MtR/Nx4KwsJTPB0xMCEx5uvvV9O3wx+nLSx4R4/eitMFiOALIDRMJI0+4/pucTxCVcBtyGoQ5rofoQrjZQtS+NCwsga6NGSzIJpR/Q8Gyw55/WDrOP5yLdQwRbPNMylcigATkg3TnU8ICQcDEAn6GLy95WCwsC9cg1q777JIH6f0BdzNx2AfW41ys0Ya15TYUplJOdbH9WrwB9rsSDQqOoynRgwQZXtNhsPjegZ/ZSXAgwrdZoYA7GOU575KH6IuhDwoyba8JEmVrz794I+KaTiAdKz08tvULMdbxSSbvH0Y+ydd4mObzBrEN4lpfsFcQn/1Z/72C/br8vyPPuDos5Ee6XS7qzXcj/iOCazBWcx4rKCC4+ue3FGDF6XS63ZyP384BwQGoGOjnO8xWUrKXl1eKv78/luCiNWvWYJzesTKoD6RhH4YiKHlDX7jV4S04FVCmepOBpi17m7p+fDutOphMz639jK787r/0/LovyJMJcGh0dxG/0Bi5Io2JsrPjp8vBZUmu64xrlKy1BzR8KagIehYEm3P30cqsZFq+/2+q0tdQn7BYGhCRQBM6D6DLeJvcdahYkiJY43ucdVcfcIFqJUrRwd1coDJi+AB/PecTMTcEE91fmZmZUWzJ/d+5JDpoiHBB3dJpOL3f/24awxo2OvoRpff1wfX0HVsXFUbMXGIVfTWw3GCdGES/mFSsK4ayt882f5J3wJvTPQmhhmMbA9xXzllEIPiQN3xHGjdRx1EQpCxhWKAjHUIdecKxyBOA2ViQJ4yFg1cA+7BqNSI0QXKw7pzj3PAssILs0ZpDRN8kVkSfnbaCLasNwqJjGhbHNgY4PF/pfTMV1VXQqzu+FwPUnVaWE3hm5BVE6iwj5Atp9mezVy0IMlhLiHY8zARXwYpe47DTgl2E2t3HzsqJPeiXQ5OCWxD9mOjrgtUYwQoMVkivP4tKYwCxo/ygIKAfD9YXyhZ9a85VBNBHZrca7OWOPJwM4n3hffCz4r05oyYRoIIy4cduUcCNbTKZarntPM5WVY4j+VwAD43BlwXh4eEZoaGh+k6dOgm58dtvv2HGInFQfSCQDS5NzFuJuhukYpKD68L5Ak8BtI8hkd3on7s+obW3vUvfTnmeZo6eRo8OuIb+O/QWSgiMsl+rMYhka/CwGTNObTK2UrgsyXl3jWBVkDwdPxsFlgCZ3HUYvTf+QdH4rGQRobVvb/mBdhdmUVldJR2pLhF9KSeAXyz6BDylTHKs2TUXXCHLuMKiw7oJVbDlMWHCBAOT3RP8DD6sCMxjkrBCQ21JoKGB1DCI+5Gtn9OqIzsJIdxdvNsJAQ4hH6UJpvGRvcUYq6e2zaf32aqbt38t/Tfla1qXv0esMo0B4c7+HsxU8Una7zQr7Q/6KHW5CK1HoAoWy0TgxAepy+jrzPW8/SnCyRP9owhRlPVJUpATf9YveJABCAuCMcYrVITRww32fMo39H9suczfv46eS/5GzEKCsPThjgHdgqD5Oe+OHUv3xI8VzwshjuvBMsPsHlgF/fvsjSIIogM/r3OtNKE8iaoFmgWh4Cw7LUGeIJ+YFQQh+9FeIVRuwHp3J68w9vPs59cHSAkuUayafVvnEXQrb0kB0fZjsRPHiD+iQn05ZVUX8XaUDjIZYjA1xgviGe2uwF5ieATGxT2weY4Y1jAj5Vt6Yus8emXn9yICEwoHrCxYxJ+xRfVJ6h/ifWFgvYdCSXfHXSqGfGAmnHe4fLCK+tRNH4rj4Yad3GEgW48hIlAFwy/gGoW7+Y+87aLsQKai7Dm/uBes6k9Sfxcu3s8zVgmX8/jwnse5SVsCUAi5vOr4nnclJCSsdiSfaxgDAgJKAgMDK+CqxBYUFIRuB0pJScHireIgfCJ/aMN4k1BqEBVr43Zz8hrzL6BUJBfsp6FfPkx95kynsQuepLuWvkVTf/kfvfXX92JF8f4RXRu/EidKpFZtcUKqS/JFC+tB5w/9FjzobdYZ3pUp5HdajY33PcGimxA7gF4cdhv9kLqeFuxaRd9c/RytP7xLLJD68ICraXbyMvp8x3KhER7n+uAXq9PV0XiPeBoT1YvUans0XVMAbbCgoCBv06ZNd3z00UdrOQmnNvX0c4a0tLRJ/DGDn6Unf0ox5djZAiUGgb2/Mo9SecP4N0QzYrAv+mxgBeDBIYT/KT5A+boyMXce5qrswcIMA75hqe1mYYsxYXZhbC8qEEyAypt6B3QUAi2NLR0MHMdQBLi7MF4N/TuwfnAG3l+JoVKMocJ1IVDhBgULYMwYphtDdOHQ0G58MKw1M20rzqS8uhJRV+AahIDFlF64JsbEYcoqzJARzxvuARLeVZotxpPh3ghAOcykkVJ6kDDjCtx42AfCEYOf+Q+COIPLZm95DiX5RYtxYH8Xp4sZWCawAoB7of8ruTRLRG+iXxKuqPoWDoT9Xs5PakUek1CMmBILViKOSUe5lB8S5RnLBICMYkwh7odB2XgPeHaQDPLnrIrIF8q1p39HsTK7837IM+aB/PtouiBr5A/E19mrnRCWhbpyMUYOebJfyf4/MLZdL2HFoW9yZ1m2cKECmC9yQFCs+MR7wh+IEMcgX2abWYzRhMLjx4oo6stOLucjdf/mGdQa4xUsxl2izrQk4AJk6y3HYrHcFh8fjzlmzwfQfCTPPffckEGDBs3RarVdMJwWQ4BgtYHQOE3kDRZcfa8MSC61PJc+yPydPL00qCCOPScHAom+uPIp6h0WK76jWweGALxZ2wsO0LOr54p6CIWnPsS6mUbTR/Laiie3PL7436l/XASnL5lWigFvT/U3eko+lqmV15+M5ABEuCWERNPQqCT6mklOrVDRdQkjKNInmFLyM+iPzK1ilm57Q6oHFgB1XNmu9upJI6N7kkyJGTX+bcynAkjuyJEjWRs3bpw6a9asjZyEE5t28nlCVlZWEjfqiWzp3cSk19XhphEBM00FKg/cRgjnxgwYfgpPUrGAgxsNA5DRWDBTOsa+oe8OQwwg+NFAIcTQfwNBi+AGWNrVZp1waSE4xQkIQxyDMH1EQmJVbLUj3BwBLrCQMEEwSA8FjHTM0oG+M1hquBeA0Hu48DCnpb9KI4YcIE8INBGh73wchjxgrBXuh3kZMaciJmUWx0jVhAmJMQExSADk4CX3FAEjIl/8DB5s9cOthnwhHyFMVCAI5BHXqTJi0LTdbYeJns1kEe5RuGCdwTp4CBAxXKJOsncCxIEhDnAD2oc42CsViAgCC4N7ne5EcT8mTEx6DWLBSudwPaKsEV18MsCtZR8SQVzW9lXX8SwoLzwnXGSw+EqNmANRyc9tn6i7PtC/CMscC9NibBzeIty/uAYAy9v+/mpEfp1DPrAfeRRly3UJAhfuTuQZ5QESRgARykusxs5l2dQ2eSpw3bdxO/hCqVQ+0KFDh6Yv2X32EAX3+OOP9xoxYsQsPz+/vrDY8EzwIqFNAs7P+oC8ymJF5q30pUxyWiQ49pwa8IZAyXQejTJFgNbXrPyjqTyw/IMTJquXyLltmcxfmqp1D+x+4uvmDcJtBWhaybRC9P3wlgCr0mOWVCm/5mQkJ6o/Vxi8MAgutUJJNyeOobGd+iCZfs3YTD+nb2KSqxOV5jjwAXU1ILkeYun4ppKcs3Lk5eXt3bBhw7Q5c+ZgjBxw9q3xHGL58uWqmJgYLya6Dqw5JnFSIm9sFlAXfiY2fU4NNBZsTsEMoWXvS7OPycEeEFF9gYg+LZyDSEich+8gxoZaOsodK4mjCEEauAaOt7u0+LoiZNx+XfyGoIY7DVaH8254/yBkpOMaOObUebLnAb9BgDgfAGnC7ejMJ850ngPYn9++Gnb9OoX9OA7nIB33x7G4NvaJvju+GO6DqEEnOdcHyAX3xjXqa9vO+zc8AznB9VG+zudteAzuc9xYPr4OytpZTk44z8M1nWXsvHZ9YD+UHHsZ4L2IZAFnHuwrhdvLpP6zOMvIWbbHjmchL8qHgTdu5PeOt1Y/f80F6gvIgxW91azk3RodHd2cyZhbEpKnnnqqx9ChQ2f5+vr2b6p3BWWEmW5e2buYND5McvUL+iRA3cKCqh+Me+hYoJdzAgx02zy7Zi7tLco+1pacECRntsw3edTdv/tWN8mdN3Sfd5uvXK/8UKpW3NyQ5PAyERAxvfckuqPneHplwwJambmNfr3xdTEh6ff71lF+VYnYBwF372/vUkZpDjeaen1WfI0zITkAlSQ/Pz9j8+bNUz/66KPNjuSmndwKkZaWdqNMJpvHQkHZHEvPDTdaE9Au4QJkYqtlS+kz/ny5W7duZY7dFwpnTHJwBb+670fSeDfdkoMQwjyqoVp/ivQOokBPHyrX14rI84KaMsGV9ZU+QMx6YjTP5Z2PpEyf07yZJloB/lUHXQymWo2Zc99ogcPf3DO0kyCxb/espZ9SN1D3sI5imZEyXRW9s3kRzd3+G81K/oUCPL2pT7tY4ZZxWiEtASYErQqOdBcmNyfi4+MXslAYxSR/sLmzvrjhxoUEiA396QwQ2xydTtcrNjZWGxcX90grIDgBdBM0F5BVcLc310rB8fOvfJoWXfOimMv3wX6T6cZuI2nO5f+hn657mY2Axl3ANpLUaJWGfzuJXQguS3LehqMIXsOAEkfKv0C05NHaCjpYnk8DI7tS16AoGhiRINwb+0vzhBvrP4OupWeG3CgCDlKLD4s+goYaDFBnNZKRj4Fl1xwwyXnyZu+QaANgobCpU6dOsdwg57PgsDV0abjhRmsAXJDQLfmzloX1DxaLZRwTW1CXLl1AbNMTEhKwBE5rgs3f31/F+fVuqqcIwLEYiiGBBdfEpghihOXWJaA9K/9r6OPkJWI+y+/2rqOFu9dQBFt2vmqMUW8I3ENSW3yozk1y5xMmrb9ZKpM0GukDt+PBigK6+9e3aXvBfprLWsqk2IE0b9fv9NiKT0SQw2/7t4jldwZ//gDtOXrweFelAFMekyHmvoNl2Fw4SA6WXJsBE5uFteDb+Wt71op3ItrLTXZunAugXoGw6m9IY+Fu5c3EGwJEMN1WPn9fyttTcrm8n8FgUM2bN0/WuXNnkNq18fHxK/izRFy09UE0HiZlyAoM9RGJTQGORBBJw8kwTgUo8cV1FXTrkjeY6CIpKagjKWRS+nDCQ5QY2oGu+PY54bY8oU3bf9YFUVeXJDmXllC9Zk+/T+6h+NiiO7UfW1QefnHNelg+xaDTUw9pmJh2KNDHT1SspgANsqamhv7555+bX3755W85Cac29XSXwf79+7uypvwFN9L+6KtDRJgbbpwtMKUWW1+fsvV1ryOprQIiyfbuu+9e3q1bt++USqVHU9sQZNqf+Xvox6JtpNZgRqamSTcQ2KMDppDBbKIyfTWV1lVSlcG+SjiiizNKckWgWH1IVQqyGSw3JE//9DtHkkvBZS05gF90odXIL+Q07xcvttlszidIWcupserJyBWiOUAFhMvEz88PE9Fhivk2R3AAW3WprCkPMJvNkbx9xI20tqUHnLtxcQFjwurq6g5yffrSkdTWIWVZ4efl5dVkgoMsQyRqYV25UKhPKwDrAbEH/+SlUWb5EdKbjBSqDaCr4i+hjyc8TDd0GyUif0+ITeB7WSViEViXhEuTnNRmKbOazaXOWdxbGqhAJcYaqjXomk1TOJcrbpfRo0f7OJLaLJjs8pjsHoyOjsYQhO6sVPyC5xfKRRM1TDfcQJ1hcqtmJfGVhISEfxzJbRm2Tp06aQMCAro4fjcR9tU+sOiuFAPEm9jEIMIQfIc1NP/K2Us/pq2nL3f+Tg8uf5/WHtpBUb6hhFVA6ss69PmZDeajFjKf1zl4WxIuTXJWubKMX3BBU8NnmwtoNWXWutNO5NwYINzVanVceHi4tyOpzYOf2RYXF7ebSe/Kzp07S1hYRfD2Hm95MpnMgshMN+m50RhQL9iSqePtVlaYLhYrjvr37+/NllyX5rr6EXVXoC8/Ns6tKcAYyKHRSfT6qLtowVXP0vKbZtKqW9+mzVM/ph4hneiTbUvEDCjHtVGWrRKbNIcsMpcbH+eES5OcxGIuJpskV0QYnQOI68qkVGSoJEMzpsCCuxIVhYV6Fx8fHy9H8kUn3bt06XKEt0eZ+CJZY5VXVVUlWSyW/3L5rGOtvQpTFsGtCw3+fMBNsK0TCPHnOrG5trY2muvKEkfyRQFWgv08PDww+5AjpWkoqC0js4SJsYmyD8YZZjbRm020NOMv+nDrT/TIHx/T2AVP0LU/vETPrvlMLCTtnPTACazTRxLrAatN2hILx14QuHyr7/PptDelnsonTxd8ckbgF27UGaiHJJSuih5I/j6+TfZaQqBi3ae9e/fe95///GceJ53P6YJcAsnJyYqAgIBwg8EQwz8xy0o/3norFIpY9O1Bu8UGpaH+Vh9O4sKncwNpIvLTaDTaTCZTBv/+i6+zma/JssT8Ke/zaHgdN84/oODwO8rgd3M/k9saR/LFAlRc6Ycffji+d+/ev2I6r+Zgbd5O+qVoO8k1arsyfhpg4dQXh91OV8QNodkpSyncK5B6hcVStG+o4wii3Kqj9MX25fTr/r8dKazjeyjJojc+lDJtzoeOJJeDy5Ncrzl33c7W3KcsyFQNVwc/a/DlLEYTedba6L6YSykiOKxZJAftLDc3d/nnn39++6ZNmxDG7JaszQATkfTAgQOK7OxseY8ePSQ1NTUy1vb5Vf/bqr28vGxczladTmfhT1tSUpKZyx5bo1OzZGRkhPPHArayR7TEBNWtFSB6tprzmUAW8/fbmNhF3zCUhgsJ5AvgvK3k7YGEhIQDIuHig6Rfv35eTz/99IvBwcGPNndA+Ds7f6ZcSRXJ1MpmSXH7tHRQHLEskkkMJXhqyA20OHW96KfDTCiHK7HGM1+Wm5nVYtXbyHrVjns+/0MkuiDaAskNIKt0vlQhjbWZW74B45rG6lq6NWgw9YqKO24m8NMBRFdUVGT6/vvv43766SexQNS6devUbL34cKX28vT09OCGjgsqufGLC/M5Et5nZC3XBLODhZKej6kuLy+vGjFihNsabCGkpaXdxJbdh/w+/ZorYFo70PfJlsHSLl26XMXVSTQKfl64ze/kenYTKw+JHh4eajw3SO9cWrWwyLFxfsr4Xsl8r5nx8fHrHLtdEjNmzJCOGTNGwwoWxrZ5cll66PV6mUKhwHRAx2Qql69BrVZbWJkycrnXcTuuSkxMrHIqYM8880zQ8OHD1/Mx8U1VPhAnjvUHZ+5ZTKRViSm3zhUwZ6XVZN5utUlv2Xnv7FRHssvB5Ulu0Gd3ehksskVSpWLcqVYjOFPYuPKZ6wzUT96erowZSBotluJvHE5hASGDUGhsAH/WaDQaLfoeuKIfc8PhO9BQyIAcnZ/QfLGBXPHJwgJWSyF/T+XzDvAxe/l3Mls8Kddee22j1osbJ4UkPT39Pi7LN3nTON+HqwL1i+XpARaut3bt2tU5MXijSE5ODvT29h7I9XAA/xzCdbQ3ny/KAB4IZz1tClBPUT9BZvhka9vE56Zw+ia+DvpfNzKxuVR03vbt24O4TPpz3nvwc8RzUix/j+V27M2fx7VjZzmdqh07269zq6mpMfJ7KuLrRELZgFcBG8oexzvPbQjMWfn7oW30e8lukmoUbG2dO5LD+DiLwfSVucrrvt1PvO2ygScuT3JA71l3v8hP8gLXHkyJ4EhtOfCLJkW1mR7vdBmFBIc4Uu2VGoTGFV98Oiuyc9/5AO6H+6JRsDaJGWAK+d7rucF80KNHj9Y2hVGrBVs6w7kMP2bBhgHu5+39tQQcfVsHWEDez+S2ypF8Rti0aZNXcHCwD5eBhssDAr09Jwfzb3/+DkuFi8Zm5X1FvNWwgD/M6WVMcLUsuKt+/PHHypdeeqnlXSrnELNnz1YMGTLkem5Hd/LPOP4M5HogRz04n3UBbRj3Amnivqy8irXl8Bv7AExJ+Fryd5QvqyWFcFWeIxGO62KpcAndmzJ97mxHqkuiTZCccFnaJN9KZbJom6Xl25fdZVlHE30SaUznfuQf4C9mZXBWvNYG5MuZN24smAJpIQvBNzIyMjLd1t6psXfvXiUL7KlcZs+yoItAOUK7bk1AnmA18TuFUvMbfz6QlJRk70hx47TAslIRERHj+f2+xISWhPIEuZwvMjsTgPSwKsqegkz6OP13MnrISKFUnDMJ7nBV7nG4Knc5kl0SbYLkgB6z7l4tV8pH2cwtJ8PF+l8kpZ7+HWhiZB9KDIohi9W1tHwnnFamwWBYzULxHRaKK7lxuwnvNGDF4DLWpO/k8hvEik0ol9151e6dgKcAwpi1+2x+j0vYevswOjo627HbjdNg2bJlflFRUVO53O5Xq9XRiHx2yXbMlhym4Fqdt4NW5++m7JqjYlmxlhbkUqWcrAbzNyn3zLnZkeSyaDMk13v23Q9wlf2fRCL14NrrSD0zmFiIdfAKpms7DKa+QbFiUDhWRW4rgBXA1gmiEn/m7cXu3bvvcexy4xTYv3+/issrgQmvDwvIyzhptCcDpIcNbqWzFZxQRKCQsJWB6a1q+Hro01rO197MAnr/eV652uWxe/fum7ksn+LX1A1h+q5IbCeDQiIXq6v/kZtCv+WlUI1ZL9yZZwtHVGWVlCSPJN8zB8OfXBptiOSmeXIFTpPKpO3PZCiBOIP/g9V2T9dx5KfSilkF2jJgGUCYsnWQxwLgsZ49e/7g2OVGM5CTk+NRVVXlwQTow+WZxKSUyGUbwxtmfMGQBSy5hEk9gzhNx2kV+OTfJUxe6NPK5s/9/LmD30NhQECAoV27djo+pu1I5POI5ORk6B4vszL3MCsMGBzp2NM2gWEB+NtVmk2z01bQUUNls2ZCaQixErjJkuJfXTds1ROutxJ4Q7QZkgP6zJk2gwXIC9BFHEmnhV2zs9HwkESaGj/mhOX8LxbAemBhUFdbW/vg0qVLv3S14AE33Pjjjz/8IyIi/qfVaqfCrWxv2xcXQHhHasro7T0/U05tCcm5XTcLfD7ZrGzySmak3DPnTUeqS6NNkVy/BQ96m2r1uVKpxLspw66xTly/wM40nS03f6VW9MFd7IAr02Qy5bNlcle/fv1+dyS74UarxbBhw+SffPLJKyqV6umWcBm7OiDU0cWyoySL5qSvpCJ9JSmaSHYOV2VurdySkHHXFy47KXN9tCmSA/rMufsNG0mf5pruSDkRZouFQjx86L74CdQ9oINYFdyN44FAB7bq/tq3b99V1113XbEj2Q03WhWSk5Ov0Wg0sxUKhR/6Rd34F2LZHJaD32duoCU5W8jGBIa/U0NMh/Jqyj2fzXAkuDzaHMn1nj0t0GqVZEplNp+G1hx+or9uaEg83Z8w0ZF2cWt9pwKCIFgzrjUYDM8kJSW57Nx1brQ9LFiwwLtXr16feXh4XIM+t4vdejsV0AVzuPoovbNnCeXpyk7eX8dswPKxWOmnjdpy3bvoM24TaHMkx5wl6TV72t0ylWy2WFC1PqxE07pcSqMju5O5jQeVtCQw2LiysnJ2enr6o2zVtZnK3xg6vf+gSqmt6WiRSoMlUoVWarMhaMSlIGFJZTJbaxUqaZWJVAX7IwNyacRLbcZdsXHjxu5BQUEL1Gp1IiIm3WgqJPS/HYtpe/nBY5NWHAek2Wy3pUyb/ZUjpU2g7ZEco+9Ht4Va5IofpXL5IAwOh5ankajohd7XUbRXKHOdm+CaCwx+r6mpWZOfn3/b6NGjjziS2wQ6LJwa4mmS/Jck0ilShZwrCNcZtvhFlK6LWghiZnpE3cnsKz3bjJZM/v2xzUP+Weq1n9Q4DnM5bN68eZyfn99Pcrm8yStpu/EvYNV9n7mRvs/eSHKZ/BgDoL5YLNaNFk/d+N23un5EZX20SZIDes25Z6JUJvnVajKTBynoxT43UgfvEDEDtxtnBsdwg7/Wr19/9X333XfUkeyy6PrRfVqJt2keq7BTxEw5bdzlJYjPJuEmYPlv6p2fv8mt36UeePXq1SPCw8PXsBXSZuXWuQYKDhJwWfY/ND9zLSnFnNKczsqQxGwdtO2eOf+us9NGcOaDKVo5zJU164x6wxwftZae7jmFOvqEuQnuLIGJZJnoBg8dOvT3m266yaVXPI+dOzWJNMa/uHlPsbEiBOtNkFwb3oRXw2qRkVTyRvy8qWs4zVXav2TFihUjmeBWuQnu7MA1gYW+hCZG96NbO40gvdEgJmK2Wa3/56kytMm5btvsoLCiVbtN3v1jip/oNWVwn/DYIKO5bS2nciEhk8nC+vTpEzl79myXXMU5dva0QJnc9rZULh9u1TPBoeWfzw0fwhXKX/AJgoX+5dTB8Ok89lxsfE+JTRLtl/JLaOmvO5ZxSmuG5L333ovs3bv3crlc7u0OMGkZYHqwcE0AVZpqad/RQ8lyqfLZf+7+3OW9M42hzVpywPwxj/frHdY53tCGF8e8EJBIJFh5YcqGDRvudSS5FkyGPjajdbzVwIpPA2vnfGwWk4UiQ0MoIiiAzOV1ZDxaTZbyWrLquZ5iTcRGzmnxDd11NtuIxDl3RThKpTUCVpt05MiRXyoUijB3H1zLwWqzkp+HF02K6GuaHNTv/Z33zm6zi9e2WUtu4cKFSRERES95eHiEucfPtDxY6Mh561hbW/vjrl27XCqQIWhS974yjeq6c7H+4OmAFS06tG9HIaGBpPXRkFoupyM7spjgHIQrZfaBRw4zT5xL4Poyaa3ZYvm5dNnOVqvBb9y48W6tVouVzVUtZcVhTbaCujL6s3AfbS/Lon3lubzliGmx6swGitAEiplDhCbAf87vTtRPc3535gwKIH7js35ucbT9HPsx+HOi/r76wDFyqZSqjDpaV7iH9BYTBXv41Dvz7IBpCyMCQ2URcu+suZ99tgFJ9j1tCy1VXq0NqvXr1z/YsWPHt7AeU0sBlQ4Dx3Nqi6nCUHNcJZZzw+nmH9WqpgVDVF1uTSnpLAbq5B0m8tgyYoIbJTc+s9lsqqysnDlgwIAXHMkugbhZt94g81QttNSdPwsf7kkI1/DIMPL19xWTOQMQeDUlFbRv+VaySmyk9NeQ3E9DMqwVJufm2Yjwawkg0IAla45Vp5+Y8eDCVjlB98SJEwNff/31H318fIZi1YCWglIqp3+K99PHacvpsW5X0ODgeNFWAMzwb7Ja6OfDf3O7MXJ7t1ChroKS/KJoZLtE0b53lmXT+oJ95CVXU4Q2kPJrS+m6jpeQzmykNfm7qNqk4/NMNCy0GyX4tefrmWljYRptPppG3f07ULVZTyrOwxXt+1GFsZZWH9lF6ZX5FOvTjsaG96AAtRdVGuvo97ztdISvHaDyppTSTBocEkfXdBhMUv5z5vdsgRmOdDpdwcGDB6+9/PLLNzmS2xTapCX3xhtvRCUkJGA9sMiWdHFASFVw5cNUOfmsCQ4I7kK+Si15KTzIS+lB3gpPyq4uorUFe1hTLKdNRanid5Q2mNQyBVWZ6+i33BRKLjkgKv7fRzP4HA/yUWpoJ2uRPx/ewpWZtXquv6GevmJG8UJdGf10+B/Kqi6gWtYyt3DjDORGgAmkcf7vR7ZTWkWeyEeQGrEgNtpeepBWcDoGgG4pzqCNnI9B3ECQh5YiOWjVbCXLuHwl2dnZv2VmZtY5drV6BI7vlihRyCYLS87pvjuHGwhOwe8ypEM70rJg9Mw1kqbQTKpSM1l1ZjL7q8knJphqj5SRrqTKTmzgNplD48d18OYaXPesNjt3VpJFtrD099Zpyb333nuX+/n53coKlaal2/GRulImq4Oiraw8spOW5W6jP/J2iH3xvhG0+NDftLvsED2ScLmwnmal/06hHn60p+wwfXlgDU2LG0vjI3vRouy/KKPqCA0J6Uomm5k85CqWB2pKKUEb3MXE1JW+OvAnJZceoCeTrqbOrGwuzNogrLM4vs8TW+cL+TGlwyBBnvP42r0DO9Hru37g12Sj53teSx4KJa3N300d+dwEv0h7nWghoFxZifCqqalJnz9/fgontTlrrq31yeHtS3x9fcM8PT0HnavZx1UyOVfaTJqxfSE9l7JAbN9mbeR0BRWx1rcoe5Po2MUadCC8+VlrBSk+/Pdc1vYMdHOnEXS4poR+5IZUYqgWaSEevnRXl0sp3COA/m/Pz4LstjCJPbntK+rCGt6Ydj2YCA9yQ9wuXCozdy2mpTlb6boOQ6hXQAy9uut7WsVa5Pfc6D5N/4OGhibQcNY8y9jibLkmcTzgBpbJZB3uvffe/o4k1wDk5fnaLDbWlmUU7cfvMNuT7lYE0PSeETT1Et6GRNC9Ce3odp0X9T7sSR0H9SBtO38yFlWQsbiaLJU6shpNfB0mpcaufdYbX5daZX+1qLIsfPtqNJqgc9XdYGYr7Y7OI+ntfneI7c2+t4p2A2sOlpK30lMcBwUFGYJLUcMkBm9Oib6KKgy1VKqvFh6SYn0lt9slbK2l0xC+RpRXkDgepOnNCnANW3fFukohH9Deocco2JrTyJXiXsEe3tQvqDO90OM6ivAMIE+ZkkqN1VTO7be4rlJYh425NFsCiJr29vYeMWPGjBBHUptCWyM5tFp1ZGRkb7VaLTShcwH4xuHi+GDgNPpk8L30yaB76d74caLRoMJ6ckMIYEvLX+VlbyCObFg4P1beUPFRYVFlkcfvmRRfZ9IyWE0UrvUXJAqXhACfjPMQ9ou56JxwPho6kNtpAui13jfTyLBE0ptNYjYXCe7B55jP4Tp4ED4SiSSMBVFXR5JLACViZfJxDvg+Z5vJQkquh2EBoTS0SkNDhoaQT5hK+E94t3iHUoWUwjpraUzPQEosVVN4vwTyjgkjU1kNE10VmcrryKIzkdX87wD1ltvs5dEKYbv++uvbKZXKzlgdo6XbMSZiB5Hc1HE4k04lK4vb6NecZPrl8FYmqQyxLtuY8B6spPYV7TdQ5S2Oba8JooHBcfQ8ExFcmHsqDlOkNlDoC+gO+G/3aynOJ4L+zN9DEyJ68zlDSW810uTogXRv3ATaVpIpFFQvJk+QpS9/fjRwOo2L6EXr8vcJ6RXq6UcYJfFan1vortgx9GfBXuEleippMiX5R/Od0NfXwuXBxgCXdQ82Dvz557lh0guItuaulMTExHheddVVmBXhkpbWAKFIgVSwVZvqhDsD1tWOsmxKrchhbcxXaGCgrwS/KOGKrDbqWKsLpnjfSFFJK421lF6RJ9yVWdVFNIKJaUhIvPDhQwskm4RivEKF6zHBt704B9cu0lcI8sqrLRUN7WpuOEpugFgdOK0il4lRKazBvkGduOEF0abCVLFqMKw8fyZcuEbORX+hQqGQVldXb58/f/5q/ukSDSTg0qREqUI2GSR0roAAE68AX9IGsdAy2ahDnZoiIz1JKjuxiBBoYqy1UgZbb0fURvJsH0gyhZxqso8yUbLCwjINfWj2IWItU8ToC+T/K7niLSxduafVuSuvvPLKiPj4+Cmenp5RLe2RAUloFGqK5nYJ9yEICltnn3YUwQojlFC4JiMdAShw86NNojsCxb+/Kp+yqgqEy7Mdk+XUzqPJgy0yeHKitcHiurACO3iFCBmAdru7/BDlcts9xG0SK59cGzPE3h75eoHc1uGtwb1h3TkpDO0W+QpS+1AYk18AK80t8/ZPBCsS6vT09IWrVq1qU7MZAeeqzC4UpH379vV7++23Z0ZERNwFM7wlAIGAig/YSa55mhQKGdYYorcQJVVnNpIPNwJYXuiYPhlAhJuK0kTfG+4LEp3AWl97JrHm5uFcwcvLi7Kzs2cNHjz4fv6JR2299oEDnd+9/gapWr3QqjsHrjp+LyAlr9AAUnl5koQtxk4FCorQKclPIqdwttoiOmlIrrTXJ32NmQ6lV9PRPB1VsI2Z4a+nIj8mXyY0fWk15a/dTRK1nBS+niTz8SCpWsGkyOcKkjpz2ANPKEdi1E/MeHxxqws8+eCDD/oNGTLkU39//57u+SnPPViZoB9++GHUY489tp5/og23DgHTAvjX/9VGcOTIEUQLVdo11bODgjUtWFcPbp5Nt61/j25f/z5N3fiR6HMD6QiJXo9soCHCtYJ03B97sN/K3xAKDCsLPn9oh5Pa9xHL/Dj97DgOxzvzjevIWasbGZZEz3afQjN6Xk/3xo2jcNYc698T5+NMpOFc51OL345PkVdxnPM+tmP3PRvgmhBAer0ekza7Tl2CAYcybOmNrTcZF4NPuyBSaz3EDCNhpTIa1y6YLrs8kgZeFkph0Z5UVWqkosN1YtPrLNSxmw8NmRRGl02IoKFSX1JX2l1qKj8tRU7oLa6JsXTmklqyVBuEG5RfZON5aM4GUdY6h5BKuB0brFZrnbM9nA3QKkTbqL8daylnB1ylJfJ4IYH8V1dXW1luomW0OU5w7bdzIvCCvH7++efpPXv2fPNsNEC1TCkCQ77J/JNe6HkddRUWl02E9qLTOdE/in46tIUW8P7X+txMYR5+ImAEfWAPd51EH6X9JsJ/4To8ihBk/w50Wfu+9P7epZRdXUidfNrR9C6XiojK7WzhRWj86WhdpfDpP5BwGc0/sEYErYR5+ItQ5lqznmK8QqjEUEWluhp6pvtk4RZ5IWWhkFWeMgWVG2vpjs6jOa+R9NS2+aS3GAQp4t61Zp3w78f6hFMp5x/umAcTJgmX55kCwwjYWrawJffSZZdd9gYnISut35J7ky05jbJFLTkbAkyUCvIJDySpQi5IhGmEIsoUNCUolCLjtGQFMZ0EQk5yySVvK6GlVEo1PjaS8W8xca7BRCVb91NtQRkp/L2ERSf3VJFECXfXmTVhMXGzhHLMeuPE7GdanSUn5foU/fzzz38cHh4+rq7uzAN3oSx+lblOtFtn/zSm92vn6U+XRfYR3QL/Kn5SMXYMwHI0iDyEgooSlnI7gbIIj45TcQQ2F6VTFrdn9Ltp5PYFK9AucA766AGnF8g5raBY6oarwrHfvB9Eg3vba40dznTcC/cEQM7OpXLq5+NsgH5PLuPihQsXXjFz5sxtnCTUQLGzDaDN9clhS0xM1CYkJNx4NmHH6HDeVX6I9lXk0KURPR3+cAk3Fh2lVuZSsNqX8mpLaE/5YRoVnkRecg/aUpwu3JKj2iWJY7H8/Nbi/aLjuL0mkPoEdhTBJXl1pfQIE8z+ynwxFub5HtfS9TFDxTiZxYc3i2tXmnRUZqyhN/reQlFMlMklmXQ7E9jQkAQxZibGO4RSSrJoL+dvUHAcBfI56DtAQ8aCsIjM7OHfkZ5MvEqERKONoLN8a8l+1gSkFKkJoq6cDjI/U6BxGI3G4oyMjEVLly7dy0ln3+LOAwLGxCeSHH1yLTCEQARwsNXloSLfyGDHJMic7oC3TkpdNV7kE6isn3wCBFfx/vz8Osqw1ZFRxUIXx/NJEi5nTWQgWQ0Wqssr5TRY5rDcmaicerczP03dcD+iSqvFurBiTWpr65OTHjhwwHDDDTcM8Pf37302fXIgjc8yVlEH71B6pdeNNJLb5qXhPalXYAyppAqay/vW5O+kPwtTaVnONjFuDQEiIMZcbr9QGA9VF9OHqb/R3vIc+jrrT9HuECCCgJQNRfu4TR0Qfeto22i/8w+s43adTHUmg1BEVx7ZQSvzd1GCbyQTl4w+SVsurh3rE0a/5SbT3P2rRNR0Bbd3HK+Vq2ht/h6ak7GSfs3ZSrk1JaKLAsEqS3O38fOsFEMeMOQgkOUS8uIkwTOBQqHAUlrb165d+9OuXbtKOOnML9YK4WwibQV4OebDhw8XlJWV7cbLO1Po2Xq6qn1/QT4v71hEj2/9QmyPbv2c8mvLyEOuENFWnnIlvbFrMT2T8hWlVuQK7QtWV3LxAapi7bFfUBfWEGWUUYn+XAn5KjXCkkK4MTqmezPxvbLze3rsn89p5u4fqVdARzGmDWHM0Ozs2po9whJaGxotNED8RvRXEDe0bdzI0pjscrgxoOMb4+7g7kJnOKQnQp73lKHju0Rc30eloYyqPJFul3VnBgwk1ev1uYsWLcLErg4x3fqBeKTGow2bvyHqUePLJBYeZKf4BptebqXKciMfy/fk0jnVZtJZyeBYA1FS/zpsJeIzqFcnCkiMJnOVnozFtWSqrCNrHSIvLSfkqymbuGnrBDJmKiws3MXCtxLK1NliR2kWPZfyDb2wfSE9nTyfyWObsLQKdeUiwvLZ7pPpktAEWsFkMyy0K93QYagYXwpFtM5iEN6X3kyM84c+TLHeYdxmvxPnQmFEmz+qr6S39/4ivDYz+9xCHwy4m3aUZdH/dv9E/YNiKbMqn8l0N60r2E2ZfK1LWFn9/uBftOTwVhoRmiiiOf8s2Mdpm8QYvXkH1rKS2oEmte8nLEUQ3o6yg2KwuYHbLcbKdtCGkJrb+Nlac5CTRUVFm3/88cdi/omyb7UV40xwNjKutUIWGBgYPG/evCd69Ojx6Nm4OgCn757FgvgE4EJw9r3Vrw31fzuPcQJ9YPVdDs7r2a9v/yXu1OC806H+fRresyHq76+fnzMBroXo1ZycnLljx459jJMwJcW5GZjYwoh5ffINMg+4K88iMImLDn1uPuHBpNJ6OBJPDokV75w/uczlZondSmNYZKy0sAxHbRI1wbnjJICbsS6/lIo2p5NEKbe7Lr09SKZmha6RyM2TAdfhd5hj1lsmZr/Q+gJPGMrLL7884YUXXvic2/MZB5+AAO7/ezZ19m5Hd3QeJRREOyTCVfnarkVUZdLTm31voeW5KbT08DZ6pvsUMe7tw9Rl9J/EK8WxL+/4ThDRJFYsv9i/WnhZnu95HS3j4zHhAro0fs/dTn8Xp9M9ceNJIZUK0hsZ1p3uih0tJnGABQdL8fFuV9LA4C60ga3Hz/evpJs6DhOWGiKnEQ1dyKT71p6faCxbnP2DOtOBqkJhUULp/YkJEIpxNCvIP2T/JbxCTydNphC1T71nazocrsqa1atX3/HYY49hsm748M+ONVsZ2pq7EpDwSzN36NDBGhUVNUij0fi15GwJZ4ozp5Nzg7PND7Q/nU53+K233vpvenp6ISeBMVrbYzYKv+FdEyVyqX0IAXLczA1WECjJLzKYlBomuNMoCzbmHgWXTlKJJ01UBdJl0SE0JiqEhocEUF+ZD0UUsUVcY6JyD7bI4IZ0nNco+N4KJlVtVDBVZxWQmJqMhRvuAcWD/7Mf1yDPJ2ziWKq0WWwLK9a1OnclIMnIyKgZNWpUkK+vbz+ub/LmKH/HwM8JQmivCRazFVWZdKIrAH3UCPOPZmsoyT9KTJ3lq9CIvvcIbYAYwxbv2154W8oM1bSr7BCNadeTlDKFmJFkSsxg8pAqKUCtpW5+0WJG//7BnUWgWKWpjjAd2H1dxoshQDqrQYyPw5Ah9OWPj+glZjNCN8Sk9v05L/Y+d3QfBHn4kp9KQ5OjB/E7RfdInTgOVhu6PfoHdRHPgGfBtW/vNILzhGEHZ1A2DJaPdPDgwe8feOCBb1iRqOSkNkVwwCnbkwsDfkqfn3766alevXr9x2g0Nss6cuPUcFhxJia3D6+66qrXOKmKN5ew4oCYF6+8QQJLDpMiNxOw3hRqlXBPysU6XKeuV9irNElpTI0fDRsYQgqNTAxErw+pXELVBQZatquAkv2qyYp4Ese+k4IPgKu0aNM+0pVWk8JXQzJvNUk9lXw9qRDup4LdkqMcq848MfvVX1qjJYcHQCRH+LZt23709/dPaunxck0FrC+MbYU1GORhD1RpKuAxwawl6MfDWLdY73BBcGdKSi0JKKqVlZV5bMU9/sQTT/zKSTCX2xzJtUVLDkANsnHjyBk+fHhscHBwTEuNmXMD8lMCH/6mcePGPcc/QXCtMxD9JPAbGseWnMRhyXFVaeIGglNpPUWACYgE0ZK8RwASGd8boxYly+auVi+K6qgVl2oIoTQYbHSouJaOyPV2kmvkOMCZLK4jlZK2fRBhDs663KPHzrFbdI681Mt//Q2HcO4rCZbchozWugoBZ5Yfz2jc369fv4kslFtsJYLmAMFZWJkAMxk19+44HufDIsSg7pYYutMSQAQol6tx7969s+65556vOQndDfYO4TaGtkpygK28vFzn5eVVFBsb21+r1fqdqznwLiZAgNbV1RXdcsstd5aVleVzEpZ5cCntz3tY50SJzDHjCaRQUzYmOE9vLXXxiaQhFT40ThtMY0NDaLhPIPWz+VL7o0qy1tioQmEWfWz1SUptlpKu2kKmTBOpPGWk8pCJmU8gr00GK+UfrKWUbSV0SKqjarWVLDDE6p2Pr/gdVqWgS6r9aIJvCF0aEkLDvAKop8GLIiRBVCdlxaOgQAShQIxiwLggOwAXaLjxPv6olFipNZMcYNm1a1dlUlJSVXR09Ej+3TpYwoWBegGSy8vL+/2KK654iZOqeXMpRbU5aNMkx5t169atxTU1Nam9e/ce5uHh4dUa+udcFeikrqqqyn3iiSduS05OTuMkNA6X0xx8h3RKlEqdJMfV5DSbjZUj3+BAGqXqQNfGhVNSf3/yCVKRh5ec1BoZeQUoKJKttO6RvuSdz8Kjro7qVHYCbVejpBu9Imj8qHCKivMiuUJKxfl6Ki3UU2WJXa6ERnlSfA8/6hsVQN6HJXRQX0t6lX06L/5HcrYE+1Z70/XxUZTQx5+8A5Wk1srE5hOsotg4b+oTEUnmSgVl5eeR0WCwkyQLMwg0wQoNnkmkWW2VEjIxyWW2ZpJDgzUvW7bsUExMzNG4uLjR7q6Hs0dubu6KUaNGPcJfS3nDZA5tVjC2ZZIDRAPZs2dPaUlJyc4BAwaMVSqVpw+Fc+MEwH/Pllv2e++99+Avv/ySzEnOfjiXkzheA9iSk8smW5nkGsj+4ze4I5mrAjqGk8ZTSz2t3hSb4IvYjxOA4zFVlwVzUJZWU6WnWURQ+unllBTgS17+SrKYbcKC8/JVkG+ginyZKD2ZKAHRT8f/Cgp0lGaqJqPSKs5HIIrKIKFecl/qFOvVqB3Dh4nAymqjnIoClFSRf5Tz4SA6PgEBDOIT13Ns9t+SSkuddWHVllZNcgAUKeOKFSuyO3fuXBYbGzvCnuxGcwEL7vDhwytHjx6NiGgEjMET43KKanPQ1sbJNQZ0xlUsXrx46+WM4uLiPRjf5UbTgRUdDh06tPHxxx+f+vXXX//NSSA4l4mmPBEYV2Y95Qa3n1wmp6DOESLQxCKx0D/Gctq25ijVVPCjM29g4LfY+LvJaKUDKZW0Lq2ISrUmYX0JNjyTEnIyEZ8vZfFjUFhpW3U5bd9UQjWVJnG/+veuLjNRyuYSSqkoJVuwmqLH9eE8q8lUXkOmilpBeFaT+fhntOCTL37mQ0nPJ1CK6DMqfuihh+Z9+eWX9+l0unIoXm40HZB7mzZten/MmDGP8k90NWBF/zZNcEBbt+ScwIs0VFZWVv/+++/re/Xq5REWFtbdvsuNkwFan42xa9eubydMmPAca4AHOBlhxi5pwTnhPaBTolQmnWxjIjtGKPU2uDHV3hryjQolqVJGPnoZXWsJp6tHRlFUnJaMBisdTq+h3P01VHi4jkoKDSRTSKk97+vdzZ+6VXtRUYmOShVG0prkFO/hRYHhHsJ1iJUEGt1gilmJjuTVUrq5WhAbStibLcHr+d5XjW5PkWzJ6WosdCi1mvIya8W9q8qMwkrsnORLAzoEUuABOWXaakkdF0ymSh3pCsr4kfBcTIx8f76LgP3TVsmqiitYcgA/gah3xo0bNx7itpySkJDQ1dfXN8Td135qQBkwGAxVCxYseIIVVQSZOAkOZdrm4azzFwtA6hreAu67774R06ZNe8HPzy+qJZfWbytA/1t1dXXh7Nmzn/7000//5KRy3tqEayPs4dE3yFWKhVYDZGYDcLPXBHqTd4R9/UgQRLBeSdf5tafYPj7C5XgqoM+tJEtHizNzaJ+qWvhKAuoU5GlA2PjJ4WyIFRozVSMck4HjAw1KukEbSXGD/USQyqmgUEpp57oS+taURzVqM99aQpUZeVS8PYtkXmqSa9Uk1ShJopCTRAwzoBzSmyfmfbymNQ4hOBXEECHeQr744otpl1xyyXT+rnL3tx8PKDUguP37969+7rnnXk1OTs7g5Are2tyA71PhYnBX1gcENIIlCj755JPlPXr0uJq1wnncOIywWtywA4J95cqV7/bs2XMiE9wKToLv3iWDTBoFngKuxPqbmDrLSt6h/uQbyQQHgYnNYd01GzjFcW6ph5FyfXWUd4oN+7FVY9S4857OrTkAW2JwOFySvPnERVDo4HjCZNTGihoyV+nEdxF0g+d2TcBVDqUr584773x38uTJV+Tn529zt+F/AXKrqakpeOutt+4ZO3bs/UxwuzkZ81JCo7+otIGLsVagZQv/Pm8Hbr755lcSExNHHzhwAMKcLtaGIlxZvLHWZ/n444//99RTT33Kyam8oZwwSNRlJeIJwAruok+q3sbEEBDdjjQhfqI/rj7J8F4ysxUlJrGHeDjFhpmVcJxwEaLI6l3nTDYxb6kZfYT8u8G9Gm44RszsVO98uGQxli5saDcxx6K5tPYY0VkNJrLpDa7qzcHbgMvtyO7du/9+7bXXXvj555+3VFVViTaMunwxAuRmNBqrf/zxx9d69eo1gZX5pZycw5uzm+Giw8VZE44HolC8eAsMCAgIZwE/rXv37leqVCqPi2EAOQQCZoTJyMgQa/H5+PgQlwNptVorP/93Op3ujUmTJmGFgTaDsLuGj7XJaIlEJlXDWpOrlRQcH00ypaLRFoEps7yNctLWnT5gCRGNBqWVKjxNLFFOM0VXE6Hle3vzvZGPUwH3rtSYqFYB+X88EKRi1hmoYGMq6StrSe6lIolKnsnMOKZo/j+HHIe5FKZNm6a4+uqrb5DL5TO5HodVVlZScXGxmFM1Li6O2rVrJ8jOrnC0bXh4eODZc5YsWTJ75syZK7jtop+1jLc2PTygKXCTnB0oB/TXaXnzY4Q++OCDoydOnHhXcHBw+7NZl661AuRWXl5Oe/fuxeBu8vX1FRsiKZ2zvkNAICKLSbDAbDbPyM7O/nL69Okuz/xh04YF2qQ0RyqXXYWpvbDkjrXGxNaNgS0fWHawgnBkGxKOsNSVMpJ5qpncZCRRyNjMs80pmr/5HscRLoM//vgjkuvvTBbsk/mnyjndF8gM32tra6m0tBQrZFBoaCjFx8cLC6etkR3aMD+T9eDBg5tmzZr12S+//LKLk+GSRL8bhNaJ2s5FCDfJnQhIeMyZ58tbQDjjzTffvKVnz55XOsfYuWIHt9N9A6stLS2N8vPzxZL3IDa22oif7ZSuWkeDghDZzMLjflYA0KBcVmoE3TWoB4v8r9jCSbRieRs8CYQgiqltyUI7xOu3u6RJLn6sKwwfOZpeesklKvPs2bM9Y2JiHmIF7FnevFAXT0ZaSIc1B5KD+xLKHNISEhKIm7PLWnfIN9oht0FbTU3NkUWLFn3yzjvvbOLfTqvNOcVeW6zBZwy75HOjMaBsEMWFaEw/bP6Ml156aWKfPn0m8tdItnoUII3WSHpY5VjBFlmtQU9Z+Ycp91AOmat1pPJQkw+ITaM5wWprKtDQ+DwzW4DfsSB57fLLL0937HIpxFwz2qfG2zCXn/waFw7CaDqkeMc2M/+9fDT6r9fopdbtxlqxYoWGyWgiK2BvyOXyDs0dKgAiw4ZuB51OJwivqrJS9HP6hARQdPsoigwOA/WT2QLncusDPCloo9XV1XWFhYU7v/322++++OILrN+IPjYQGz6d8066ya0RuEmuaYCJgw4ZWHLevKEPTzt27NgubNEMTExMHBgSEtLNy8tLDtem031yPiHnhoBlQMrrqmjn4Qzakr2bknPS6UhVCakUShE9GOEVSFMSh1P38FhuDSfXhJsDlUoFrbmSye5X/vy/cePGwcJzKUTcOiDcKJU8xMUxVSqXBUD0IxjFpUWGs2XLIMLZcjFbD9ik1g+oVvVl8Q/rEbDRKrF8+XIVK1FTFArF/UxuA1FHm0tujQFKn9Fsoj/S/qYVB7ZSrcUg+jjhmk4I7UB9ouJpYMfuFBvSXrQlI5Pe+VZeoWjCowJiO3r0aGleXt72LVu2/M3EtjU7OxurLmNxTJAa3p9zxYBWrai0BrhJrvlAmcH8gZUHtyYIz5M3jbe3d0CPHj1CBw4cGNOrV68e7du3T/Dz8+vAlVbmJBTxyVtT5ee/L4i/2f+J7yaLifYX5tDu3P20+8gByq08KtaZMkosJPdQkVKjJqlKSTKFTAQdQGhbdCbSV9WSwmCjIe0SBOHJpWe+FlVDoN+DtWYdP+NG/nyBlYB/HLtcBlG3DVObJLVBepPUSy6TuO7UOEbWa2Qyg4RkVVGaupKUOSmtti/1q6++0oSHhz/EQn46t5UopLUEsQEgDih+C3aspLTKXG6l3DawyKzS/mqtiLI1WciMIRa1OhFxqpGqyFelpbjgKEqK6EzdIjpRhH8wmi3D0Vrqf28CjrVjzo/4jk/eWDmsLSoqSsvMzNzFhLYvOTk5Ly0trZAVZbgeQWogNIxPhbUG7dlNas3EsbJ344yA8nOWIYiPTSZS8QaLz7k5fytkWg+v4LGJNwRHh18X6h1AQRpfUkhl5KnyIJUcp6LuS6jWoCO90UA6k4EqdNWUX1UqvrMyCl+hGMiLDdGAEiYxKX9KQWb4bl/xWTSiE94ut0hBdkYzWWr1ZKqqo0hVAN3S81KK9msnDjib1cLrA3mAW9NoNGYz4b3Mmugv9913HzrEcQNnuTm/N0T9NOf3hsc3/HQCv1FSOLZNro/l6pgxY4a0b9++0Wy1PCCTye5h5cgDVlNLeBYADJWw2Cy0+dBeWpy6nmrlZlL5aEnGyp9oJ5hdpiFwayifbNlh2AXmNbVgKjS0FQQmod+W00VQEucV+UX7DdL6UYDGh+8pIa1aQzJuz05Ucts18zk1Rh0V15RTcV0lmcwmm66g/IvCZTu/txgMIDCQFzZEQWLDd/SrQSlB3RU5482NM0Qjb9uNFgIELcoXG2q+0+VpDRmTFBx4SfwMuUZ1E7cWObRJAUdVtpOU+OKYn5BPhdsJ35k40LdS/5gzAjdWK2vL1joj6SprSGWU0Ij2PWhUp14U4OlDJsxreBaAwILbFp3/6LdEfg0GQ11ZWdkS1lqXL168eHdeXh4aOZQAZ1nVL7OGafg82f766ShjaL47ecMAdjdaAZYtWxalVqvHMalN5c++6CdrKWsNwOwuIJiDZfn0W8bftL0kU6ygrvBiq03NCqR9kdjmQ7RJ/g//QMQgQQfR2T8dv/kAu5cGxzP4XtxK7Z9ybv4Siclq0H9euTf/5ZxvNqIvDblBw3du9ou40eI4k9fuRguh/9ypISar/H2pTHIdBidfMPC9Yd2Zaw1UV1lNwTIvGto+icZ26S9WMbaKEcbNAwgOQxOOHj2KBVaxAjFITmjAsPBAejU1NVUlJSWpu3fvRp/DQcepgrD4GDlr+jJsKhXbufzp6ekpx3fW/OUsKLEpsCHNw8ODkxWY2inr66+/nsHXgFbsxgXCqlWrMO3WrfweJ8vl8r78bjxBbC3dz4X6WVpXRb+kbqSUwv2kk1vJwxdWG1ZIZ32nMavtfAG3lki4+VgXMtE+su22j7GsjRvnGW6SawUY+Mk9wQa5ZZ5UIpvg7LO7IMCtWbu26Jnw6tgCq9JRkFxLV3W9hPpGxAliaqo7EyQHC45J6Jhgw/nY8IwgOnziN747gd9O1P9+OuBYtgzWDBs2bCx/bzkTwY3Tgt+jZNGiRYGM2/n7vWythTOxKfHeW5rU7LwhIb3JSCsPbKU12dupVmohlbcnyTUqkirlDnfkBRRtjnrL5PaLl8rz9vV3vA83vRsXCBewJrjREElMdjKp9U227G6FYxLukQsCkB3+M7GFZzCxhacnXWUtRXj408QuA6hbSAx5e2jJjOmxTkF6TpcUiO5cgq0E3OddFqhPjhgx4qKcuuh8Yvny5RGsmPRgIrudt/G8CSvtXAGRkTJWhAqrymjz4T20MmsbGRU2Unp5kNwTAVaKf4ntQnIb58HGTcZmtcy3qDSP73KTW6uAm+RaIRLfuNFP7qt5TqqUPcBNRnXBLDsnLI7+O6OT8OooQK6hIe270ZDo7hTmHSjCswUx1gM0blhzIEKERrc0cH3HPW4eM2bMN45kN1oIbJ0p/fz8ujOhDeF3OITLerBGoxFL24DUTqXgnC2cxHagOJc2HdpNW/JTycDEpvbSMrHBYkMAiRSVwHHGhYMjH7WsEH5gNZj+t+vR+W5ya0Vwk1wrRtSM29QBoeo7JRLbuyQlZQMOuTBAR7ujD89SZyB9dS2pLTJKCupA42MHUHu/0OP68EBC6ItzEh1+tzQwWJYFbyXfA+tkpZnN5tVMfCsmTpzo7Odz4xRgMpNptdoklUp1Gb8frLodzZ8h/FsDdyNcz+eS0JwAsSEqcsuhvbQmazsd0ZWSVSUllZfGERkpZUJBEIfjhAsNzofNatPZJNJHDX5l81Kv/QFRkW60MrhJzkXQ/cPpw2UK6+dSuSxGuDFbA+FxHtCHJ8KtdUYy1+jJqjeSRqKkMZ36CivPS+Uhot4MRgOZ+dhzRXT1ges778Hkh5JCH10Bb5tYWG+sq6vbzJZIXk1NjT4rK0v3kotMbXUmWLduHaJN1UePHvXw9/fvxFbZMCau4QqFYgCXBeZq5SSpxEli54PMAEQeSvkdmaxmKqwuozUHkmnLkVSyKCQkY0sN1ppMrRCRiSKiuJVIKlGv+J/VYjtAZLpl+z3zXG4s6MWGVlJ13Ggqes6dGi+xSWZKpfLL2GQ6Nsj8QkNkg/+zsdaPMUVYysVQqyNznZG6+IXTkKgk6hwQQb4KDSnVqhNcm+cbLNiFBYgN35n4YAli5fM0JgEsLpnFBFnG+yt0Ol25Wq0uk8vlla2hzw9uRCYsP7ZWA9jawhyrvpzXEM5fDOc9ngVxLG9xnp6eClhicC/iE9uFAsgBkZAWzsOhsgLaVXCANhzeTSXGavLQakihUZJUzZsCEZFssYlYpNYjnuCStEnIbDWaf7aS7Mld9852yZUbLka4Sc5FMeizO710FtltEhu9xtad9wUdgtAYmMPEuCK28lgwkEmQXi0pzVK6NWE0DYpJanKk5oUCyK/hBqCfkTcjC24xKwWTo5huiX/jO16Enr9jP6IxTjuUgclHxcdivKCCz/fg71Be8Ikp5DB3KmbV0WK4BIJs6hMXHye+47M1AYJFIZOTwWKiPQUHKTkvjTLL86lQV04KTzUptfbxa4iGxAQGGPvZGgFys1gtJfxWn5G1kyxMuXwO3rUbLgQ3ybUB9Hjv9s4SteItJrsr0GdmN6vOH2CVwf10SsDK47xhQVKZyUaTgnrQqPY9yXwGY/DcaF1gMhZKDf6r1NfQ34f20T9MasX6CjJI2O7xUAhis7sf7SH+rckFeQIcLklW0r6VmuVPJd8/K9exxw0XRGutZm6cIXp9Om0aN8/nmPDai5kYziHhgdxw9YmdB1KAhzetOphMR6qKhZDA1EonA86S26Q00juOxof2IOtpaqHTSlHK2Yrh78KCEXd243wCM+/ImZwQWFRj0Ikp5zKKc2lj9i7KqToq1quTeyiFhSZDWD//xoDs1hDefzpgNiFYk1aj5SBXzed2TJ/7nWOXGy6OVlzt3DgbDJv3sG+1ruZBksnukSnl7eAybEmAbJQyGd3T5wq6vcc4OlheQL5qDfkz2a3O2k6LUtcKbR4uq8YAipLyf6OY6MYGd2dhKDvB5Qbr0EJW+nLPCvozawd5ShTUyTeCYgMjKNovlCJ9gynYy1/MG2iyWDBAyXGmG2cDWGZQUtCHhjlTcyuK6FB5IWWW5FFW+RHKqykluVJBSrbOsKq6VCUXEx7/GyTSdEJDPcLhnf0jKVTrR38e2inue74Adym3jXySWD8w15pmu8P/2x7cJHcRoPus6eEym+0hkksekEolnmfbfwcyUiuU9NKIO2l0h170S/pf9Pqmr6naUEchWn96b9wD1D2kI323dy29vP4r8lSgu6lxmG0WGqnpQhPCerGlxgLHQXQQsuWmWvquYAvtrc4Vlh8mzhWT56KPT28kE1byNllIK1ORr9KLAjXeFB8YRZ2DIinSL4TUbPkh0AHXdFt+JwLRjSA0Kf9V6NkqO5pLaUXZlFNZRBXGOqrkzUBmUnqoSMFkJhfWmZPMHC7HM+hLQ/0BkU3oPICmJAzj+qGmSO8gkfZH5lZ6ZvVcMUbuXEEEkVistTar9R2bwvrpjru+wNATN9oo3CR3kQGzqijl5pdtNunNLKSwKCWkjmNv06Bm0pp/xdPUga2paoOOPJVqsfTPhsN7BKENjUoSM6+D4H7P/IfJRinIBoBgbQhYYJd4dqKJ7XqTSqYQxxQaKuirgr8oV89Wg6QRzR5Z5nwL16UgPyYzEeRiEmP4rCa2XDlNyreV8Oav1lLngEiKCQinDv5h5O/pI1xviK7E9Zn87ZcVRcGUiGJxEWIUOQdhiT/7d8S/oMzR52m1WtgiM1J+VTHtL86lA2yRwTrDMqFWGT8lnl0hE9aYHCSGVS3EShf2GfsFmeHK9iJqFAopFBQx3YcjxQ4oGFBYVKxwALUmPWkVHvTwgMk0peswenbNXFrCSpKGie7+flcKr8C2/HR65I+PSGc0HAv2OSugbFAmFks115YvpBLvV1Omv1Pi2OtGG8cpqq0bbR29Z0/zYWH4LEuSm6RyWTiI4lSEB4EVovWjbyc/T14qT/pw6080N2WZEK2w4EZEd6d2XoGUWZpPGaU59MzQm6hPWBeqZosAgm3VwRT631/fUbm+StzGyMQId6ZYGoWs1FMVQTdGDKY8QzktKtlG5cZaFoo6JiN5o+R4ApB1CdjJPj+m6JNkq1WsGQYiRBQiE6FzKRUzE6HFjKVULCTjc7D6QoAaFqGPWEYFROjjoWUSVwmixqK0Ks4v+gaxNBIENwYw22/9LyU63a7Oz6ZABG/U/xQb/8//DExQWMTTxHk1WIwiYhFpdSaD6BsrraukMl21WDethL8X1JSRno+DC1imsK8sjdB8LDODNCzJBGtGLNnE1pOzP0rcGzduADwHxrPJWBloaGHBnXlT0hh6oP9V9Gf2Dnp1/QJxndjASJF/zIpzbcIIMphNFKz1FZMp375kJg0I70r/HXYLbT2STq9s+Ir2l+ZSt6AOtOiaF8U99hUfoufXfE5Z5fkndXmfCsLS5OdmZecQ14Ov1WG+/9t85VvuVSkuQjRSpd24GNHj/TuCJErp1RKJ9F6pUt5duDRBEg1gYatAxqQTwiRQUFN6TMg7AYGI8XDfTXlB/E4p2E+fbf+N8qtL6INxD7FlYabrf3iZBrdPpFdG3EmL09ZTVtkRFqJWWn0wmXr6RtPHV/+Hayb62cyiX+/Nv76l4tpyvm8L9dWIx3KQoJMMYRHyJ55b/IZlyGkgSCvG/uE3wvbxm8vA/mklpg2xJiAsUGc/liBupPOnvYGdWI522PfyHQVxIS8GrEjN1hDmBdVxGspACmuKSQmh9lK+vhSkxWSF3zJhbfE7YGIQawmCsEBeeC/8T3xyWYp05MNBok2F3mykSZ0HMoldTb9kbKIFu1YKwjIy6eFdK+RykcdRHXoLK2xfcTZ9/M8SmtZnEt3Zc7ywyp5f+wUdqiigMR370ofjH6LDFYV016//RxFeQfTc0Jupk3+4uNdRfsfPrPlMlOenEx+jRfvW0f9tXiTKoilKjt19yq/QZE7mZ50llch+Spk+Bytpu3ERo3k13o2LAmzhKcwSa6zMKnmStfKbWDAiKsSx99SA4JsUO4heHHE7/ZC6nl7bsIDiAtvTpSzgroq/hL7ft5Z+Sd9Mi6+ZISyjRfv+FFp8iMafxnbqSx39sXgrUamuiuYkLxXXwK2PE3L8FVbCeYPz0Z1lAELEp+O3+BCbw5rDp/NY576TAY/hfB7x3fFksETw6UgTXwVhiW+OT/vXloZ4Ckee4X4MZ+t85uhplBgSQ/f+9q5wK8b6R/D7k9MBVlBe3fA17Sg4wFbYDIoNiKT/rv2M1mXvpCcGX0dXxw9li/9n+mrXCkFW4zv2p9dH30U7Cw/Qf1Z+SnlVJdQtOJqu6TqckkJjBGF2DYwSy+a8wlZhXlWxUBwahaMsWDFhFpTOVVtM7xlk8oNMbK12FXQ3zj/OQRNxo60h6a2bNXKt+kaJTHI/y7yuUoVcISw9pyBvAKT2DO1MT7KQC/cOIgVzpM5ipJf/nC9mufjksoepZ1gsfcTCb07KryLwAMINmv9D/Sez9ZZKU5e+JVyGD/S7SvTd1Br1wmXn56Gl9Yd2iWuV6qtEX463ypNqTAaqM+qEZQnXmnC9cUbQp9MWKjkIQs6k4qX0ZGPFPh1WlaFWfG9Ov5W9n46vxcSBvkhYZIhORblBkRjZoRfd0+dyivYNFcfDnfgqKyrdmYCeGnwjaZUedPX3z1NGSS4Nj+5OH1/2KO0uzKJn1s4V58PdCDfqXUv/R5X6Wnpp+B10SVSSCCZZkbWN7yvla3hy3rFerv3NgFQRlQvvwKHKo6Tjdw04XbfHwL9htVoxG7iUdvHr/cBbafxh/R3z7Se44UYjcJOcG81G34/uC7XJzbewtXIVS62+UrlUjqm8GgLCC/NVwhqAUIUQHMFC9IlB14k+l4f/+IjUbM1hf3ufEPr88idIq/KgyYteoCpdHf2HSfKKLoPpjY3f0Ld714CzKIqPW3bjG8JyuI+tihsTR7NlcRUZzFh93M67P6dvFNdUy1WUkp9O/mpv4a7bWZApLAgvlYb81FoqrqtksrAI9xgA+wxkgougXwjuxwvdRNAP2oWto2eH3kyJwR04zxUiqAflBVvvR7Z0393yg3B3wnq08BbBlheIH892uLKQjGYmMn4e9JdO6zORLus0gMnNIvoZ0af2f5u/o4V71tC8K56igZEJdP9v79Hq7O0UpvWjCO9gSi0+LPoCZzGhDY3qTu/8/YOwzNBHB6Xkth6Xijx8s3s1jYrpRW+Ons7W+ib677p5TF5eTKxmzrNeuJubVZp8MNyyVowPIdtf/Ep/Mmtk3+6+9dOjjiPccOO0cJOcG2eHGTOkAyOLIw1W4wiJVXKLRCkfytJWLoJYGgH6myB8oaUrpfaAAvT7gKju7DGOZiUvpS93/kE+TET/YTKc1GUQzWBhib47WBvTe00SQQ5YLBPk9+rIqTQgoisT5oe0+mAKk6qZBrCg/owJs8pQR++yQN5TlEWvj5pGCcHRVFxbISYCbu8dwtZJR0ES77CA9ub7wVKJDYgQpFehrxFEPGvbLyKYY1D7bhTuFcSkmSHINCkkhkpqq2hz3j4mFn4e/gOxwrKC9erFFg/6LMt0VUzw9udE3jwUKopiK6nOpKfcqhI+HgZK480QBIf7fHnl0yIAA5GIu9hqgpsX1tew6B4i4AQh/7CapveZRNN6T+TrFtPGnN3CpdgvPF5Yvq9uXEABnt7C9bizMFO4kKfED2OloyftLjpIT62aLZSPkUxSbzHpgbCQq/Gd+/M1J9F7WxYLt/K3k18QhHnTT69RdnkBxfiF0fhO/YTbEe8EpAlCRH8kIi6bCwTH8GMbbSbLOqnNukAvo/V7joTnUxueRNuNcws3ybnR4hg2b4a6Wnc0gaTmx1n4X861TANLioWX3dRqBBDoIEBYTxD6sErwiX66+/peScEaX5iGgnw+Sf5FjMG7nK28l0fcIYT2M6vnUDnvAxFe23UYPTXkRvpix+8iAhTX/f2m/5GPmolz1SxalZlM1yWMoJf43C15qfTftZ8LwYxoSgSUlOurRRAF3HawcD7etoSeveQmuqzzAEovyWFLZhFblKGib8pHpaUJC58kvclEzw+9RZAEXLK5lUfpirjBguAeZYv1aF05fTzhETF278fUjSJKdRyTw8acPfT4yk8EOTaGq+Mv4XvfTH/l7hVEBHJ0BvvAUka5IRBkFFvIr42ayvctpoeY8EuYzBEFelv3scLlOzvlV1qStpE+uuwRtmy96N7f3hEE+fSQm2gkE91TXH5rWEl4f9yDTOgJrHjYLUOQ8k9pG+iDf34SRBrIRCmCYswG4foEkAe8q2YJExzPJ9j4ZH6OGonVtthCsvd91PoMt/vRjZaEm+TcOC8Y8vkdQTqj/GrmqatZuHVl0guXKOQShPKfjPicsHOj/RhnAAqIC+67cUw869iC2F5wQFhSfizAXx5xpwhdf47JC5baILbs0HeEPqzxXz/JQtpKjw28RhDZm5u+pb9z99GCq58Vgvr7fevYsskSU5WN6diHXt/4Nf2a8Td9NOFhERb/Bv9ekr5JuP7gvkMk6fiFT1G3wGh669J7adn+v+mFdV+Ia6HrCP2IcB0+MmCKCLXHzDD51cWCqGJ8w0R4/0zOAwimYYAFnidU40eLrn2RrFYbvbR+Pi0/sEVYciA4XHNqzwn0c/oGtlgX08zR08WzfrR1Ca3I2kpBnr6CnIP5Gs9zWew5mk3/x3nsFdZZ9IHmV5fS7qMHxXCQPCbl+TtXULGuUrwPQVycB/T32d22Zw4oOBhzh3dts1pz+Gp7JTbbD+Rp+HXbbQtKHYe54cY5gZvk3Lhg6Pf+XREmlW24lKRDWaYOkqrkcUwOMhHGj8CWMwDIEP1zEM4gAwjrcO9A6hYUTZVMcpuZ0Pw8vOgOJrgR0T3pCbaOjtaW0dxJT1CUbwillRwWA6fhzgM5od8vJX8/Lbn+VdGn9NyauWxV7RP73x13v5ipY+DnD4jPbyY/J6wjuPZS0efYfzL1bteFPk1eSuWc/r8x99Da7B1iXBgiE6f3nsQNUCJctBjrBmJsCAQOhnoF0IvDbqP+EV2pwlBDFboavl+wOP5nts5wPwyyxun92sXTkKhu5O/hQ3VGPW3NT6ONh/fwM+kFiSLQBH10UB0QyCJcxnxeM+2wkwJh/BiHx2RmthpN+8km2cBJ6602zfrt97yHNf3ccOO8wk1ybrQqdP3oPq1MaguWy8zdWFxezUbXJJlC6i/GrsGmO7XR1yTgEiAPWEMQ/BDwsGzg3sNvuOIw7g2uSAR0gCAQ8ILZQ4ow0JpJFPvigpgIlZ5ivkX0MyKQo294FxoYkUC+HloRgbj24HYxeTEs0GBPPxHYgVB8OVtHIKBNTECVhrpjFurJgOsjMhF9lQj4QB4wyB55bzhAG8Ruf0r7wqTnBOKyfHeZBEv9FEpskt84G79YLbbUgGpd4aonvq4Vx7nhxgWGm+TccA3YSDLsxRmyurCCvkYyj5NJ5aMlVlsXFuWeUplUzaabvdOPN7uMx38XBiBPO8ecaB/9u09QhD2xNQH5AjE6NraobWyV6fhrLesZ6VKyrZRIFCvq/IJ3pV77ktFxlhtutFq0wlbmhhvNx8TZ0zwLyZZgsVAiW4LdrCRWx45gsyZSopT7SeVSiZjRBBah+LwIg/VAuqwLOD9FMJDZihlCyjgth8k3l5WDAzaJZJ/Eat0tkYWnpUx/yb1IqBsuDTfJuXFR4JpFi2RplZsC1ZKaIKtBFsTyPcQmlUSRRFiDHSQ2SaxNaguVq5RSYQQyCR6zCHk79r01QfCVnbSOIzD+MOsNzOLSfM7zAT7yIO/IIKn1sNQmKTJJFCWeZmuxsiitbP1L61t2DSY33Ghl4ObghhtuNICk9+xpGOSlkHmq5Gz1Kai6RmGSqb0UEluYTWLztUoloWS2BUhkNn+ySsP4WB+rzdaOpOTLJqOSmUYwoo2kPlIib3w/CUChlUy2VXwwXK58osRANmmZlGyFvL9SIpPkW2y2KrZCC9kgLZaRpMxglRQpLLJqsklMEmuFKT802BRSUWtOmT7HHlXihhtuMIj+H2LuckH0vty7AAAAAElFTkSuQmCC"/>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1" y="1600199"/>
            <a:ext cx="6012080" cy="48777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034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33" y="0"/>
            <a:ext cx="9159408" cy="1300163"/>
          </a:xfrm>
          <a:prstGeom prst="rect">
            <a:avLst/>
          </a:prstGeom>
        </p:spPr>
      </p:pic>
      <p:sp>
        <p:nvSpPr>
          <p:cNvPr id="2" name="Title 1"/>
          <p:cNvSpPr>
            <a:spLocks noGrp="1"/>
          </p:cNvSpPr>
          <p:nvPr>
            <p:ph type="title"/>
          </p:nvPr>
        </p:nvSpPr>
        <p:spPr>
          <a:xfrm>
            <a:off x="228600" y="152400"/>
            <a:ext cx="8610600" cy="990600"/>
          </a:xfrm>
        </p:spPr>
        <p:txBody>
          <a:bodyPr>
            <a:normAutofit/>
          </a:bodyPr>
          <a:lstStyle/>
          <a:p>
            <a:pPr algn="l"/>
            <a:r>
              <a:rPr lang="en-US" sz="3000" dirty="0">
                <a:latin typeface="+mn-lt"/>
                <a:cs typeface="Arial" panose="020B0604020202020204" pitchFamily="34" charset="0"/>
              </a:rPr>
              <a:t>The Science</a:t>
            </a:r>
            <a:br>
              <a:rPr lang="en-US" sz="3000" dirty="0">
                <a:latin typeface="+mn-lt"/>
                <a:cs typeface="Arial" panose="020B0604020202020204" pitchFamily="34" charset="0"/>
              </a:rPr>
            </a:br>
            <a:r>
              <a:rPr lang="en-US" sz="3000" dirty="0">
                <a:solidFill>
                  <a:srgbClr val="6ED088"/>
                </a:solidFill>
                <a:latin typeface="+mn-lt"/>
                <a:cs typeface="Arial" panose="020B0604020202020204" pitchFamily="34" charset="0"/>
              </a:rPr>
              <a:t>DNA Systems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599731"/>
              </p:ext>
            </p:extLst>
          </p:nvPr>
        </p:nvGraphicFramePr>
        <p:xfrm>
          <a:off x="457200" y="12954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125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7" name="Title 6"/>
          <p:cNvSpPr>
            <a:spLocks noGrp="1"/>
          </p:cNvSpPr>
          <p:nvPr>
            <p:ph type="title"/>
          </p:nvPr>
        </p:nvSpPr>
        <p:spPr>
          <a:xfrm>
            <a:off x="457200" y="152400"/>
            <a:ext cx="8534400" cy="990600"/>
          </a:xfrm>
        </p:spPr>
        <p:txBody>
          <a:bodyPr>
            <a:noAutofit/>
          </a:bodyPr>
          <a:lstStyle/>
          <a:p>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br>
              <a:rPr lang="en-US" sz="3000" dirty="0"/>
            </a:br>
            <a:r>
              <a:rPr lang="en-US" sz="3000" dirty="0"/>
              <a:t>Featured </a:t>
            </a:r>
            <a:br>
              <a:rPr lang="en-US" sz="3000" dirty="0"/>
            </a:br>
            <a:endParaRPr lang="en-PH" sz="3000" dirty="0">
              <a:solidFill>
                <a:srgbClr val="6ED088"/>
              </a:solidFill>
            </a:endParaRPr>
          </a:p>
        </p:txBody>
      </p:sp>
      <p:pic>
        <p:nvPicPr>
          <p:cNvPr id="5" name="Picture 4" descr="FDNA photo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447800"/>
            <a:ext cx="3391643" cy="2008412"/>
          </a:xfrm>
          <a:prstGeom prst="rect">
            <a:avLst/>
          </a:prstGeom>
        </p:spPr>
      </p:pic>
      <p:sp>
        <p:nvSpPr>
          <p:cNvPr id="6" name="Rectangle 5"/>
          <p:cNvSpPr/>
          <p:nvPr/>
        </p:nvSpPr>
        <p:spPr>
          <a:xfrm>
            <a:off x="304800" y="1295400"/>
            <a:ext cx="8610600" cy="5232202"/>
          </a:xfrm>
          <a:prstGeom prst="rect">
            <a:avLst/>
          </a:prstGeom>
        </p:spPr>
        <p:txBody>
          <a:bodyPr wrap="square">
            <a:spAutoFit/>
          </a:bodyPr>
          <a:lstStyle/>
          <a:p>
            <a:endParaRPr lang="en-US" sz="2000" b="1" dirty="0">
              <a:solidFill>
                <a:prstClr val="black"/>
              </a:solidFill>
              <a:latin typeface="Calibri"/>
            </a:endParaRPr>
          </a:p>
          <a:p>
            <a:r>
              <a:rPr lang="en-US" sz="2000" b="1" dirty="0">
                <a:solidFill>
                  <a:prstClr val="black"/>
                </a:solidFill>
                <a:latin typeface="Calibri"/>
              </a:rPr>
              <a:t>August’s Featured Webinar Series:</a:t>
            </a:r>
            <a:endParaRPr lang="en-US" sz="2000" dirty="0">
              <a:solidFill>
                <a:prstClr val="black"/>
              </a:solidFill>
              <a:latin typeface="Calibri"/>
            </a:endParaRPr>
          </a:p>
          <a:p>
            <a:endParaRPr lang="en-US" sz="1200" dirty="0">
              <a:solidFill>
                <a:prstClr val="black"/>
              </a:solidFill>
              <a:latin typeface="Calibri"/>
            </a:endParaRPr>
          </a:p>
          <a:p>
            <a:r>
              <a:rPr lang="fr-FR" sz="2000" b="1" dirty="0">
                <a:solidFill>
                  <a:prstClr val="black"/>
                </a:solidFill>
                <a:latin typeface="Calibri"/>
              </a:rPr>
              <a:t>Behaviorally SMART Team Performance, Part 3</a:t>
            </a:r>
          </a:p>
          <a:p>
            <a:endParaRPr lang="fr-FR" sz="1200" b="1" dirty="0">
              <a:solidFill>
                <a:prstClr val="black"/>
              </a:solidFill>
              <a:latin typeface="Calibri"/>
            </a:endParaRPr>
          </a:p>
          <a:p>
            <a:r>
              <a:rPr lang="fr-FR" b="1" dirty="0">
                <a:solidFill>
                  <a:prstClr val="black"/>
                </a:solidFill>
                <a:latin typeface="Calibri"/>
              </a:rPr>
              <a:t>                 Tuesday, August 29th @ 11 AM</a:t>
            </a:r>
          </a:p>
          <a:p>
            <a:endParaRPr lang="fr-FR" b="1" dirty="0">
              <a:solidFill>
                <a:prstClr val="black"/>
              </a:solidFill>
              <a:latin typeface="Calibri"/>
            </a:endParaRPr>
          </a:p>
          <a:p>
            <a:endParaRPr lang="en-US" dirty="0"/>
          </a:p>
          <a:p>
            <a:endParaRPr lang="en-US" sz="1200" dirty="0"/>
          </a:p>
          <a:p>
            <a:r>
              <a:rPr lang="en-US" dirty="0"/>
              <a:t>https://</a:t>
            </a:r>
            <a:r>
              <a:rPr lang="en-US" dirty="0" err="1"/>
              <a:t>register.gotowebinar.com</a:t>
            </a:r>
            <a:r>
              <a:rPr lang="en-US" dirty="0"/>
              <a:t>/register/5988593818011889411  </a:t>
            </a:r>
          </a:p>
          <a:p>
            <a:endParaRPr lang="en-US" sz="1400" dirty="0"/>
          </a:p>
          <a:p>
            <a:r>
              <a:rPr lang="en-US" sz="1600" dirty="0"/>
              <a:t>Part 3 focuses on Learned Behavior and the Storming phase of Team Development</a:t>
            </a:r>
          </a:p>
          <a:p>
            <a:r>
              <a:rPr lang="en-US" sz="1600" dirty="0"/>
              <a:t>- And we introduce the team summary report </a:t>
            </a:r>
            <a:r>
              <a:rPr lang="mr-IN" sz="1600" dirty="0"/>
              <a:t>–</a:t>
            </a:r>
            <a:r>
              <a:rPr lang="en-US" sz="1600" dirty="0"/>
              <a:t> all the individual behavioral insights brought together as a team.</a:t>
            </a:r>
          </a:p>
          <a:p>
            <a:endParaRPr lang="en-US" sz="1200" dirty="0"/>
          </a:p>
          <a:p>
            <a:r>
              <a:rPr lang="en-US" sz="1600" dirty="0"/>
              <a:t>Quickly and reliably remove the guesswork of building enhanced relationships with employees and clients to unlock human potential </a:t>
            </a:r>
            <a:br>
              <a:rPr lang="en-US" sz="1600" dirty="0"/>
            </a:br>
            <a:r>
              <a:rPr lang="en-US" sz="1200" dirty="0"/>
              <a:t> </a:t>
            </a:r>
            <a:br>
              <a:rPr lang="en-US" sz="1600" dirty="0"/>
            </a:br>
            <a:r>
              <a:rPr lang="en-US" sz="1600" dirty="0"/>
              <a:t>The key component of improving business performance is understanding personal talents, and continuously focusing on unique strengths to maximize revenues, productivity, and profitability on a sustainable basis. </a:t>
            </a:r>
          </a:p>
        </p:txBody>
      </p:sp>
      <p:cxnSp>
        <p:nvCxnSpPr>
          <p:cNvPr id="9" name="Straight Connector 8"/>
          <p:cNvCxnSpPr/>
          <p:nvPr/>
        </p:nvCxnSpPr>
        <p:spPr>
          <a:xfrm>
            <a:off x="457200" y="3200400"/>
            <a:ext cx="4495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itle 6"/>
          <p:cNvSpPr txBox="1">
            <a:spLocks/>
          </p:cNvSpPr>
          <p:nvPr/>
        </p:nvSpPr>
        <p:spPr bwMode="auto">
          <a:xfrm>
            <a:off x="228600" y="152400"/>
            <a:ext cx="869576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sz="3000" b="1" kern="1200">
                <a:solidFill>
                  <a:schemeClr val="bg1"/>
                </a:solidFill>
                <a:latin typeface="Calibri" panose="020F0502020204030204" pitchFamily="34" charset="0"/>
                <a:ea typeface="+mj-ea"/>
                <a:cs typeface="+mj-cs"/>
              </a:defRPr>
            </a:lvl1pPr>
          </a:lstStyle>
          <a:p>
            <a:r>
              <a:rPr lang="en-US" dirty="0"/>
              <a:t>Featured </a:t>
            </a:r>
          </a:p>
          <a:p>
            <a:r>
              <a:rPr lang="en-US" dirty="0">
                <a:solidFill>
                  <a:srgbClr val="6ED088"/>
                </a:solidFill>
              </a:rPr>
              <a:t>The Behaviorally SMART Webinar Series</a:t>
            </a:r>
            <a:endParaRPr lang="en-PH" dirty="0">
              <a:solidFill>
                <a:srgbClr val="6ED088"/>
              </a:solidFill>
            </a:endParaRPr>
          </a:p>
        </p:txBody>
      </p:sp>
    </p:spTree>
    <p:extLst>
      <p:ext uri="{BB962C8B-B14F-4D97-AF65-F5344CB8AC3E}">
        <p14:creationId xmlns:p14="http://schemas.microsoft.com/office/powerpoint/2010/main" val="1547225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90600"/>
          </a:xfrm>
        </p:spPr>
        <p:txBody>
          <a:bodyPr>
            <a:noAutofit/>
          </a:bodyPr>
          <a:lstStyle/>
          <a:p>
            <a:r>
              <a:rPr lang="en-PH" sz="3000" dirty="0"/>
              <a:t>Questions?</a:t>
            </a:r>
            <a:br>
              <a:rPr lang="en-PH" sz="3000" dirty="0"/>
            </a:br>
            <a:r>
              <a:rPr lang="en-PH" sz="3000" dirty="0">
                <a:solidFill>
                  <a:srgbClr val="6ED088"/>
                </a:solidFill>
              </a:rPr>
              <a:t>Contact Us</a:t>
            </a:r>
          </a:p>
        </p:txBody>
      </p:sp>
      <p:sp>
        <p:nvSpPr>
          <p:cNvPr id="5" name="Rectangle 4"/>
          <p:cNvSpPr txBox="1">
            <a:spLocks noChangeArrowheads="1"/>
          </p:cNvSpPr>
          <p:nvPr/>
        </p:nvSpPr>
        <p:spPr bwMode="auto">
          <a:xfrm>
            <a:off x="457200" y="1676400"/>
            <a:ext cx="4648200" cy="4648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1800" b="1" dirty="0">
                <a:solidFill>
                  <a:schemeClr val="tx1">
                    <a:lumMod val="75000"/>
                    <a:lumOff val="25000"/>
                  </a:schemeClr>
                </a:solidFill>
                <a:latin typeface="Calibri"/>
                <a:cs typeface="Calibri"/>
              </a:rPr>
              <a:t>For more information about DNA Behavior</a:t>
            </a:r>
          </a:p>
          <a:p>
            <a:pPr>
              <a:spcBef>
                <a:spcPts val="0"/>
              </a:spcBef>
              <a:buFontTx/>
              <a:buNone/>
            </a:pPr>
            <a:endParaRPr lang="en-US" sz="800" dirty="0">
              <a:solidFill>
                <a:schemeClr val="tx1">
                  <a:lumMod val="75000"/>
                  <a:lumOff val="25000"/>
                </a:schemeClr>
              </a:solidFill>
              <a:latin typeface="+mj-lt"/>
              <a:cs typeface="Arial" charset="0"/>
            </a:endParaRPr>
          </a:p>
          <a:p>
            <a:pPr>
              <a:spcBef>
                <a:spcPts val="0"/>
              </a:spcBef>
              <a:buFontTx/>
              <a:buNone/>
            </a:pPr>
            <a:r>
              <a:rPr lang="en-US" sz="1600" dirty="0">
                <a:solidFill>
                  <a:schemeClr val="tx1">
                    <a:lumMod val="75000"/>
                    <a:lumOff val="25000"/>
                  </a:schemeClr>
                </a:solidFill>
                <a:latin typeface="Calibri"/>
                <a:cs typeface="Calibri"/>
              </a:rPr>
              <a:t>Contact:                                           </a:t>
            </a:r>
          </a:p>
          <a:p>
            <a:pPr marL="0" indent="0">
              <a:spcBef>
                <a:spcPts val="300"/>
              </a:spcBef>
              <a:buFontTx/>
              <a:buNone/>
            </a:pPr>
            <a:r>
              <a:rPr lang="en-US" sz="1600" dirty="0">
                <a:solidFill>
                  <a:schemeClr val="tx1">
                    <a:lumMod val="75000"/>
                    <a:lumOff val="25000"/>
                  </a:schemeClr>
                </a:solidFill>
                <a:latin typeface="Calibri"/>
                <a:cs typeface="Calibri"/>
              </a:rPr>
              <a:t>DNA Behavior International</a:t>
            </a:r>
          </a:p>
          <a:p>
            <a:pPr>
              <a:spcBef>
                <a:spcPts val="300"/>
              </a:spcBef>
              <a:buFontTx/>
              <a:buNone/>
            </a:pPr>
            <a:r>
              <a:rPr lang="en-US" sz="1600" dirty="0">
                <a:solidFill>
                  <a:schemeClr val="tx1">
                    <a:lumMod val="75000"/>
                    <a:lumOff val="25000"/>
                  </a:schemeClr>
                </a:solidFill>
                <a:latin typeface="Calibri"/>
                <a:cs typeface="Calibri"/>
              </a:rPr>
              <a:t>5901-A Peachtree Dunwoody Rd</a:t>
            </a:r>
          </a:p>
          <a:p>
            <a:pPr>
              <a:spcBef>
                <a:spcPts val="0"/>
              </a:spcBef>
              <a:buFontTx/>
              <a:buNone/>
            </a:pPr>
            <a:r>
              <a:rPr lang="en-US" sz="1600" dirty="0">
                <a:solidFill>
                  <a:schemeClr val="tx1">
                    <a:lumMod val="75000"/>
                    <a:lumOff val="25000"/>
                  </a:schemeClr>
                </a:solidFill>
                <a:latin typeface="Calibri"/>
                <a:cs typeface="Calibri"/>
              </a:rPr>
              <a:t>Suite 375</a:t>
            </a:r>
          </a:p>
          <a:p>
            <a:pPr>
              <a:spcBef>
                <a:spcPts val="0"/>
              </a:spcBef>
              <a:buFontTx/>
              <a:buNone/>
            </a:pPr>
            <a:r>
              <a:rPr lang="en-US" sz="1600" dirty="0">
                <a:solidFill>
                  <a:schemeClr val="tx1">
                    <a:lumMod val="75000"/>
                    <a:lumOff val="25000"/>
                  </a:schemeClr>
                </a:solidFill>
                <a:latin typeface="Calibri"/>
                <a:cs typeface="Calibri"/>
              </a:rPr>
              <a:t>Atlanta, GA 30328</a:t>
            </a:r>
          </a:p>
          <a:p>
            <a:pPr>
              <a:spcBef>
                <a:spcPts val="0"/>
              </a:spcBef>
              <a:buFontTx/>
              <a:buNone/>
            </a:pPr>
            <a:r>
              <a:rPr lang="en-US" sz="1600" dirty="0">
                <a:solidFill>
                  <a:schemeClr val="tx1">
                    <a:lumMod val="75000"/>
                    <a:lumOff val="25000"/>
                  </a:schemeClr>
                </a:solidFill>
                <a:latin typeface="Calibri"/>
                <a:cs typeface="Calibri"/>
              </a:rPr>
              <a:t>(866) 791-8992</a:t>
            </a:r>
          </a:p>
          <a:p>
            <a:pPr>
              <a:spcBef>
                <a:spcPts val="0"/>
              </a:spcBef>
              <a:buFontTx/>
              <a:buNone/>
            </a:pPr>
            <a:endParaRPr lang="en-US" sz="800" dirty="0">
              <a:solidFill>
                <a:schemeClr val="tx1">
                  <a:lumMod val="75000"/>
                  <a:lumOff val="25000"/>
                </a:schemeClr>
              </a:solidFill>
              <a:latin typeface="Calibri"/>
              <a:cs typeface="Calibri"/>
            </a:endParaRPr>
          </a:p>
          <a:p>
            <a:pPr>
              <a:spcBef>
                <a:spcPts val="0"/>
              </a:spcBef>
              <a:buFontTx/>
              <a:buNone/>
            </a:pPr>
            <a:r>
              <a:rPr lang="en-US" sz="1800" dirty="0">
                <a:solidFill>
                  <a:schemeClr val="tx1">
                    <a:lumMod val="75000"/>
                    <a:lumOff val="25000"/>
                  </a:schemeClr>
                </a:solidFill>
                <a:latin typeface="Calibri"/>
                <a:cs typeface="Calibri"/>
                <a:hlinkClick r:id="rId3"/>
              </a:rPr>
              <a:t>Leon.morales@dnabehavior.com</a:t>
            </a:r>
            <a:endParaRPr lang="en-US" sz="1800" dirty="0">
              <a:solidFill>
                <a:schemeClr val="tx1">
                  <a:lumMod val="75000"/>
                  <a:lumOff val="25000"/>
                </a:schemeClr>
              </a:solidFill>
              <a:latin typeface="Calibri"/>
              <a:cs typeface="Calibri"/>
            </a:endParaRPr>
          </a:p>
          <a:p>
            <a:pPr>
              <a:spcBef>
                <a:spcPts val="0"/>
              </a:spcBef>
              <a:buFontTx/>
              <a:buNone/>
            </a:pPr>
            <a:endParaRPr lang="en-US" sz="800" dirty="0">
              <a:solidFill>
                <a:schemeClr val="tx1">
                  <a:lumMod val="75000"/>
                  <a:lumOff val="25000"/>
                </a:schemeClr>
              </a:solidFill>
              <a:latin typeface="Calibri"/>
              <a:cs typeface="Calibri"/>
            </a:endParaRPr>
          </a:p>
          <a:p>
            <a:pPr>
              <a:spcBef>
                <a:spcPts val="0"/>
              </a:spcBef>
              <a:buFontTx/>
              <a:buNone/>
            </a:pPr>
            <a:r>
              <a:rPr lang="en-US" sz="1600" dirty="0">
                <a:solidFill>
                  <a:schemeClr val="tx1">
                    <a:lumMod val="75000"/>
                    <a:lumOff val="25000"/>
                  </a:schemeClr>
                </a:solidFill>
                <a:cs typeface="Calibri"/>
                <a:hlinkClick r:id="rId4"/>
              </a:rPr>
              <a:t>http://www.businessdna.com/discovery-trial/</a:t>
            </a:r>
            <a:r>
              <a:rPr lang="en-US" sz="1600" dirty="0">
                <a:solidFill>
                  <a:schemeClr val="tx1">
                    <a:lumMod val="75000"/>
                    <a:lumOff val="25000"/>
                  </a:schemeClr>
                </a:solidFill>
                <a:cs typeface="Calibri"/>
              </a:rPr>
              <a:t> </a:t>
            </a:r>
          </a:p>
          <a:p>
            <a:pPr>
              <a:spcBef>
                <a:spcPts val="0"/>
              </a:spcBef>
              <a:buFontTx/>
              <a:buNone/>
            </a:pPr>
            <a:endParaRPr lang="en-US" sz="800" dirty="0">
              <a:solidFill>
                <a:schemeClr val="tx1">
                  <a:lumMod val="75000"/>
                  <a:lumOff val="25000"/>
                </a:schemeClr>
              </a:solidFill>
              <a:latin typeface="Calibri"/>
              <a:cs typeface="Calibri"/>
            </a:endParaRPr>
          </a:p>
          <a:p>
            <a:pPr>
              <a:spcBef>
                <a:spcPts val="0"/>
              </a:spcBef>
              <a:buFontTx/>
              <a:buNone/>
            </a:pPr>
            <a:r>
              <a:rPr lang="en-US" sz="1600" dirty="0">
                <a:solidFill>
                  <a:schemeClr val="tx1">
                    <a:lumMod val="75000"/>
                    <a:lumOff val="25000"/>
                  </a:schemeClr>
                </a:solidFill>
                <a:latin typeface="Calibri"/>
                <a:cs typeface="Calibri"/>
                <a:hlinkClick r:id="rId5"/>
              </a:rPr>
              <a:t>www.businessdna.com</a:t>
            </a:r>
            <a:endParaRPr lang="en-US" sz="1600" dirty="0">
              <a:solidFill>
                <a:schemeClr val="tx1">
                  <a:lumMod val="75000"/>
                  <a:lumOff val="25000"/>
                </a:schemeClr>
              </a:solidFill>
              <a:latin typeface="Calibri"/>
              <a:cs typeface="Calibri"/>
            </a:endParaRPr>
          </a:p>
          <a:p>
            <a:pPr>
              <a:spcBef>
                <a:spcPts val="0"/>
              </a:spcBef>
              <a:buFontTx/>
              <a:buNone/>
            </a:pPr>
            <a:endParaRPr lang="en-US" sz="1600" dirty="0">
              <a:solidFill>
                <a:schemeClr val="tx1">
                  <a:lumMod val="75000"/>
                  <a:lumOff val="25000"/>
                </a:schemeClr>
              </a:solidFill>
              <a:latin typeface="Calibri"/>
              <a:cs typeface="Calibri"/>
            </a:endParaRPr>
          </a:p>
          <a:p>
            <a:pPr>
              <a:spcBef>
                <a:spcPts val="0"/>
              </a:spcBef>
            </a:pPr>
            <a:r>
              <a:rPr lang="en-US" sz="1600" dirty="0">
                <a:latin typeface="Calibri"/>
                <a:cs typeface="Calibri"/>
              </a:rPr>
              <a:t>Read our Blog: </a:t>
            </a:r>
            <a:r>
              <a:rPr lang="en-US" sz="1600" dirty="0">
                <a:latin typeface="Calibri"/>
                <a:cs typeface="Calibri"/>
                <a:hlinkClick r:id="rId6"/>
              </a:rPr>
              <a:t>http://</a:t>
            </a:r>
            <a:r>
              <a:rPr lang="en-US" sz="1600" dirty="0" err="1">
                <a:latin typeface="Calibri"/>
                <a:cs typeface="Calibri"/>
                <a:hlinkClick r:id="rId6"/>
              </a:rPr>
              <a:t>blog.dnabehavior.com</a:t>
            </a:r>
            <a:r>
              <a:rPr lang="en-US" sz="1600" dirty="0">
                <a:latin typeface="Calibri"/>
                <a:cs typeface="Calibri"/>
                <a:hlinkClick r:id="rId6"/>
              </a:rPr>
              <a:t>/</a:t>
            </a:r>
            <a:endParaRPr lang="en-US" sz="1600" dirty="0">
              <a:solidFill>
                <a:schemeClr val="tx1">
                  <a:lumMod val="75000"/>
                  <a:lumOff val="25000"/>
                </a:schemeClr>
              </a:solidFill>
              <a:latin typeface="Calibri"/>
              <a:cs typeface="Calibri"/>
            </a:endParaRPr>
          </a:p>
          <a:p>
            <a:pPr>
              <a:spcBef>
                <a:spcPts val="0"/>
              </a:spcBef>
            </a:pPr>
            <a:endParaRPr lang="en-US" sz="600" dirty="0">
              <a:latin typeface="Calibri"/>
              <a:cs typeface="Calibri"/>
            </a:endParaRPr>
          </a:p>
          <a:p>
            <a:pPr>
              <a:spcBef>
                <a:spcPts val="0"/>
              </a:spcBef>
            </a:pPr>
            <a:r>
              <a:rPr lang="en-US" sz="1600" dirty="0">
                <a:latin typeface="Calibri"/>
                <a:cs typeface="Calibri"/>
              </a:rPr>
              <a:t>Please follow our groups:</a:t>
            </a:r>
          </a:p>
          <a:p>
            <a:pPr marL="0" indent="0">
              <a:spcBef>
                <a:spcPts val="0"/>
              </a:spcBef>
              <a:buNone/>
            </a:pPr>
            <a:r>
              <a:rPr lang="en-US" sz="1600" dirty="0">
                <a:latin typeface="Calibri"/>
                <a:cs typeface="Calibri"/>
              </a:rPr>
              <a:t>         - LinkedIn at </a:t>
            </a:r>
            <a:r>
              <a:rPr lang="en-US" sz="1600" dirty="0">
                <a:latin typeface="Calibri"/>
                <a:cs typeface="Calibri"/>
                <a:hlinkClick r:id="rId7"/>
              </a:rPr>
              <a:t>Financial Personality Insights</a:t>
            </a:r>
            <a:endParaRPr lang="en-US" sz="1600" dirty="0">
              <a:latin typeface="Calibri"/>
              <a:cs typeface="Calibri"/>
            </a:endParaRPr>
          </a:p>
          <a:p>
            <a:pPr marL="0" indent="0">
              <a:spcBef>
                <a:spcPts val="0"/>
              </a:spcBef>
              <a:buNone/>
            </a:pPr>
            <a:r>
              <a:rPr lang="en-US" sz="1600" dirty="0">
                <a:latin typeface="Calibri"/>
                <a:cs typeface="Calibri"/>
              </a:rPr>
              <a:t>         - Twitter </a:t>
            </a:r>
            <a:r>
              <a:rPr lang="en-US" sz="1600" dirty="0">
                <a:latin typeface="Calibri"/>
                <a:cs typeface="Calibri"/>
                <a:hlinkClick r:id="rId8"/>
              </a:rPr>
              <a:t>@FinancialDNA</a:t>
            </a:r>
            <a:endParaRPr lang="en-US" sz="1600" dirty="0">
              <a:latin typeface="Calibri"/>
              <a:cs typeface="Calibri"/>
            </a:endParaRPr>
          </a:p>
        </p:txBody>
      </p:sp>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2275073"/>
            <a:ext cx="4211444"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0"/>
          <a:stretch>
            <a:fillRect/>
          </a:stretch>
        </p:blipFill>
        <p:spPr>
          <a:xfrm>
            <a:off x="-12233" y="0"/>
            <a:ext cx="9159408" cy="1300163"/>
          </a:xfrm>
          <a:prstGeom prst="rect">
            <a:avLst/>
          </a:prstGeom>
        </p:spPr>
      </p:pic>
    </p:spTree>
    <p:extLst>
      <p:ext uri="{BB962C8B-B14F-4D97-AF65-F5344CB8AC3E}">
        <p14:creationId xmlns:p14="http://schemas.microsoft.com/office/powerpoint/2010/main" val="97925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33" y="0"/>
            <a:ext cx="9159408" cy="1300163"/>
          </a:xfrm>
          <a:prstGeom prst="rect">
            <a:avLst/>
          </a:prstGeom>
        </p:spPr>
      </p:pic>
      <p:sp>
        <p:nvSpPr>
          <p:cNvPr id="2" name="Title 1"/>
          <p:cNvSpPr>
            <a:spLocks noGrp="1"/>
          </p:cNvSpPr>
          <p:nvPr>
            <p:ph type="title"/>
          </p:nvPr>
        </p:nvSpPr>
        <p:spPr>
          <a:xfrm>
            <a:off x="152400" y="367863"/>
            <a:ext cx="8662182" cy="562074"/>
          </a:xfrm>
        </p:spPr>
        <p:txBody>
          <a:bodyPr>
            <a:noAutofit/>
          </a:bodyPr>
          <a:lstStyle/>
          <a:p>
            <a:pPr algn="l"/>
            <a:r>
              <a:rPr lang="en-AU" b="0" dirty="0">
                <a:cs typeface="Arial" pitchFamily="34" charset="0"/>
              </a:rPr>
              <a:t>Closing the Behavior Performance Gap </a:t>
            </a:r>
            <a:br>
              <a:rPr lang="en-AU" b="0" dirty="0">
                <a:cs typeface="Arial" pitchFamily="34" charset="0"/>
              </a:rPr>
            </a:br>
            <a:r>
              <a:rPr lang="en-AU" b="0" dirty="0">
                <a:solidFill>
                  <a:srgbClr val="6ED088"/>
                </a:solidFill>
                <a:cs typeface="Arial" pitchFamily="34" charset="0"/>
              </a:rPr>
              <a:t>for Teams</a:t>
            </a:r>
          </a:p>
        </p:txBody>
      </p:sp>
      <p:sp>
        <p:nvSpPr>
          <p:cNvPr id="9" name="TextBox 8"/>
          <p:cNvSpPr txBox="1"/>
          <p:nvPr/>
        </p:nvSpPr>
        <p:spPr>
          <a:xfrm>
            <a:off x="1" y="6311141"/>
            <a:ext cx="2830286" cy="221990"/>
          </a:xfrm>
          <a:prstGeom prst="rect">
            <a:avLst/>
          </a:prstGeom>
          <a:noFill/>
        </p:spPr>
        <p:txBody>
          <a:bodyPr wrap="square" rtlCol="0">
            <a:spAutoFit/>
          </a:bodyPr>
          <a:lstStyle/>
          <a:p>
            <a:r>
              <a:rPr lang="en-US" dirty="0"/>
              <a:t>*2009 Gallup Research</a:t>
            </a:r>
          </a:p>
        </p:txBody>
      </p:sp>
      <p:sp>
        <p:nvSpPr>
          <p:cNvPr id="10" name="Rectangle 9"/>
          <p:cNvSpPr/>
          <p:nvPr/>
        </p:nvSpPr>
        <p:spPr>
          <a:xfrm>
            <a:off x="4800600" y="1600200"/>
            <a:ext cx="2986230" cy="707559"/>
          </a:xfrm>
          <a:prstGeom prst="rect">
            <a:avLst/>
          </a:prstGeom>
        </p:spPr>
        <p:txBody>
          <a:bodyPr wrap="square">
            <a:spAutoFit/>
          </a:bodyPr>
          <a:lstStyle/>
          <a:p>
            <a:pPr algn="ctr"/>
            <a:r>
              <a:rPr lang="en-AU" sz="1800" b="1" dirty="0">
                <a:latin typeface="Calibri"/>
                <a:cs typeface="Calibri"/>
              </a:rPr>
              <a:t>+70%</a:t>
            </a:r>
          </a:p>
          <a:p>
            <a:pPr algn="ctr"/>
            <a:r>
              <a:rPr lang="en-AU" sz="1800" b="1" dirty="0">
                <a:latin typeface="Calibri"/>
                <a:cs typeface="Calibri"/>
              </a:rPr>
              <a:t>Team Productivity Gains*</a:t>
            </a:r>
          </a:p>
        </p:txBody>
      </p:sp>
      <p:sp>
        <p:nvSpPr>
          <p:cNvPr id="14" name="TextBox 13"/>
          <p:cNvSpPr txBox="1"/>
          <p:nvPr/>
        </p:nvSpPr>
        <p:spPr>
          <a:xfrm>
            <a:off x="3771900" y="2514600"/>
            <a:ext cx="2388986" cy="2476455"/>
          </a:xfrm>
          <a:prstGeom prst="rect">
            <a:avLst/>
          </a:prstGeom>
          <a:noFill/>
          <a:ln>
            <a:noFill/>
          </a:ln>
        </p:spPr>
        <p:txBody>
          <a:bodyPr wrap="square" rtlCol="0">
            <a:spAutoFit/>
          </a:bodyPr>
          <a:lstStyle/>
          <a:p>
            <a:pPr algn="ctr"/>
            <a:endParaRPr lang="en-US" sz="1300" b="1" dirty="0">
              <a:latin typeface="Arial" pitchFamily="34" charset="0"/>
            </a:endParaRPr>
          </a:p>
          <a:p>
            <a:pPr algn="ctr"/>
            <a:r>
              <a:rPr lang="en-US" sz="1600" b="1" dirty="0">
                <a:latin typeface="Calibri"/>
                <a:cs typeface="Calibri"/>
              </a:rPr>
              <a:t>Team Growth Drivers: </a:t>
            </a:r>
          </a:p>
          <a:p>
            <a:pPr algn="ctr"/>
            <a:endParaRPr lang="en-US" sz="800" dirty="0">
              <a:latin typeface="Calibri"/>
              <a:cs typeface="Calibri"/>
            </a:endParaRPr>
          </a:p>
          <a:p>
            <a:pPr algn="ctr"/>
            <a:r>
              <a:rPr lang="en-US" sz="1600" dirty="0">
                <a:latin typeface="Calibri"/>
                <a:cs typeface="Calibri"/>
              </a:rPr>
              <a:t>Operational Competence</a:t>
            </a:r>
          </a:p>
          <a:p>
            <a:pPr algn="ctr"/>
            <a:r>
              <a:rPr lang="en-US" sz="1600" dirty="0">
                <a:latin typeface="Calibri"/>
                <a:cs typeface="Calibri"/>
              </a:rPr>
              <a:t>Team Results</a:t>
            </a:r>
          </a:p>
          <a:p>
            <a:pPr algn="ctr"/>
            <a:r>
              <a:rPr lang="en-US" sz="1600" dirty="0">
                <a:latin typeface="Calibri"/>
                <a:cs typeface="Calibri"/>
              </a:rPr>
              <a:t>Team Leadership</a:t>
            </a:r>
          </a:p>
          <a:p>
            <a:pPr algn="ctr"/>
            <a:endParaRPr lang="en-US" sz="800" dirty="0">
              <a:latin typeface="Calibri"/>
              <a:cs typeface="Calibri"/>
            </a:endParaRPr>
          </a:p>
          <a:p>
            <a:pPr algn="ctr"/>
            <a:r>
              <a:rPr lang="en-US" sz="1600" dirty="0">
                <a:latin typeface="Calibri"/>
                <a:cs typeface="Calibri"/>
              </a:rPr>
              <a:t>Team Communication</a:t>
            </a:r>
          </a:p>
          <a:p>
            <a:pPr algn="ctr"/>
            <a:r>
              <a:rPr lang="en-US" sz="1600" dirty="0">
                <a:latin typeface="Calibri"/>
                <a:cs typeface="Calibri"/>
              </a:rPr>
              <a:t>Customer Engagement</a:t>
            </a:r>
          </a:p>
          <a:p>
            <a:pPr algn="ctr"/>
            <a:r>
              <a:rPr lang="en-US" sz="1600" dirty="0">
                <a:latin typeface="Calibri"/>
                <a:cs typeface="Calibri"/>
              </a:rPr>
              <a:t>Supplier Engagement</a:t>
            </a:r>
          </a:p>
        </p:txBody>
      </p:sp>
      <p:sp>
        <p:nvSpPr>
          <p:cNvPr id="17" name="TextBox 16"/>
          <p:cNvSpPr txBox="1"/>
          <p:nvPr/>
        </p:nvSpPr>
        <p:spPr>
          <a:xfrm>
            <a:off x="2057400" y="4800600"/>
            <a:ext cx="2268903" cy="1667817"/>
          </a:xfrm>
          <a:prstGeom prst="rect">
            <a:avLst/>
          </a:prstGeom>
          <a:noFill/>
          <a:ln>
            <a:noFill/>
          </a:ln>
        </p:spPr>
        <p:txBody>
          <a:bodyPr wrap="square" rtlCol="0">
            <a:spAutoFit/>
          </a:bodyPr>
          <a:lstStyle/>
          <a:p>
            <a:pPr algn="ctr"/>
            <a:endParaRPr lang="en-US" sz="1300" b="1" dirty="0">
              <a:latin typeface="Arial" pitchFamily="34" charset="0"/>
            </a:endParaRPr>
          </a:p>
          <a:p>
            <a:pPr algn="ctr"/>
            <a:r>
              <a:rPr lang="en-US" sz="1600" b="1" dirty="0">
                <a:latin typeface="Calibri"/>
                <a:cs typeface="Calibri"/>
              </a:rPr>
              <a:t>Team Sustainability Drivers: </a:t>
            </a:r>
          </a:p>
          <a:p>
            <a:pPr algn="ctr"/>
            <a:endParaRPr lang="en-US" sz="800" dirty="0">
              <a:latin typeface="Calibri"/>
              <a:cs typeface="Calibri"/>
            </a:endParaRPr>
          </a:p>
          <a:p>
            <a:pPr algn="ctr"/>
            <a:r>
              <a:rPr lang="en-US" sz="1600" dirty="0">
                <a:latin typeface="Calibri"/>
                <a:cs typeface="Calibri"/>
              </a:rPr>
              <a:t>Team Trust</a:t>
            </a:r>
          </a:p>
          <a:p>
            <a:pPr algn="ctr"/>
            <a:endParaRPr lang="en-US" sz="800" dirty="0">
              <a:latin typeface="Calibri"/>
              <a:cs typeface="Calibri"/>
            </a:endParaRPr>
          </a:p>
          <a:p>
            <a:pPr algn="ctr"/>
            <a:r>
              <a:rPr lang="en-US" sz="1600" dirty="0">
                <a:latin typeface="Calibri"/>
                <a:cs typeface="Calibri"/>
              </a:rPr>
              <a:t>Team Values </a:t>
            </a:r>
          </a:p>
        </p:txBody>
      </p:sp>
      <p:grpSp>
        <p:nvGrpSpPr>
          <p:cNvPr id="18" name="Group 17"/>
          <p:cNvGrpSpPr/>
          <p:nvPr/>
        </p:nvGrpSpPr>
        <p:grpSpPr>
          <a:xfrm rot="2864553">
            <a:off x="2319570" y="-228672"/>
            <a:ext cx="5526390" cy="7745160"/>
            <a:chOff x="1897145" y="1089657"/>
            <a:chExt cx="5300579" cy="5910664"/>
          </a:xfrm>
          <a:effectLst>
            <a:outerShdw blurRad="330200" dist="76200" dir="660000" algn="tl" rotWithShape="0">
              <a:srgbClr val="000000">
                <a:alpha val="83000"/>
              </a:srgbClr>
            </a:outerShdw>
          </a:effectLst>
        </p:grpSpPr>
        <p:sp>
          <p:nvSpPr>
            <p:cNvPr id="20" name="Down Arrow 19"/>
            <p:cNvSpPr/>
            <p:nvPr/>
          </p:nvSpPr>
          <p:spPr bwMode="auto">
            <a:xfrm rot="10800000">
              <a:off x="1897145" y="1089657"/>
              <a:ext cx="5300579" cy="5862126"/>
            </a:xfrm>
            <a:prstGeom prst="downArrow">
              <a:avLst>
                <a:gd name="adj1" fmla="val 50000"/>
                <a:gd name="adj2" fmla="val 56686"/>
              </a:avLst>
            </a:prstGeom>
            <a:gradFill flip="none" rotWithShape="1">
              <a:gsLst>
                <a:gs pos="0">
                  <a:srgbClr val="339966"/>
                </a:gs>
                <a:gs pos="50000">
                  <a:srgbClr val="6ED088"/>
                </a:gs>
                <a:gs pos="100000">
                  <a:srgbClr val="CCFFCC"/>
                </a:gs>
              </a:gsLst>
              <a:lin ang="16200000" scaled="1"/>
              <a:tileRect/>
            </a:gradFill>
            <a:ln>
              <a:solidFill>
                <a:schemeClr val="bg1">
                  <a:lumMod val="75000"/>
                </a:schemeClr>
              </a:solidFill>
            </a:ln>
            <a:effectLst>
              <a:outerShdw dist="35921"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algn="ctr" defTabSz="914485" eaLnBrk="0" hangingPunct="0">
                <a:spcBef>
                  <a:spcPct val="50000"/>
                </a:spcBef>
              </a:pPr>
              <a:endParaRPr lang="en-US"/>
            </a:p>
          </p:txBody>
        </p:sp>
        <p:sp>
          <p:nvSpPr>
            <p:cNvPr id="21" name="Rectangle 20"/>
            <p:cNvSpPr/>
            <p:nvPr/>
          </p:nvSpPr>
          <p:spPr>
            <a:xfrm rot="18735447">
              <a:off x="2989359" y="2154443"/>
              <a:ext cx="2278920" cy="678648"/>
            </a:xfrm>
            <a:prstGeom prst="rect">
              <a:avLst/>
            </a:prstGeom>
          </p:spPr>
          <p:txBody>
            <a:bodyPr wrap="square">
              <a:spAutoFit/>
            </a:bodyPr>
            <a:lstStyle/>
            <a:p>
              <a:pPr algn="ctr"/>
              <a:r>
                <a:rPr lang="en-AU" sz="1800" b="1" dirty="0">
                  <a:latin typeface="Calibri"/>
                  <a:cs typeface="Calibri"/>
                </a:rPr>
                <a:t>+70%</a:t>
              </a:r>
            </a:p>
            <a:p>
              <a:pPr algn="ctr"/>
              <a:r>
                <a:rPr lang="en-AU" sz="1800" b="1" dirty="0">
                  <a:latin typeface="Calibri"/>
                  <a:cs typeface="Calibri"/>
                </a:rPr>
                <a:t>Team Productivity Gains*</a:t>
              </a:r>
            </a:p>
          </p:txBody>
        </p:sp>
        <p:sp>
          <p:nvSpPr>
            <p:cNvPr id="22" name="TextBox 21"/>
            <p:cNvSpPr txBox="1"/>
            <p:nvPr/>
          </p:nvSpPr>
          <p:spPr>
            <a:xfrm rot="18735447">
              <a:off x="3638128" y="2978982"/>
              <a:ext cx="1823138" cy="2375266"/>
            </a:xfrm>
            <a:prstGeom prst="rect">
              <a:avLst/>
            </a:prstGeom>
            <a:noFill/>
            <a:ln>
              <a:noFill/>
            </a:ln>
          </p:spPr>
          <p:txBody>
            <a:bodyPr wrap="square" rtlCol="0">
              <a:spAutoFit/>
            </a:bodyPr>
            <a:lstStyle/>
            <a:p>
              <a:pPr algn="ctr"/>
              <a:endParaRPr lang="en-US" sz="1300" b="1" dirty="0">
                <a:latin typeface="Arial" pitchFamily="34" charset="0"/>
              </a:endParaRPr>
            </a:p>
            <a:p>
              <a:pPr algn="ctr"/>
              <a:r>
                <a:rPr lang="en-US" sz="1600" b="1" dirty="0">
                  <a:latin typeface="Calibri"/>
                  <a:cs typeface="Calibri"/>
                </a:rPr>
                <a:t>Team Growth Drivers: </a:t>
              </a:r>
            </a:p>
            <a:p>
              <a:pPr algn="ctr"/>
              <a:endParaRPr lang="en-US" sz="800" dirty="0">
                <a:latin typeface="Calibri"/>
                <a:cs typeface="Calibri"/>
              </a:endParaRPr>
            </a:p>
            <a:p>
              <a:pPr algn="ctr"/>
              <a:r>
                <a:rPr lang="en-US" sz="1600" dirty="0">
                  <a:latin typeface="Calibri"/>
                  <a:cs typeface="Calibri"/>
                </a:rPr>
                <a:t>Operational Competence</a:t>
              </a:r>
            </a:p>
            <a:p>
              <a:pPr algn="ctr"/>
              <a:r>
                <a:rPr lang="en-US" sz="1600" dirty="0">
                  <a:latin typeface="Calibri"/>
                  <a:cs typeface="Calibri"/>
                </a:rPr>
                <a:t>Team Results</a:t>
              </a:r>
            </a:p>
            <a:p>
              <a:pPr algn="ctr"/>
              <a:r>
                <a:rPr lang="en-US" sz="1600" dirty="0">
                  <a:latin typeface="Calibri"/>
                  <a:cs typeface="Calibri"/>
                </a:rPr>
                <a:t>Team Leadership</a:t>
              </a:r>
            </a:p>
            <a:p>
              <a:pPr algn="ctr"/>
              <a:endParaRPr lang="en-US" sz="800" dirty="0">
                <a:latin typeface="Calibri"/>
                <a:cs typeface="Calibri"/>
              </a:endParaRPr>
            </a:p>
            <a:p>
              <a:pPr algn="ctr"/>
              <a:r>
                <a:rPr lang="en-US" sz="1600" dirty="0">
                  <a:latin typeface="Calibri"/>
                  <a:cs typeface="Calibri"/>
                </a:rPr>
                <a:t>Team Communication</a:t>
              </a:r>
            </a:p>
            <a:p>
              <a:pPr algn="ctr"/>
              <a:r>
                <a:rPr lang="en-US" sz="1600" dirty="0">
                  <a:latin typeface="Calibri"/>
                  <a:cs typeface="Calibri"/>
                </a:rPr>
                <a:t>Customer Engagement</a:t>
              </a:r>
            </a:p>
            <a:p>
              <a:pPr algn="ctr"/>
              <a:r>
                <a:rPr lang="en-US" sz="1600" dirty="0">
                  <a:latin typeface="Calibri"/>
                  <a:cs typeface="Calibri"/>
                </a:rPr>
                <a:t>Supplier Engagement</a:t>
              </a:r>
            </a:p>
          </p:txBody>
        </p:sp>
        <p:sp>
          <p:nvSpPr>
            <p:cNvPr id="23" name="TextBox 22"/>
            <p:cNvSpPr txBox="1"/>
            <p:nvPr/>
          </p:nvSpPr>
          <p:spPr>
            <a:xfrm rot="18735447">
              <a:off x="3875178" y="5334738"/>
              <a:ext cx="1731497" cy="1599669"/>
            </a:xfrm>
            <a:prstGeom prst="rect">
              <a:avLst/>
            </a:prstGeom>
            <a:noFill/>
            <a:ln>
              <a:noFill/>
            </a:ln>
          </p:spPr>
          <p:txBody>
            <a:bodyPr wrap="square" rtlCol="0">
              <a:spAutoFit/>
            </a:bodyPr>
            <a:lstStyle/>
            <a:p>
              <a:pPr algn="ctr"/>
              <a:endParaRPr lang="en-US" sz="1300" b="1" dirty="0">
                <a:latin typeface="Arial" pitchFamily="34" charset="0"/>
              </a:endParaRPr>
            </a:p>
            <a:p>
              <a:pPr algn="ctr"/>
              <a:r>
                <a:rPr lang="en-US" sz="1600" b="1" dirty="0">
                  <a:latin typeface="Calibri"/>
                  <a:cs typeface="Calibri"/>
                </a:rPr>
                <a:t>Team Sustainability Drivers: </a:t>
              </a:r>
            </a:p>
            <a:p>
              <a:pPr algn="ctr"/>
              <a:endParaRPr lang="en-US" sz="800" dirty="0">
                <a:latin typeface="Calibri"/>
                <a:cs typeface="Calibri"/>
              </a:endParaRPr>
            </a:p>
            <a:p>
              <a:pPr algn="ctr"/>
              <a:r>
                <a:rPr lang="en-US" sz="1600" dirty="0">
                  <a:latin typeface="Calibri"/>
                  <a:cs typeface="Calibri"/>
                </a:rPr>
                <a:t>Team Trust</a:t>
              </a:r>
            </a:p>
            <a:p>
              <a:pPr algn="ctr"/>
              <a:endParaRPr lang="en-US" sz="800" dirty="0">
                <a:latin typeface="Calibri"/>
                <a:cs typeface="Calibri"/>
              </a:endParaRPr>
            </a:p>
            <a:p>
              <a:pPr algn="ctr"/>
              <a:r>
                <a:rPr lang="en-US" sz="1600" dirty="0">
                  <a:latin typeface="Calibri"/>
                  <a:cs typeface="Calibri"/>
                </a:rPr>
                <a:t>Team Values </a:t>
              </a:r>
            </a:p>
          </p:txBody>
        </p:sp>
      </p:grpSp>
    </p:spTree>
    <p:extLst>
      <p:ext uri="{BB962C8B-B14F-4D97-AF65-F5344CB8AC3E}">
        <p14:creationId xmlns:p14="http://schemas.microsoft.com/office/powerpoint/2010/main" val="346879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3" y="0"/>
            <a:ext cx="9159408" cy="1300163"/>
          </a:xfrm>
          <a:prstGeom prst="rect">
            <a:avLst/>
          </a:prstGeom>
        </p:spPr>
      </p:pic>
      <p:sp>
        <p:nvSpPr>
          <p:cNvPr id="29699" name="Rectangle 86"/>
          <p:cNvSpPr>
            <a:spLocks noChangeArrowheads="1"/>
          </p:cNvSpPr>
          <p:nvPr/>
        </p:nvSpPr>
        <p:spPr bwMode="auto">
          <a:xfrm>
            <a:off x="0" y="342900"/>
            <a:ext cx="9087644"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AU" sz="3200" b="1" dirty="0">
                <a:solidFill>
                  <a:srgbClr val="FFFFFF"/>
                </a:solidFill>
                <a:latin typeface="Calibri"/>
                <a:cs typeface="Calibri"/>
              </a:rPr>
              <a:t> </a:t>
            </a:r>
            <a:r>
              <a:rPr lang="en-AU" sz="3200" b="1" dirty="0" err="1">
                <a:solidFill>
                  <a:srgbClr val="FFFFFF"/>
                </a:solidFill>
                <a:latin typeface="Calibri"/>
                <a:cs typeface="Calibri"/>
              </a:rPr>
              <a:t>Behavior</a:t>
            </a:r>
            <a:r>
              <a:rPr lang="en-AU" sz="3200" b="1" dirty="0">
                <a:solidFill>
                  <a:srgbClr val="FFFFFF"/>
                </a:solidFill>
                <a:latin typeface="Calibri"/>
                <a:cs typeface="Calibri"/>
              </a:rPr>
              <a:t> Causes Business Performance Challenges</a:t>
            </a:r>
          </a:p>
        </p:txBody>
      </p:sp>
      <p:graphicFrame>
        <p:nvGraphicFramePr>
          <p:cNvPr id="4" name="Diagram 3"/>
          <p:cNvGraphicFramePr/>
          <p:nvPr/>
        </p:nvGraphicFramePr>
        <p:xfrm>
          <a:off x="5257800" y="1828800"/>
          <a:ext cx="5981700" cy="4221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californiahealthline.org/%7E/media/Images/News/Graphs/GraphDownwardTrend.ash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3429000"/>
            <a:ext cx="1371600" cy="99955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286500" y="3429000"/>
            <a:ext cx="1371600" cy="954107"/>
          </a:xfrm>
          <a:prstGeom prst="rect">
            <a:avLst/>
          </a:prstGeom>
          <a:solidFill>
            <a:schemeClr val="bg1">
              <a:lumMod val="65000"/>
              <a:alpha val="37000"/>
            </a:schemeClr>
          </a:solidFill>
        </p:spPr>
        <p:txBody>
          <a:bodyPr wrap="square" rtlCol="0">
            <a:spAutoFit/>
          </a:bodyPr>
          <a:lstStyle/>
          <a:p>
            <a:pPr algn="ctr"/>
            <a:endParaRPr lang="en-AU" sz="1400" b="1" dirty="0">
              <a:latin typeface="Arial" pitchFamily="34" charset="0"/>
              <a:cs typeface="Arial" pitchFamily="34" charset="0"/>
            </a:endParaRPr>
          </a:p>
          <a:p>
            <a:pPr algn="ctr"/>
            <a:r>
              <a:rPr lang="en-AU" sz="1400" b="1" dirty="0">
                <a:latin typeface="Arial" pitchFamily="34" charset="0"/>
                <a:cs typeface="Arial" pitchFamily="34" charset="0"/>
              </a:rPr>
              <a:t>Business</a:t>
            </a:r>
          </a:p>
          <a:p>
            <a:pPr algn="ctr"/>
            <a:r>
              <a:rPr lang="en-AU" sz="1400" b="1" dirty="0">
                <a:latin typeface="Arial" pitchFamily="34" charset="0"/>
                <a:cs typeface="Arial" pitchFamily="34" charset="0"/>
              </a:rPr>
              <a:t>Performance</a:t>
            </a:r>
          </a:p>
          <a:p>
            <a:pPr algn="ctr"/>
            <a:endParaRPr lang="en-AU" sz="1400" b="1" dirty="0">
              <a:latin typeface="Arial" pitchFamily="34" charset="0"/>
              <a:cs typeface="Arial" pitchFamily="34" charset="0"/>
            </a:endParaRPr>
          </a:p>
        </p:txBody>
      </p:sp>
      <p:sp>
        <p:nvSpPr>
          <p:cNvPr id="6" name="Explosion 1 5"/>
          <p:cNvSpPr/>
          <p:nvPr/>
        </p:nvSpPr>
        <p:spPr>
          <a:xfrm>
            <a:off x="3124200" y="1828800"/>
            <a:ext cx="3276600" cy="44577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Calibri"/>
                <a:cs typeface="Calibri"/>
              </a:rPr>
              <a:t>87% of</a:t>
            </a:r>
          </a:p>
          <a:p>
            <a:pPr algn="ctr"/>
            <a:r>
              <a:rPr lang="en-AU" sz="2000" dirty="0">
                <a:latin typeface="Calibri"/>
                <a:cs typeface="Calibri"/>
              </a:rPr>
              <a:t>measurable  business issues are communication related</a:t>
            </a:r>
          </a:p>
        </p:txBody>
      </p:sp>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 y="1600200"/>
            <a:ext cx="3543300" cy="476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61334" y="6386899"/>
            <a:ext cx="3613031" cy="276999"/>
          </a:xfrm>
          <a:prstGeom prst="rect">
            <a:avLst/>
          </a:prstGeom>
          <a:noFill/>
        </p:spPr>
        <p:txBody>
          <a:bodyPr wrap="square" rtlCol="0">
            <a:spAutoFit/>
          </a:bodyPr>
          <a:lstStyle/>
          <a:p>
            <a:r>
              <a:rPr lang="en-US" sz="1200" dirty="0">
                <a:latin typeface="Arial" pitchFamily="34" charset="0"/>
                <a:cs typeface="Arial" pitchFamily="34" charset="0"/>
              </a:rPr>
              <a:t>Source: Harvard Business Review 2002</a:t>
            </a:r>
          </a:p>
        </p:txBody>
      </p:sp>
    </p:spTree>
    <p:extLst>
      <p:ext uri="{BB962C8B-B14F-4D97-AF65-F5344CB8AC3E}">
        <p14:creationId xmlns:p14="http://schemas.microsoft.com/office/powerpoint/2010/main" val="8825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33" y="0"/>
            <a:ext cx="9159408" cy="1300163"/>
          </a:xfrm>
          <a:prstGeom prst="rect">
            <a:avLst/>
          </a:prstGeom>
        </p:spPr>
      </p:pic>
      <p:pic>
        <p:nvPicPr>
          <p:cNvPr id="8" name="Picture 2" descr="DNA"/>
          <p:cNvPicPr>
            <a:picLocks noChangeAspect="1" noChangeArrowheads="1"/>
          </p:cNvPicPr>
          <p:nvPr/>
        </p:nvPicPr>
        <p:blipFill>
          <a:blip r:embed="rId3" cstate="print">
            <a:lum contrast="-26000"/>
            <a:extLst>
              <a:ext uri="{28A0092B-C50C-407E-A947-70E740481C1C}">
                <a14:useLocalDpi xmlns:a14="http://schemas.microsoft.com/office/drawing/2010/main" val="0"/>
              </a:ext>
            </a:extLst>
          </a:blip>
          <a:srcRect/>
          <a:stretch>
            <a:fillRect/>
          </a:stretch>
        </p:blipFill>
        <p:spPr bwMode="auto">
          <a:xfrm>
            <a:off x="228600" y="1524000"/>
            <a:ext cx="8686800" cy="4602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29308"/>
            <a:ext cx="8536158" cy="1020762"/>
          </a:xfrm>
        </p:spPr>
        <p:txBody>
          <a:bodyPr>
            <a:normAutofit/>
          </a:bodyPr>
          <a:lstStyle/>
          <a:p>
            <a:r>
              <a:rPr lang="en-US" b="0" dirty="0"/>
              <a:t> DNA Behavioral Style</a:t>
            </a:r>
            <a:r>
              <a:rPr lang="en-US" b="0" baseline="30000" dirty="0"/>
              <a:t> </a:t>
            </a:r>
            <a:br>
              <a:rPr lang="en-US" b="0" baseline="30000" dirty="0"/>
            </a:br>
            <a:r>
              <a:rPr lang="en-US" b="0" baseline="30000" dirty="0"/>
              <a:t> </a:t>
            </a:r>
            <a:r>
              <a:rPr lang="en-US" b="0" dirty="0">
                <a:solidFill>
                  <a:srgbClr val="6ED088"/>
                </a:solidFill>
              </a:rPr>
              <a:t>What Is Your Natural Behavioral Style</a:t>
            </a:r>
            <a:r>
              <a:rPr lang="en-US" b="0" baseline="30000" dirty="0">
                <a:solidFill>
                  <a:srgbClr val="6ED088"/>
                </a:solidFill>
              </a:rPr>
              <a:t> </a:t>
            </a:r>
            <a:r>
              <a:rPr lang="en-US" b="0" dirty="0">
                <a:solidFill>
                  <a:srgbClr val="6ED088"/>
                </a:solidFill>
              </a:rPr>
              <a:t>?</a:t>
            </a:r>
            <a:endParaRPr lang="en-US" dirty="0">
              <a:solidFill>
                <a:srgbClr val="6ED088"/>
              </a:solidFill>
            </a:endParaRPr>
          </a:p>
        </p:txBody>
      </p:sp>
      <p:sp>
        <p:nvSpPr>
          <p:cNvPr id="6" name="Rectangle 3"/>
          <p:cNvSpPr>
            <a:spLocks noGrp="1" noChangeArrowheads="1"/>
          </p:cNvSpPr>
          <p:nvPr>
            <p:ph idx="1"/>
          </p:nvPr>
        </p:nvSpPr>
        <p:spPr bwMode="auto">
          <a:xfrm>
            <a:off x="1066800" y="2286000"/>
            <a:ext cx="6934200" cy="2552699"/>
          </a:xfrm>
          <a:prstGeom prst="rect">
            <a:avLst/>
          </a:prstGeom>
          <a:solidFill>
            <a:srgbClr val="000099">
              <a:alpha val="70000"/>
            </a:srgbClr>
          </a:solidFill>
          <a:ln w="114300">
            <a:noFill/>
            <a:miter lim="800000"/>
            <a:headEnd/>
            <a:tailEnd/>
          </a:ln>
          <a:effectLst/>
        </p:spPr>
        <p:txBody>
          <a:bodyPr lIns="91276" tIns="45638" rIns="91276" bIns="45638" anchor="ctr">
            <a:normAutofit fontScale="92500" lnSpcReduction="10000"/>
          </a:bodyPr>
          <a:lstStyle/>
          <a:p>
            <a:pPr marL="0" indent="0" defTabSz="912983">
              <a:lnSpc>
                <a:spcPct val="114000"/>
              </a:lnSpc>
              <a:spcBef>
                <a:spcPts val="0"/>
              </a:spcBef>
              <a:buNone/>
            </a:pPr>
            <a:r>
              <a:rPr lang="en-US" sz="2000" b="1" dirty="0">
                <a:solidFill>
                  <a:schemeClr val="bg1"/>
                </a:solidFill>
                <a:latin typeface="Calibri" panose="020F0502020204030204" pitchFamily="34" charset="0"/>
              </a:rPr>
              <a:t>Each person has a unique natural behavioral style</a:t>
            </a:r>
          </a:p>
          <a:p>
            <a:pPr marL="0" indent="0" defTabSz="912983">
              <a:lnSpc>
                <a:spcPct val="114000"/>
              </a:lnSpc>
              <a:spcBef>
                <a:spcPts val="0"/>
              </a:spcBef>
              <a:buNone/>
            </a:pPr>
            <a:endParaRPr lang="en-US" sz="2000" b="1" dirty="0">
              <a:solidFill>
                <a:schemeClr val="bg1"/>
              </a:solidFill>
              <a:latin typeface="Calibri" panose="020F0502020204030204" pitchFamily="34" charset="0"/>
            </a:endParaRPr>
          </a:p>
          <a:p>
            <a:pPr marL="0" indent="0" defTabSz="912983">
              <a:lnSpc>
                <a:spcPct val="114000"/>
              </a:lnSpc>
              <a:spcBef>
                <a:spcPts val="0"/>
              </a:spcBef>
              <a:buNone/>
            </a:pPr>
            <a:r>
              <a:rPr lang="en-US" sz="2000" b="1" dirty="0">
                <a:solidFill>
                  <a:schemeClr val="bg1"/>
                </a:solidFill>
                <a:latin typeface="Calibri" panose="020F0502020204030204" pitchFamily="34" charset="0"/>
              </a:rPr>
              <a:t>The natural behavioral style </a:t>
            </a:r>
            <a:r>
              <a:rPr lang="en-US" sz="2000" b="1" dirty="0">
                <a:solidFill>
                  <a:schemeClr val="bg1"/>
                </a:solidFill>
              </a:rPr>
              <a:t>along with personal environment (history, experiences), values, and education </a:t>
            </a:r>
            <a:r>
              <a:rPr lang="en-US" sz="2000" b="1" dirty="0">
                <a:solidFill>
                  <a:schemeClr val="bg1"/>
                </a:solidFill>
                <a:latin typeface="Calibri" panose="020F0502020204030204" pitchFamily="34" charset="0"/>
              </a:rPr>
              <a:t>shapes </a:t>
            </a:r>
            <a:r>
              <a:rPr lang="en-US" sz="2000" b="1" dirty="0">
                <a:solidFill>
                  <a:schemeClr val="bg1"/>
                </a:solidFill>
              </a:rPr>
              <a:t>our</a:t>
            </a:r>
            <a:r>
              <a:rPr lang="en-US" sz="2000" b="1" dirty="0">
                <a:solidFill>
                  <a:schemeClr val="bg1"/>
                </a:solidFill>
                <a:latin typeface="Calibri" panose="020F0502020204030204" pitchFamily="34" charset="0"/>
              </a:rPr>
              <a:t> overall personality</a:t>
            </a:r>
          </a:p>
          <a:p>
            <a:pPr marL="0" indent="0" defTabSz="912983">
              <a:lnSpc>
                <a:spcPct val="114000"/>
              </a:lnSpc>
              <a:spcBef>
                <a:spcPts val="0"/>
              </a:spcBef>
              <a:buNone/>
            </a:pPr>
            <a:endParaRPr lang="en-US" sz="2000" b="1" dirty="0">
              <a:solidFill>
                <a:schemeClr val="bg1"/>
              </a:solidFill>
              <a:latin typeface="Calibri" panose="020F0502020204030204" pitchFamily="34" charset="0"/>
            </a:endParaRPr>
          </a:p>
          <a:p>
            <a:pPr marL="0" indent="0" defTabSz="912983">
              <a:lnSpc>
                <a:spcPct val="114000"/>
              </a:lnSpc>
              <a:spcBef>
                <a:spcPts val="0"/>
              </a:spcBef>
              <a:buNone/>
            </a:pPr>
            <a:r>
              <a:rPr lang="en-US" sz="2000" b="1" dirty="0">
                <a:solidFill>
                  <a:schemeClr val="bg1"/>
                </a:solidFill>
                <a:latin typeface="Calibri" panose="020F0502020204030204" pitchFamily="34" charset="0"/>
              </a:rPr>
              <a:t>This impacts every business, career, financial and life decision that we make</a:t>
            </a:r>
            <a:endParaRPr lang="en-AU" sz="2000" b="1" dirty="0">
              <a:solidFill>
                <a:schemeClr val="bg1"/>
              </a:solidFill>
              <a:latin typeface="Calibri" panose="020F0502020204030204" pitchFamily="34" charset="0"/>
            </a:endParaRPr>
          </a:p>
        </p:txBody>
      </p:sp>
      <p:sp>
        <p:nvSpPr>
          <p:cNvPr id="7" name="Rectangle 3"/>
          <p:cNvSpPr txBox="1">
            <a:spLocks noChangeArrowheads="1"/>
          </p:cNvSpPr>
          <p:nvPr/>
        </p:nvSpPr>
        <p:spPr bwMode="auto">
          <a:xfrm>
            <a:off x="381000" y="5486400"/>
            <a:ext cx="6934200" cy="457200"/>
          </a:xfrm>
          <a:prstGeom prst="rect">
            <a:avLst/>
          </a:prstGeom>
          <a:solidFill>
            <a:srgbClr val="000099">
              <a:alpha val="70000"/>
            </a:srgbClr>
          </a:solidFill>
          <a:ln w="114300">
            <a:noFill/>
            <a:miter lim="800000"/>
            <a:headEnd/>
            <a:tailEnd/>
          </a:ln>
          <a:effectLst/>
        </p:spPr>
        <p:txBody>
          <a:bodyPr vert="horz" lIns="91276" tIns="45638" rIns="91276" bIns="45638" rtlCol="0" anchor="ctr">
            <a:normAutofit/>
          </a:bodyPr>
          <a:lstStyle>
            <a:lvl1pPr marL="342900" indent="-342900" algn="l" defTabSz="914400" rtl="0" eaLnBrk="1" latinLnBrk="0" hangingPunct="1">
              <a:spcBef>
                <a:spcPct val="20000"/>
              </a:spcBef>
              <a:buFont typeface="Arial" pitchFamily="34" charset="0"/>
              <a:buChar char="•"/>
              <a:defRPr sz="3200" kern="1200">
                <a:solidFill>
                  <a:srgbClr val="333333"/>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3333"/>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3333"/>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3333"/>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3333"/>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2983">
              <a:lnSpc>
                <a:spcPct val="114000"/>
              </a:lnSpc>
              <a:spcBef>
                <a:spcPts val="0"/>
              </a:spcBef>
              <a:buNone/>
            </a:pPr>
            <a:r>
              <a:rPr lang="en-US" sz="2000" b="1" dirty="0">
                <a:solidFill>
                  <a:schemeClr val="bg1"/>
                </a:solidFill>
              </a:rPr>
              <a:t>Every person has the desire to be understood on a deeper level</a:t>
            </a:r>
            <a:endParaRPr lang="en-AU" sz="2000" b="1" dirty="0">
              <a:solidFill>
                <a:schemeClr val="bg1"/>
              </a:solidFill>
            </a:endParaRPr>
          </a:p>
        </p:txBody>
      </p:sp>
    </p:spTree>
    <p:extLst>
      <p:ext uri="{BB962C8B-B14F-4D97-AF65-F5344CB8AC3E}">
        <p14:creationId xmlns:p14="http://schemas.microsoft.com/office/powerpoint/2010/main" val="94355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3" y="0"/>
            <a:ext cx="9159408" cy="1300163"/>
          </a:xfrm>
          <a:prstGeom prst="rect">
            <a:avLst/>
          </a:prstGeom>
        </p:spPr>
      </p:pic>
      <p:sp>
        <p:nvSpPr>
          <p:cNvPr id="3" name="TextBox 2"/>
          <p:cNvSpPr txBox="1"/>
          <p:nvPr/>
        </p:nvSpPr>
        <p:spPr>
          <a:xfrm>
            <a:off x="5961073" y="4114800"/>
            <a:ext cx="3181350" cy="1261884"/>
          </a:xfrm>
          <a:prstGeom prst="rect">
            <a:avLst/>
          </a:prstGeom>
          <a:noFill/>
        </p:spPr>
        <p:txBody>
          <a:bodyPr wrap="square" rtlCol="0">
            <a:spAutoFit/>
          </a:bodyPr>
          <a:lstStyle/>
          <a:p>
            <a:pPr>
              <a:spcBef>
                <a:spcPts val="600"/>
              </a:spcBef>
            </a:pPr>
            <a:r>
              <a:rPr lang="en-US" sz="2000" b="1" dirty="0">
                <a:latin typeface="Arial" panose="020B0604020202020204" pitchFamily="34" charset="0"/>
                <a:cs typeface="Arial" panose="020B0604020202020204" pitchFamily="34" charset="0"/>
              </a:rPr>
              <a:t>Business DNA</a:t>
            </a:r>
          </a:p>
          <a:p>
            <a:pPr>
              <a:spcBef>
                <a:spcPts val="600"/>
              </a:spcBef>
            </a:pPr>
            <a:r>
              <a:rPr lang="en-US" sz="1600" b="1" dirty="0">
                <a:latin typeface="Arial" panose="020B0604020202020204" pitchFamily="34" charset="0"/>
                <a:cs typeface="Arial" panose="020B0604020202020204" pitchFamily="34" charset="0"/>
              </a:rPr>
              <a:t>Natural Talent Discovery and Performance Measurement</a:t>
            </a:r>
          </a:p>
          <a:p>
            <a:pPr>
              <a:spcBef>
                <a:spcPts val="600"/>
              </a:spcBef>
            </a:pPr>
            <a:r>
              <a:rPr lang="en-US" sz="1400" b="1" dirty="0">
                <a:latin typeface="Arial" panose="020B0604020202020204" pitchFamily="34" charset="0"/>
                <a:cs typeface="Arial" panose="020B0604020202020204" pitchFamily="34" charset="0"/>
              </a:rPr>
              <a:t>(10 to 12 </a:t>
            </a:r>
            <a:r>
              <a:rPr lang="en-US" sz="1400" b="1" dirty="0" err="1">
                <a:latin typeface="Arial" panose="020B0604020202020204" pitchFamily="34" charset="0"/>
                <a:cs typeface="Arial" panose="020B0604020202020204" pitchFamily="34" charset="0"/>
              </a:rPr>
              <a:t>mins</a:t>
            </a:r>
            <a:r>
              <a:rPr lang="en-US" sz="1400" b="1" dirty="0">
                <a:latin typeface="Arial" panose="020B0604020202020204" pitchFamily="34" charset="0"/>
                <a:cs typeface="Arial" panose="020B0604020202020204" pitchFamily="34" charset="0"/>
              </a:rPr>
              <a:t>)</a:t>
            </a:r>
          </a:p>
        </p:txBody>
      </p:sp>
      <p:sp>
        <p:nvSpPr>
          <p:cNvPr id="21" name="Rectangle 2"/>
          <p:cNvSpPr>
            <a:spLocks noGrp="1" noChangeArrowheads="1"/>
          </p:cNvSpPr>
          <p:nvPr>
            <p:ph type="title"/>
          </p:nvPr>
        </p:nvSpPr>
        <p:spPr>
          <a:xfrm>
            <a:off x="0" y="114300"/>
            <a:ext cx="9124950" cy="11430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p>
            <a:pPr eaLnBrk="1" hangingPunct="1"/>
            <a:r>
              <a:rPr lang="en-AU" sz="2600" dirty="0">
                <a:ea typeface="MS PGothic" pitchFamily="34" charset="-128"/>
                <a:cs typeface="Calibri"/>
              </a:rPr>
              <a:t>  Predict Employee &amp; Customer Reaction to Life, Business Events</a:t>
            </a:r>
            <a:br>
              <a:rPr lang="en-AU" sz="2600" dirty="0">
                <a:ea typeface="MS PGothic" pitchFamily="34" charset="-128"/>
                <a:cs typeface="Calibri"/>
              </a:rPr>
            </a:br>
            <a:r>
              <a:rPr lang="en-AU" sz="2600" dirty="0">
                <a:ea typeface="MS PGothic" pitchFamily="34" charset="-128"/>
                <a:cs typeface="Calibri"/>
              </a:rPr>
              <a:t>  </a:t>
            </a:r>
            <a:r>
              <a:rPr lang="en-AU" sz="2600" dirty="0">
                <a:solidFill>
                  <a:srgbClr val="6ED088"/>
                </a:solidFill>
                <a:ea typeface="MS PGothic" pitchFamily="34" charset="-128"/>
                <a:cs typeface="Calibri"/>
              </a:rPr>
              <a:t>A</a:t>
            </a:r>
            <a:r>
              <a:rPr lang="en-AU" sz="2600" b="1" dirty="0">
                <a:solidFill>
                  <a:srgbClr val="6ED088"/>
                </a:solidFill>
                <a:ea typeface="MS PGothic" pitchFamily="34" charset="-128"/>
                <a:cs typeface="Calibri"/>
              </a:rPr>
              <a:t> Quicker and More Reliable Method</a:t>
            </a:r>
            <a:endParaRPr lang="en-US" sz="2600" b="1" kern="1200" dirty="0">
              <a:solidFill>
                <a:srgbClr val="6ED088"/>
              </a:solidFill>
              <a:ea typeface="MS PGothic" pitchFamily="34" charset="-128"/>
              <a:cs typeface="Calibri"/>
            </a:endParaRPr>
          </a:p>
        </p:txBody>
      </p:sp>
      <p:sp>
        <p:nvSpPr>
          <p:cNvPr id="24" name="AutoShape 5"/>
          <p:cNvSpPr>
            <a:spLocks noChangeArrowheads="1"/>
          </p:cNvSpPr>
          <p:nvPr/>
        </p:nvSpPr>
        <p:spPr bwMode="auto">
          <a:xfrm rot="20641302">
            <a:off x="4287030" y="1628773"/>
            <a:ext cx="3128502" cy="1428756"/>
          </a:xfrm>
          <a:prstGeom prst="leftArrowCallout">
            <a:avLst>
              <a:gd name="adj1" fmla="val 25000"/>
              <a:gd name="adj2" fmla="val 25000"/>
              <a:gd name="adj3" fmla="val 35133"/>
              <a:gd name="adj4" fmla="val 66667"/>
            </a:avLst>
          </a:prstGeom>
          <a:solidFill>
            <a:schemeClr val="tx2">
              <a:lumMod val="60000"/>
              <a:lumOff val="40000"/>
            </a:schemeClr>
          </a:solidFill>
          <a:ln w="9525">
            <a:solidFill>
              <a:schemeClr val="accent1"/>
            </a:solidFill>
            <a:miter lim="800000"/>
            <a:headEnd/>
            <a:tailEnd/>
          </a:ln>
          <a:effectLst/>
        </p:spPr>
        <p:txBody>
          <a:bodyPr wrap="none" anchor="ctr"/>
          <a:lstStyle/>
          <a:p>
            <a:pPr algn="ctr"/>
            <a:r>
              <a:rPr lang="en-AU" sz="2000" b="1" dirty="0">
                <a:solidFill>
                  <a:schemeClr val="bg1"/>
                </a:solidFill>
                <a:latin typeface="Arial" charset="0"/>
                <a:ea typeface="MS PGothic" pitchFamily="34" charset="-128"/>
                <a:cs typeface="Arial" charset="0"/>
              </a:rPr>
              <a:t>Observations </a:t>
            </a:r>
          </a:p>
          <a:p>
            <a:pPr algn="ctr"/>
            <a:r>
              <a:rPr lang="en-AU" sz="2000" b="1" dirty="0">
                <a:solidFill>
                  <a:schemeClr val="bg1"/>
                </a:solidFill>
                <a:latin typeface="Arial" charset="0"/>
                <a:ea typeface="MS PGothic" pitchFamily="34" charset="-128"/>
                <a:cs typeface="Arial" charset="0"/>
              </a:rPr>
              <a:t>Do Not Get </a:t>
            </a:r>
          </a:p>
          <a:p>
            <a:pPr algn="ctr"/>
            <a:r>
              <a:rPr lang="en-AU" sz="2000" b="1" dirty="0">
                <a:solidFill>
                  <a:schemeClr val="bg1"/>
                </a:solidFill>
                <a:latin typeface="Arial" charset="0"/>
                <a:ea typeface="MS PGothic" pitchFamily="34" charset="-128"/>
                <a:cs typeface="Arial" charset="0"/>
              </a:rPr>
              <a:t>Below the </a:t>
            </a:r>
          </a:p>
          <a:p>
            <a:pPr algn="ctr"/>
            <a:r>
              <a:rPr lang="en-AU" sz="2000" b="1" dirty="0">
                <a:solidFill>
                  <a:schemeClr val="bg1"/>
                </a:solidFill>
                <a:latin typeface="Arial" charset="0"/>
                <a:ea typeface="MS PGothic" pitchFamily="34" charset="-128"/>
                <a:cs typeface="Arial" charset="0"/>
              </a:rPr>
              <a:t>Surface</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00" y="3771901"/>
            <a:ext cx="1485900" cy="2057400"/>
          </a:xfrm>
          <a:prstGeom prst="rect">
            <a:avLst/>
          </a:prstGeom>
          <a:noFill/>
          <a:ln>
            <a:noFill/>
          </a:ln>
          <a:effectLst>
            <a:outerShdw blurRad="263525" dist="114300" dir="2700000" algn="ctr" rotWithShape="0">
              <a:schemeClr val="tx1">
                <a:lumMod val="65000"/>
                <a:lumOff val="35000"/>
                <a:alpha val="67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62778"/>
            <a:ext cx="3886199" cy="4875027"/>
          </a:xfrm>
          <a:prstGeom prst="rect">
            <a:avLst/>
          </a:prstGeom>
        </p:spPr>
      </p:pic>
    </p:spTree>
    <p:extLst>
      <p:ext uri="{BB962C8B-B14F-4D97-AF65-F5344CB8AC3E}">
        <p14:creationId xmlns:p14="http://schemas.microsoft.com/office/powerpoint/2010/main" val="183535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pic>
        <p:nvPicPr>
          <p:cNvPr id="276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01" y="1294218"/>
            <a:ext cx="7290022" cy="506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86700" y="3246437"/>
            <a:ext cx="1257300" cy="870565"/>
          </a:xfrm>
          <a:prstGeom prst="rect">
            <a:avLst/>
          </a:prstGeom>
          <a:noFill/>
        </p:spPr>
        <p:txBody>
          <a:bodyPr lIns="91432" tIns="45716" rIns="91432" bIns="45716">
            <a:spAutoFit/>
          </a:bodyPr>
          <a:lstStyle/>
          <a:p>
            <a:pPr algn="ctr">
              <a:defRPr/>
            </a:pPr>
            <a:r>
              <a:rPr lang="en-US" sz="1700" dirty="0">
                <a:solidFill>
                  <a:schemeClr val="accent1">
                    <a:lumMod val="50000"/>
                  </a:schemeClr>
                </a:solidFill>
                <a:latin typeface="Calibri" panose="020F0502020204030204" pitchFamily="34" charset="0"/>
              </a:rPr>
              <a:t>Instinctive Normal</a:t>
            </a:r>
            <a:br>
              <a:rPr lang="en-US" sz="1700" dirty="0">
                <a:solidFill>
                  <a:schemeClr val="accent1">
                    <a:lumMod val="50000"/>
                  </a:schemeClr>
                </a:solidFill>
                <a:latin typeface="Calibri" panose="020F0502020204030204" pitchFamily="34" charset="0"/>
              </a:rPr>
            </a:br>
            <a:r>
              <a:rPr lang="en-US" sz="1700" dirty="0">
                <a:solidFill>
                  <a:schemeClr val="accent1">
                    <a:lumMod val="50000"/>
                  </a:schemeClr>
                </a:solidFill>
                <a:latin typeface="Calibri" panose="020F0502020204030204" pitchFamily="34" charset="0"/>
              </a:rPr>
              <a:t>“Go To”</a:t>
            </a:r>
          </a:p>
        </p:txBody>
      </p:sp>
      <p:sp>
        <p:nvSpPr>
          <p:cNvPr id="7" name="Rectangle 6"/>
          <p:cNvSpPr/>
          <p:nvPr/>
        </p:nvSpPr>
        <p:spPr>
          <a:xfrm>
            <a:off x="1536837" y="3802265"/>
            <a:ext cx="6511926" cy="924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prstClr val="white"/>
              </a:solidFill>
              <a:latin typeface="Calibri" panose="020F0502020204030204" pitchFamily="34" charset="0"/>
            </a:endParaRPr>
          </a:p>
        </p:txBody>
      </p:sp>
      <p:sp>
        <p:nvSpPr>
          <p:cNvPr id="10" name="Up-Down Arrow 9"/>
          <p:cNvSpPr/>
          <p:nvPr/>
        </p:nvSpPr>
        <p:spPr>
          <a:xfrm>
            <a:off x="3565998" y="2202519"/>
            <a:ext cx="196118" cy="1463366"/>
          </a:xfrm>
          <a:prstGeom prst="upDownArrow">
            <a:avLst>
              <a:gd name="adj1" fmla="val 25000"/>
              <a:gd name="adj2" fmla="val 297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solidFill>
                <a:prstClr val="white"/>
              </a:solidFill>
              <a:latin typeface="Calibri" panose="020F0502020204030204" pitchFamily="34" charset="0"/>
            </a:endParaRPr>
          </a:p>
        </p:txBody>
      </p:sp>
      <p:sp>
        <p:nvSpPr>
          <p:cNvPr id="11" name="Up-Down Arrow 10"/>
          <p:cNvSpPr/>
          <p:nvPr/>
        </p:nvSpPr>
        <p:spPr>
          <a:xfrm>
            <a:off x="5665314" y="4117001"/>
            <a:ext cx="201028" cy="1443133"/>
          </a:xfrm>
          <a:prstGeom prst="upDownArrow">
            <a:avLst>
              <a:gd name="adj1" fmla="val 25000"/>
              <a:gd name="adj2" fmla="val 297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solidFill>
                <a:prstClr val="white"/>
              </a:solidFill>
              <a:latin typeface="Calibri" panose="020F0502020204030204" pitchFamily="34" charset="0"/>
            </a:endParaRPr>
          </a:p>
        </p:txBody>
      </p:sp>
      <p:sp>
        <p:nvSpPr>
          <p:cNvPr id="5" name="Up-Down Arrow 4"/>
          <p:cNvSpPr/>
          <p:nvPr/>
        </p:nvSpPr>
        <p:spPr>
          <a:xfrm>
            <a:off x="1460207" y="1689481"/>
            <a:ext cx="111125" cy="4495800"/>
          </a:xfrm>
          <a:prstGeom prst="upDownArrow">
            <a:avLst>
              <a:gd name="adj1" fmla="val 50000"/>
              <a:gd name="adj2" fmla="val 4005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prstClr val="white"/>
              </a:solidFill>
              <a:latin typeface="Calibri" panose="020F0502020204030204" pitchFamily="34" charset="0"/>
            </a:endParaRPr>
          </a:p>
        </p:txBody>
      </p:sp>
      <p:sp>
        <p:nvSpPr>
          <p:cNvPr id="27658" name="TextBox 11"/>
          <p:cNvSpPr txBox="1">
            <a:spLocks noChangeArrowheads="1"/>
          </p:cNvSpPr>
          <p:nvPr/>
        </p:nvSpPr>
        <p:spPr bwMode="auto">
          <a:xfrm>
            <a:off x="2485065" y="1414439"/>
            <a:ext cx="2209799" cy="58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800" b="1">
                <a:solidFill>
                  <a:schemeClr val="bg2"/>
                </a:solidFill>
                <a:latin typeface="Times New Roman" pitchFamily="18" charset="0"/>
                <a:cs typeface="Arial" pitchFamily="34" charset="0"/>
                <a:sym typeface="Symbol" pitchFamily="18" charset="2"/>
              </a:defRPr>
            </a:lvl1pPr>
            <a:lvl2pPr marL="742950" indent="-285750" eaLnBrk="0" hangingPunct="0">
              <a:defRPr sz="2800" b="1">
                <a:solidFill>
                  <a:schemeClr val="bg2"/>
                </a:solidFill>
                <a:latin typeface="Times New Roman" pitchFamily="18" charset="0"/>
                <a:cs typeface="Arial" pitchFamily="34" charset="0"/>
                <a:sym typeface="Symbol" pitchFamily="18" charset="2"/>
              </a:defRPr>
            </a:lvl2pPr>
            <a:lvl3pPr marL="1143000" indent="-228600" eaLnBrk="0" hangingPunct="0">
              <a:defRPr sz="2800" b="1">
                <a:solidFill>
                  <a:schemeClr val="bg2"/>
                </a:solidFill>
                <a:latin typeface="Times New Roman" pitchFamily="18" charset="0"/>
                <a:cs typeface="Arial" pitchFamily="34" charset="0"/>
                <a:sym typeface="Symbol" pitchFamily="18" charset="2"/>
              </a:defRPr>
            </a:lvl3pPr>
            <a:lvl4pPr marL="1600200" indent="-228600" eaLnBrk="0" hangingPunct="0">
              <a:defRPr sz="2800" b="1">
                <a:solidFill>
                  <a:schemeClr val="bg2"/>
                </a:solidFill>
                <a:latin typeface="Times New Roman" pitchFamily="18" charset="0"/>
                <a:cs typeface="Arial" pitchFamily="34" charset="0"/>
                <a:sym typeface="Symbol" pitchFamily="18" charset="2"/>
              </a:defRPr>
            </a:lvl4pPr>
            <a:lvl5pPr marL="2057400" indent="-228600" eaLnBrk="0" hangingPunct="0">
              <a:defRPr sz="2800" b="1">
                <a:solidFill>
                  <a:schemeClr val="bg2"/>
                </a:solidFill>
                <a:latin typeface="Times New Roman" pitchFamily="18" charset="0"/>
                <a:cs typeface="Arial" pitchFamily="34" charset="0"/>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9pPr>
          </a:lstStyle>
          <a:p>
            <a:pPr algn="ctr" eaLnBrk="1" hangingPunct="1"/>
            <a:r>
              <a:rPr lang="en-US" sz="1600" dirty="0">
                <a:solidFill>
                  <a:srgbClr val="C00000"/>
                </a:solidFill>
                <a:latin typeface="Calibri" panose="020F0502020204030204" pitchFamily="34" charset="0"/>
              </a:rPr>
              <a:t>Learned/ Modified  Behavior</a:t>
            </a:r>
          </a:p>
        </p:txBody>
      </p:sp>
      <p:sp>
        <p:nvSpPr>
          <p:cNvPr id="27659" name="TextBox 12"/>
          <p:cNvSpPr txBox="1">
            <a:spLocks noChangeArrowheads="1"/>
          </p:cNvSpPr>
          <p:nvPr/>
        </p:nvSpPr>
        <p:spPr bwMode="auto">
          <a:xfrm>
            <a:off x="4724282" y="6063966"/>
            <a:ext cx="2183303" cy="58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800" b="1">
                <a:solidFill>
                  <a:schemeClr val="bg2"/>
                </a:solidFill>
                <a:latin typeface="Times New Roman" pitchFamily="18" charset="0"/>
                <a:cs typeface="Arial" pitchFamily="34" charset="0"/>
                <a:sym typeface="Symbol" pitchFamily="18" charset="2"/>
              </a:defRPr>
            </a:lvl1pPr>
            <a:lvl2pPr marL="742950" indent="-285750" eaLnBrk="0" hangingPunct="0">
              <a:defRPr sz="2800" b="1">
                <a:solidFill>
                  <a:schemeClr val="bg2"/>
                </a:solidFill>
                <a:latin typeface="Times New Roman" pitchFamily="18" charset="0"/>
                <a:cs typeface="Arial" pitchFamily="34" charset="0"/>
                <a:sym typeface="Symbol" pitchFamily="18" charset="2"/>
              </a:defRPr>
            </a:lvl2pPr>
            <a:lvl3pPr marL="1143000" indent="-228600" eaLnBrk="0" hangingPunct="0">
              <a:defRPr sz="2800" b="1">
                <a:solidFill>
                  <a:schemeClr val="bg2"/>
                </a:solidFill>
                <a:latin typeface="Times New Roman" pitchFamily="18" charset="0"/>
                <a:cs typeface="Arial" pitchFamily="34" charset="0"/>
                <a:sym typeface="Symbol" pitchFamily="18" charset="2"/>
              </a:defRPr>
            </a:lvl3pPr>
            <a:lvl4pPr marL="1600200" indent="-228600" eaLnBrk="0" hangingPunct="0">
              <a:defRPr sz="2800" b="1">
                <a:solidFill>
                  <a:schemeClr val="bg2"/>
                </a:solidFill>
                <a:latin typeface="Times New Roman" pitchFamily="18" charset="0"/>
                <a:cs typeface="Arial" pitchFamily="34" charset="0"/>
                <a:sym typeface="Symbol" pitchFamily="18" charset="2"/>
              </a:defRPr>
            </a:lvl4pPr>
            <a:lvl5pPr marL="2057400" indent="-228600" eaLnBrk="0" hangingPunct="0">
              <a:defRPr sz="2800" b="1">
                <a:solidFill>
                  <a:schemeClr val="bg2"/>
                </a:solidFill>
                <a:latin typeface="Times New Roman" pitchFamily="18" charset="0"/>
                <a:cs typeface="Arial" pitchFamily="34" charset="0"/>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cs typeface="Arial" pitchFamily="34" charset="0"/>
                <a:sym typeface="Symbol" pitchFamily="18" charset="2"/>
              </a:defRPr>
            </a:lvl9pPr>
          </a:lstStyle>
          <a:p>
            <a:pPr algn="ctr" eaLnBrk="1" hangingPunct="1"/>
            <a:r>
              <a:rPr lang="en-US" sz="1600" dirty="0">
                <a:solidFill>
                  <a:srgbClr val="C00000"/>
                </a:solidFill>
                <a:latin typeface="Calibri" panose="020F0502020204030204" pitchFamily="34" charset="0"/>
              </a:rPr>
              <a:t>Learned/ Modified  Behavior</a:t>
            </a:r>
          </a:p>
        </p:txBody>
      </p:sp>
      <p:sp>
        <p:nvSpPr>
          <p:cNvPr id="27660" name="Rectangle 3"/>
          <p:cNvSpPr>
            <a:spLocks noChangeArrowheads="1"/>
          </p:cNvSpPr>
          <p:nvPr/>
        </p:nvSpPr>
        <p:spPr bwMode="auto">
          <a:xfrm>
            <a:off x="2623110" y="2964092"/>
            <a:ext cx="1169608" cy="738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2" tIns="45716" rIns="91432" bIns="45716">
            <a:spAutoFit/>
          </a:bodyPr>
          <a:lstStyle/>
          <a:p>
            <a:pPr algn="ctr"/>
            <a:r>
              <a:rPr lang="en-US" sz="1400" dirty="0">
                <a:solidFill>
                  <a:srgbClr val="C00000"/>
                </a:solidFill>
                <a:latin typeface="Calibri" panose="020F0502020204030204" pitchFamily="34" charset="0"/>
              </a:rPr>
              <a:t>Personal Performance Potential</a:t>
            </a:r>
          </a:p>
        </p:txBody>
      </p:sp>
      <p:sp>
        <p:nvSpPr>
          <p:cNvPr id="27661" name="Rectangle 16"/>
          <p:cNvSpPr>
            <a:spLocks noChangeArrowheads="1"/>
          </p:cNvSpPr>
          <p:nvPr/>
        </p:nvSpPr>
        <p:spPr bwMode="auto">
          <a:xfrm>
            <a:off x="5815933" y="3894677"/>
            <a:ext cx="1222094" cy="738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2" tIns="45716" rIns="91432" bIns="45716">
            <a:spAutoFit/>
          </a:bodyPr>
          <a:lstStyle/>
          <a:p>
            <a:pPr algn="ctr"/>
            <a:r>
              <a:rPr lang="en-US" sz="1400" dirty="0">
                <a:solidFill>
                  <a:srgbClr val="C00000"/>
                </a:solidFill>
                <a:latin typeface="Calibri" panose="020F0502020204030204" pitchFamily="34" charset="0"/>
              </a:rPr>
              <a:t>Personal Performance  Impediments</a:t>
            </a:r>
          </a:p>
        </p:txBody>
      </p:sp>
      <p:sp>
        <p:nvSpPr>
          <p:cNvPr id="18" name="TextBox 17"/>
          <p:cNvSpPr txBox="1"/>
          <p:nvPr/>
        </p:nvSpPr>
        <p:spPr>
          <a:xfrm>
            <a:off x="-16646" y="3237584"/>
            <a:ext cx="1535989" cy="1158801"/>
          </a:xfrm>
          <a:prstGeom prst="rect">
            <a:avLst/>
          </a:prstGeom>
          <a:noFill/>
        </p:spPr>
        <p:txBody>
          <a:bodyPr wrap="square" lIns="91432" tIns="45716" rIns="91432" bIns="45716">
            <a:spAutoFit/>
          </a:bodyPr>
          <a:lstStyle/>
          <a:p>
            <a:pPr algn="ctr">
              <a:defRPr/>
            </a:pPr>
            <a:r>
              <a:rPr lang="en-US" sz="1700" dirty="0">
                <a:solidFill>
                  <a:schemeClr val="accent1">
                    <a:lumMod val="50000"/>
                  </a:schemeClr>
                </a:solidFill>
                <a:latin typeface="Calibri" panose="020F0502020204030204" pitchFamily="34" charset="0"/>
              </a:rPr>
              <a:t>Natural DNA</a:t>
            </a:r>
            <a:br>
              <a:rPr lang="en-US" sz="1700" dirty="0">
                <a:solidFill>
                  <a:schemeClr val="accent1">
                    <a:lumMod val="50000"/>
                  </a:schemeClr>
                </a:solidFill>
                <a:latin typeface="Calibri" panose="020F0502020204030204" pitchFamily="34" charset="0"/>
              </a:rPr>
            </a:br>
            <a:r>
              <a:rPr lang="en-US" sz="1700" dirty="0">
                <a:solidFill>
                  <a:schemeClr val="accent1">
                    <a:lumMod val="50000"/>
                  </a:schemeClr>
                </a:solidFill>
                <a:latin typeface="Calibri" panose="020F0502020204030204" pitchFamily="34" charset="0"/>
              </a:rPr>
              <a:t>Behavior – Unique Natural Talents</a:t>
            </a:r>
          </a:p>
        </p:txBody>
      </p:sp>
      <p:sp>
        <p:nvSpPr>
          <p:cNvPr id="16" name="Down Arrow 15"/>
          <p:cNvSpPr/>
          <p:nvPr/>
        </p:nvSpPr>
        <p:spPr>
          <a:xfrm>
            <a:off x="8395478" y="4170309"/>
            <a:ext cx="152400" cy="159829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prstClr val="white"/>
              </a:solidFill>
              <a:latin typeface="Calibri" panose="020F0502020204030204" pitchFamily="34" charset="0"/>
            </a:endParaRPr>
          </a:p>
        </p:txBody>
      </p:sp>
      <p:sp>
        <p:nvSpPr>
          <p:cNvPr id="23" name="Down Arrow 22"/>
          <p:cNvSpPr/>
          <p:nvPr/>
        </p:nvSpPr>
        <p:spPr>
          <a:xfrm rot="10800000">
            <a:off x="8398531" y="1948980"/>
            <a:ext cx="152400" cy="1297457"/>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solidFill>
                <a:prstClr val="white"/>
              </a:solidFill>
              <a:latin typeface="Calibri" panose="020F0502020204030204" pitchFamily="34" charset="0"/>
            </a:endParaRPr>
          </a:p>
        </p:txBody>
      </p:sp>
      <p:sp>
        <p:nvSpPr>
          <p:cNvPr id="25" name="TextBox 24"/>
          <p:cNvSpPr txBox="1"/>
          <p:nvPr/>
        </p:nvSpPr>
        <p:spPr>
          <a:xfrm>
            <a:off x="7883525" y="1576103"/>
            <a:ext cx="1260475" cy="323157"/>
          </a:xfrm>
          <a:prstGeom prst="rect">
            <a:avLst/>
          </a:prstGeom>
          <a:noFill/>
        </p:spPr>
        <p:txBody>
          <a:bodyPr lIns="0" tIns="45716" rIns="0" bIns="45716">
            <a:spAutoFit/>
          </a:bodyPr>
          <a:lstStyle/>
          <a:p>
            <a:pPr algn="ctr">
              <a:defRPr/>
            </a:pPr>
            <a:r>
              <a:rPr lang="en-US" sz="1500" dirty="0">
                <a:solidFill>
                  <a:schemeClr val="accent1">
                    <a:lumMod val="50000"/>
                  </a:schemeClr>
                </a:solidFill>
                <a:latin typeface="Calibri" panose="020F0502020204030204" pitchFamily="34" charset="0"/>
              </a:rPr>
              <a:t>Confidence</a:t>
            </a:r>
          </a:p>
        </p:txBody>
      </p:sp>
      <p:sp>
        <p:nvSpPr>
          <p:cNvPr id="26" name="TextBox 25"/>
          <p:cNvSpPr txBox="1"/>
          <p:nvPr/>
        </p:nvSpPr>
        <p:spPr>
          <a:xfrm>
            <a:off x="7655169" y="5729318"/>
            <a:ext cx="1336676" cy="323157"/>
          </a:xfrm>
          <a:prstGeom prst="rect">
            <a:avLst/>
          </a:prstGeom>
          <a:noFill/>
        </p:spPr>
        <p:txBody>
          <a:bodyPr wrap="square" lIns="0" tIns="45716" rIns="0" bIns="45716">
            <a:spAutoFit/>
          </a:bodyPr>
          <a:lstStyle/>
          <a:p>
            <a:pPr algn="ctr">
              <a:defRPr/>
            </a:pPr>
            <a:r>
              <a:rPr lang="en-US" sz="1500" dirty="0">
                <a:solidFill>
                  <a:schemeClr val="accent1">
                    <a:lumMod val="50000"/>
                  </a:schemeClr>
                </a:solidFill>
                <a:latin typeface="Calibri" panose="020F0502020204030204" pitchFamily="34" charset="0"/>
              </a:rPr>
              <a:t>Low Self Belief</a:t>
            </a:r>
          </a:p>
        </p:txBody>
      </p:sp>
      <p:sp>
        <p:nvSpPr>
          <p:cNvPr id="20" name="TextBox 19"/>
          <p:cNvSpPr txBox="1"/>
          <p:nvPr/>
        </p:nvSpPr>
        <p:spPr>
          <a:xfrm>
            <a:off x="126667" y="1294218"/>
            <a:ext cx="1260475" cy="1505354"/>
          </a:xfrm>
          <a:prstGeom prst="rect">
            <a:avLst/>
          </a:prstGeom>
          <a:noFill/>
        </p:spPr>
        <p:txBody>
          <a:bodyPr lIns="0" tIns="45716" rIns="0" bIns="45716">
            <a:spAutoFit/>
          </a:bodyPr>
          <a:lstStyle/>
          <a:p>
            <a:pPr algn="ctr">
              <a:defRPr/>
            </a:pPr>
            <a:br>
              <a:rPr lang="en-US" sz="1600" dirty="0">
                <a:solidFill>
                  <a:schemeClr val="accent1">
                    <a:lumMod val="50000"/>
                  </a:schemeClr>
                </a:solidFill>
                <a:latin typeface="Calibri" panose="020F0502020204030204" pitchFamily="34" charset="0"/>
              </a:rPr>
            </a:br>
            <a:endParaRPr lang="en-US" sz="1600" dirty="0">
              <a:solidFill>
                <a:schemeClr val="accent1">
                  <a:lumMod val="50000"/>
                </a:schemeClr>
              </a:solidFill>
              <a:latin typeface="Calibri" panose="020F0502020204030204" pitchFamily="34" charset="0"/>
            </a:endParaRPr>
          </a:p>
          <a:p>
            <a:pPr algn="ctr">
              <a:defRPr/>
            </a:pPr>
            <a:r>
              <a:rPr lang="en-US" sz="1500" dirty="0">
                <a:solidFill>
                  <a:schemeClr val="accent1">
                    <a:lumMod val="50000"/>
                  </a:schemeClr>
                </a:solidFill>
                <a:latin typeface="Calibri" panose="020F0502020204030204" pitchFamily="34" charset="0"/>
              </a:rPr>
              <a:t>Skills </a:t>
            </a:r>
          </a:p>
          <a:p>
            <a:pPr algn="ctr">
              <a:defRPr/>
            </a:pPr>
            <a:r>
              <a:rPr lang="en-US" sz="1500" dirty="0">
                <a:solidFill>
                  <a:schemeClr val="accent1">
                    <a:lumMod val="50000"/>
                  </a:schemeClr>
                </a:solidFill>
                <a:latin typeface="Calibri" panose="020F0502020204030204" pitchFamily="34" charset="0"/>
              </a:rPr>
              <a:t>Knowledge</a:t>
            </a:r>
          </a:p>
          <a:p>
            <a:pPr algn="ctr">
              <a:defRPr/>
            </a:pPr>
            <a:r>
              <a:rPr lang="en-US" sz="1500" dirty="0">
                <a:solidFill>
                  <a:schemeClr val="accent1">
                    <a:lumMod val="50000"/>
                  </a:schemeClr>
                </a:solidFill>
                <a:latin typeface="Calibri" panose="020F0502020204030204" pitchFamily="34" charset="0"/>
              </a:rPr>
              <a:t>Experiences</a:t>
            </a:r>
          </a:p>
          <a:p>
            <a:pPr algn="ctr">
              <a:defRPr/>
            </a:pPr>
            <a:r>
              <a:rPr lang="en-US" sz="1500" dirty="0">
                <a:solidFill>
                  <a:schemeClr val="accent1">
                    <a:lumMod val="50000"/>
                  </a:schemeClr>
                </a:solidFill>
                <a:latin typeface="Calibri" panose="020F0502020204030204" pitchFamily="34" charset="0"/>
              </a:rPr>
              <a:t>Environments</a:t>
            </a:r>
          </a:p>
        </p:txBody>
      </p:sp>
      <p:sp>
        <p:nvSpPr>
          <p:cNvPr id="22" name="Rectangle 23"/>
          <p:cNvSpPr>
            <a:spLocks noChangeArrowheads="1"/>
          </p:cNvSpPr>
          <p:nvPr/>
        </p:nvSpPr>
        <p:spPr bwMode="auto">
          <a:xfrm>
            <a:off x="152282" y="91937"/>
            <a:ext cx="9144000" cy="1015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spAutoFit/>
          </a:bodyPr>
          <a:lstStyle/>
          <a:p>
            <a:r>
              <a:rPr lang="en-US" sz="3000" dirty="0">
                <a:solidFill>
                  <a:srgbClr val="FFFFFF"/>
                </a:solidFill>
                <a:latin typeface="Calibri" panose="020F0502020204030204" pitchFamily="34" charset="0"/>
              </a:rPr>
              <a:t>Behavioral Centered Approach </a:t>
            </a:r>
          </a:p>
          <a:p>
            <a:r>
              <a:rPr lang="en-US" sz="3000" dirty="0">
                <a:solidFill>
                  <a:srgbClr val="6ED088"/>
                </a:solidFill>
                <a:latin typeface="Calibri" panose="020F0502020204030204" pitchFamily="34" charset="0"/>
              </a:rPr>
              <a:t>To Performance</a:t>
            </a:r>
          </a:p>
        </p:txBody>
      </p:sp>
      <p:sp>
        <p:nvSpPr>
          <p:cNvPr id="24" name="TextBox 23"/>
          <p:cNvSpPr txBox="1"/>
          <p:nvPr/>
        </p:nvSpPr>
        <p:spPr>
          <a:xfrm>
            <a:off x="-43571" y="4565991"/>
            <a:ext cx="1521272" cy="1508097"/>
          </a:xfrm>
          <a:prstGeom prst="rect">
            <a:avLst/>
          </a:prstGeom>
          <a:noFill/>
        </p:spPr>
        <p:txBody>
          <a:bodyPr wrap="square" lIns="0" tIns="45716" rIns="0" bIns="45716">
            <a:spAutoFit/>
          </a:bodyPr>
          <a:lstStyle/>
          <a:p>
            <a:pPr algn="ctr">
              <a:defRPr/>
            </a:pPr>
            <a:br>
              <a:rPr lang="en-US" sz="1600" dirty="0">
                <a:solidFill>
                  <a:schemeClr val="accent1">
                    <a:lumMod val="50000"/>
                  </a:schemeClr>
                </a:solidFill>
                <a:latin typeface="Calibri" panose="020F0502020204030204" pitchFamily="34" charset="0"/>
              </a:rPr>
            </a:br>
            <a:endParaRPr lang="en-US" sz="1600" dirty="0">
              <a:solidFill>
                <a:schemeClr val="accent1">
                  <a:lumMod val="50000"/>
                </a:schemeClr>
              </a:solidFill>
              <a:latin typeface="Calibri" panose="020F0502020204030204" pitchFamily="34" charset="0"/>
            </a:endParaRPr>
          </a:p>
          <a:p>
            <a:pPr algn="ctr">
              <a:defRPr/>
            </a:pPr>
            <a:r>
              <a:rPr lang="en-US" sz="1500" dirty="0">
                <a:solidFill>
                  <a:schemeClr val="accent1">
                    <a:lumMod val="50000"/>
                  </a:schemeClr>
                </a:solidFill>
                <a:latin typeface="Calibri" panose="020F0502020204030204" pitchFamily="34" charset="0"/>
              </a:rPr>
              <a:t>Skills </a:t>
            </a:r>
          </a:p>
          <a:p>
            <a:pPr algn="ctr">
              <a:defRPr/>
            </a:pPr>
            <a:r>
              <a:rPr lang="en-US" sz="1500" dirty="0">
                <a:solidFill>
                  <a:schemeClr val="accent1">
                    <a:lumMod val="50000"/>
                  </a:schemeClr>
                </a:solidFill>
                <a:latin typeface="Calibri" panose="020F0502020204030204" pitchFamily="34" charset="0"/>
              </a:rPr>
              <a:t>Knowledge</a:t>
            </a:r>
          </a:p>
          <a:p>
            <a:pPr algn="ctr">
              <a:defRPr/>
            </a:pPr>
            <a:r>
              <a:rPr lang="en-US" sz="1500" dirty="0">
                <a:solidFill>
                  <a:schemeClr val="accent1">
                    <a:lumMod val="50000"/>
                  </a:schemeClr>
                </a:solidFill>
                <a:latin typeface="Calibri" panose="020F0502020204030204" pitchFamily="34" charset="0"/>
              </a:rPr>
              <a:t>Experiences</a:t>
            </a:r>
          </a:p>
          <a:p>
            <a:pPr algn="ctr">
              <a:defRPr/>
            </a:pPr>
            <a:r>
              <a:rPr lang="en-US" sz="1500" dirty="0">
                <a:solidFill>
                  <a:schemeClr val="accent1">
                    <a:lumMod val="50000"/>
                  </a:schemeClr>
                </a:solidFill>
                <a:latin typeface="Calibri" panose="020F0502020204030204" pitchFamily="34" charset="0"/>
              </a:rPr>
              <a:t>Environments</a:t>
            </a:r>
          </a:p>
        </p:txBody>
      </p:sp>
      <p:sp>
        <p:nvSpPr>
          <p:cNvPr id="21" name="Left Arrow 20"/>
          <p:cNvSpPr/>
          <p:nvPr/>
        </p:nvSpPr>
        <p:spPr>
          <a:xfrm>
            <a:off x="4708597" y="1588141"/>
            <a:ext cx="1014998" cy="378944"/>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latin typeface="Calibri" panose="020F0502020204030204" pitchFamily="34" charset="0"/>
            </a:endParaRPr>
          </a:p>
        </p:txBody>
      </p:sp>
      <p:sp>
        <p:nvSpPr>
          <p:cNvPr id="27" name="TextBox 26"/>
          <p:cNvSpPr txBox="1"/>
          <p:nvPr/>
        </p:nvSpPr>
        <p:spPr>
          <a:xfrm>
            <a:off x="5853309" y="1588141"/>
            <a:ext cx="2424954" cy="584775"/>
          </a:xfrm>
          <a:prstGeom prst="rect">
            <a:avLst/>
          </a:prstGeom>
          <a:noFill/>
        </p:spPr>
        <p:txBody>
          <a:bodyPr wrap="square" rtlCol="0">
            <a:spAutoFit/>
          </a:bodyPr>
          <a:lstStyle/>
          <a:p>
            <a:r>
              <a:rPr lang="en-US" sz="1600" b="1" dirty="0">
                <a:solidFill>
                  <a:srgbClr val="C00000"/>
                </a:solidFill>
                <a:latin typeface="Calibri" panose="020F0502020204030204" pitchFamily="34" charset="0"/>
                <a:cs typeface="Arial" pitchFamily="34" charset="0"/>
              </a:rPr>
              <a:t>Traditional Tool Starting Point</a:t>
            </a:r>
          </a:p>
        </p:txBody>
      </p:sp>
      <p:sp>
        <p:nvSpPr>
          <p:cNvPr id="28" name="Up Arrow 27"/>
          <p:cNvSpPr/>
          <p:nvPr/>
        </p:nvSpPr>
        <p:spPr>
          <a:xfrm flipH="1">
            <a:off x="3511657" y="4064654"/>
            <a:ext cx="304800" cy="728370"/>
          </a:xfrm>
          <a:prstGeom prst="up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TextBox 28"/>
          <p:cNvSpPr txBox="1"/>
          <p:nvPr/>
        </p:nvSpPr>
        <p:spPr>
          <a:xfrm>
            <a:off x="2375605" y="5054568"/>
            <a:ext cx="2512826" cy="338554"/>
          </a:xfrm>
          <a:prstGeom prst="rect">
            <a:avLst/>
          </a:prstGeom>
          <a:noFill/>
        </p:spPr>
        <p:txBody>
          <a:bodyPr wrap="square" rtlCol="0">
            <a:spAutoFit/>
          </a:bodyPr>
          <a:lstStyle/>
          <a:p>
            <a:pPr algn="ctr"/>
            <a:r>
              <a:rPr lang="en-US" sz="1600" b="1" dirty="0">
                <a:solidFill>
                  <a:srgbClr val="00B050"/>
                </a:solidFill>
                <a:latin typeface="Calibri" panose="020F0502020204030204" pitchFamily="34" charset="0"/>
                <a:cs typeface="Arial" pitchFamily="34" charset="0"/>
              </a:rPr>
              <a:t>Our Unique Starting Point</a:t>
            </a:r>
          </a:p>
        </p:txBody>
      </p:sp>
    </p:spTree>
    <p:extLst>
      <p:ext uri="{BB962C8B-B14F-4D97-AF65-F5344CB8AC3E}">
        <p14:creationId xmlns:p14="http://schemas.microsoft.com/office/powerpoint/2010/main" val="37589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33" y="0"/>
            <a:ext cx="9159408" cy="1300163"/>
          </a:xfrm>
          <a:prstGeom prst="rect">
            <a:avLst/>
          </a:prstGeom>
        </p:spPr>
      </p:pic>
      <p:sp>
        <p:nvSpPr>
          <p:cNvPr id="235522" name="AutoShape 2"/>
          <p:cNvSpPr>
            <a:spLocks noChangeArrowheads="1"/>
          </p:cNvSpPr>
          <p:nvPr/>
        </p:nvSpPr>
        <p:spPr bwMode="auto">
          <a:xfrm>
            <a:off x="533822" y="913817"/>
            <a:ext cx="8076595" cy="5182195"/>
          </a:xfrm>
          <a:prstGeom prst="triangle">
            <a:avLst>
              <a:gd name="adj" fmla="val 50000"/>
            </a:avLst>
          </a:prstGeom>
          <a:solidFill>
            <a:srgbClr val="96969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pPr algn="ctr" eaLnBrk="0" hangingPunct="0">
              <a:spcBef>
                <a:spcPct val="50000"/>
              </a:spcBef>
            </a:pPr>
            <a:endParaRPr lang="en-US" dirty="0">
              <a:latin typeface="Arial" pitchFamily="34" charset="0"/>
            </a:endParaRPr>
          </a:p>
        </p:txBody>
      </p:sp>
      <p:sp>
        <p:nvSpPr>
          <p:cNvPr id="235523" name="Freeform 3"/>
          <p:cNvSpPr>
            <a:spLocks/>
          </p:cNvSpPr>
          <p:nvPr/>
        </p:nvSpPr>
        <p:spPr bwMode="auto">
          <a:xfrm>
            <a:off x="4572132" y="3048017"/>
            <a:ext cx="2742595" cy="1372195"/>
          </a:xfrm>
          <a:custGeom>
            <a:avLst/>
            <a:gdLst>
              <a:gd name="T0" fmla="*/ 0 w 1728"/>
              <a:gd name="T1" fmla="*/ 0 h 864"/>
              <a:gd name="T2" fmla="*/ 0 w 1728"/>
              <a:gd name="T3" fmla="*/ 2147483647 h 864"/>
              <a:gd name="T4" fmla="*/ 2147483647 w 1728"/>
              <a:gd name="T5" fmla="*/ 2147483647 h 864"/>
              <a:gd name="T6" fmla="*/ 2147483647 w 1728"/>
              <a:gd name="T7" fmla="*/ 0 h 864"/>
              <a:gd name="T8" fmla="*/ 0 w 1728"/>
              <a:gd name="T9" fmla="*/ 0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8" h="864">
                <a:moveTo>
                  <a:pt x="0" y="0"/>
                </a:moveTo>
                <a:lnTo>
                  <a:pt x="0" y="864"/>
                </a:lnTo>
                <a:lnTo>
                  <a:pt x="1728" y="864"/>
                </a:lnTo>
                <a:lnTo>
                  <a:pt x="1056" y="0"/>
                </a:lnTo>
                <a:lnTo>
                  <a:pt x="0" y="0"/>
                </a:lnTo>
                <a:close/>
              </a:path>
            </a:pathLst>
          </a:custGeom>
          <a:solidFill>
            <a:srgbClr val="3399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24" name="Freeform 4"/>
          <p:cNvSpPr>
            <a:spLocks/>
          </p:cNvSpPr>
          <p:nvPr/>
        </p:nvSpPr>
        <p:spPr bwMode="auto">
          <a:xfrm flipH="1">
            <a:off x="1829462" y="3048017"/>
            <a:ext cx="2742595" cy="1372195"/>
          </a:xfrm>
          <a:custGeom>
            <a:avLst/>
            <a:gdLst>
              <a:gd name="T0" fmla="*/ 0 w 1728"/>
              <a:gd name="T1" fmla="*/ 0 h 864"/>
              <a:gd name="T2" fmla="*/ 0 w 1728"/>
              <a:gd name="T3" fmla="*/ 2147483647 h 864"/>
              <a:gd name="T4" fmla="*/ 2147483647 w 1728"/>
              <a:gd name="T5" fmla="*/ 2147483647 h 864"/>
              <a:gd name="T6" fmla="*/ 2147483647 w 1728"/>
              <a:gd name="T7" fmla="*/ 0 h 864"/>
              <a:gd name="T8" fmla="*/ 0 w 1728"/>
              <a:gd name="T9" fmla="*/ 0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8" h="864">
                <a:moveTo>
                  <a:pt x="0" y="0"/>
                </a:moveTo>
                <a:lnTo>
                  <a:pt x="0" y="864"/>
                </a:lnTo>
                <a:lnTo>
                  <a:pt x="1728" y="864"/>
                </a:lnTo>
                <a:lnTo>
                  <a:pt x="1056" y="0"/>
                </a:lnTo>
                <a:lnTo>
                  <a:pt x="0" y="0"/>
                </a:lnTo>
                <a:close/>
              </a:path>
            </a:pathLst>
          </a:custGeom>
          <a:solidFill>
            <a:srgbClr val="FFCC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25" name="Text Box 5"/>
          <p:cNvSpPr txBox="1">
            <a:spLocks noChangeArrowheads="1"/>
          </p:cNvSpPr>
          <p:nvPr/>
        </p:nvSpPr>
        <p:spPr bwMode="auto">
          <a:xfrm>
            <a:off x="1295822" y="5029041"/>
            <a:ext cx="6552595" cy="461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2400" b="1" dirty="0">
                <a:solidFill>
                  <a:schemeClr val="bg2"/>
                </a:solidFill>
                <a:latin typeface="Arial" pitchFamily="34" charset="0"/>
              </a:rPr>
              <a:t>CHARACTER  and INTEGRITY </a:t>
            </a:r>
          </a:p>
        </p:txBody>
      </p:sp>
      <p:sp>
        <p:nvSpPr>
          <p:cNvPr id="235526" name="Text Box 6"/>
          <p:cNvSpPr txBox="1">
            <a:spLocks noChangeArrowheads="1"/>
          </p:cNvSpPr>
          <p:nvPr/>
        </p:nvSpPr>
        <p:spPr bwMode="auto">
          <a:xfrm>
            <a:off x="0" y="342316"/>
            <a:ext cx="7772703" cy="461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latin typeface="Arial" pitchFamily="34" charset="0"/>
              </a:rPr>
              <a:t> Discovering Your Performance Attributes</a:t>
            </a:r>
          </a:p>
        </p:txBody>
      </p:sp>
      <p:sp>
        <p:nvSpPr>
          <p:cNvPr id="235527" name="Text Box 7"/>
          <p:cNvSpPr txBox="1">
            <a:spLocks noChangeArrowheads="1"/>
          </p:cNvSpPr>
          <p:nvPr/>
        </p:nvSpPr>
        <p:spPr bwMode="auto">
          <a:xfrm>
            <a:off x="1143842" y="5530091"/>
            <a:ext cx="6933595" cy="581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600" b="1" dirty="0">
                <a:solidFill>
                  <a:schemeClr val="bg2"/>
                </a:solidFill>
                <a:latin typeface="Arial" pitchFamily="34" charset="0"/>
              </a:rPr>
              <a:t>Trustworthy  * Authentic  *  Emotionally Stable  *                               Passion, Values, Purpose Driven</a:t>
            </a:r>
          </a:p>
        </p:txBody>
      </p:sp>
      <p:sp>
        <p:nvSpPr>
          <p:cNvPr id="235528" name="Freeform 8"/>
          <p:cNvSpPr>
            <a:spLocks/>
          </p:cNvSpPr>
          <p:nvPr/>
        </p:nvSpPr>
        <p:spPr bwMode="auto">
          <a:xfrm>
            <a:off x="2895430" y="913943"/>
            <a:ext cx="3353405" cy="2134195"/>
          </a:xfrm>
          <a:custGeom>
            <a:avLst/>
            <a:gdLst>
              <a:gd name="T0" fmla="*/ 2147483647 w 2112"/>
              <a:gd name="T1" fmla="*/ 0 h 1344"/>
              <a:gd name="T2" fmla="*/ 2147483647 w 2112"/>
              <a:gd name="T3" fmla="*/ 2147483647 h 1344"/>
              <a:gd name="T4" fmla="*/ 0 w 2112"/>
              <a:gd name="T5" fmla="*/ 2147483647 h 1344"/>
              <a:gd name="T6" fmla="*/ 2147483647 w 2112"/>
              <a:gd name="T7" fmla="*/ 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2" h="1344">
                <a:moveTo>
                  <a:pt x="1056" y="0"/>
                </a:moveTo>
                <a:lnTo>
                  <a:pt x="2112" y="1344"/>
                </a:lnTo>
                <a:lnTo>
                  <a:pt x="0" y="1344"/>
                </a:lnTo>
                <a:lnTo>
                  <a:pt x="1056" y="0"/>
                </a:lnTo>
                <a:close/>
              </a:path>
            </a:pathLst>
          </a:custGeom>
          <a:solidFill>
            <a:srgbClr val="66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29" name="Text Box 9"/>
          <p:cNvSpPr txBox="1">
            <a:spLocks noChangeArrowheads="1"/>
          </p:cNvSpPr>
          <p:nvPr/>
        </p:nvSpPr>
        <p:spPr bwMode="auto">
          <a:xfrm>
            <a:off x="3657430" y="1905000"/>
            <a:ext cx="914702" cy="654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b="1" dirty="0">
                <a:solidFill>
                  <a:schemeClr val="bg2"/>
                </a:solidFill>
                <a:latin typeface="Arial" pitchFamily="34" charset="0"/>
              </a:rPr>
              <a:t>LEADER-  SHIP SKILLS</a:t>
            </a:r>
          </a:p>
        </p:txBody>
      </p:sp>
      <p:sp>
        <p:nvSpPr>
          <p:cNvPr id="235530" name="Text Box 10"/>
          <p:cNvSpPr txBox="1">
            <a:spLocks noChangeArrowheads="1"/>
          </p:cNvSpPr>
          <p:nvPr/>
        </p:nvSpPr>
        <p:spPr bwMode="auto">
          <a:xfrm>
            <a:off x="4419298" y="1905000"/>
            <a:ext cx="1143000" cy="466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b="1" dirty="0">
                <a:solidFill>
                  <a:schemeClr val="bg2"/>
                </a:solidFill>
                <a:latin typeface="Arial" pitchFamily="34" charset="0"/>
              </a:rPr>
              <a:t>WORK SKILLS</a:t>
            </a:r>
          </a:p>
        </p:txBody>
      </p:sp>
      <p:sp>
        <p:nvSpPr>
          <p:cNvPr id="235531" name="Text Box 11"/>
          <p:cNvSpPr txBox="1">
            <a:spLocks noChangeArrowheads="1"/>
          </p:cNvSpPr>
          <p:nvPr/>
        </p:nvSpPr>
        <p:spPr bwMode="auto">
          <a:xfrm>
            <a:off x="3504597" y="2667000"/>
            <a:ext cx="2210405" cy="336608"/>
          </a:xfrm>
          <a:prstGeom prst="rect">
            <a:avLst/>
          </a:prstGeom>
          <a:noFill/>
          <a:ln>
            <a:noFill/>
          </a:ln>
          <a:effectLst/>
          <a:extLst>
            <a:ext uri="{909E8E84-426E-40dd-AFC4-6F175D3DCCD1}">
              <a14:hiddenFill xmlns="" xmlns:a14="http://schemas.microsoft.com/office/drawing/2010/main">
                <a:solidFill>
                  <a:srgbClr val="CC99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600" b="1" dirty="0">
                <a:solidFill>
                  <a:schemeClr val="bg2"/>
                </a:solidFill>
                <a:latin typeface="Arial" pitchFamily="34" charset="0"/>
              </a:rPr>
              <a:t>COMPETENCIES</a:t>
            </a:r>
          </a:p>
        </p:txBody>
      </p:sp>
      <p:sp>
        <p:nvSpPr>
          <p:cNvPr id="235532" name="Line 12"/>
          <p:cNvSpPr>
            <a:spLocks noChangeShapeType="1"/>
          </p:cNvSpPr>
          <p:nvPr/>
        </p:nvSpPr>
        <p:spPr bwMode="auto">
          <a:xfrm>
            <a:off x="4572000" y="913937"/>
            <a:ext cx="0" cy="1753195"/>
          </a:xfrm>
          <a:prstGeom prst="line">
            <a:avLst/>
          </a:prstGeom>
          <a:noFill/>
          <a:ln w="12700">
            <a:solidFill>
              <a:srgbClr val="6633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33" name="Text Box 13"/>
          <p:cNvSpPr txBox="1">
            <a:spLocks noChangeArrowheads="1"/>
          </p:cNvSpPr>
          <p:nvPr/>
        </p:nvSpPr>
        <p:spPr bwMode="auto">
          <a:xfrm>
            <a:off x="1980595" y="1524001"/>
            <a:ext cx="991810" cy="369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400" b="1" dirty="0">
                <a:latin typeface="Arial" pitchFamily="34" charset="0"/>
              </a:rPr>
              <a:t>LEVEL </a:t>
            </a:r>
            <a:r>
              <a:rPr lang="en-US" sz="1800" b="1" dirty="0">
                <a:latin typeface="Arial" pitchFamily="34" charset="0"/>
              </a:rPr>
              <a:t>C</a:t>
            </a:r>
          </a:p>
        </p:txBody>
      </p:sp>
      <p:sp>
        <p:nvSpPr>
          <p:cNvPr id="235534" name="Line 14"/>
          <p:cNvSpPr>
            <a:spLocks noChangeShapeType="1"/>
          </p:cNvSpPr>
          <p:nvPr/>
        </p:nvSpPr>
        <p:spPr bwMode="auto">
          <a:xfrm>
            <a:off x="2895298" y="1675805"/>
            <a:ext cx="60929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35" name="Text Box 15"/>
          <p:cNvSpPr txBox="1">
            <a:spLocks noChangeArrowheads="1"/>
          </p:cNvSpPr>
          <p:nvPr/>
        </p:nvSpPr>
        <p:spPr bwMode="auto">
          <a:xfrm>
            <a:off x="6933595" y="3257722"/>
            <a:ext cx="2210405" cy="646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800" b="1" dirty="0">
                <a:latin typeface="Arial" pitchFamily="34" charset="0"/>
              </a:rPr>
              <a:t>Business DNA Natural Behavior </a:t>
            </a:r>
          </a:p>
        </p:txBody>
      </p:sp>
      <p:sp>
        <p:nvSpPr>
          <p:cNvPr id="235536" name="Text Box 16"/>
          <p:cNvSpPr txBox="1">
            <a:spLocks noChangeArrowheads="1"/>
          </p:cNvSpPr>
          <p:nvPr/>
        </p:nvSpPr>
        <p:spPr bwMode="auto">
          <a:xfrm>
            <a:off x="6324298" y="1753196"/>
            <a:ext cx="1601107" cy="7405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400" b="1" dirty="0">
                <a:latin typeface="Arial" pitchFamily="34" charset="0"/>
              </a:rPr>
              <a:t>Education, Training, Experience</a:t>
            </a:r>
          </a:p>
        </p:txBody>
      </p:sp>
      <p:sp>
        <p:nvSpPr>
          <p:cNvPr id="235537" name="Line 17"/>
          <p:cNvSpPr>
            <a:spLocks noChangeShapeType="1"/>
          </p:cNvSpPr>
          <p:nvPr/>
        </p:nvSpPr>
        <p:spPr bwMode="auto">
          <a:xfrm flipH="1">
            <a:off x="5790595" y="2134195"/>
            <a:ext cx="61081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38" name="Text Box 18"/>
          <p:cNvSpPr txBox="1">
            <a:spLocks noChangeArrowheads="1"/>
          </p:cNvSpPr>
          <p:nvPr/>
        </p:nvSpPr>
        <p:spPr bwMode="auto">
          <a:xfrm>
            <a:off x="7728857" y="4588381"/>
            <a:ext cx="1471084" cy="5241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400" b="1" dirty="0">
                <a:latin typeface="Arial" pitchFamily="34" charset="0"/>
              </a:rPr>
              <a:t>Heredity and Environment</a:t>
            </a:r>
          </a:p>
        </p:txBody>
      </p:sp>
      <p:sp>
        <p:nvSpPr>
          <p:cNvPr id="235539" name="Line 19"/>
          <p:cNvSpPr>
            <a:spLocks noChangeShapeType="1"/>
          </p:cNvSpPr>
          <p:nvPr/>
        </p:nvSpPr>
        <p:spPr bwMode="auto">
          <a:xfrm>
            <a:off x="8763000" y="5028903"/>
            <a:ext cx="0" cy="45690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40" name="Line 20"/>
          <p:cNvSpPr>
            <a:spLocks noChangeShapeType="1"/>
          </p:cNvSpPr>
          <p:nvPr/>
        </p:nvSpPr>
        <p:spPr bwMode="auto">
          <a:xfrm flipH="1">
            <a:off x="8382000" y="5485805"/>
            <a:ext cx="3810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41" name="Text Box 21"/>
          <p:cNvSpPr txBox="1">
            <a:spLocks noChangeArrowheads="1"/>
          </p:cNvSpPr>
          <p:nvPr/>
        </p:nvSpPr>
        <p:spPr bwMode="auto">
          <a:xfrm>
            <a:off x="117" y="4890493"/>
            <a:ext cx="1067405" cy="369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400" b="1" dirty="0">
                <a:latin typeface="Arial" pitchFamily="34" charset="0"/>
              </a:rPr>
              <a:t>LEVEL </a:t>
            </a:r>
            <a:r>
              <a:rPr lang="en-US" sz="1800" b="1" dirty="0">
                <a:latin typeface="Arial" pitchFamily="34" charset="0"/>
              </a:rPr>
              <a:t>A</a:t>
            </a:r>
          </a:p>
        </p:txBody>
      </p:sp>
      <p:sp>
        <p:nvSpPr>
          <p:cNvPr id="235542" name="Line 22"/>
          <p:cNvSpPr>
            <a:spLocks noChangeShapeType="1"/>
          </p:cNvSpPr>
          <p:nvPr/>
        </p:nvSpPr>
        <p:spPr bwMode="auto">
          <a:xfrm>
            <a:off x="914703" y="5043786"/>
            <a:ext cx="22829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43" name="Text Box 23"/>
          <p:cNvSpPr txBox="1">
            <a:spLocks noChangeArrowheads="1"/>
          </p:cNvSpPr>
          <p:nvPr/>
        </p:nvSpPr>
        <p:spPr bwMode="auto">
          <a:xfrm>
            <a:off x="533789" y="6338728"/>
            <a:ext cx="8153702" cy="215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endParaRPr lang="en-US" sz="800" dirty="0">
              <a:latin typeface="Arial" pitchFamily="34" charset="0"/>
            </a:endParaRPr>
          </a:p>
        </p:txBody>
      </p:sp>
      <p:sp>
        <p:nvSpPr>
          <p:cNvPr id="235544" name="Text Box 24"/>
          <p:cNvSpPr txBox="1">
            <a:spLocks noChangeArrowheads="1"/>
          </p:cNvSpPr>
          <p:nvPr/>
        </p:nvSpPr>
        <p:spPr bwMode="auto">
          <a:xfrm>
            <a:off x="2514298" y="3976688"/>
            <a:ext cx="4268107" cy="369166"/>
          </a:xfrm>
          <a:prstGeom prst="rect">
            <a:avLst/>
          </a:prstGeom>
          <a:noFill/>
          <a:ln>
            <a:noFill/>
          </a:ln>
          <a:effectLst/>
          <a:extLst>
            <a:ext uri="{909E8E84-426E-40dd-AFC4-6F175D3DCCD1}">
              <a14:hiddenFill xmlns="" xmlns:a14="http://schemas.microsoft.com/office/drawing/2010/main">
                <a:solidFill>
                  <a:srgbClr val="9966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800" b="1" dirty="0">
                <a:solidFill>
                  <a:schemeClr val="bg2"/>
                </a:solidFill>
                <a:latin typeface="Arial" pitchFamily="34" charset="0"/>
              </a:rPr>
              <a:t>NATURAL BEHAVIORAL TALENTS</a:t>
            </a:r>
          </a:p>
        </p:txBody>
      </p:sp>
      <p:sp>
        <p:nvSpPr>
          <p:cNvPr id="235545" name="Text Box 25"/>
          <p:cNvSpPr txBox="1">
            <a:spLocks noChangeArrowheads="1"/>
          </p:cNvSpPr>
          <p:nvPr/>
        </p:nvSpPr>
        <p:spPr bwMode="auto">
          <a:xfrm>
            <a:off x="2210405" y="3353098"/>
            <a:ext cx="2818190" cy="336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600" b="1" dirty="0">
                <a:solidFill>
                  <a:schemeClr val="bg2"/>
                </a:solidFill>
                <a:latin typeface="Arial" pitchFamily="34" charset="0"/>
              </a:rPr>
              <a:t>RELATIONSHIPS</a:t>
            </a:r>
          </a:p>
        </p:txBody>
      </p:sp>
      <p:sp>
        <p:nvSpPr>
          <p:cNvPr id="235546" name="Text Box 26"/>
          <p:cNvSpPr txBox="1">
            <a:spLocks noChangeArrowheads="1"/>
          </p:cNvSpPr>
          <p:nvPr/>
        </p:nvSpPr>
        <p:spPr bwMode="auto">
          <a:xfrm>
            <a:off x="4647595" y="3353098"/>
            <a:ext cx="1905000" cy="336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600" b="1" dirty="0">
                <a:solidFill>
                  <a:schemeClr val="bg2"/>
                </a:solidFill>
                <a:latin typeface="Arial" pitchFamily="34" charset="0"/>
              </a:rPr>
              <a:t>RESULTS</a:t>
            </a:r>
          </a:p>
        </p:txBody>
      </p:sp>
      <p:sp>
        <p:nvSpPr>
          <p:cNvPr id="235547" name="Line 27"/>
          <p:cNvSpPr>
            <a:spLocks noChangeShapeType="1"/>
          </p:cNvSpPr>
          <p:nvPr/>
        </p:nvSpPr>
        <p:spPr bwMode="auto">
          <a:xfrm flipH="1">
            <a:off x="6782405" y="3601546"/>
            <a:ext cx="61081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
        <p:nvSpPr>
          <p:cNvPr id="235548" name="Text Box 28"/>
          <p:cNvSpPr txBox="1">
            <a:spLocks noChangeArrowheads="1"/>
          </p:cNvSpPr>
          <p:nvPr/>
        </p:nvSpPr>
        <p:spPr bwMode="auto">
          <a:xfrm>
            <a:off x="914835" y="3366493"/>
            <a:ext cx="1065892" cy="369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400" b="1" dirty="0">
                <a:latin typeface="Arial" pitchFamily="34" charset="0"/>
              </a:rPr>
              <a:t>LEVEL </a:t>
            </a:r>
            <a:r>
              <a:rPr lang="en-US" sz="1800" b="1" dirty="0">
                <a:latin typeface="Arial" pitchFamily="34" charset="0"/>
              </a:rPr>
              <a:t>B</a:t>
            </a:r>
          </a:p>
        </p:txBody>
      </p:sp>
      <p:sp>
        <p:nvSpPr>
          <p:cNvPr id="235549" name="Line 29"/>
          <p:cNvSpPr>
            <a:spLocks noChangeShapeType="1"/>
          </p:cNvSpPr>
          <p:nvPr/>
        </p:nvSpPr>
        <p:spPr bwMode="auto">
          <a:xfrm>
            <a:off x="1829537" y="3519786"/>
            <a:ext cx="45659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6478" tIns="43239" rIns="86478" bIns="43239"/>
          <a:lstStyle/>
          <a:p>
            <a:endParaRPr lang="en-US" dirty="0"/>
          </a:p>
        </p:txBody>
      </p:sp>
    </p:spTree>
    <p:extLst>
      <p:ext uri="{BB962C8B-B14F-4D97-AF65-F5344CB8AC3E}">
        <p14:creationId xmlns:p14="http://schemas.microsoft.com/office/powerpoint/2010/main" val="31486338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ELAPSEDTIME" val="30.813"/>
  <p:tag name="AUDIO_ID" val="1524"/>
  <p:tag name="ARTICULATE_TITLE_TAG" val="Do You Know Your Prospects and Clients?"/>
  <p:tag name="ARTICULATE_SLIDE_PAUSE" val="0"/>
  <p:tag name="ARTICULATE_NAV_LEVEL" val="1"/>
  <p:tag name="ARTICULATE_PLAYLIST_I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27478</TotalTime>
  <Words>3641</Words>
  <Application>Microsoft Office PowerPoint</Application>
  <PresentationFormat>On-screen Show (4:3)</PresentationFormat>
  <Paragraphs>427</Paragraphs>
  <Slides>38</Slides>
  <Notes>31</Notes>
  <HiddenSlides>11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Times New Roman</vt:lpstr>
      <vt:lpstr>Custom Design</vt:lpstr>
      <vt:lpstr>Clip</vt:lpstr>
      <vt:lpstr>Behaviorally SMART Team Performance Forming &amp; Storming Stages – Case Studies</vt:lpstr>
      <vt:lpstr>Behavioral Intelligence Platform Managing Human Capital</vt:lpstr>
      <vt:lpstr>Today’s Webinar Objectives Part 2 of 4</vt:lpstr>
      <vt:lpstr>Closing the Behavior Performance Gap  for Teams</vt:lpstr>
      <vt:lpstr>PowerPoint Presentation</vt:lpstr>
      <vt:lpstr> DNA Behavioral Style   What Is Your Natural Behavioral Style ?</vt:lpstr>
      <vt:lpstr>  Predict Employee &amp; Customer Reaction to Life, Business Events   A Quicker and More Reliable Method</vt:lpstr>
      <vt:lpstr>PowerPoint Presentation</vt:lpstr>
      <vt:lpstr>PowerPoint Presentation</vt:lpstr>
      <vt:lpstr>PowerPoint Presentation</vt:lpstr>
      <vt:lpstr> </vt:lpstr>
      <vt:lpstr>Building Sound Relationships</vt:lpstr>
      <vt:lpstr>PowerPoint Presentation</vt:lpstr>
      <vt:lpstr>PowerPoint Presentation</vt:lpstr>
      <vt:lpstr>Four common advisor team structures Developed by Bruce Tuchman</vt:lpstr>
      <vt:lpstr>Teams in the forming stage</vt:lpstr>
      <vt:lpstr>PowerPoint Presentation</vt:lpstr>
      <vt:lpstr> DNA Hiring Performance Process</vt:lpstr>
      <vt:lpstr>Business DNA as the Foundation of a                  Robust Behavioral Hiring Process </vt:lpstr>
      <vt:lpstr>PowerPoint Presentation</vt:lpstr>
      <vt:lpstr>PowerPoint Presentation</vt:lpstr>
      <vt:lpstr>Chris Coddington &amp; John Smith Comparison Graph</vt:lpstr>
      <vt:lpstr>TEAMS IN THE STORMING STAGE</vt:lpstr>
      <vt:lpstr>Review Your Business DNA Team Report</vt:lpstr>
      <vt:lpstr>Identifying Team Differences for Building a Productive Team</vt:lpstr>
      <vt:lpstr>TEAMS IN THE NORMING STAGE</vt:lpstr>
      <vt:lpstr>Teams in the performing stage</vt:lpstr>
      <vt:lpstr>PowerPoint Presentation</vt:lpstr>
      <vt:lpstr>PowerPoint Presentation</vt:lpstr>
      <vt:lpstr>ACCEPTANCE, UNITY &amp; DIVERSITY</vt:lpstr>
      <vt:lpstr>PowerPoint Presentation</vt:lpstr>
      <vt:lpstr>Now is the time to capitalize on your strengths as a team</vt:lpstr>
      <vt:lpstr>Examples of applied team performance </vt:lpstr>
      <vt:lpstr>Behavioral Products  Resource Tour and Monthly Features</vt:lpstr>
      <vt:lpstr>Business DNA® for Behavioral Insights Using a Validated Psychometric Platform</vt:lpstr>
      <vt:lpstr>The Science DNA Systems</vt:lpstr>
      <vt:lpstr>                  Featured  </vt:lpstr>
      <vt:lpstr>Questions? Contact Us</vt:lpstr>
    </vt:vector>
  </TitlesOfParts>
  <Company>FDNA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Rischa Trent</dc:creator>
  <cp:lastModifiedBy>Hugh Massie</cp:lastModifiedBy>
  <cp:revision>1374</cp:revision>
  <cp:lastPrinted>2017-01-17T14:59:26Z</cp:lastPrinted>
  <dcterms:created xsi:type="dcterms:W3CDTF">2011-06-02T13:53:34Z</dcterms:created>
  <dcterms:modified xsi:type="dcterms:W3CDTF">2023-02-15T15:38:25Z</dcterms:modified>
</cp:coreProperties>
</file>